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4"/>
  </p:sldMasterIdLst>
  <p:notesMasterIdLst>
    <p:notesMasterId r:id="rId46"/>
  </p:notesMasterIdLst>
  <p:sldIdLst>
    <p:sldId id="256" r:id="rId5"/>
    <p:sldId id="299" r:id="rId6"/>
    <p:sldId id="301" r:id="rId7"/>
    <p:sldId id="303" r:id="rId8"/>
    <p:sldId id="304" r:id="rId9"/>
    <p:sldId id="298" r:id="rId10"/>
    <p:sldId id="282" r:id="rId11"/>
    <p:sldId id="305" r:id="rId12"/>
    <p:sldId id="306" r:id="rId13"/>
    <p:sldId id="281" r:id="rId14"/>
    <p:sldId id="257" r:id="rId15"/>
    <p:sldId id="307" r:id="rId16"/>
    <p:sldId id="285" r:id="rId17"/>
    <p:sldId id="258" r:id="rId18"/>
    <p:sldId id="283" r:id="rId19"/>
    <p:sldId id="290" r:id="rId20"/>
    <p:sldId id="308" r:id="rId21"/>
    <p:sldId id="259" r:id="rId22"/>
    <p:sldId id="286" r:id="rId23"/>
    <p:sldId id="287" r:id="rId24"/>
    <p:sldId id="260" r:id="rId25"/>
    <p:sldId id="261" r:id="rId26"/>
    <p:sldId id="267" r:id="rId27"/>
    <p:sldId id="268" r:id="rId28"/>
    <p:sldId id="289" r:id="rId29"/>
    <p:sldId id="262" r:id="rId30"/>
    <p:sldId id="309" r:id="rId31"/>
    <p:sldId id="263" r:id="rId32"/>
    <p:sldId id="280" r:id="rId33"/>
    <p:sldId id="272" r:id="rId34"/>
    <p:sldId id="269" r:id="rId35"/>
    <p:sldId id="271" r:id="rId36"/>
    <p:sldId id="270" r:id="rId37"/>
    <p:sldId id="291" r:id="rId38"/>
    <p:sldId id="292" r:id="rId39"/>
    <p:sldId id="293" r:id="rId40"/>
    <p:sldId id="294" r:id="rId41"/>
    <p:sldId id="295" r:id="rId42"/>
    <p:sldId id="296" r:id="rId43"/>
    <p:sldId id="264" r:id="rId44"/>
    <p:sldId id="31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D8895E-3CFD-4E15-9098-E82C487F24EE}" type="datetimeFigureOut">
              <a:rPr lang="en-GB" smtClean="0"/>
              <a:t>18/01/2022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3D915-3ABE-45A4-919C-07613AE4C289}" type="slidenum">
              <a:rPr lang="en-GB" smtClean="0"/>
              <a:t>‹#›</a:t>
            </a:fld>
            <a:endParaRPr lang="en-GB"/>
          </a:p>
        </p:txBody>
      </p:sp>
    </p:spTree>
    <p:extLst>
      <p:ext uri="{BB962C8B-B14F-4D97-AF65-F5344CB8AC3E}">
        <p14:creationId xmlns:p14="http://schemas.microsoft.com/office/powerpoint/2010/main" val="2627360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650CBDD3-3E18-44E7-90E9-92CEC337AF4D}" type="datetime1">
              <a:rPr lang="en-GB" smtClean="0"/>
              <a:t>18/01/2022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043F70-617F-41D9-9FFC-A24CC501BB41}" type="slidenum">
              <a:rPr lang="en-GB" smtClean="0"/>
              <a:t>‹#›</a:t>
            </a:fld>
            <a:endParaRPr lang="en-GB"/>
          </a:p>
        </p:txBody>
      </p:sp>
    </p:spTree>
    <p:extLst>
      <p:ext uri="{BB962C8B-B14F-4D97-AF65-F5344CB8AC3E}">
        <p14:creationId xmlns:p14="http://schemas.microsoft.com/office/powerpoint/2010/main" val="2142313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9C98AD12-3A70-4F3F-82BE-414F3A530CD6}" type="datetime1">
              <a:rPr lang="en-GB" smtClean="0"/>
              <a:t>18/01/2022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043F70-617F-41D9-9FFC-A24CC501BB41}" type="slidenum">
              <a:rPr lang="en-GB" smtClean="0"/>
              <a:t>‹#›</a:t>
            </a:fld>
            <a:endParaRPr lang="en-GB"/>
          </a:p>
        </p:txBody>
      </p:sp>
    </p:spTree>
    <p:extLst>
      <p:ext uri="{BB962C8B-B14F-4D97-AF65-F5344CB8AC3E}">
        <p14:creationId xmlns:p14="http://schemas.microsoft.com/office/powerpoint/2010/main" val="1333305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3FF72B8F-292C-40CE-91F0-E4442431A48D}" type="datetime1">
              <a:rPr lang="en-GB" smtClean="0"/>
              <a:t>18/01/2022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043F70-617F-41D9-9FFC-A24CC501BB41}" type="slidenum">
              <a:rPr lang="en-GB" smtClean="0"/>
              <a:t>‹#›</a:t>
            </a:fld>
            <a:endParaRPr lang="en-GB"/>
          </a:p>
        </p:txBody>
      </p:sp>
    </p:spTree>
    <p:extLst>
      <p:ext uri="{BB962C8B-B14F-4D97-AF65-F5344CB8AC3E}">
        <p14:creationId xmlns:p14="http://schemas.microsoft.com/office/powerpoint/2010/main" val="1009831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C12720-F4BD-4B5F-BF72-32AC88AF7927}" type="datetime1">
              <a:rPr lang="en-GB" smtClean="0"/>
              <a:t>18/01/2022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043F70-617F-41D9-9FFC-A24CC501BB41}" type="slidenum">
              <a:rPr lang="en-GB" smtClean="0"/>
              <a:t>‹#›</a:t>
            </a:fld>
            <a:endParaRPr lang="en-GB"/>
          </a:p>
        </p:txBody>
      </p:sp>
    </p:spTree>
    <p:extLst>
      <p:ext uri="{BB962C8B-B14F-4D97-AF65-F5344CB8AC3E}">
        <p14:creationId xmlns:p14="http://schemas.microsoft.com/office/powerpoint/2010/main" val="3080684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F3B0EA-8189-4EAB-B5EA-09C56267AE7A}" type="datetime1">
              <a:rPr lang="en-GB" smtClean="0"/>
              <a:t>18/01/2022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7043F70-617F-41D9-9FFC-A24CC501BB41}" type="slidenum">
              <a:rPr lang="en-GB" smtClean="0"/>
              <a:t>‹#›</a:t>
            </a:fld>
            <a:endParaRPr lang="en-GB"/>
          </a:p>
        </p:txBody>
      </p:sp>
    </p:spTree>
    <p:extLst>
      <p:ext uri="{BB962C8B-B14F-4D97-AF65-F5344CB8AC3E}">
        <p14:creationId xmlns:p14="http://schemas.microsoft.com/office/powerpoint/2010/main" val="346272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22C8535-CE32-4D8D-8465-1FD110CC5667}" type="datetime1">
              <a:rPr lang="en-GB" smtClean="0"/>
              <a:t>18/01/2022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043F70-617F-41D9-9FFC-A24CC501BB41}" type="slidenum">
              <a:rPr lang="en-GB" smtClean="0"/>
              <a:t>‹#›</a:t>
            </a:fld>
            <a:endParaRPr lang="en-GB"/>
          </a:p>
        </p:txBody>
      </p:sp>
    </p:spTree>
    <p:extLst>
      <p:ext uri="{BB962C8B-B14F-4D97-AF65-F5344CB8AC3E}">
        <p14:creationId xmlns:p14="http://schemas.microsoft.com/office/powerpoint/2010/main" val="2219187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11AFACA-7F7C-4D17-8B1E-3B703B582CF8}" type="datetime1">
              <a:rPr lang="en-GB" smtClean="0"/>
              <a:t>18/01/2022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7043F70-617F-41D9-9FFC-A24CC501BB41}" type="slidenum">
              <a:rPr lang="en-GB" smtClean="0"/>
              <a:t>‹#›</a:t>
            </a:fld>
            <a:endParaRPr lang="en-GB"/>
          </a:p>
        </p:txBody>
      </p:sp>
    </p:spTree>
    <p:extLst>
      <p:ext uri="{BB962C8B-B14F-4D97-AF65-F5344CB8AC3E}">
        <p14:creationId xmlns:p14="http://schemas.microsoft.com/office/powerpoint/2010/main" val="340259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9C949D8-1846-4A25-9A90-1DE982101D2A}" type="datetime1">
              <a:rPr lang="en-GB" smtClean="0"/>
              <a:t>18/01/2022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7043F70-617F-41D9-9FFC-A24CC501BB41}" type="slidenum">
              <a:rPr lang="en-GB" smtClean="0"/>
              <a:t>‹#›</a:t>
            </a:fld>
            <a:endParaRPr lang="en-GB"/>
          </a:p>
        </p:txBody>
      </p:sp>
    </p:spTree>
    <p:extLst>
      <p:ext uri="{BB962C8B-B14F-4D97-AF65-F5344CB8AC3E}">
        <p14:creationId xmlns:p14="http://schemas.microsoft.com/office/powerpoint/2010/main" val="284651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2B29F0-855A-40F0-9B09-4681503A0EB0}" type="datetime1">
              <a:rPr lang="en-GB" smtClean="0"/>
              <a:t>18/01/2022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7043F70-617F-41D9-9FFC-A24CC501BB41}" type="slidenum">
              <a:rPr lang="en-GB" smtClean="0"/>
              <a:t>‹#›</a:t>
            </a:fld>
            <a:endParaRPr lang="en-GB"/>
          </a:p>
        </p:txBody>
      </p:sp>
    </p:spTree>
    <p:extLst>
      <p:ext uri="{BB962C8B-B14F-4D97-AF65-F5344CB8AC3E}">
        <p14:creationId xmlns:p14="http://schemas.microsoft.com/office/powerpoint/2010/main" val="3987786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86F533-9FDE-4445-9FC2-DCB0B81CB616}" type="datetime1">
              <a:rPr lang="en-GB" smtClean="0"/>
              <a:t>18/01/2022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043F70-617F-41D9-9FFC-A24CC501BB41}" type="slidenum">
              <a:rPr lang="en-GB" smtClean="0"/>
              <a:t>‹#›</a:t>
            </a:fld>
            <a:endParaRPr lang="en-GB"/>
          </a:p>
        </p:txBody>
      </p:sp>
    </p:spTree>
    <p:extLst>
      <p:ext uri="{BB962C8B-B14F-4D97-AF65-F5344CB8AC3E}">
        <p14:creationId xmlns:p14="http://schemas.microsoft.com/office/powerpoint/2010/main" val="225022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BF2BAD4-A35E-4AA0-AB9A-05C90B9E6C13}" type="datetime1">
              <a:rPr lang="en-GB" smtClean="0"/>
              <a:t>18/01/2022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7043F70-617F-41D9-9FFC-A24CC501BB41}" type="slidenum">
              <a:rPr lang="en-GB" smtClean="0"/>
              <a:t>‹#›</a:t>
            </a:fld>
            <a:endParaRPr lang="en-GB"/>
          </a:p>
        </p:txBody>
      </p:sp>
    </p:spTree>
    <p:extLst>
      <p:ext uri="{BB962C8B-B14F-4D97-AF65-F5344CB8AC3E}">
        <p14:creationId xmlns:p14="http://schemas.microsoft.com/office/powerpoint/2010/main" val="2287836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9E671-2194-4512-92A5-E97C817F9C5D}" type="datetime1">
              <a:rPr lang="en-GB" smtClean="0"/>
              <a:t>18/01/2022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043F70-617F-41D9-9FFC-A24CC501BB41}" type="slidenum">
              <a:rPr lang="en-GB" smtClean="0"/>
              <a:t>‹#›</a:t>
            </a:fld>
            <a:endParaRPr lang="en-GB"/>
          </a:p>
        </p:txBody>
      </p:sp>
    </p:spTree>
    <p:extLst>
      <p:ext uri="{BB962C8B-B14F-4D97-AF65-F5344CB8AC3E}">
        <p14:creationId xmlns:p14="http://schemas.microsoft.com/office/powerpoint/2010/main" val="2735430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2.xml"/><Relationship Id="rId7" Type="http://schemas.openxmlformats.org/officeDocument/2006/relationships/image" Target="../media/image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5.png"/><Relationship Id="rId5" Type="http://schemas.openxmlformats.org/officeDocument/2006/relationships/slideLayout" Target="../slideLayouts/slideLayout2.xml"/><Relationship Id="rId4" Type="http://schemas.openxmlformats.org/officeDocument/2006/relationships/tags" Target="../tags/tag13.xml"/><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4.png"/><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image" Target="../media/image16.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3.png"/><Relationship Id="rId5" Type="http://schemas.openxmlformats.org/officeDocument/2006/relationships/tags" Target="../tags/tag18.xml"/><Relationship Id="rId15" Type="http://schemas.openxmlformats.org/officeDocument/2006/relationships/image" Target="../media/image21.png"/><Relationship Id="rId10" Type="http://schemas.openxmlformats.org/officeDocument/2006/relationships/image" Target="../media/image19.png"/><Relationship Id="rId4" Type="http://schemas.openxmlformats.org/officeDocument/2006/relationships/tags" Target="../tags/tag17.xml"/><Relationship Id="rId9" Type="http://schemas.openxmlformats.org/officeDocument/2006/relationships/image" Target="../media/image18.png"/><Relationship Id="rId1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2.png"/><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image" Target="../media/image3.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16.png"/><Relationship Id="rId5" Type="http://schemas.openxmlformats.org/officeDocument/2006/relationships/tags" Target="../tags/tag25.xml"/><Relationship Id="rId15" Type="http://schemas.openxmlformats.org/officeDocument/2006/relationships/image" Target="../media/image24.png"/><Relationship Id="rId10" Type="http://schemas.openxmlformats.org/officeDocument/2006/relationships/image" Target="../media/image20.png"/><Relationship Id="rId4" Type="http://schemas.openxmlformats.org/officeDocument/2006/relationships/tags" Target="../tags/tag24.xml"/><Relationship Id="rId9" Type="http://schemas.openxmlformats.org/officeDocument/2006/relationships/image" Target="../media/image4.png"/><Relationship Id="rId14" Type="http://schemas.openxmlformats.org/officeDocument/2006/relationships/image" Target="../media/image23.png"/></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30.xml"/><Relationship Id="rId7" Type="http://schemas.openxmlformats.org/officeDocument/2006/relationships/image" Target="../media/image25.png"/><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image" Target="../media/image13.png"/><Relationship Id="rId5" Type="http://schemas.openxmlformats.org/officeDocument/2006/relationships/slideLayout" Target="../slideLayouts/slideLayout2.xml"/><Relationship Id="rId10" Type="http://schemas.openxmlformats.org/officeDocument/2006/relationships/image" Target="../media/image28.png"/><Relationship Id="rId4" Type="http://schemas.openxmlformats.org/officeDocument/2006/relationships/tags" Target="../tags/tag31.xml"/><Relationship Id="rId9" Type="http://schemas.openxmlformats.org/officeDocument/2006/relationships/image" Target="../media/image27.png"/></Relationships>
</file>

<file path=ppt/slides/_rels/slide22.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image" Target="../media/image16.png"/><Relationship Id="rId18" Type="http://schemas.openxmlformats.org/officeDocument/2006/relationships/image" Target="../media/image33.png"/><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image" Target="../media/image4.png"/><Relationship Id="rId17" Type="http://schemas.openxmlformats.org/officeDocument/2006/relationships/image" Target="../media/image32.png"/><Relationship Id="rId2" Type="http://schemas.openxmlformats.org/officeDocument/2006/relationships/tags" Target="../tags/tag33.xml"/><Relationship Id="rId16" Type="http://schemas.openxmlformats.org/officeDocument/2006/relationships/image" Target="../media/image31.png"/><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image" Target="../media/image3.png"/><Relationship Id="rId5" Type="http://schemas.openxmlformats.org/officeDocument/2006/relationships/tags" Target="../tags/tag36.xml"/><Relationship Id="rId15" Type="http://schemas.openxmlformats.org/officeDocument/2006/relationships/image" Target="../media/image30.png"/><Relationship Id="rId10" Type="http://schemas.openxmlformats.org/officeDocument/2006/relationships/slideLayout" Target="../slideLayouts/slideLayout2.xml"/><Relationship Id="rId19" Type="http://schemas.openxmlformats.org/officeDocument/2006/relationships/image" Target="../media/image26.png"/><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image" Target="../media/image29.png"/></Relationships>
</file>

<file path=ppt/slides/_rels/slide23.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image" Target="../media/image3.png"/><Relationship Id="rId18" Type="http://schemas.openxmlformats.org/officeDocument/2006/relationships/image" Target="../media/image35.png"/><Relationship Id="rId3" Type="http://schemas.openxmlformats.org/officeDocument/2006/relationships/tags" Target="../tags/tag43.xml"/><Relationship Id="rId21" Type="http://schemas.openxmlformats.org/officeDocument/2006/relationships/image" Target="../media/image38.png"/><Relationship Id="rId7" Type="http://schemas.openxmlformats.org/officeDocument/2006/relationships/tags" Target="../tags/tag47.xml"/><Relationship Id="rId12" Type="http://schemas.openxmlformats.org/officeDocument/2006/relationships/slideLayout" Target="../slideLayouts/slideLayout2.xml"/><Relationship Id="rId17" Type="http://schemas.openxmlformats.org/officeDocument/2006/relationships/image" Target="../media/image34.png"/><Relationship Id="rId2" Type="http://schemas.openxmlformats.org/officeDocument/2006/relationships/tags" Target="../tags/tag42.xml"/><Relationship Id="rId16" Type="http://schemas.openxmlformats.org/officeDocument/2006/relationships/image" Target="../media/image31.png"/><Relationship Id="rId20" Type="http://schemas.openxmlformats.org/officeDocument/2006/relationships/image" Target="../media/image37.png"/><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tags" Target="../tags/tag51.xml"/><Relationship Id="rId5" Type="http://schemas.openxmlformats.org/officeDocument/2006/relationships/tags" Target="../tags/tag45.xml"/><Relationship Id="rId15" Type="http://schemas.openxmlformats.org/officeDocument/2006/relationships/image" Target="../media/image16.png"/><Relationship Id="rId23" Type="http://schemas.openxmlformats.org/officeDocument/2006/relationships/image" Target="../media/image27.png"/><Relationship Id="rId10" Type="http://schemas.openxmlformats.org/officeDocument/2006/relationships/tags" Target="../tags/tag50.xml"/><Relationship Id="rId19" Type="http://schemas.openxmlformats.org/officeDocument/2006/relationships/image" Target="../media/image36.png"/><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image" Target="../media/image4.png"/><Relationship Id="rId22" Type="http://schemas.openxmlformats.org/officeDocument/2006/relationships/image" Target="../media/image25.png"/></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tags" Target="../tags/tag54.xml"/><Relationship Id="rId7" Type="http://schemas.openxmlformats.org/officeDocument/2006/relationships/image" Target="../media/image40.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image" Target="../media/image39.png"/><Relationship Id="rId5" Type="http://schemas.openxmlformats.org/officeDocument/2006/relationships/slideLayout" Target="../slideLayouts/slideLayout2.xml"/><Relationship Id="rId10" Type="http://schemas.openxmlformats.org/officeDocument/2006/relationships/image" Target="../media/image43.jpeg"/><Relationship Id="rId4" Type="http://schemas.openxmlformats.org/officeDocument/2006/relationships/tags" Target="../tags/tag55.xml"/><Relationship Id="rId9" Type="http://schemas.openxmlformats.org/officeDocument/2006/relationships/image" Target="../media/image42.png"/></Relationships>
</file>

<file path=ppt/slides/_rels/slide2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tags" Target="../tags/tag58.xml"/><Relationship Id="rId7" Type="http://schemas.openxmlformats.org/officeDocument/2006/relationships/image" Target="../media/image42.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Layout" Target="../slideLayouts/slideLayout2.xml"/><Relationship Id="rId11" Type="http://schemas.openxmlformats.org/officeDocument/2006/relationships/image" Target="../media/image47.png"/><Relationship Id="rId5" Type="http://schemas.openxmlformats.org/officeDocument/2006/relationships/tags" Target="../tags/tag60.xml"/><Relationship Id="rId10" Type="http://schemas.openxmlformats.org/officeDocument/2006/relationships/image" Target="../media/image46.png"/><Relationship Id="rId4" Type="http://schemas.openxmlformats.org/officeDocument/2006/relationships/tags" Target="../tags/tag59.xml"/><Relationship Id="rId9" Type="http://schemas.openxmlformats.org/officeDocument/2006/relationships/image" Target="../media/image45.png"/></Relationships>
</file>

<file path=ppt/slides/_rels/slide26.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tags" Target="../tags/tag63.xml"/><Relationship Id="rId7" Type="http://schemas.openxmlformats.org/officeDocument/2006/relationships/image" Target="../media/image29.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Layout" Target="../slideLayouts/slideLayout2.xml"/><Relationship Id="rId11" Type="http://schemas.openxmlformats.org/officeDocument/2006/relationships/image" Target="../media/image5.png"/><Relationship Id="rId5" Type="http://schemas.openxmlformats.org/officeDocument/2006/relationships/tags" Target="../tags/tag65.xml"/><Relationship Id="rId10" Type="http://schemas.openxmlformats.org/officeDocument/2006/relationships/image" Target="../media/image4.png"/><Relationship Id="rId4" Type="http://schemas.openxmlformats.org/officeDocument/2006/relationships/tags" Target="../tags/tag64.xml"/><Relationship Id="rId9"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68.xml"/><Relationship Id="rId7" Type="http://schemas.openxmlformats.org/officeDocument/2006/relationships/image" Target="../media/image4.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69.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slideLayout" Target="../slideLayouts/slideLayout2.xml"/><Relationship Id="rId1" Type="http://schemas.openxmlformats.org/officeDocument/2006/relationships/tags" Target="../tags/tag70.xml"/><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3.xml"/><Relationship Id="rId7" Type="http://schemas.openxmlformats.org/officeDocument/2006/relationships/image" Target="../media/image4.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76.xml"/><Relationship Id="rId7" Type="http://schemas.openxmlformats.org/officeDocument/2006/relationships/image" Target="../media/image4.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3.png"/><Relationship Id="rId5" Type="http://schemas.openxmlformats.org/officeDocument/2006/relationships/image" Target="../media/image13.png"/><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5.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image" Target="../media/image5.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hyperlink" Target="https://digitwin.ac.uk/"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ow to Find Us | Department of Engineering"/>
          <p:cNvPicPr>
            <a:picLocks noChangeAspect="1" noChangeArrowheads="1"/>
          </p:cNvPicPr>
          <p:nvPr/>
        </p:nvPicPr>
        <p:blipFill>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a:off x="2084832" y="2386901"/>
            <a:ext cx="8503316" cy="415201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164592" y="706739"/>
            <a:ext cx="11768328" cy="1460468"/>
          </a:xfrm>
        </p:spPr>
        <p:txBody>
          <a:bodyPr>
            <a:normAutofit/>
          </a:bodyPr>
          <a:lstStyle/>
          <a:p>
            <a:r>
              <a:rPr lang="en-GB" sz="4800" dirty="0" smtClean="0"/>
              <a:t>Toolbox for Engineering Design Sensitivity </a:t>
            </a:r>
            <a:br>
              <a:rPr lang="en-GB" sz="4800" dirty="0" smtClean="0"/>
            </a:br>
            <a:r>
              <a:rPr lang="en-GB" sz="4800" dirty="0" smtClean="0"/>
              <a:t>- TEDS</a:t>
            </a:r>
            <a:endParaRPr lang="en-GB" sz="4800" dirty="0"/>
          </a:p>
        </p:txBody>
      </p:sp>
      <p:sp>
        <p:nvSpPr>
          <p:cNvPr id="4" name="Subtitle 2"/>
          <p:cNvSpPr txBox="1">
            <a:spLocks/>
          </p:cNvSpPr>
          <p:nvPr/>
        </p:nvSpPr>
        <p:spPr>
          <a:xfrm>
            <a:off x="2084832" y="2410118"/>
            <a:ext cx="3464306" cy="12344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800" dirty="0" smtClean="0">
                <a:solidFill>
                  <a:schemeClr val="bg1"/>
                </a:solidFill>
              </a:rPr>
              <a:t>Jiannan Yang</a:t>
            </a:r>
          </a:p>
          <a:p>
            <a:pPr algn="l"/>
            <a:r>
              <a:rPr lang="en-GB" sz="2800" dirty="0" smtClean="0">
                <a:solidFill>
                  <a:schemeClr val="bg1"/>
                </a:solidFill>
              </a:rPr>
              <a:t>jy419@cam.ac.uk</a:t>
            </a:r>
          </a:p>
          <a:p>
            <a:pPr algn="l"/>
            <a:r>
              <a:rPr lang="en-GB" sz="2800" dirty="0" smtClean="0">
                <a:solidFill>
                  <a:schemeClr val="bg1"/>
                </a:solidFill>
              </a:rPr>
              <a:t>Dec 2020</a:t>
            </a:r>
            <a:endParaRPr lang="en-GB" sz="2800" dirty="0">
              <a:solidFill>
                <a:schemeClr val="bg1"/>
              </a:solidFill>
            </a:endParaRPr>
          </a:p>
        </p:txBody>
      </p:sp>
      <p:sp>
        <p:nvSpPr>
          <p:cNvPr id="3" name="Slide Number Placeholder 2"/>
          <p:cNvSpPr>
            <a:spLocks noGrp="1"/>
          </p:cNvSpPr>
          <p:nvPr>
            <p:ph type="sldNum" sz="quarter" idx="12"/>
          </p:nvPr>
        </p:nvSpPr>
        <p:spPr/>
        <p:txBody>
          <a:bodyPr/>
          <a:lstStyle/>
          <a:p>
            <a:fld id="{47043F70-617F-41D9-9FFC-A24CC501BB41}" type="slidenum">
              <a:rPr lang="en-GB" smtClean="0"/>
              <a:t>1</a:t>
            </a:fld>
            <a:endParaRPr lang="en-GB"/>
          </a:p>
        </p:txBody>
      </p:sp>
    </p:spTree>
    <p:extLst>
      <p:ext uri="{BB962C8B-B14F-4D97-AF65-F5344CB8AC3E}">
        <p14:creationId xmlns:p14="http://schemas.microsoft.com/office/powerpoint/2010/main" val="29113423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377530" y="1738552"/>
            <a:ext cx="7269332" cy="720169"/>
            <a:chOff x="9819991" y="8957133"/>
            <a:chExt cx="15321716" cy="951735"/>
          </a:xfrm>
        </p:grpSpPr>
        <p:sp>
          <p:nvSpPr>
            <p:cNvPr id="4" name="ホームベース 100"/>
            <p:cNvSpPr/>
            <p:nvPr/>
          </p:nvSpPr>
          <p:spPr>
            <a:xfrm>
              <a:off x="18252650" y="8968304"/>
              <a:ext cx="6889057" cy="931050"/>
            </a:xfrm>
            <a:prstGeom prst="homePlate">
              <a:avLst/>
            </a:prstGeom>
            <a:solidFill>
              <a:schemeClr val="tx1">
                <a:lumMod val="85000"/>
                <a:lumOff val="1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5" name="ホームベース 102"/>
            <p:cNvSpPr/>
            <p:nvPr/>
          </p:nvSpPr>
          <p:spPr>
            <a:xfrm>
              <a:off x="14345129" y="8977818"/>
              <a:ext cx="5551975" cy="931050"/>
            </a:xfrm>
            <a:prstGeom prst="homePlate">
              <a:avLst/>
            </a:prstGeom>
            <a:solidFill>
              <a:schemeClr val="tx1">
                <a:lumMod val="75000"/>
                <a:lumOff val="2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6" name="ホームベース 123"/>
            <p:cNvSpPr/>
            <p:nvPr/>
          </p:nvSpPr>
          <p:spPr>
            <a:xfrm>
              <a:off x="9819991" y="8977789"/>
              <a:ext cx="5444679" cy="931050"/>
            </a:xfrm>
            <a:prstGeom prst="homePlate">
              <a:avLst/>
            </a:prstGeom>
            <a:solidFill>
              <a:schemeClr val="tx1">
                <a:lumMod val="65000"/>
                <a:lumOff val="35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7" name="TextBox 156"/>
            <p:cNvSpPr txBox="1"/>
            <p:nvPr/>
          </p:nvSpPr>
          <p:spPr>
            <a:xfrm>
              <a:off x="19789808" y="8957133"/>
              <a:ext cx="5090314" cy="935502"/>
            </a:xfrm>
            <a:prstGeom prst="rect">
              <a:avLst/>
            </a:prstGeom>
            <a:noFill/>
          </p:spPr>
          <p:txBody>
            <a:bodyPr wrap="square" rtlCol="0">
              <a:spAutoFit/>
            </a:bodyPr>
            <a:lstStyle>
              <a:defPPr>
                <a:defRPr lang="en-US"/>
              </a:defPPr>
              <a:lvl1pPr algn="ctr">
                <a:defRPr sz="3600">
                  <a:solidFill>
                    <a:schemeClr val="bg1"/>
                  </a:solidFill>
                </a:defRPr>
              </a:lvl1pPr>
            </a:lstStyle>
            <a:p>
              <a:r>
                <a:rPr lang="en-US" sz="2000" dirty="0"/>
                <a:t>Operation</a:t>
              </a:r>
              <a:r>
                <a:rPr lang="ja-JP" altLang="en-US" sz="2000" dirty="0"/>
                <a:t> </a:t>
              </a:r>
              <a:r>
                <a:rPr lang="en-US" sz="2000" dirty="0"/>
                <a:t>&amp; Maintenance</a:t>
              </a:r>
              <a:endParaRPr lang="en-GB" sz="2000" dirty="0"/>
            </a:p>
          </p:txBody>
        </p:sp>
        <p:sp>
          <p:nvSpPr>
            <p:cNvPr id="8" name="TextBox 155"/>
            <p:cNvSpPr txBox="1"/>
            <p:nvPr/>
          </p:nvSpPr>
          <p:spPr>
            <a:xfrm>
              <a:off x="15053940" y="9122929"/>
              <a:ext cx="4528304" cy="528763"/>
            </a:xfrm>
            <a:prstGeom prst="rect">
              <a:avLst/>
            </a:prstGeom>
            <a:noFill/>
          </p:spPr>
          <p:txBody>
            <a:bodyPr wrap="square" rtlCol="0">
              <a:spAutoFit/>
            </a:bodyPr>
            <a:lstStyle>
              <a:defPPr>
                <a:defRPr lang="en-US"/>
              </a:defPPr>
              <a:lvl1pPr algn="ctr">
                <a:defRPr sz="3600">
                  <a:solidFill>
                    <a:schemeClr val="bg1"/>
                  </a:solidFill>
                </a:defRPr>
              </a:lvl1pPr>
            </a:lstStyle>
            <a:p>
              <a:r>
                <a:rPr lang="en-US" altLang="ja-JP" sz="2000" dirty="0"/>
                <a:t>Commissioning</a:t>
              </a:r>
              <a:endParaRPr lang="en-GB" altLang="ja-JP" sz="2000" dirty="0"/>
            </a:p>
          </p:txBody>
        </p:sp>
        <p:sp>
          <p:nvSpPr>
            <p:cNvPr id="9" name="TextBox 154"/>
            <p:cNvSpPr txBox="1"/>
            <p:nvPr/>
          </p:nvSpPr>
          <p:spPr>
            <a:xfrm>
              <a:off x="10547228" y="9140414"/>
              <a:ext cx="4438028" cy="528763"/>
            </a:xfrm>
            <a:prstGeom prst="rect">
              <a:avLst/>
            </a:prstGeom>
            <a:noFill/>
          </p:spPr>
          <p:txBody>
            <a:bodyPr wrap="square" rtlCol="0">
              <a:spAutoFit/>
            </a:bodyPr>
            <a:lstStyle/>
            <a:p>
              <a:pPr algn="ctr"/>
              <a:r>
                <a:rPr lang="en-US" sz="2000" dirty="0">
                  <a:solidFill>
                    <a:schemeClr val="bg1"/>
                  </a:solidFill>
                </a:rPr>
                <a:t>Manufacturing</a:t>
              </a:r>
              <a:endParaRPr lang="en-GB" sz="2000" dirty="0">
                <a:solidFill>
                  <a:schemeClr val="bg1"/>
                </a:solidFill>
              </a:endParaRPr>
            </a:p>
          </p:txBody>
        </p:sp>
      </p:grpSp>
      <p:sp>
        <p:nvSpPr>
          <p:cNvPr id="10" name="ホームベース 124"/>
          <p:cNvSpPr/>
          <p:nvPr/>
        </p:nvSpPr>
        <p:spPr>
          <a:xfrm>
            <a:off x="1959894" y="1765028"/>
            <a:ext cx="1826594" cy="697228"/>
          </a:xfrm>
          <a:prstGeom prst="homePlate">
            <a:avLst/>
          </a:prstGeom>
          <a:solidFill>
            <a:schemeClr val="tx1">
              <a:lumMod val="50000"/>
              <a:lumOff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3" name="TextBox 157"/>
          <p:cNvSpPr txBox="1"/>
          <p:nvPr/>
        </p:nvSpPr>
        <p:spPr>
          <a:xfrm>
            <a:off x="2078118" y="1866155"/>
            <a:ext cx="1157961" cy="400110"/>
          </a:xfrm>
          <a:prstGeom prst="rect">
            <a:avLst/>
          </a:prstGeom>
          <a:noFill/>
        </p:spPr>
        <p:txBody>
          <a:bodyPr wrap="square" rtlCol="0">
            <a:spAutoFit/>
          </a:bodyPr>
          <a:lstStyle/>
          <a:p>
            <a:pPr algn="ctr"/>
            <a:r>
              <a:rPr lang="en-US" sz="2000" dirty="0">
                <a:solidFill>
                  <a:schemeClr val="bg1"/>
                </a:solidFill>
              </a:rPr>
              <a:t>Design</a:t>
            </a:r>
            <a:endParaRPr lang="en-GB" sz="2000" dirty="0">
              <a:solidFill>
                <a:schemeClr val="bg1"/>
              </a:solidFill>
            </a:endParaRPr>
          </a:p>
        </p:txBody>
      </p:sp>
      <p:sp>
        <p:nvSpPr>
          <p:cNvPr id="38" name="テキスト ボックス 169"/>
          <p:cNvSpPr txBox="1">
            <a:spLocks noChangeArrowheads="1"/>
          </p:cNvSpPr>
          <p:nvPr/>
        </p:nvSpPr>
        <p:spPr bwMode="auto">
          <a:xfrm>
            <a:off x="5769255" y="2953009"/>
            <a:ext cx="1783224" cy="308443"/>
          </a:xfrm>
          <a:prstGeom prst="rect">
            <a:avLst/>
          </a:prstGeom>
          <a:solidFill>
            <a:schemeClr val="bg1"/>
          </a:solidFill>
          <a:ln w="9525">
            <a:noFill/>
            <a:miter lim="800000"/>
            <a:headEnd/>
            <a:tailEnd/>
          </a:ln>
        </p:spPr>
        <p:txBody>
          <a:bodyPr wrap="square" lIns="0" tIns="0" rIns="0" bIns="0" anchor="ctr" anchorCtr="0">
            <a:noAutofit/>
          </a:bodyPr>
          <a:lstStyle/>
          <a:p>
            <a:pPr algn="ctr">
              <a:spcBef>
                <a:spcPts val="1800"/>
              </a:spcBef>
            </a:pPr>
            <a:r>
              <a:rPr lang="en-US" altLang="ja-JP" sz="2400" dirty="0">
                <a:ea typeface="メイリオ" pitchFamily="50" charset="-128"/>
                <a:cs typeface="Arial" panose="020B0604020202020204" pitchFamily="34" charset="0"/>
              </a:rPr>
              <a:t>Uncertainties</a:t>
            </a:r>
          </a:p>
        </p:txBody>
      </p:sp>
      <p:sp>
        <p:nvSpPr>
          <p:cNvPr id="141" name="TextBox 140"/>
          <p:cNvSpPr txBox="1"/>
          <p:nvPr/>
        </p:nvSpPr>
        <p:spPr>
          <a:xfrm>
            <a:off x="2255592" y="4114265"/>
            <a:ext cx="1121938" cy="954107"/>
          </a:xfrm>
          <a:prstGeom prst="rect">
            <a:avLst/>
          </a:prstGeom>
          <a:noFill/>
        </p:spPr>
        <p:txBody>
          <a:bodyPr wrap="square" rtlCol="0">
            <a:spAutoFit/>
          </a:bodyPr>
          <a:lstStyle/>
          <a:p>
            <a:pPr algn="ctr"/>
            <a:r>
              <a:rPr lang="en-GB" sz="2800" dirty="0"/>
              <a:t>Digital </a:t>
            </a:r>
            <a:r>
              <a:rPr lang="en-GB" sz="2800" dirty="0" smtClean="0"/>
              <a:t>Twins</a:t>
            </a:r>
            <a:endParaRPr lang="en-GB" sz="2800" dirty="0"/>
          </a:p>
        </p:txBody>
      </p:sp>
      <p:sp>
        <p:nvSpPr>
          <p:cNvPr id="149" name="TextBox 148"/>
          <p:cNvSpPr txBox="1"/>
          <p:nvPr/>
        </p:nvSpPr>
        <p:spPr>
          <a:xfrm>
            <a:off x="5147186" y="4114264"/>
            <a:ext cx="1467574" cy="954107"/>
          </a:xfrm>
          <a:prstGeom prst="rect">
            <a:avLst/>
          </a:prstGeom>
          <a:noFill/>
        </p:spPr>
        <p:txBody>
          <a:bodyPr wrap="square" rtlCol="0">
            <a:spAutoFit/>
          </a:bodyPr>
          <a:lstStyle/>
          <a:p>
            <a:pPr algn="ctr"/>
            <a:r>
              <a:rPr lang="en-GB" sz="2800" dirty="0"/>
              <a:t>Design Metrics</a:t>
            </a:r>
          </a:p>
        </p:txBody>
      </p:sp>
      <p:cxnSp>
        <p:nvCxnSpPr>
          <p:cNvPr id="189" name="Straight Connector 188"/>
          <p:cNvCxnSpPr>
            <a:stCxn id="10" idx="2"/>
            <a:endCxn id="141" idx="0"/>
          </p:cNvCxnSpPr>
          <p:nvPr/>
        </p:nvCxnSpPr>
        <p:spPr>
          <a:xfrm>
            <a:off x="2698884" y="2462256"/>
            <a:ext cx="117677" cy="1652009"/>
          </a:xfrm>
          <a:prstGeom prst="line">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25" name="Straight Connector 224"/>
          <p:cNvCxnSpPr>
            <a:stCxn id="6" idx="2"/>
            <a:endCxn id="38" idx="1"/>
          </p:cNvCxnSpPr>
          <p:nvPr/>
        </p:nvCxnSpPr>
        <p:spPr>
          <a:xfrm>
            <a:off x="4493005" y="2458698"/>
            <a:ext cx="1276250" cy="648532"/>
          </a:xfrm>
          <a:prstGeom prst="line">
            <a:avLst/>
          </a:prstGeom>
          <a:ln w="6350"/>
        </p:spPr>
        <p:style>
          <a:lnRef idx="1">
            <a:schemeClr val="dk1"/>
          </a:lnRef>
          <a:fillRef idx="0">
            <a:schemeClr val="dk1"/>
          </a:fillRef>
          <a:effectRef idx="0">
            <a:schemeClr val="dk1"/>
          </a:effectRef>
          <a:fontRef idx="minor">
            <a:schemeClr val="tx1"/>
          </a:fontRef>
        </p:style>
      </p:cxnSp>
      <p:cxnSp>
        <p:nvCxnSpPr>
          <p:cNvPr id="229" name="Straight Connector 228"/>
          <p:cNvCxnSpPr>
            <a:stCxn id="5" idx="2"/>
            <a:endCxn id="38" idx="0"/>
          </p:cNvCxnSpPr>
          <p:nvPr/>
        </p:nvCxnSpPr>
        <p:spPr>
          <a:xfrm flipH="1">
            <a:off x="6660867" y="2458720"/>
            <a:ext cx="4526" cy="494288"/>
          </a:xfrm>
          <a:prstGeom prst="line">
            <a:avLst/>
          </a:prstGeom>
          <a:ln w="6350"/>
        </p:spPr>
        <p:style>
          <a:lnRef idx="1">
            <a:schemeClr val="dk1"/>
          </a:lnRef>
          <a:fillRef idx="0">
            <a:schemeClr val="dk1"/>
          </a:fillRef>
          <a:effectRef idx="0">
            <a:schemeClr val="dk1"/>
          </a:effectRef>
          <a:fontRef idx="minor">
            <a:schemeClr val="tx1"/>
          </a:fontRef>
        </p:style>
      </p:cxnSp>
      <p:cxnSp>
        <p:nvCxnSpPr>
          <p:cNvPr id="232" name="Straight Connector 231"/>
          <p:cNvCxnSpPr>
            <a:endCxn id="38" idx="3"/>
          </p:cNvCxnSpPr>
          <p:nvPr/>
        </p:nvCxnSpPr>
        <p:spPr>
          <a:xfrm flipH="1">
            <a:off x="7552480" y="2458698"/>
            <a:ext cx="1642321" cy="648532"/>
          </a:xfrm>
          <a:prstGeom prst="line">
            <a:avLst/>
          </a:prstGeom>
          <a:ln w="6350"/>
        </p:spPr>
        <p:style>
          <a:lnRef idx="1">
            <a:schemeClr val="dk1"/>
          </a:lnRef>
          <a:fillRef idx="0">
            <a:schemeClr val="dk1"/>
          </a:fillRef>
          <a:effectRef idx="0">
            <a:schemeClr val="dk1"/>
          </a:effectRef>
          <a:fontRef idx="minor">
            <a:schemeClr val="tx1"/>
          </a:fontRef>
        </p:style>
      </p:cxnSp>
      <p:cxnSp>
        <p:nvCxnSpPr>
          <p:cNvPr id="236" name="Straight Connector 235"/>
          <p:cNvCxnSpPr>
            <a:stCxn id="38" idx="2"/>
          </p:cNvCxnSpPr>
          <p:nvPr/>
        </p:nvCxnSpPr>
        <p:spPr>
          <a:xfrm rot="5400000">
            <a:off x="4637580" y="1519474"/>
            <a:ext cx="281311" cy="3765267"/>
          </a:xfrm>
          <a:prstGeom prst="bentConnector2">
            <a:avLst/>
          </a:prstGeom>
          <a:ln w="12700">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240" name="Straight Connector 239"/>
          <p:cNvCxnSpPr>
            <a:stCxn id="141" idx="3"/>
            <a:endCxn id="149" idx="1"/>
          </p:cNvCxnSpPr>
          <p:nvPr/>
        </p:nvCxnSpPr>
        <p:spPr>
          <a:xfrm flipV="1">
            <a:off x="3377530" y="4591318"/>
            <a:ext cx="1769656" cy="1"/>
          </a:xfrm>
          <a:prstGeom prst="line">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45" name="TextBox 244"/>
          <p:cNvSpPr txBox="1"/>
          <p:nvPr/>
        </p:nvSpPr>
        <p:spPr>
          <a:xfrm>
            <a:off x="8095139" y="4114264"/>
            <a:ext cx="1619276" cy="954107"/>
          </a:xfrm>
          <a:prstGeom prst="rect">
            <a:avLst/>
          </a:prstGeom>
          <a:noFill/>
        </p:spPr>
        <p:txBody>
          <a:bodyPr wrap="square" rtlCol="0">
            <a:spAutoFit/>
          </a:bodyPr>
          <a:lstStyle/>
          <a:p>
            <a:pPr algn="ctr"/>
            <a:r>
              <a:rPr lang="en-GB" sz="2800" dirty="0"/>
              <a:t>Design Decisions</a:t>
            </a:r>
          </a:p>
        </p:txBody>
      </p:sp>
      <p:cxnSp>
        <p:nvCxnSpPr>
          <p:cNvPr id="246" name="Straight Connector 245"/>
          <p:cNvCxnSpPr>
            <a:stCxn id="149" idx="3"/>
            <a:endCxn id="245" idx="1"/>
          </p:cNvCxnSpPr>
          <p:nvPr/>
        </p:nvCxnSpPr>
        <p:spPr>
          <a:xfrm>
            <a:off x="6614761" y="4591317"/>
            <a:ext cx="1480379" cy="0"/>
          </a:xfrm>
          <a:prstGeom prst="line">
            <a:avLst/>
          </a:prstGeom>
          <a:ln w="28575">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23" name="Title 1"/>
          <p:cNvSpPr txBox="1">
            <a:spLocks/>
          </p:cNvSpPr>
          <p:nvPr/>
        </p:nvSpPr>
        <p:spPr>
          <a:xfrm>
            <a:off x="1959894" y="502638"/>
            <a:ext cx="936307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Design in the presence of uncertainties</a:t>
            </a:r>
            <a:endParaRPr lang="en-GB" dirty="0"/>
          </a:p>
        </p:txBody>
      </p:sp>
      <p:sp>
        <p:nvSpPr>
          <p:cNvPr id="25" name="TextBox 24"/>
          <p:cNvSpPr txBox="1"/>
          <p:nvPr/>
        </p:nvSpPr>
        <p:spPr>
          <a:xfrm>
            <a:off x="723900" y="5444130"/>
            <a:ext cx="11315699" cy="1200329"/>
          </a:xfrm>
          <a:prstGeom prst="rect">
            <a:avLst/>
          </a:prstGeom>
          <a:noFill/>
        </p:spPr>
        <p:txBody>
          <a:bodyPr wrap="square" rtlCol="0">
            <a:spAutoFit/>
          </a:bodyPr>
          <a:lstStyle/>
          <a:p>
            <a:r>
              <a:rPr lang="en-GB" dirty="0" smtClean="0"/>
              <a:t>From the riser example, we could generalise the view a bit and look at the engineering process more abstractly. Taking account of uncertainties in the design process allows us to work towards  ‘life cycle design’. Digital twins (robustly validated computational models) are increasingly used in the design. </a:t>
            </a:r>
            <a:r>
              <a:rPr lang="en-GB" dirty="0"/>
              <a:t> </a:t>
            </a:r>
            <a:r>
              <a:rPr lang="en-GB" dirty="0" smtClean="0"/>
              <a:t> However, to make informed design decisions, the key is to provide suitable metrics of the design. </a:t>
            </a:r>
            <a:endParaRPr lang="en-GB" dirty="0"/>
          </a:p>
        </p:txBody>
      </p:sp>
      <p:sp>
        <p:nvSpPr>
          <p:cNvPr id="2" name="Slide Number Placeholder 1"/>
          <p:cNvSpPr>
            <a:spLocks noGrp="1"/>
          </p:cNvSpPr>
          <p:nvPr>
            <p:ph type="sldNum" sz="quarter" idx="12"/>
          </p:nvPr>
        </p:nvSpPr>
        <p:spPr/>
        <p:txBody>
          <a:bodyPr/>
          <a:lstStyle/>
          <a:p>
            <a:fld id="{47043F70-617F-41D9-9FFC-A24CC501BB41}" type="slidenum">
              <a:rPr lang="en-GB" smtClean="0"/>
              <a:t>10</a:t>
            </a:fld>
            <a:endParaRPr lang="en-GB"/>
          </a:p>
        </p:txBody>
      </p:sp>
    </p:spTree>
    <p:extLst>
      <p:ext uri="{BB962C8B-B14F-4D97-AF65-F5344CB8AC3E}">
        <p14:creationId xmlns:p14="http://schemas.microsoft.com/office/powerpoint/2010/main" val="21383907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1922" y="165532"/>
            <a:ext cx="10515600" cy="1325563"/>
          </a:xfrm>
        </p:spPr>
        <p:txBody>
          <a:bodyPr/>
          <a:lstStyle/>
          <a:p>
            <a:r>
              <a:rPr lang="en-GB" dirty="0" smtClean="0"/>
              <a:t>Design metric  -  sensitivity to uncertainties </a:t>
            </a:r>
            <a:endParaRPr lang="en-GB" dirty="0"/>
          </a:p>
        </p:txBody>
      </p:sp>
      <p:sp>
        <p:nvSpPr>
          <p:cNvPr id="3" name="Slide Number Placeholder 2"/>
          <p:cNvSpPr>
            <a:spLocks noGrp="1"/>
          </p:cNvSpPr>
          <p:nvPr>
            <p:ph type="sldNum" sz="quarter" idx="12"/>
          </p:nvPr>
        </p:nvSpPr>
        <p:spPr/>
        <p:txBody>
          <a:bodyPr/>
          <a:lstStyle/>
          <a:p>
            <a:fld id="{47043F70-617F-41D9-9FFC-A24CC501BB41}" type="slidenum">
              <a:rPr lang="en-GB" smtClean="0"/>
              <a:t>11</a:t>
            </a:fld>
            <a:endParaRPr lang="en-GB"/>
          </a:p>
        </p:txBody>
      </p:sp>
      <p:pic>
        <p:nvPicPr>
          <p:cNvPr id="4098" name="Picture 2" descr="Council serve up Food Allergen Seminars for Caterers - Armagh City,  Banbridge and Craigavon Borough Counci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49452" y="1972765"/>
            <a:ext cx="5556188" cy="412894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p:cNvSpPr txBox="1"/>
          <p:nvPr/>
        </p:nvSpPr>
        <p:spPr>
          <a:xfrm>
            <a:off x="1658291" y="2788481"/>
            <a:ext cx="2497020" cy="1938992"/>
          </a:xfrm>
          <a:prstGeom prst="rect">
            <a:avLst/>
          </a:prstGeom>
          <a:noFill/>
        </p:spPr>
        <p:txBody>
          <a:bodyPr wrap="square" rtlCol="0">
            <a:spAutoFit/>
          </a:bodyPr>
          <a:lstStyle/>
          <a:p>
            <a:r>
              <a:rPr lang="en-GB" sz="2400" dirty="0" smtClean="0"/>
              <a:t>One of the most important design metric is the sensitivity to uncertainties</a:t>
            </a:r>
            <a:endParaRPr lang="en-GB" sz="2400" dirty="0"/>
          </a:p>
        </p:txBody>
      </p:sp>
    </p:spTree>
    <p:extLst>
      <p:ext uri="{BB962C8B-B14F-4D97-AF65-F5344CB8AC3E}">
        <p14:creationId xmlns:p14="http://schemas.microsoft.com/office/powerpoint/2010/main" val="1469527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1922" y="165532"/>
            <a:ext cx="10515600" cy="1325563"/>
          </a:xfrm>
        </p:spPr>
        <p:txBody>
          <a:bodyPr/>
          <a:lstStyle/>
          <a:p>
            <a:r>
              <a:rPr lang="en-GB" dirty="0" smtClean="0"/>
              <a:t>Design metric  -  sensitivity to uncertainties </a:t>
            </a:r>
            <a:endParaRPr lang="en-GB" dirty="0"/>
          </a:p>
        </p:txBody>
      </p:sp>
      <p:cxnSp>
        <p:nvCxnSpPr>
          <p:cNvPr id="13" name="Straight Arrow Connector 12"/>
          <p:cNvCxnSpPr>
            <a:stCxn id="20" idx="3"/>
            <a:endCxn id="17" idx="1"/>
          </p:cNvCxnSpPr>
          <p:nvPr/>
        </p:nvCxnSpPr>
        <p:spPr>
          <a:xfrm flipV="1">
            <a:off x="3920871" y="3623270"/>
            <a:ext cx="119359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4" name="Group 13"/>
          <p:cNvGrpSpPr/>
          <p:nvPr/>
        </p:nvGrpSpPr>
        <p:grpSpPr>
          <a:xfrm>
            <a:off x="8052360" y="3318346"/>
            <a:ext cx="796897" cy="609849"/>
            <a:chOff x="4070542" y="2972533"/>
            <a:chExt cx="552659" cy="411982"/>
          </a:xfrm>
        </p:grpSpPr>
        <p:pic>
          <p:nvPicPr>
            <p:cNvPr id="15" name="Picture 14"/>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4215973" y="3081232"/>
              <a:ext cx="237391" cy="196105"/>
            </a:xfrm>
            <a:prstGeom prst="rect">
              <a:avLst/>
            </a:prstGeom>
          </p:spPr>
        </p:pic>
        <p:sp>
          <p:nvSpPr>
            <p:cNvPr id="16" name="Rounded Rectangle 15"/>
            <p:cNvSpPr/>
            <p:nvPr/>
          </p:nvSpPr>
          <p:spPr>
            <a:xfrm>
              <a:off x="4070542" y="2972533"/>
              <a:ext cx="552659" cy="4119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17" name="TextBox 16"/>
          <p:cNvSpPr txBox="1"/>
          <p:nvPr/>
        </p:nvSpPr>
        <p:spPr>
          <a:xfrm>
            <a:off x="5114462" y="3146216"/>
            <a:ext cx="1964311" cy="954107"/>
          </a:xfrm>
          <a:prstGeom prst="rect">
            <a:avLst/>
          </a:prstGeom>
          <a:noFill/>
        </p:spPr>
        <p:txBody>
          <a:bodyPr wrap="square" rtlCol="0">
            <a:spAutoFit/>
          </a:bodyPr>
          <a:lstStyle/>
          <a:p>
            <a:pPr algn="ctr"/>
            <a:r>
              <a:rPr lang="en-GB" sz="2800" b="1" dirty="0"/>
              <a:t>Black B</a:t>
            </a:r>
            <a:r>
              <a:rPr lang="en-GB" sz="2800" b="1" dirty="0" smtClean="0"/>
              <a:t>ox Digital Twin</a:t>
            </a:r>
            <a:endParaRPr lang="en-GB" sz="2800" b="1" dirty="0"/>
          </a:p>
        </p:txBody>
      </p:sp>
      <p:grpSp>
        <p:nvGrpSpPr>
          <p:cNvPr id="18" name="Group 17"/>
          <p:cNvGrpSpPr/>
          <p:nvPr/>
        </p:nvGrpSpPr>
        <p:grpSpPr>
          <a:xfrm>
            <a:off x="3123974" y="3318346"/>
            <a:ext cx="796897" cy="609849"/>
            <a:chOff x="2079410" y="4263993"/>
            <a:chExt cx="796897" cy="609849"/>
          </a:xfrm>
        </p:grpSpPr>
        <p:pic>
          <p:nvPicPr>
            <p:cNvPr id="19" name="Picture 18"/>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278952" y="4424898"/>
              <a:ext cx="332380" cy="290290"/>
            </a:xfrm>
            <a:prstGeom prst="rect">
              <a:avLst/>
            </a:prstGeom>
          </p:spPr>
        </p:pic>
        <p:sp>
          <p:nvSpPr>
            <p:cNvPr id="20" name="Rounded Rectangle 19"/>
            <p:cNvSpPr/>
            <p:nvPr/>
          </p:nvSpPr>
          <p:spPr>
            <a:xfrm>
              <a:off x="2079410" y="4263993"/>
              <a:ext cx="796897" cy="60984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cxnSp>
        <p:nvCxnSpPr>
          <p:cNvPr id="21" name="Straight Arrow Connector 20"/>
          <p:cNvCxnSpPr>
            <a:stCxn id="17" idx="3"/>
            <a:endCxn id="16" idx="1"/>
          </p:cNvCxnSpPr>
          <p:nvPr/>
        </p:nvCxnSpPr>
        <p:spPr>
          <a:xfrm>
            <a:off x="7078773" y="3623270"/>
            <a:ext cx="9735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2768231" y="2975152"/>
            <a:ext cx="1859438" cy="369332"/>
          </a:xfrm>
          <a:prstGeom prst="rect">
            <a:avLst/>
          </a:prstGeom>
          <a:noFill/>
        </p:spPr>
        <p:txBody>
          <a:bodyPr wrap="square" rtlCol="0">
            <a:spAutoFit/>
          </a:bodyPr>
          <a:lstStyle/>
          <a:p>
            <a:r>
              <a:rPr lang="en-GB" dirty="0" smtClean="0"/>
              <a:t>Uncertain Input</a:t>
            </a:r>
            <a:endParaRPr lang="en-GB" dirty="0"/>
          </a:p>
        </p:txBody>
      </p:sp>
      <p:sp>
        <p:nvSpPr>
          <p:cNvPr id="23" name="TextBox 22"/>
          <p:cNvSpPr txBox="1"/>
          <p:nvPr/>
        </p:nvSpPr>
        <p:spPr>
          <a:xfrm>
            <a:off x="7480983" y="2975152"/>
            <a:ext cx="2458975" cy="369332"/>
          </a:xfrm>
          <a:prstGeom prst="rect">
            <a:avLst/>
          </a:prstGeom>
          <a:noFill/>
        </p:spPr>
        <p:txBody>
          <a:bodyPr wrap="square" rtlCol="0">
            <a:spAutoFit/>
          </a:bodyPr>
          <a:lstStyle/>
          <a:p>
            <a:r>
              <a:rPr lang="en-GB" dirty="0" smtClean="0"/>
              <a:t>Quantity of Interest</a:t>
            </a:r>
            <a:endParaRPr lang="en-GB" dirty="0"/>
          </a:p>
        </p:txBody>
      </p:sp>
      <p:sp>
        <p:nvSpPr>
          <p:cNvPr id="25" name="TextBox 24"/>
          <p:cNvSpPr txBox="1"/>
          <p:nvPr/>
        </p:nvSpPr>
        <p:spPr>
          <a:xfrm>
            <a:off x="5310229" y="4996894"/>
            <a:ext cx="1857996" cy="461665"/>
          </a:xfrm>
          <a:prstGeom prst="rect">
            <a:avLst/>
          </a:prstGeom>
          <a:noFill/>
        </p:spPr>
        <p:txBody>
          <a:bodyPr wrap="square" rtlCol="0">
            <a:spAutoFit/>
          </a:bodyPr>
          <a:lstStyle/>
          <a:p>
            <a:r>
              <a:rPr lang="en-GB" sz="2400" dirty="0" smtClean="0"/>
              <a:t>Sensitivities </a:t>
            </a:r>
            <a:endParaRPr lang="en-GB" sz="2400" dirty="0"/>
          </a:p>
        </p:txBody>
      </p:sp>
      <p:sp>
        <p:nvSpPr>
          <p:cNvPr id="29" name="Arc 28"/>
          <p:cNvSpPr/>
          <p:nvPr/>
        </p:nvSpPr>
        <p:spPr>
          <a:xfrm>
            <a:off x="3662650" y="2168980"/>
            <a:ext cx="4728495" cy="1571625"/>
          </a:xfrm>
          <a:prstGeom prst="arc">
            <a:avLst>
              <a:gd name="adj1" fmla="val 10881791"/>
              <a:gd name="adj2" fmla="val 21441886"/>
            </a:avLst>
          </a:prstGeom>
          <a:ln w="19050">
            <a:headEnd type="none" w="med" len="med"/>
            <a:tailEnd type="arrow"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30" name="TextBox 29"/>
          <p:cNvSpPr txBox="1"/>
          <p:nvPr/>
        </p:nvSpPr>
        <p:spPr>
          <a:xfrm>
            <a:off x="5167619" y="1687611"/>
            <a:ext cx="1857996" cy="461665"/>
          </a:xfrm>
          <a:prstGeom prst="rect">
            <a:avLst/>
          </a:prstGeom>
          <a:noFill/>
        </p:spPr>
        <p:txBody>
          <a:bodyPr wrap="square" rtlCol="0">
            <a:spAutoFit/>
          </a:bodyPr>
          <a:lstStyle/>
          <a:p>
            <a:r>
              <a:rPr lang="en-GB" sz="2400" dirty="0" smtClean="0"/>
              <a:t>Uncertainties </a:t>
            </a:r>
            <a:endParaRPr lang="en-GB" sz="2400" dirty="0"/>
          </a:p>
        </p:txBody>
      </p:sp>
      <p:sp>
        <p:nvSpPr>
          <p:cNvPr id="31" name="Arc 30"/>
          <p:cNvSpPr/>
          <p:nvPr/>
        </p:nvSpPr>
        <p:spPr>
          <a:xfrm rot="10800000">
            <a:off x="3655895" y="3314509"/>
            <a:ext cx="4735250" cy="1642978"/>
          </a:xfrm>
          <a:prstGeom prst="arc">
            <a:avLst>
              <a:gd name="adj1" fmla="val 10881791"/>
              <a:gd name="adj2" fmla="val 21441886"/>
            </a:avLst>
          </a:prstGeom>
          <a:ln w="19050">
            <a:headEnd type="none" w="med" len="med"/>
            <a:tailEnd type="arrow"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32" name="TextBox 31"/>
          <p:cNvSpPr txBox="1"/>
          <p:nvPr/>
        </p:nvSpPr>
        <p:spPr>
          <a:xfrm>
            <a:off x="456992" y="5657671"/>
            <a:ext cx="11564469" cy="1200329"/>
          </a:xfrm>
          <a:prstGeom prst="rect">
            <a:avLst/>
          </a:prstGeom>
          <a:noFill/>
        </p:spPr>
        <p:txBody>
          <a:bodyPr wrap="square" rtlCol="0">
            <a:spAutoFit/>
          </a:bodyPr>
          <a:lstStyle/>
          <a:p>
            <a:r>
              <a:rPr lang="en-GB" dirty="0" smtClean="0"/>
              <a:t>In the presence of uncertainty, the 1</a:t>
            </a:r>
            <a:r>
              <a:rPr lang="en-GB" baseline="30000" dirty="0" smtClean="0"/>
              <a:t>st</a:t>
            </a:r>
            <a:r>
              <a:rPr lang="en-GB" dirty="0" smtClean="0"/>
              <a:t> step is to propagate the uncertainties through the digital twin and quantify the resulted uncertainties in the design output. This is often done using Monte Carlo methods. </a:t>
            </a:r>
            <a:r>
              <a:rPr lang="en-GB" dirty="0"/>
              <a:t>Once uncertainties are quantified in the design, it is desirable to conduct sensitivity analysis to understand the relative importance of the different sources of </a:t>
            </a:r>
            <a:r>
              <a:rPr lang="en-GB" dirty="0" smtClean="0"/>
              <a:t>uncertainties. </a:t>
            </a:r>
            <a:endParaRPr lang="en-GB" dirty="0"/>
          </a:p>
        </p:txBody>
      </p:sp>
      <p:sp>
        <p:nvSpPr>
          <p:cNvPr id="3" name="Slide Number Placeholder 2"/>
          <p:cNvSpPr>
            <a:spLocks noGrp="1"/>
          </p:cNvSpPr>
          <p:nvPr>
            <p:ph type="sldNum" sz="quarter" idx="12"/>
          </p:nvPr>
        </p:nvSpPr>
        <p:spPr/>
        <p:txBody>
          <a:bodyPr/>
          <a:lstStyle/>
          <a:p>
            <a:fld id="{47043F70-617F-41D9-9FFC-A24CC501BB41}" type="slidenum">
              <a:rPr lang="en-GB" smtClean="0"/>
              <a:t>12</a:t>
            </a:fld>
            <a:endParaRPr lang="en-GB"/>
          </a:p>
        </p:txBody>
      </p:sp>
    </p:spTree>
    <p:extLst>
      <p:ext uri="{BB962C8B-B14F-4D97-AF65-F5344CB8AC3E}">
        <p14:creationId xmlns:p14="http://schemas.microsoft.com/office/powerpoint/2010/main" val="439359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p:cNvCxnSpPr>
            <a:stCxn id="20" idx="3"/>
            <a:endCxn id="17" idx="1"/>
          </p:cNvCxnSpPr>
          <p:nvPr/>
        </p:nvCxnSpPr>
        <p:spPr>
          <a:xfrm flipV="1">
            <a:off x="3920871" y="2139213"/>
            <a:ext cx="119359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4" name="Group 13"/>
          <p:cNvGrpSpPr/>
          <p:nvPr/>
        </p:nvGrpSpPr>
        <p:grpSpPr>
          <a:xfrm>
            <a:off x="8052360" y="1834289"/>
            <a:ext cx="796897" cy="609849"/>
            <a:chOff x="4070542" y="2972533"/>
            <a:chExt cx="552659" cy="411982"/>
          </a:xfrm>
        </p:grpSpPr>
        <p:pic>
          <p:nvPicPr>
            <p:cNvPr id="15" name="Picture 14"/>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4215973" y="3081232"/>
              <a:ext cx="237391" cy="196105"/>
            </a:xfrm>
            <a:prstGeom prst="rect">
              <a:avLst/>
            </a:prstGeom>
          </p:spPr>
        </p:pic>
        <p:sp>
          <p:nvSpPr>
            <p:cNvPr id="16" name="Rounded Rectangle 15"/>
            <p:cNvSpPr/>
            <p:nvPr/>
          </p:nvSpPr>
          <p:spPr>
            <a:xfrm>
              <a:off x="4070542" y="2972533"/>
              <a:ext cx="552659" cy="4119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17" name="TextBox 16"/>
          <p:cNvSpPr txBox="1"/>
          <p:nvPr/>
        </p:nvSpPr>
        <p:spPr>
          <a:xfrm>
            <a:off x="5114462" y="1662159"/>
            <a:ext cx="1964311" cy="954107"/>
          </a:xfrm>
          <a:prstGeom prst="rect">
            <a:avLst/>
          </a:prstGeom>
          <a:noFill/>
        </p:spPr>
        <p:txBody>
          <a:bodyPr wrap="square" rtlCol="0">
            <a:spAutoFit/>
          </a:bodyPr>
          <a:lstStyle/>
          <a:p>
            <a:pPr algn="ctr"/>
            <a:r>
              <a:rPr lang="en-GB" sz="2800" b="1" dirty="0"/>
              <a:t>Black B</a:t>
            </a:r>
            <a:r>
              <a:rPr lang="en-GB" sz="2800" b="1" dirty="0" smtClean="0"/>
              <a:t>ox Digital Twin</a:t>
            </a:r>
            <a:endParaRPr lang="en-GB" sz="2800" b="1" dirty="0"/>
          </a:p>
        </p:txBody>
      </p:sp>
      <p:grpSp>
        <p:nvGrpSpPr>
          <p:cNvPr id="18" name="Group 17"/>
          <p:cNvGrpSpPr/>
          <p:nvPr/>
        </p:nvGrpSpPr>
        <p:grpSpPr>
          <a:xfrm>
            <a:off x="3123974" y="1834289"/>
            <a:ext cx="796897" cy="609849"/>
            <a:chOff x="2079410" y="4263993"/>
            <a:chExt cx="796897" cy="609849"/>
          </a:xfrm>
        </p:grpSpPr>
        <p:pic>
          <p:nvPicPr>
            <p:cNvPr id="19" name="Picture 18"/>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278952" y="4424898"/>
              <a:ext cx="332380" cy="290290"/>
            </a:xfrm>
            <a:prstGeom prst="rect">
              <a:avLst/>
            </a:prstGeom>
          </p:spPr>
        </p:pic>
        <p:sp>
          <p:nvSpPr>
            <p:cNvPr id="20" name="Rounded Rectangle 19"/>
            <p:cNvSpPr/>
            <p:nvPr/>
          </p:nvSpPr>
          <p:spPr>
            <a:xfrm>
              <a:off x="2079410" y="4263993"/>
              <a:ext cx="796897" cy="60984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cxnSp>
        <p:nvCxnSpPr>
          <p:cNvPr id="21" name="Straight Arrow Connector 20"/>
          <p:cNvCxnSpPr>
            <a:stCxn id="17" idx="3"/>
            <a:endCxn id="16" idx="1"/>
          </p:cNvCxnSpPr>
          <p:nvPr/>
        </p:nvCxnSpPr>
        <p:spPr>
          <a:xfrm>
            <a:off x="7078773" y="2139213"/>
            <a:ext cx="9735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p:cNvSpPr txBox="1"/>
          <p:nvPr/>
        </p:nvSpPr>
        <p:spPr>
          <a:xfrm>
            <a:off x="2768231" y="1491095"/>
            <a:ext cx="1859438" cy="369332"/>
          </a:xfrm>
          <a:prstGeom prst="rect">
            <a:avLst/>
          </a:prstGeom>
          <a:noFill/>
        </p:spPr>
        <p:txBody>
          <a:bodyPr wrap="square" rtlCol="0">
            <a:spAutoFit/>
          </a:bodyPr>
          <a:lstStyle/>
          <a:p>
            <a:r>
              <a:rPr lang="en-GB" dirty="0" smtClean="0"/>
              <a:t>Uncertain Input</a:t>
            </a:r>
            <a:endParaRPr lang="en-GB" dirty="0"/>
          </a:p>
        </p:txBody>
      </p:sp>
      <p:sp>
        <p:nvSpPr>
          <p:cNvPr id="23" name="TextBox 22"/>
          <p:cNvSpPr txBox="1"/>
          <p:nvPr/>
        </p:nvSpPr>
        <p:spPr>
          <a:xfrm>
            <a:off x="7480983" y="1491095"/>
            <a:ext cx="2458975" cy="369332"/>
          </a:xfrm>
          <a:prstGeom prst="rect">
            <a:avLst/>
          </a:prstGeom>
          <a:noFill/>
        </p:spPr>
        <p:txBody>
          <a:bodyPr wrap="square" rtlCol="0">
            <a:spAutoFit/>
          </a:bodyPr>
          <a:lstStyle/>
          <a:p>
            <a:r>
              <a:rPr lang="en-GB" dirty="0" smtClean="0"/>
              <a:t>Quantity of Interest</a:t>
            </a:r>
            <a:endParaRPr lang="en-GB" dirty="0"/>
          </a:p>
        </p:txBody>
      </p:sp>
      <p:sp>
        <p:nvSpPr>
          <p:cNvPr id="3" name="Slide Number Placeholder 2"/>
          <p:cNvSpPr>
            <a:spLocks noGrp="1"/>
          </p:cNvSpPr>
          <p:nvPr>
            <p:ph type="sldNum" sz="quarter" idx="12"/>
          </p:nvPr>
        </p:nvSpPr>
        <p:spPr/>
        <p:txBody>
          <a:bodyPr/>
          <a:lstStyle/>
          <a:p>
            <a:fld id="{47043F70-617F-41D9-9FFC-A24CC501BB41}" type="slidenum">
              <a:rPr lang="en-GB" smtClean="0"/>
              <a:t>13</a:t>
            </a:fld>
            <a:endParaRPr lang="en-GB"/>
          </a:p>
        </p:txBody>
      </p:sp>
      <p:pic>
        <p:nvPicPr>
          <p:cNvPr id="24" name="Picture 23"/>
          <p:cNvPicPr>
            <a:picLocks noChangeAspect="1"/>
          </p:cNvPicPr>
          <p:nvPr/>
        </p:nvPicPr>
        <p:blipFill>
          <a:blip r:embed="rId6"/>
          <a:stretch>
            <a:fillRect/>
          </a:stretch>
        </p:blipFill>
        <p:spPr>
          <a:xfrm>
            <a:off x="4942893" y="3434123"/>
            <a:ext cx="2526561" cy="2984016"/>
          </a:xfrm>
          <a:prstGeom prst="rect">
            <a:avLst/>
          </a:prstGeom>
        </p:spPr>
      </p:pic>
      <p:sp>
        <p:nvSpPr>
          <p:cNvPr id="26" name="TextBox 25"/>
          <p:cNvSpPr txBox="1"/>
          <p:nvPr/>
        </p:nvSpPr>
        <p:spPr>
          <a:xfrm>
            <a:off x="1039956" y="3404724"/>
            <a:ext cx="2973222" cy="400110"/>
          </a:xfrm>
          <a:prstGeom prst="rect">
            <a:avLst/>
          </a:prstGeom>
          <a:noFill/>
        </p:spPr>
        <p:txBody>
          <a:bodyPr wrap="square" rtlCol="0">
            <a:spAutoFit/>
          </a:bodyPr>
          <a:lstStyle/>
          <a:p>
            <a:r>
              <a:rPr lang="en-GB" sz="2000" dirty="0" smtClean="0"/>
              <a:t>Inertia coefficient [Ca] </a:t>
            </a:r>
            <a:endParaRPr lang="en-GB" sz="2000" dirty="0"/>
          </a:p>
        </p:txBody>
      </p:sp>
      <p:sp>
        <p:nvSpPr>
          <p:cNvPr id="28" name="TextBox 27"/>
          <p:cNvSpPr txBox="1"/>
          <p:nvPr/>
        </p:nvSpPr>
        <p:spPr>
          <a:xfrm>
            <a:off x="8379018" y="3965079"/>
            <a:ext cx="1742763" cy="400110"/>
          </a:xfrm>
          <a:prstGeom prst="rect">
            <a:avLst/>
          </a:prstGeom>
          <a:noFill/>
        </p:spPr>
        <p:txBody>
          <a:bodyPr wrap="square" rtlCol="0">
            <a:spAutoFit/>
          </a:bodyPr>
          <a:lstStyle/>
          <a:p>
            <a:r>
              <a:rPr lang="en-GB" sz="2000" dirty="0" smtClean="0"/>
              <a:t>Bending stress </a:t>
            </a:r>
            <a:endParaRPr lang="en-GB" sz="2000" dirty="0"/>
          </a:p>
        </p:txBody>
      </p:sp>
      <p:sp>
        <p:nvSpPr>
          <p:cNvPr id="33" name="TextBox 32"/>
          <p:cNvSpPr txBox="1"/>
          <p:nvPr/>
        </p:nvSpPr>
        <p:spPr>
          <a:xfrm>
            <a:off x="936120" y="4402967"/>
            <a:ext cx="2973222" cy="400110"/>
          </a:xfrm>
          <a:prstGeom prst="rect">
            <a:avLst/>
          </a:prstGeom>
          <a:noFill/>
        </p:spPr>
        <p:txBody>
          <a:bodyPr wrap="square" rtlCol="0">
            <a:spAutoFit/>
          </a:bodyPr>
          <a:lstStyle/>
          <a:p>
            <a:r>
              <a:rPr lang="en-GB" sz="2000" dirty="0" smtClean="0"/>
              <a:t>Riser material density [</a:t>
            </a:r>
            <a:r>
              <a:rPr lang="el-GR" sz="2000" dirty="0" smtClean="0"/>
              <a:t>ρ</a:t>
            </a:r>
            <a:r>
              <a:rPr lang="en-GB" sz="2000" dirty="0" smtClean="0"/>
              <a:t>] </a:t>
            </a:r>
            <a:endParaRPr lang="en-GB" sz="2000" dirty="0"/>
          </a:p>
        </p:txBody>
      </p:sp>
      <p:sp>
        <p:nvSpPr>
          <p:cNvPr id="34" name="TextBox 33"/>
          <p:cNvSpPr txBox="1"/>
          <p:nvPr/>
        </p:nvSpPr>
        <p:spPr>
          <a:xfrm>
            <a:off x="936120" y="4893024"/>
            <a:ext cx="2973222" cy="400110"/>
          </a:xfrm>
          <a:prstGeom prst="rect">
            <a:avLst/>
          </a:prstGeom>
          <a:noFill/>
        </p:spPr>
        <p:txBody>
          <a:bodyPr wrap="square" rtlCol="0">
            <a:spAutoFit/>
          </a:bodyPr>
          <a:lstStyle/>
          <a:p>
            <a:r>
              <a:rPr lang="en-GB" sz="2000" dirty="0" smtClean="0"/>
              <a:t>Riser young’s modulus [</a:t>
            </a:r>
            <a:r>
              <a:rPr lang="en-GB" sz="2000" dirty="0"/>
              <a:t>E</a:t>
            </a:r>
            <a:r>
              <a:rPr lang="en-GB" sz="2000" dirty="0" smtClean="0"/>
              <a:t>] </a:t>
            </a:r>
            <a:endParaRPr lang="en-GB" sz="2000" dirty="0"/>
          </a:p>
        </p:txBody>
      </p:sp>
      <p:cxnSp>
        <p:nvCxnSpPr>
          <p:cNvPr id="5" name="Straight Connector 4"/>
          <p:cNvCxnSpPr/>
          <p:nvPr/>
        </p:nvCxnSpPr>
        <p:spPr>
          <a:xfrm>
            <a:off x="2351060" y="5401210"/>
            <a:ext cx="4140" cy="682696"/>
          </a:xfrm>
          <a:prstGeom prst="line">
            <a:avLst/>
          </a:prstGeom>
          <a:ln w="57150">
            <a:prstDash val="sysDot"/>
          </a:ln>
        </p:spPr>
        <p:style>
          <a:lnRef idx="1">
            <a:schemeClr val="dk1"/>
          </a:lnRef>
          <a:fillRef idx="0">
            <a:schemeClr val="dk1"/>
          </a:fillRef>
          <a:effectRef idx="0">
            <a:schemeClr val="dk1"/>
          </a:effectRef>
          <a:fontRef idx="minor">
            <a:schemeClr val="tx1"/>
          </a:fontRef>
        </p:style>
      </p:cxnSp>
      <p:sp>
        <p:nvSpPr>
          <p:cNvPr id="7" name="Rounded Rectangle 6"/>
          <p:cNvSpPr/>
          <p:nvPr/>
        </p:nvSpPr>
        <p:spPr>
          <a:xfrm>
            <a:off x="777137" y="3355729"/>
            <a:ext cx="3077054" cy="3000621"/>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Right Arrow 7"/>
          <p:cNvSpPr/>
          <p:nvPr/>
        </p:nvSpPr>
        <p:spPr>
          <a:xfrm>
            <a:off x="4068326" y="4603022"/>
            <a:ext cx="978408" cy="484632"/>
          </a:xfrm>
          <a:prstGeom prst="rightArrow">
            <a:avLst>
              <a:gd name="adj1" fmla="val 50000"/>
              <a:gd name="adj2" fmla="val 8144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6" name="TextBox 35"/>
          <p:cNvSpPr txBox="1"/>
          <p:nvPr/>
        </p:nvSpPr>
        <p:spPr>
          <a:xfrm>
            <a:off x="4000999" y="5106565"/>
            <a:ext cx="1341175" cy="646331"/>
          </a:xfrm>
          <a:prstGeom prst="rect">
            <a:avLst/>
          </a:prstGeom>
          <a:noFill/>
        </p:spPr>
        <p:txBody>
          <a:bodyPr wrap="square" rtlCol="0">
            <a:spAutoFit/>
          </a:bodyPr>
          <a:lstStyle/>
          <a:p>
            <a:r>
              <a:rPr lang="en-GB" dirty="0" smtClean="0"/>
              <a:t>Uncertain Input</a:t>
            </a:r>
            <a:endParaRPr lang="en-GB" dirty="0"/>
          </a:p>
        </p:txBody>
      </p:sp>
      <p:sp>
        <p:nvSpPr>
          <p:cNvPr id="37" name="Right Arrow 36"/>
          <p:cNvSpPr/>
          <p:nvPr/>
        </p:nvSpPr>
        <p:spPr>
          <a:xfrm>
            <a:off x="7117710" y="4592840"/>
            <a:ext cx="978408" cy="484632"/>
          </a:xfrm>
          <a:prstGeom prst="rightArrow">
            <a:avLst>
              <a:gd name="adj1" fmla="val 50000"/>
              <a:gd name="adj2" fmla="val 8144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9" name="TextBox 38"/>
          <p:cNvSpPr txBox="1"/>
          <p:nvPr/>
        </p:nvSpPr>
        <p:spPr>
          <a:xfrm>
            <a:off x="1188592" y="3884354"/>
            <a:ext cx="2973222" cy="400110"/>
          </a:xfrm>
          <a:prstGeom prst="rect">
            <a:avLst/>
          </a:prstGeom>
          <a:noFill/>
        </p:spPr>
        <p:txBody>
          <a:bodyPr wrap="square" rtlCol="0">
            <a:spAutoFit/>
          </a:bodyPr>
          <a:lstStyle/>
          <a:p>
            <a:r>
              <a:rPr lang="en-GB" sz="2000" dirty="0" smtClean="0"/>
              <a:t>Drag coefficient [Cd] </a:t>
            </a:r>
            <a:endParaRPr lang="en-GB" sz="2000" dirty="0"/>
          </a:p>
        </p:txBody>
      </p:sp>
      <p:sp>
        <p:nvSpPr>
          <p:cNvPr id="40" name="TextBox 39"/>
          <p:cNvSpPr txBox="1"/>
          <p:nvPr/>
        </p:nvSpPr>
        <p:spPr>
          <a:xfrm>
            <a:off x="8344021" y="4381890"/>
            <a:ext cx="1678105" cy="400110"/>
          </a:xfrm>
          <a:prstGeom prst="rect">
            <a:avLst/>
          </a:prstGeom>
          <a:noFill/>
        </p:spPr>
        <p:txBody>
          <a:bodyPr wrap="square" rtlCol="0">
            <a:spAutoFit/>
          </a:bodyPr>
          <a:lstStyle/>
          <a:p>
            <a:r>
              <a:rPr lang="en-GB" sz="2000" dirty="0" smtClean="0"/>
              <a:t>Displacement</a:t>
            </a:r>
            <a:endParaRPr lang="en-GB" sz="2000" dirty="0"/>
          </a:p>
        </p:txBody>
      </p:sp>
      <p:sp>
        <p:nvSpPr>
          <p:cNvPr id="41" name="TextBox 40"/>
          <p:cNvSpPr txBox="1"/>
          <p:nvPr/>
        </p:nvSpPr>
        <p:spPr>
          <a:xfrm>
            <a:off x="8411348" y="4780996"/>
            <a:ext cx="1345891" cy="400110"/>
          </a:xfrm>
          <a:prstGeom prst="rect">
            <a:avLst/>
          </a:prstGeom>
          <a:noFill/>
        </p:spPr>
        <p:txBody>
          <a:bodyPr wrap="square" rtlCol="0">
            <a:spAutoFit/>
          </a:bodyPr>
          <a:lstStyle/>
          <a:p>
            <a:r>
              <a:rPr lang="en-GB" sz="2000" dirty="0" smtClean="0"/>
              <a:t>Rotation</a:t>
            </a:r>
            <a:endParaRPr lang="en-GB" sz="2000" dirty="0"/>
          </a:p>
        </p:txBody>
      </p:sp>
      <p:cxnSp>
        <p:nvCxnSpPr>
          <p:cNvPr id="42" name="Straight Connector 41"/>
          <p:cNvCxnSpPr/>
          <p:nvPr/>
        </p:nvCxnSpPr>
        <p:spPr>
          <a:xfrm>
            <a:off x="9228208" y="5210626"/>
            <a:ext cx="4140" cy="682696"/>
          </a:xfrm>
          <a:prstGeom prst="line">
            <a:avLst/>
          </a:prstGeom>
          <a:ln w="57150">
            <a:prstDash val="sysDot"/>
          </a:ln>
        </p:spPr>
        <p:style>
          <a:lnRef idx="1">
            <a:schemeClr val="dk1"/>
          </a:lnRef>
          <a:fillRef idx="0">
            <a:schemeClr val="dk1"/>
          </a:fillRef>
          <a:effectRef idx="0">
            <a:schemeClr val="dk1"/>
          </a:effectRef>
          <a:fontRef idx="minor">
            <a:schemeClr val="tx1"/>
          </a:fontRef>
        </p:style>
      </p:cxnSp>
      <p:sp>
        <p:nvSpPr>
          <p:cNvPr id="43" name="Rounded Rectangle 42"/>
          <p:cNvSpPr/>
          <p:nvPr/>
        </p:nvSpPr>
        <p:spPr>
          <a:xfrm>
            <a:off x="8331401" y="3773640"/>
            <a:ext cx="1735098" cy="2425046"/>
          </a:xfrm>
          <a:prstGeom prst="round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4" name="TextBox 43"/>
          <p:cNvSpPr txBox="1"/>
          <p:nvPr/>
        </p:nvSpPr>
        <p:spPr>
          <a:xfrm>
            <a:off x="7040213" y="5135340"/>
            <a:ext cx="1435761" cy="646331"/>
          </a:xfrm>
          <a:prstGeom prst="rect">
            <a:avLst/>
          </a:prstGeom>
          <a:noFill/>
        </p:spPr>
        <p:txBody>
          <a:bodyPr wrap="square" rtlCol="0">
            <a:spAutoFit/>
          </a:bodyPr>
          <a:lstStyle/>
          <a:p>
            <a:r>
              <a:rPr lang="en-GB" dirty="0" smtClean="0"/>
              <a:t>Uncertain output</a:t>
            </a:r>
            <a:endParaRPr lang="en-GB" dirty="0"/>
          </a:p>
        </p:txBody>
      </p:sp>
      <p:sp>
        <p:nvSpPr>
          <p:cNvPr id="45" name="Right Arrow 44"/>
          <p:cNvSpPr/>
          <p:nvPr/>
        </p:nvSpPr>
        <p:spPr>
          <a:xfrm>
            <a:off x="10221099" y="4683815"/>
            <a:ext cx="637853" cy="484632"/>
          </a:xfrm>
          <a:prstGeom prst="rightArrow">
            <a:avLst>
              <a:gd name="adj1" fmla="val 50000"/>
              <a:gd name="adj2" fmla="val 66772"/>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6" name="TextBox 45"/>
          <p:cNvSpPr txBox="1"/>
          <p:nvPr/>
        </p:nvSpPr>
        <p:spPr>
          <a:xfrm>
            <a:off x="10850393" y="4592840"/>
            <a:ext cx="1341607" cy="646331"/>
          </a:xfrm>
          <a:prstGeom prst="rect">
            <a:avLst/>
          </a:prstGeom>
          <a:noFill/>
        </p:spPr>
        <p:txBody>
          <a:bodyPr wrap="square" rtlCol="0">
            <a:spAutoFit/>
          </a:bodyPr>
          <a:lstStyle/>
          <a:p>
            <a:r>
              <a:rPr lang="en-GB" dirty="0" smtClean="0"/>
              <a:t>Design Sensitivities</a:t>
            </a:r>
            <a:endParaRPr lang="en-GB" dirty="0"/>
          </a:p>
        </p:txBody>
      </p:sp>
      <p:sp>
        <p:nvSpPr>
          <p:cNvPr id="47" name="Title 1"/>
          <p:cNvSpPr>
            <a:spLocks noGrp="1"/>
          </p:cNvSpPr>
          <p:nvPr>
            <p:ph type="title"/>
          </p:nvPr>
        </p:nvSpPr>
        <p:spPr>
          <a:xfrm>
            <a:off x="838200" y="365125"/>
            <a:ext cx="10515600" cy="1325563"/>
          </a:xfrm>
        </p:spPr>
        <p:txBody>
          <a:bodyPr/>
          <a:lstStyle/>
          <a:p>
            <a:r>
              <a:rPr lang="en-GB" dirty="0" smtClean="0"/>
              <a:t>Uncertainty and sensitivity analysis</a:t>
            </a:r>
            <a:endParaRPr lang="en-GB" dirty="0"/>
          </a:p>
        </p:txBody>
      </p:sp>
      <p:cxnSp>
        <p:nvCxnSpPr>
          <p:cNvPr id="35" name="Straight Arrow Connector 34"/>
          <p:cNvCxnSpPr>
            <a:stCxn id="20" idx="2"/>
            <a:endCxn id="7" idx="0"/>
          </p:cNvCxnSpPr>
          <p:nvPr/>
        </p:nvCxnSpPr>
        <p:spPr>
          <a:xfrm flipH="1">
            <a:off x="2315664" y="2444138"/>
            <a:ext cx="1206759" cy="9115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16" idx="2"/>
            <a:endCxn id="43" idx="0"/>
          </p:cNvCxnSpPr>
          <p:nvPr/>
        </p:nvCxnSpPr>
        <p:spPr>
          <a:xfrm>
            <a:off x="8450809" y="2444138"/>
            <a:ext cx="748141" cy="1329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60280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Uncertainty and sensitivity analysis</a:t>
            </a:r>
            <a:endParaRPr lang="en-GB" dirty="0"/>
          </a:p>
        </p:txBody>
      </p:sp>
      <p:sp>
        <p:nvSpPr>
          <p:cNvPr id="14" name="TextBox 13"/>
          <p:cNvSpPr txBox="1"/>
          <p:nvPr/>
        </p:nvSpPr>
        <p:spPr>
          <a:xfrm>
            <a:off x="504305" y="2419368"/>
            <a:ext cx="2914491" cy="3139321"/>
          </a:xfrm>
          <a:prstGeom prst="rect">
            <a:avLst/>
          </a:prstGeom>
          <a:noFill/>
        </p:spPr>
        <p:txBody>
          <a:bodyPr wrap="square" rtlCol="0">
            <a:spAutoFit/>
          </a:bodyPr>
          <a:lstStyle/>
          <a:p>
            <a:r>
              <a:rPr lang="en-GB" dirty="0" smtClean="0"/>
              <a:t>If Monte Carlo methods are used for uncertainty analysis where a large number of samples are generated , we can produce </a:t>
            </a:r>
            <a:r>
              <a:rPr lang="en-GB" b="1" dirty="0" smtClean="0"/>
              <a:t>scatter plots </a:t>
            </a:r>
            <a:r>
              <a:rPr lang="en-GB" dirty="0" smtClean="0"/>
              <a:t>between the uncertain inputs and outputs from the simulated samples.  And this is often the most straightforward and effective way to look at sensitivities! </a:t>
            </a:r>
          </a:p>
        </p:txBody>
      </p:sp>
      <p:sp>
        <p:nvSpPr>
          <p:cNvPr id="3" name="Slide Number Placeholder 2"/>
          <p:cNvSpPr>
            <a:spLocks noGrp="1"/>
          </p:cNvSpPr>
          <p:nvPr>
            <p:ph type="sldNum" sz="quarter" idx="12"/>
          </p:nvPr>
        </p:nvSpPr>
        <p:spPr/>
        <p:txBody>
          <a:bodyPr/>
          <a:lstStyle/>
          <a:p>
            <a:fld id="{47043F70-617F-41D9-9FFC-A24CC501BB41}" type="slidenum">
              <a:rPr lang="en-GB" smtClean="0"/>
              <a:t>14</a:t>
            </a:fld>
            <a:endParaRPr lang="en-GB"/>
          </a:p>
        </p:txBody>
      </p:sp>
      <p:cxnSp>
        <p:nvCxnSpPr>
          <p:cNvPr id="6" name="Straight Arrow Connector 5"/>
          <p:cNvCxnSpPr>
            <a:stCxn id="13" idx="3"/>
            <a:endCxn id="10" idx="1"/>
          </p:cNvCxnSpPr>
          <p:nvPr/>
        </p:nvCxnSpPr>
        <p:spPr>
          <a:xfrm flipV="1">
            <a:off x="5475351" y="3989030"/>
            <a:ext cx="119359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 name="Group 6"/>
          <p:cNvGrpSpPr/>
          <p:nvPr/>
        </p:nvGrpSpPr>
        <p:grpSpPr>
          <a:xfrm>
            <a:off x="9606840" y="3684106"/>
            <a:ext cx="796897" cy="609849"/>
            <a:chOff x="4070542" y="2972533"/>
            <a:chExt cx="552659" cy="411982"/>
          </a:xfrm>
        </p:grpSpPr>
        <p:pic>
          <p:nvPicPr>
            <p:cNvPr id="8" name="Picture 7"/>
            <p:cNvPicPr>
              <a:picLocks noChangeAspect="1"/>
            </p:cNvPicPr>
            <p:nvPr>
              <p:custDataLst>
                <p:tags r:id="rId2"/>
              </p:custDataLst>
            </p:nvPr>
          </p:nvPicPr>
          <p:blipFill>
            <a:blip r:embed="rId4" cstate="print">
              <a:extLst>
                <a:ext uri="{28A0092B-C50C-407E-A947-70E740481C1C}">
                  <a14:useLocalDpi xmlns:a14="http://schemas.microsoft.com/office/drawing/2010/main" val="0"/>
                </a:ext>
              </a:extLst>
            </a:blip>
            <a:stretch>
              <a:fillRect/>
            </a:stretch>
          </p:blipFill>
          <p:spPr>
            <a:xfrm>
              <a:off x="4215973" y="3081232"/>
              <a:ext cx="237391" cy="196105"/>
            </a:xfrm>
            <a:prstGeom prst="rect">
              <a:avLst/>
            </a:prstGeom>
          </p:spPr>
        </p:pic>
        <p:sp>
          <p:nvSpPr>
            <p:cNvPr id="9" name="Rounded Rectangle 8"/>
            <p:cNvSpPr/>
            <p:nvPr/>
          </p:nvSpPr>
          <p:spPr>
            <a:xfrm>
              <a:off x="4070542" y="2972533"/>
              <a:ext cx="552659" cy="4119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10" name="TextBox 9"/>
          <p:cNvSpPr txBox="1"/>
          <p:nvPr/>
        </p:nvSpPr>
        <p:spPr>
          <a:xfrm>
            <a:off x="6668942" y="3511976"/>
            <a:ext cx="1964311" cy="954107"/>
          </a:xfrm>
          <a:prstGeom prst="rect">
            <a:avLst/>
          </a:prstGeom>
          <a:noFill/>
        </p:spPr>
        <p:txBody>
          <a:bodyPr wrap="square" rtlCol="0">
            <a:spAutoFit/>
          </a:bodyPr>
          <a:lstStyle/>
          <a:p>
            <a:pPr algn="ctr"/>
            <a:r>
              <a:rPr lang="en-GB" sz="2800" b="1" dirty="0"/>
              <a:t>Black B</a:t>
            </a:r>
            <a:r>
              <a:rPr lang="en-GB" sz="2800" b="1" dirty="0" smtClean="0"/>
              <a:t>ox Digital Twin</a:t>
            </a:r>
            <a:endParaRPr lang="en-GB" sz="2800" b="1" dirty="0"/>
          </a:p>
        </p:txBody>
      </p:sp>
      <p:grpSp>
        <p:nvGrpSpPr>
          <p:cNvPr id="11" name="Group 10"/>
          <p:cNvGrpSpPr/>
          <p:nvPr/>
        </p:nvGrpSpPr>
        <p:grpSpPr>
          <a:xfrm>
            <a:off x="4678454" y="3684106"/>
            <a:ext cx="796897" cy="609849"/>
            <a:chOff x="2079410" y="4263993"/>
            <a:chExt cx="796897" cy="609849"/>
          </a:xfrm>
        </p:grpSpPr>
        <p:pic>
          <p:nvPicPr>
            <p:cNvPr id="12" name="Picture 1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278952" y="4424898"/>
              <a:ext cx="332380" cy="290290"/>
            </a:xfrm>
            <a:prstGeom prst="rect">
              <a:avLst/>
            </a:prstGeom>
          </p:spPr>
        </p:pic>
        <p:sp>
          <p:nvSpPr>
            <p:cNvPr id="13" name="Rounded Rectangle 12"/>
            <p:cNvSpPr/>
            <p:nvPr/>
          </p:nvSpPr>
          <p:spPr>
            <a:xfrm>
              <a:off x="2079410" y="4263993"/>
              <a:ext cx="796897" cy="60984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cxnSp>
        <p:nvCxnSpPr>
          <p:cNvPr id="15" name="Straight Arrow Connector 14"/>
          <p:cNvCxnSpPr>
            <a:stCxn id="10" idx="3"/>
            <a:endCxn id="9" idx="1"/>
          </p:cNvCxnSpPr>
          <p:nvPr/>
        </p:nvCxnSpPr>
        <p:spPr>
          <a:xfrm>
            <a:off x="8633253" y="3989030"/>
            <a:ext cx="9735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4322711" y="3340912"/>
            <a:ext cx="1859438" cy="369332"/>
          </a:xfrm>
          <a:prstGeom prst="rect">
            <a:avLst/>
          </a:prstGeom>
          <a:noFill/>
        </p:spPr>
        <p:txBody>
          <a:bodyPr wrap="square" rtlCol="0">
            <a:spAutoFit/>
          </a:bodyPr>
          <a:lstStyle/>
          <a:p>
            <a:r>
              <a:rPr lang="en-GB" dirty="0" smtClean="0"/>
              <a:t>Uncertain Input</a:t>
            </a:r>
            <a:endParaRPr lang="en-GB" dirty="0"/>
          </a:p>
        </p:txBody>
      </p:sp>
      <p:sp>
        <p:nvSpPr>
          <p:cNvPr id="17" name="TextBox 16"/>
          <p:cNvSpPr txBox="1"/>
          <p:nvPr/>
        </p:nvSpPr>
        <p:spPr>
          <a:xfrm>
            <a:off x="9035463" y="3340912"/>
            <a:ext cx="2458975" cy="369332"/>
          </a:xfrm>
          <a:prstGeom prst="rect">
            <a:avLst/>
          </a:prstGeom>
          <a:noFill/>
        </p:spPr>
        <p:txBody>
          <a:bodyPr wrap="square" rtlCol="0">
            <a:spAutoFit/>
          </a:bodyPr>
          <a:lstStyle/>
          <a:p>
            <a:r>
              <a:rPr lang="en-GB" dirty="0" smtClean="0"/>
              <a:t>Quantity of Interest</a:t>
            </a:r>
            <a:endParaRPr lang="en-GB" dirty="0"/>
          </a:p>
        </p:txBody>
      </p:sp>
      <p:sp>
        <p:nvSpPr>
          <p:cNvPr id="18" name="Arc 17"/>
          <p:cNvSpPr/>
          <p:nvPr/>
        </p:nvSpPr>
        <p:spPr>
          <a:xfrm>
            <a:off x="5217130" y="2534740"/>
            <a:ext cx="4728495" cy="1571625"/>
          </a:xfrm>
          <a:prstGeom prst="arc">
            <a:avLst>
              <a:gd name="adj1" fmla="val 10881791"/>
              <a:gd name="adj2" fmla="val 21441886"/>
            </a:avLst>
          </a:prstGeom>
          <a:ln w="19050">
            <a:headEnd type="none" w="med" len="med"/>
            <a:tailEnd type="arrow"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9" name="TextBox 18"/>
          <p:cNvSpPr txBox="1"/>
          <p:nvPr/>
        </p:nvSpPr>
        <p:spPr>
          <a:xfrm>
            <a:off x="6722099" y="2053371"/>
            <a:ext cx="1857996" cy="461665"/>
          </a:xfrm>
          <a:prstGeom prst="rect">
            <a:avLst/>
          </a:prstGeom>
          <a:noFill/>
        </p:spPr>
        <p:txBody>
          <a:bodyPr wrap="square" rtlCol="0">
            <a:spAutoFit/>
          </a:bodyPr>
          <a:lstStyle/>
          <a:p>
            <a:r>
              <a:rPr lang="en-GB" sz="2400" dirty="0" smtClean="0"/>
              <a:t>Uncertainties </a:t>
            </a:r>
            <a:endParaRPr lang="en-GB" sz="2400" dirty="0"/>
          </a:p>
        </p:txBody>
      </p:sp>
      <p:sp>
        <p:nvSpPr>
          <p:cNvPr id="20" name="Arc 19"/>
          <p:cNvSpPr/>
          <p:nvPr/>
        </p:nvSpPr>
        <p:spPr>
          <a:xfrm rot="10800000">
            <a:off x="5210375" y="3680269"/>
            <a:ext cx="4735250" cy="1642978"/>
          </a:xfrm>
          <a:prstGeom prst="arc">
            <a:avLst>
              <a:gd name="adj1" fmla="val 10881791"/>
              <a:gd name="adj2" fmla="val 21441886"/>
            </a:avLst>
          </a:prstGeom>
          <a:ln w="19050">
            <a:headEnd type="none" w="med" len="med"/>
            <a:tailEnd type="arrow"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21" name="TextBox 20"/>
          <p:cNvSpPr txBox="1"/>
          <p:nvPr/>
        </p:nvSpPr>
        <p:spPr>
          <a:xfrm>
            <a:off x="6905349" y="5371201"/>
            <a:ext cx="1857996" cy="461665"/>
          </a:xfrm>
          <a:prstGeom prst="rect">
            <a:avLst/>
          </a:prstGeom>
          <a:noFill/>
        </p:spPr>
        <p:txBody>
          <a:bodyPr wrap="square" rtlCol="0">
            <a:spAutoFit/>
          </a:bodyPr>
          <a:lstStyle/>
          <a:p>
            <a:r>
              <a:rPr lang="en-GB" sz="2400" dirty="0" smtClean="0"/>
              <a:t>Sensitivities </a:t>
            </a:r>
            <a:endParaRPr lang="en-GB" sz="2400" dirty="0"/>
          </a:p>
        </p:txBody>
      </p:sp>
    </p:spTree>
    <p:extLst>
      <p:ext uri="{BB962C8B-B14F-4D97-AF65-F5344CB8AC3E}">
        <p14:creationId xmlns:p14="http://schemas.microsoft.com/office/powerpoint/2010/main" val="1434101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Uncertainty and sensitivity analysis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452" y="1523195"/>
            <a:ext cx="6055425" cy="4833155"/>
          </a:xfrm>
          <a:prstGeom prst="rect">
            <a:avLst/>
          </a:prstGeom>
        </p:spPr>
      </p:pic>
      <p:sp>
        <p:nvSpPr>
          <p:cNvPr id="12" name="TextBox 11"/>
          <p:cNvSpPr txBox="1"/>
          <p:nvPr/>
        </p:nvSpPr>
        <p:spPr>
          <a:xfrm>
            <a:off x="9920334" y="1364992"/>
            <a:ext cx="1977025" cy="1754326"/>
          </a:xfrm>
          <a:prstGeom prst="rect">
            <a:avLst/>
          </a:prstGeom>
          <a:noFill/>
        </p:spPr>
        <p:txBody>
          <a:bodyPr wrap="square" rtlCol="0">
            <a:spAutoFit/>
          </a:bodyPr>
          <a:lstStyle/>
          <a:p>
            <a:r>
              <a:rPr lang="en-GB" dirty="0" smtClean="0"/>
              <a:t>There seems a </a:t>
            </a:r>
            <a:r>
              <a:rPr lang="en-GB" i="1" dirty="0" smtClean="0"/>
              <a:t>strong </a:t>
            </a:r>
            <a:r>
              <a:rPr lang="en-GB" dirty="0" smtClean="0"/>
              <a:t>dependency of the max stress along the riser on Ca and </a:t>
            </a:r>
            <a:r>
              <a:rPr lang="en-GB" i="1" dirty="0" smtClean="0"/>
              <a:t>weak</a:t>
            </a:r>
            <a:r>
              <a:rPr lang="en-GB" dirty="0" smtClean="0"/>
              <a:t> dependency on E </a:t>
            </a:r>
            <a:endParaRPr lang="en-GB" dirty="0"/>
          </a:p>
        </p:txBody>
      </p:sp>
      <p:cxnSp>
        <p:nvCxnSpPr>
          <p:cNvPr id="7" name="Straight Arrow Connector 6"/>
          <p:cNvCxnSpPr/>
          <p:nvPr/>
        </p:nvCxnSpPr>
        <p:spPr>
          <a:xfrm flipH="1">
            <a:off x="5791200" y="1915356"/>
            <a:ext cx="4109720" cy="425070"/>
          </a:xfrm>
          <a:prstGeom prst="straightConnector1">
            <a:avLst/>
          </a:prstGeom>
          <a:ln>
            <a:solidFill>
              <a:schemeClr val="bg1">
                <a:lumMod val="85000"/>
              </a:schemeClr>
            </a:solidFill>
            <a:prstDash val="lgDash"/>
            <a:tailEnd type="triangle"/>
          </a:ln>
        </p:spPr>
        <p:style>
          <a:lnRef idx="1">
            <a:schemeClr val="accent4"/>
          </a:lnRef>
          <a:fillRef idx="0">
            <a:schemeClr val="accent4"/>
          </a:fillRef>
          <a:effectRef idx="0">
            <a:schemeClr val="accent4"/>
          </a:effectRef>
          <a:fontRef idx="minor">
            <a:schemeClr val="tx1"/>
          </a:fontRef>
        </p:style>
      </p:cxnSp>
      <p:cxnSp>
        <p:nvCxnSpPr>
          <p:cNvPr id="15" name="Straight Arrow Connector 14"/>
          <p:cNvCxnSpPr>
            <a:stCxn id="12" idx="1"/>
          </p:cNvCxnSpPr>
          <p:nvPr/>
        </p:nvCxnSpPr>
        <p:spPr>
          <a:xfrm flipH="1">
            <a:off x="9093200" y="2242155"/>
            <a:ext cx="827134" cy="1877030"/>
          </a:xfrm>
          <a:prstGeom prst="straightConnector1">
            <a:avLst/>
          </a:prstGeom>
          <a:ln>
            <a:solidFill>
              <a:schemeClr val="bg1">
                <a:lumMod val="85000"/>
              </a:schemeClr>
            </a:solidFill>
            <a:prstDash val="lgDash"/>
            <a:tailEnd type="triangle"/>
          </a:ln>
        </p:spPr>
        <p:style>
          <a:lnRef idx="1">
            <a:schemeClr val="accent4"/>
          </a:lnRef>
          <a:fillRef idx="0">
            <a:schemeClr val="accent4"/>
          </a:fillRef>
          <a:effectRef idx="0">
            <a:schemeClr val="accent4"/>
          </a:effectRef>
          <a:fontRef idx="minor">
            <a:schemeClr val="tx1"/>
          </a:fontRef>
        </p:style>
      </p:cxnSp>
      <p:sp>
        <p:nvSpPr>
          <p:cNvPr id="20" name="TextBox 19"/>
          <p:cNvSpPr txBox="1"/>
          <p:nvPr/>
        </p:nvSpPr>
        <p:spPr>
          <a:xfrm>
            <a:off x="9920334" y="3445172"/>
            <a:ext cx="2169160" cy="2585323"/>
          </a:xfrm>
          <a:prstGeom prst="rect">
            <a:avLst/>
          </a:prstGeom>
          <a:noFill/>
        </p:spPr>
        <p:txBody>
          <a:bodyPr wrap="square" rtlCol="0">
            <a:spAutoFit/>
          </a:bodyPr>
          <a:lstStyle/>
          <a:p>
            <a:r>
              <a:rPr lang="en-GB" dirty="0" smtClean="0"/>
              <a:t>However, take a closer look, the range of Ca has more than doubled, while for E, there is only about 20% variable of its values.  So which one is more important? </a:t>
            </a:r>
            <a:endParaRPr lang="en-GB" dirty="0"/>
          </a:p>
        </p:txBody>
      </p:sp>
      <p:sp>
        <p:nvSpPr>
          <p:cNvPr id="3" name="Slide Number Placeholder 2"/>
          <p:cNvSpPr>
            <a:spLocks noGrp="1"/>
          </p:cNvSpPr>
          <p:nvPr>
            <p:ph type="sldNum" sz="quarter" idx="12"/>
          </p:nvPr>
        </p:nvSpPr>
        <p:spPr/>
        <p:txBody>
          <a:bodyPr/>
          <a:lstStyle/>
          <a:p>
            <a:fld id="{47043F70-617F-41D9-9FFC-A24CC501BB41}" type="slidenum">
              <a:rPr lang="en-GB" smtClean="0"/>
              <a:t>15</a:t>
            </a:fld>
            <a:endParaRPr lang="en-GB"/>
          </a:p>
        </p:txBody>
      </p:sp>
      <p:sp>
        <p:nvSpPr>
          <p:cNvPr id="5" name="Rectangle 4"/>
          <p:cNvSpPr/>
          <p:nvPr/>
        </p:nvSpPr>
        <p:spPr>
          <a:xfrm>
            <a:off x="225359" y="1523195"/>
            <a:ext cx="2533110" cy="1477328"/>
          </a:xfrm>
          <a:prstGeom prst="rect">
            <a:avLst/>
          </a:prstGeom>
        </p:spPr>
        <p:txBody>
          <a:bodyPr wrap="square">
            <a:spAutoFit/>
          </a:bodyPr>
          <a:lstStyle/>
          <a:p>
            <a:r>
              <a:rPr lang="en-GB" dirty="0"/>
              <a:t>Take an example </a:t>
            </a:r>
            <a:r>
              <a:rPr lang="en-GB" dirty="0" smtClean="0"/>
              <a:t>of scatter plot here </a:t>
            </a:r>
            <a:r>
              <a:rPr lang="en-GB" dirty="0"/>
              <a:t>for the max </a:t>
            </a:r>
            <a:r>
              <a:rPr lang="en-GB" dirty="0" smtClean="0"/>
              <a:t>bending stress </a:t>
            </a:r>
            <a:r>
              <a:rPr lang="en-GB" dirty="0"/>
              <a:t>along the riser, against </a:t>
            </a:r>
            <a:r>
              <a:rPr lang="en-GB" dirty="0" smtClean="0"/>
              <a:t>a few of the uncertain </a:t>
            </a:r>
            <a:r>
              <a:rPr lang="en-GB" dirty="0"/>
              <a:t>inputs. </a:t>
            </a:r>
          </a:p>
        </p:txBody>
      </p:sp>
      <p:pic>
        <p:nvPicPr>
          <p:cNvPr id="14" name="Picture 13"/>
          <p:cNvPicPr>
            <a:picLocks noChangeAspect="1"/>
          </p:cNvPicPr>
          <p:nvPr/>
        </p:nvPicPr>
        <p:blipFill>
          <a:blip r:embed="rId3"/>
          <a:stretch>
            <a:fillRect/>
          </a:stretch>
        </p:blipFill>
        <p:spPr>
          <a:xfrm>
            <a:off x="563043" y="3139571"/>
            <a:ext cx="1494351" cy="1764916"/>
          </a:xfrm>
          <a:prstGeom prst="rect">
            <a:avLst/>
          </a:prstGeom>
        </p:spPr>
      </p:pic>
      <p:sp>
        <p:nvSpPr>
          <p:cNvPr id="16" name="Left Brace 15"/>
          <p:cNvSpPr/>
          <p:nvPr/>
        </p:nvSpPr>
        <p:spPr>
          <a:xfrm rot="10800000">
            <a:off x="1756190" y="3353321"/>
            <a:ext cx="330961" cy="1447212"/>
          </a:xfrm>
          <a:prstGeom prst="leftBrace">
            <a:avLst>
              <a:gd name="adj1" fmla="val 11647"/>
              <a:gd name="adj2" fmla="val 49473"/>
            </a:avLst>
          </a:prstGeom>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C00000"/>
              </a:solidFill>
              <a:effectLst/>
              <a:uLnTx/>
              <a:uFillTx/>
              <a:latin typeface="Calibri"/>
              <a:ea typeface="+mn-ea"/>
              <a:cs typeface="+mn-cs"/>
            </a:endParaRPr>
          </a:p>
        </p:txBody>
      </p:sp>
      <p:cxnSp>
        <p:nvCxnSpPr>
          <p:cNvPr id="17" name="Straight Arrow Connector 16"/>
          <p:cNvCxnSpPr>
            <a:stCxn id="16" idx="1"/>
          </p:cNvCxnSpPr>
          <p:nvPr/>
        </p:nvCxnSpPr>
        <p:spPr>
          <a:xfrm flipV="1">
            <a:off x="2087151" y="2926081"/>
            <a:ext cx="1219737" cy="1158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17887" y="4969360"/>
            <a:ext cx="3284107" cy="1754326"/>
          </a:xfrm>
          <a:prstGeom prst="rect">
            <a:avLst/>
          </a:prstGeom>
          <a:noFill/>
        </p:spPr>
        <p:txBody>
          <a:bodyPr wrap="square" rtlCol="0">
            <a:spAutoFit/>
          </a:bodyPr>
          <a:lstStyle/>
          <a:p>
            <a:r>
              <a:rPr lang="en-GB" dirty="0" smtClean="0"/>
              <a:t>The random </a:t>
            </a:r>
            <a:r>
              <a:rPr lang="en-GB" dirty="0"/>
              <a:t>b</a:t>
            </a:r>
            <a:r>
              <a:rPr lang="en-GB" dirty="0" smtClean="0"/>
              <a:t>ending stress is position dependent. It is of engineering interest to look at the </a:t>
            </a:r>
            <a:r>
              <a:rPr lang="en-GB" b="1" dirty="0" smtClean="0"/>
              <a:t>max stress </a:t>
            </a:r>
            <a:r>
              <a:rPr lang="en-GB" dirty="0" smtClean="0"/>
              <a:t>along the riser and how does it relate to the uncertain inputs.</a:t>
            </a:r>
            <a:endParaRPr lang="en-GB" dirty="0"/>
          </a:p>
        </p:txBody>
      </p:sp>
      <p:sp>
        <p:nvSpPr>
          <p:cNvPr id="19" name="TextBox 18"/>
          <p:cNvSpPr txBox="1"/>
          <p:nvPr/>
        </p:nvSpPr>
        <p:spPr>
          <a:xfrm>
            <a:off x="2243996" y="3181717"/>
            <a:ext cx="1077982" cy="646331"/>
          </a:xfrm>
          <a:prstGeom prst="rect">
            <a:avLst/>
          </a:prstGeom>
          <a:noFill/>
        </p:spPr>
        <p:txBody>
          <a:bodyPr wrap="square" rtlCol="0">
            <a:spAutoFit/>
          </a:bodyPr>
          <a:lstStyle/>
          <a:p>
            <a:r>
              <a:rPr lang="en-GB" dirty="0" smtClean="0"/>
              <a:t>Max stress</a:t>
            </a:r>
            <a:endParaRPr lang="en-GB" dirty="0"/>
          </a:p>
        </p:txBody>
      </p:sp>
    </p:spTree>
    <p:extLst>
      <p:ext uri="{BB962C8B-B14F-4D97-AF65-F5344CB8AC3E}">
        <p14:creationId xmlns:p14="http://schemas.microsoft.com/office/powerpoint/2010/main" val="1557381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Uncertainty and sensitivity analysis</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74389" y="1753664"/>
            <a:ext cx="5803120" cy="4631777"/>
          </a:xfrm>
          <a:prstGeom prst="rect">
            <a:avLst/>
          </a:prstGeom>
        </p:spPr>
      </p:pic>
      <p:sp>
        <p:nvSpPr>
          <p:cNvPr id="14" name="TextBox 13"/>
          <p:cNvSpPr txBox="1"/>
          <p:nvPr/>
        </p:nvSpPr>
        <p:spPr>
          <a:xfrm>
            <a:off x="492108" y="1584127"/>
            <a:ext cx="4079892" cy="3970318"/>
          </a:xfrm>
          <a:prstGeom prst="rect">
            <a:avLst/>
          </a:prstGeom>
          <a:noFill/>
        </p:spPr>
        <p:txBody>
          <a:bodyPr wrap="square" rtlCol="0">
            <a:spAutoFit/>
          </a:bodyPr>
          <a:lstStyle/>
          <a:p>
            <a:r>
              <a:rPr lang="en-GB" dirty="0" smtClean="0"/>
              <a:t>From this example, we see that if the </a:t>
            </a:r>
            <a:r>
              <a:rPr lang="en-GB" dirty="0"/>
              <a:t>s</a:t>
            </a:r>
            <a:r>
              <a:rPr lang="en-GB" dirty="0" smtClean="0"/>
              <a:t>catter plots are available , it is worth to have a look at it.  </a:t>
            </a:r>
          </a:p>
          <a:p>
            <a:endParaRPr lang="en-GB" dirty="0"/>
          </a:p>
          <a:p>
            <a:r>
              <a:rPr lang="en-GB" dirty="0" smtClean="0"/>
              <a:t>The scatter plots provide rich information about the relationship between inputs and outputs!  </a:t>
            </a:r>
          </a:p>
          <a:p>
            <a:endParaRPr lang="en-GB" dirty="0"/>
          </a:p>
          <a:p>
            <a:r>
              <a:rPr lang="en-GB" dirty="0" smtClean="0"/>
              <a:t>However, it can be overwhelming for large number of variables. Even for a few variables, as shown in the example here, a lot of analyses (e.g. regression analysis) are needed!  </a:t>
            </a:r>
          </a:p>
          <a:p>
            <a:endParaRPr lang="en-GB" dirty="0"/>
          </a:p>
        </p:txBody>
      </p:sp>
      <p:sp>
        <p:nvSpPr>
          <p:cNvPr id="3" name="Slide Number Placeholder 2"/>
          <p:cNvSpPr>
            <a:spLocks noGrp="1"/>
          </p:cNvSpPr>
          <p:nvPr>
            <p:ph type="sldNum" sz="quarter" idx="12"/>
          </p:nvPr>
        </p:nvSpPr>
        <p:spPr/>
        <p:txBody>
          <a:bodyPr/>
          <a:lstStyle/>
          <a:p>
            <a:fld id="{47043F70-617F-41D9-9FFC-A24CC501BB41}" type="slidenum">
              <a:rPr lang="en-GB" smtClean="0"/>
              <a:t>16</a:t>
            </a:fld>
            <a:endParaRPr lang="en-GB"/>
          </a:p>
        </p:txBody>
      </p:sp>
    </p:spTree>
    <p:extLst>
      <p:ext uri="{BB962C8B-B14F-4D97-AF65-F5344CB8AC3E}">
        <p14:creationId xmlns:p14="http://schemas.microsoft.com/office/powerpoint/2010/main" val="778568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043F70-617F-41D9-9FFC-A24CC501BB41}" type="slidenum">
              <a:rPr lang="en-GB" smtClean="0"/>
              <a:t>17</a:t>
            </a:fld>
            <a:endParaRPr lang="en-GB"/>
          </a:p>
        </p:txBody>
      </p:sp>
      <p:sp>
        <p:nvSpPr>
          <p:cNvPr id="7" name="Title 1"/>
          <p:cNvSpPr>
            <a:spLocks noGrp="1"/>
          </p:cNvSpPr>
          <p:nvPr>
            <p:ph type="title"/>
          </p:nvPr>
        </p:nvSpPr>
        <p:spPr>
          <a:xfrm>
            <a:off x="838200" y="365125"/>
            <a:ext cx="10515600" cy="1325563"/>
          </a:xfrm>
        </p:spPr>
        <p:txBody>
          <a:bodyPr/>
          <a:lstStyle/>
          <a:p>
            <a:r>
              <a:rPr lang="en-GB" dirty="0" smtClean="0"/>
              <a:t>Uncertainty and sensitivity analysis</a:t>
            </a:r>
            <a:endParaRPr lang="en-GB" dirty="0"/>
          </a:p>
        </p:txBody>
      </p:sp>
      <p:pic>
        <p:nvPicPr>
          <p:cNvPr id="5126" name="Picture 6" descr="Cockpits - Passenger aircraft - Airbu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0167" y="1774392"/>
            <a:ext cx="6742113" cy="449825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31800" y="2496235"/>
            <a:ext cx="2931160" cy="2308324"/>
          </a:xfrm>
          <a:prstGeom prst="rect">
            <a:avLst/>
          </a:prstGeom>
        </p:spPr>
        <p:txBody>
          <a:bodyPr wrap="square">
            <a:spAutoFit/>
          </a:bodyPr>
          <a:lstStyle/>
          <a:p>
            <a:r>
              <a:rPr lang="en-GB" sz="2400" dirty="0"/>
              <a:t>In design, it would be quite useful to have metrics that provide more compact information for designers! </a:t>
            </a:r>
          </a:p>
        </p:txBody>
      </p:sp>
    </p:spTree>
    <p:extLst>
      <p:ext uri="{BB962C8B-B14F-4D97-AF65-F5344CB8AC3E}">
        <p14:creationId xmlns:p14="http://schemas.microsoft.com/office/powerpoint/2010/main" val="113215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Parametric sensitivity</a:t>
            </a:r>
            <a:endParaRPr lang="en-GB" dirty="0"/>
          </a:p>
        </p:txBody>
      </p:sp>
      <p:sp>
        <p:nvSpPr>
          <p:cNvPr id="67" name="Rectangle 66"/>
          <p:cNvSpPr/>
          <p:nvPr/>
        </p:nvSpPr>
        <p:spPr>
          <a:xfrm>
            <a:off x="273731" y="4669671"/>
            <a:ext cx="11625452" cy="2031325"/>
          </a:xfrm>
          <a:prstGeom prst="rect">
            <a:avLst/>
          </a:prstGeom>
        </p:spPr>
        <p:txBody>
          <a:bodyPr wrap="square">
            <a:spAutoFit/>
          </a:bodyPr>
          <a:lstStyle/>
          <a:p>
            <a:r>
              <a:rPr lang="en-GB" dirty="0" smtClean="0">
                <a:latin typeface="Calibri" panose="020F0502020204030204" pitchFamily="34" charset="0"/>
              </a:rPr>
              <a:t>Let’s take a minute and think about what is the sensitivity to the random inputs?  The most natural way is to compute the derivative of y to x.  However, the function of interest is often not differentiable, not to mention black box models! </a:t>
            </a:r>
            <a:r>
              <a:rPr lang="en-GB" dirty="0"/>
              <a:t>To overcome this issue, let's make an assumption that the input uncertain variables can be described by </a:t>
            </a:r>
            <a:r>
              <a:rPr lang="en-GB" dirty="0" smtClean="0"/>
              <a:t>parametric </a:t>
            </a:r>
            <a:r>
              <a:rPr lang="en-GB" dirty="0"/>
              <a:t>distribution models</a:t>
            </a:r>
            <a:r>
              <a:rPr lang="en-GB" dirty="0" smtClean="0"/>
              <a:t>, in other words, </a:t>
            </a:r>
            <a:r>
              <a:rPr lang="en-GB" dirty="0"/>
              <a:t>we can use mean and variance to describe entire distribution if the underlying distribution is assumed to be Gaussian. This is not an unreasonable assumption because most statistical methods are parametric. </a:t>
            </a:r>
            <a:r>
              <a:rPr lang="en-GB" dirty="0" smtClean="0">
                <a:latin typeface="Calibri" panose="020F0502020204030204" pitchFamily="34" charset="0"/>
              </a:rPr>
              <a:t>When </a:t>
            </a:r>
            <a:r>
              <a:rPr lang="en-GB" dirty="0">
                <a:latin typeface="Calibri" panose="020F0502020204030204" pitchFamily="34" charset="0"/>
              </a:rPr>
              <a:t>you collect more information about </a:t>
            </a:r>
            <a:r>
              <a:rPr lang="en-GB" dirty="0" smtClean="0">
                <a:latin typeface="Calibri" panose="020F0502020204030204" pitchFamily="34" charset="0"/>
              </a:rPr>
              <a:t>an </a:t>
            </a:r>
            <a:r>
              <a:rPr lang="en-GB" dirty="0">
                <a:latin typeface="Calibri" panose="020F0502020204030204" pitchFamily="34" charset="0"/>
              </a:rPr>
              <a:t>uncertain variable, </a:t>
            </a:r>
            <a:r>
              <a:rPr lang="en-GB" dirty="0" smtClean="0">
                <a:latin typeface="Calibri" panose="020F0502020204030204" pitchFamily="34" charset="0"/>
              </a:rPr>
              <a:t>for example by doing some experiments, it </a:t>
            </a:r>
            <a:r>
              <a:rPr lang="en-GB" dirty="0">
                <a:latin typeface="Calibri" panose="020F0502020204030204" pitchFamily="34" charset="0"/>
              </a:rPr>
              <a:t>is the distribution parameters like mean and variance that will change. </a:t>
            </a:r>
            <a:endParaRPr lang="en-GB" dirty="0"/>
          </a:p>
        </p:txBody>
      </p:sp>
      <p:sp>
        <p:nvSpPr>
          <p:cNvPr id="3" name="Slide Number Placeholder 2"/>
          <p:cNvSpPr>
            <a:spLocks noGrp="1"/>
          </p:cNvSpPr>
          <p:nvPr>
            <p:ph type="sldNum" sz="quarter" idx="12"/>
          </p:nvPr>
        </p:nvSpPr>
        <p:spPr/>
        <p:txBody>
          <a:bodyPr/>
          <a:lstStyle/>
          <a:p>
            <a:fld id="{47043F70-617F-41D9-9FFC-A24CC501BB41}" type="slidenum">
              <a:rPr lang="en-GB" smtClean="0"/>
              <a:t>18</a:t>
            </a:fld>
            <a:endParaRPr lang="en-GB" dirty="0"/>
          </a:p>
        </p:txBody>
      </p:sp>
      <p:cxnSp>
        <p:nvCxnSpPr>
          <p:cNvPr id="32" name="Straight Arrow Connector 31"/>
          <p:cNvCxnSpPr>
            <a:stCxn id="46" idx="3"/>
            <a:endCxn id="40" idx="1"/>
          </p:cNvCxnSpPr>
          <p:nvPr/>
        </p:nvCxnSpPr>
        <p:spPr>
          <a:xfrm flipV="1">
            <a:off x="4174871" y="2826486"/>
            <a:ext cx="119359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5" name="Group 34"/>
          <p:cNvGrpSpPr/>
          <p:nvPr/>
        </p:nvGrpSpPr>
        <p:grpSpPr>
          <a:xfrm>
            <a:off x="8306360" y="2521562"/>
            <a:ext cx="796897" cy="609849"/>
            <a:chOff x="4070542" y="2972533"/>
            <a:chExt cx="552659" cy="411982"/>
          </a:xfrm>
        </p:grpSpPr>
        <p:pic>
          <p:nvPicPr>
            <p:cNvPr id="36" name="Picture 35"/>
            <p:cNvPicPr>
              <a:picLocks noChangeAspect="1"/>
            </p:cNvPicPr>
            <p:nvPr>
              <p:custDataLst>
                <p:tags r:id="rId4"/>
              </p:custDataLst>
            </p:nvPr>
          </p:nvPicPr>
          <p:blipFill>
            <a:blip r:embed="rId6" cstate="print">
              <a:extLst>
                <a:ext uri="{28A0092B-C50C-407E-A947-70E740481C1C}">
                  <a14:useLocalDpi xmlns:a14="http://schemas.microsoft.com/office/drawing/2010/main" val="0"/>
                </a:ext>
              </a:extLst>
            </a:blip>
            <a:stretch>
              <a:fillRect/>
            </a:stretch>
          </p:blipFill>
          <p:spPr>
            <a:xfrm>
              <a:off x="4215973" y="3081232"/>
              <a:ext cx="237391" cy="196105"/>
            </a:xfrm>
            <a:prstGeom prst="rect">
              <a:avLst/>
            </a:prstGeom>
          </p:spPr>
        </p:pic>
        <p:sp>
          <p:nvSpPr>
            <p:cNvPr id="39" name="Rounded Rectangle 38"/>
            <p:cNvSpPr/>
            <p:nvPr/>
          </p:nvSpPr>
          <p:spPr>
            <a:xfrm>
              <a:off x="4070542" y="2972533"/>
              <a:ext cx="552659" cy="4119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40" name="TextBox 39"/>
          <p:cNvSpPr txBox="1"/>
          <p:nvPr/>
        </p:nvSpPr>
        <p:spPr>
          <a:xfrm>
            <a:off x="5368462" y="2349432"/>
            <a:ext cx="1964311" cy="954107"/>
          </a:xfrm>
          <a:prstGeom prst="rect">
            <a:avLst/>
          </a:prstGeom>
          <a:noFill/>
        </p:spPr>
        <p:txBody>
          <a:bodyPr wrap="square" rtlCol="0">
            <a:spAutoFit/>
          </a:bodyPr>
          <a:lstStyle/>
          <a:p>
            <a:pPr algn="ctr"/>
            <a:r>
              <a:rPr lang="en-GB" sz="2800" b="1" dirty="0"/>
              <a:t>Black B</a:t>
            </a:r>
            <a:r>
              <a:rPr lang="en-GB" sz="2800" b="1" dirty="0" smtClean="0"/>
              <a:t>ox Digital Twin</a:t>
            </a:r>
            <a:endParaRPr lang="en-GB" sz="2800" b="1" dirty="0"/>
          </a:p>
        </p:txBody>
      </p:sp>
      <p:grpSp>
        <p:nvGrpSpPr>
          <p:cNvPr id="41" name="Group 40"/>
          <p:cNvGrpSpPr/>
          <p:nvPr/>
        </p:nvGrpSpPr>
        <p:grpSpPr>
          <a:xfrm>
            <a:off x="3377974" y="2521562"/>
            <a:ext cx="796897" cy="609849"/>
            <a:chOff x="2079410" y="4263993"/>
            <a:chExt cx="796897" cy="609849"/>
          </a:xfrm>
        </p:grpSpPr>
        <p:pic>
          <p:nvPicPr>
            <p:cNvPr id="44" name="Picture 43"/>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2278952" y="4424898"/>
              <a:ext cx="332380" cy="290290"/>
            </a:xfrm>
            <a:prstGeom prst="rect">
              <a:avLst/>
            </a:prstGeom>
          </p:spPr>
        </p:pic>
        <p:sp>
          <p:nvSpPr>
            <p:cNvPr id="46" name="Rounded Rectangle 45"/>
            <p:cNvSpPr/>
            <p:nvPr/>
          </p:nvSpPr>
          <p:spPr>
            <a:xfrm>
              <a:off x="2079410" y="4263993"/>
              <a:ext cx="796897" cy="60984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cxnSp>
        <p:nvCxnSpPr>
          <p:cNvPr id="47" name="Straight Arrow Connector 46"/>
          <p:cNvCxnSpPr>
            <a:stCxn id="40" idx="3"/>
            <a:endCxn id="39" idx="1"/>
          </p:cNvCxnSpPr>
          <p:nvPr/>
        </p:nvCxnSpPr>
        <p:spPr>
          <a:xfrm>
            <a:off x="7332773" y="2826486"/>
            <a:ext cx="9735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3022231" y="2178368"/>
            <a:ext cx="1859438" cy="369332"/>
          </a:xfrm>
          <a:prstGeom prst="rect">
            <a:avLst/>
          </a:prstGeom>
          <a:noFill/>
        </p:spPr>
        <p:txBody>
          <a:bodyPr wrap="square" rtlCol="0">
            <a:spAutoFit/>
          </a:bodyPr>
          <a:lstStyle/>
          <a:p>
            <a:r>
              <a:rPr lang="en-GB" dirty="0" smtClean="0"/>
              <a:t>Uncertain Input</a:t>
            </a:r>
            <a:endParaRPr lang="en-GB" dirty="0"/>
          </a:p>
        </p:txBody>
      </p:sp>
      <p:sp>
        <p:nvSpPr>
          <p:cNvPr id="51" name="TextBox 50"/>
          <p:cNvSpPr txBox="1"/>
          <p:nvPr/>
        </p:nvSpPr>
        <p:spPr>
          <a:xfrm>
            <a:off x="7734983" y="2178368"/>
            <a:ext cx="2458975" cy="369332"/>
          </a:xfrm>
          <a:prstGeom prst="rect">
            <a:avLst/>
          </a:prstGeom>
          <a:noFill/>
        </p:spPr>
        <p:txBody>
          <a:bodyPr wrap="square" rtlCol="0">
            <a:spAutoFit/>
          </a:bodyPr>
          <a:lstStyle/>
          <a:p>
            <a:r>
              <a:rPr lang="en-GB" dirty="0" smtClean="0"/>
              <a:t>Quantity of Interest</a:t>
            </a:r>
            <a:endParaRPr lang="en-GB" dirty="0"/>
          </a:p>
        </p:txBody>
      </p:sp>
      <p:sp>
        <p:nvSpPr>
          <p:cNvPr id="53" name="Arc 52"/>
          <p:cNvSpPr/>
          <p:nvPr/>
        </p:nvSpPr>
        <p:spPr>
          <a:xfrm rot="10800000">
            <a:off x="3909895" y="2517725"/>
            <a:ext cx="4735250" cy="1642978"/>
          </a:xfrm>
          <a:prstGeom prst="arc">
            <a:avLst>
              <a:gd name="adj1" fmla="val 10881791"/>
              <a:gd name="adj2" fmla="val 21441886"/>
            </a:avLst>
          </a:prstGeom>
          <a:ln w="19050">
            <a:headEnd type="none" w="med" len="med"/>
            <a:tailEnd type="arrow"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54" name="TextBox 53"/>
          <p:cNvSpPr txBox="1"/>
          <p:nvPr/>
        </p:nvSpPr>
        <p:spPr>
          <a:xfrm>
            <a:off x="8704808" y="3621693"/>
            <a:ext cx="1857996" cy="461665"/>
          </a:xfrm>
          <a:prstGeom prst="rect">
            <a:avLst/>
          </a:prstGeom>
          <a:noFill/>
        </p:spPr>
        <p:txBody>
          <a:bodyPr wrap="square" rtlCol="0">
            <a:spAutoFit/>
          </a:bodyPr>
          <a:lstStyle/>
          <a:p>
            <a:r>
              <a:rPr lang="en-GB" sz="2400" dirty="0" smtClean="0"/>
              <a:t>Sensitivities ?   </a:t>
            </a:r>
            <a:endParaRPr lang="en-GB" sz="2400" dirty="0"/>
          </a:p>
        </p:txBody>
      </p:sp>
      <p:pic>
        <p:nvPicPr>
          <p:cNvPr id="55" name="Picture 54"/>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728635" y="2672405"/>
            <a:ext cx="1608708" cy="331733"/>
          </a:xfrm>
          <a:prstGeom prst="rect">
            <a:avLst/>
          </a:prstGeom>
        </p:spPr>
      </p:pic>
      <p:cxnSp>
        <p:nvCxnSpPr>
          <p:cNvPr id="56" name="Straight Arrow Connector 55"/>
          <p:cNvCxnSpPr/>
          <p:nvPr/>
        </p:nvCxnSpPr>
        <p:spPr>
          <a:xfrm flipV="1">
            <a:off x="2623690" y="2826486"/>
            <a:ext cx="589639" cy="65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Picture 5"/>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0713859" y="3498175"/>
            <a:ext cx="483687" cy="532198"/>
          </a:xfrm>
          <a:prstGeom prst="rect">
            <a:avLst/>
          </a:prstGeom>
        </p:spPr>
      </p:pic>
      <p:sp>
        <p:nvSpPr>
          <p:cNvPr id="7" name="Rectangle 6"/>
          <p:cNvSpPr/>
          <p:nvPr/>
        </p:nvSpPr>
        <p:spPr>
          <a:xfrm>
            <a:off x="913108" y="2014896"/>
            <a:ext cx="1526831" cy="646331"/>
          </a:xfrm>
          <a:prstGeom prst="rect">
            <a:avLst/>
          </a:prstGeom>
        </p:spPr>
        <p:txBody>
          <a:bodyPr wrap="square">
            <a:spAutoFit/>
          </a:bodyPr>
          <a:lstStyle/>
          <a:p>
            <a:r>
              <a:rPr lang="en-GB" dirty="0"/>
              <a:t>parametric distribution </a:t>
            </a:r>
          </a:p>
        </p:txBody>
      </p:sp>
    </p:spTree>
    <p:extLst>
      <p:ext uri="{BB962C8B-B14F-4D97-AF65-F5344CB8AC3E}">
        <p14:creationId xmlns:p14="http://schemas.microsoft.com/office/powerpoint/2010/main" val="227420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Parametric sensitivity</a:t>
            </a:r>
            <a:endParaRPr lang="en-GB" dirty="0"/>
          </a:p>
        </p:txBody>
      </p:sp>
      <p:pic>
        <p:nvPicPr>
          <p:cNvPr id="5" name="Picture 4"/>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5441835" y="4516465"/>
            <a:ext cx="3628870" cy="336849"/>
          </a:xfrm>
          <a:prstGeom prst="rect">
            <a:avLst/>
          </a:prstGeom>
        </p:spPr>
      </p:pic>
      <p:pic>
        <p:nvPicPr>
          <p:cNvPr id="8" name="Picture 7"/>
          <p:cNvPicPr>
            <a:picLocks noChangeAspect="1"/>
          </p:cNvPicPr>
          <p:nvPr>
            <p:custDataLst>
              <p:tags r:id="rId2"/>
            </p:custDataLst>
          </p:nvPr>
        </p:nvPicPr>
        <p:blipFill>
          <a:blip r:embed="rId10" cstate="print">
            <a:extLst>
              <a:ext uri="{28A0092B-C50C-407E-A947-70E740481C1C}">
                <a14:useLocalDpi xmlns:a14="http://schemas.microsoft.com/office/drawing/2010/main" val="0"/>
              </a:ext>
            </a:extLst>
          </a:blip>
          <a:stretch>
            <a:fillRect/>
          </a:stretch>
        </p:blipFill>
        <p:spPr>
          <a:xfrm>
            <a:off x="5441836" y="5897993"/>
            <a:ext cx="5328728" cy="647233"/>
          </a:xfrm>
          <a:prstGeom prst="rect">
            <a:avLst/>
          </a:prstGeom>
        </p:spPr>
      </p:pic>
      <p:sp>
        <p:nvSpPr>
          <p:cNvPr id="67" name="Rectangle 66"/>
          <p:cNvSpPr/>
          <p:nvPr/>
        </p:nvSpPr>
        <p:spPr>
          <a:xfrm>
            <a:off x="338237" y="4250847"/>
            <a:ext cx="4532840" cy="2585323"/>
          </a:xfrm>
          <a:prstGeom prst="rect">
            <a:avLst/>
          </a:prstGeom>
        </p:spPr>
        <p:txBody>
          <a:bodyPr wrap="square">
            <a:spAutoFit/>
          </a:bodyPr>
          <a:lstStyle/>
          <a:p>
            <a:r>
              <a:rPr lang="en-GB" dirty="0" smtClean="0">
                <a:latin typeface="Calibri" panose="020F0502020204030204" pitchFamily="34" charset="0"/>
              </a:rPr>
              <a:t>So </a:t>
            </a:r>
            <a:r>
              <a:rPr lang="en-GB" dirty="0">
                <a:latin typeface="Calibri" panose="020F0502020204030204" pitchFamily="34" charset="0"/>
              </a:rPr>
              <a:t>why not look at directly at the sensitivity of the output to distribution parameters of the uncertain variables? It turns out that taking this view, there is a </a:t>
            </a:r>
            <a:r>
              <a:rPr lang="en-GB" dirty="0" smtClean="0">
                <a:latin typeface="Calibri" panose="020F0502020204030204" pitchFamily="34" charset="0"/>
              </a:rPr>
              <a:t>numerical </a:t>
            </a:r>
            <a:r>
              <a:rPr lang="en-GB" dirty="0">
                <a:latin typeface="Calibri" panose="020F0502020204030204" pitchFamily="34" charset="0"/>
              </a:rPr>
              <a:t>trick called </a:t>
            </a:r>
            <a:r>
              <a:rPr lang="en-GB" i="1" dirty="0">
                <a:latin typeface="Calibri" panose="020F0502020204030204" pitchFamily="34" charset="0"/>
              </a:rPr>
              <a:t>Likelihood Ratio</a:t>
            </a:r>
            <a:r>
              <a:rPr lang="en-GB" dirty="0">
                <a:latin typeface="Calibri" panose="020F0502020204030204" pitchFamily="34" charset="0"/>
              </a:rPr>
              <a:t> method that will make things much </a:t>
            </a:r>
            <a:r>
              <a:rPr lang="en-GB" dirty="0" smtClean="0">
                <a:latin typeface="Calibri" panose="020F0502020204030204" pitchFamily="34" charset="0"/>
              </a:rPr>
              <a:t>easier, because the gradient information is obtained basically free (in terms of computational cost). Also, distribution functions are more likely to be differentiable.  </a:t>
            </a:r>
            <a:endParaRPr lang="en-GB" dirty="0"/>
          </a:p>
        </p:txBody>
      </p:sp>
      <p:sp>
        <p:nvSpPr>
          <p:cNvPr id="3" name="Slide Number Placeholder 2"/>
          <p:cNvSpPr>
            <a:spLocks noGrp="1"/>
          </p:cNvSpPr>
          <p:nvPr>
            <p:ph type="sldNum" sz="quarter" idx="12"/>
          </p:nvPr>
        </p:nvSpPr>
        <p:spPr/>
        <p:txBody>
          <a:bodyPr/>
          <a:lstStyle/>
          <a:p>
            <a:fld id="{47043F70-617F-41D9-9FFC-A24CC501BB41}" type="slidenum">
              <a:rPr lang="en-GB" smtClean="0"/>
              <a:t>19</a:t>
            </a:fld>
            <a:endParaRPr lang="en-GB"/>
          </a:p>
        </p:txBody>
      </p:sp>
      <p:cxnSp>
        <p:nvCxnSpPr>
          <p:cNvPr id="32" name="Straight Arrow Connector 31"/>
          <p:cNvCxnSpPr>
            <a:stCxn id="44" idx="3"/>
          </p:cNvCxnSpPr>
          <p:nvPr/>
        </p:nvCxnSpPr>
        <p:spPr>
          <a:xfrm flipV="1">
            <a:off x="5067597" y="2877785"/>
            <a:ext cx="119359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0" name="Group 39"/>
          <p:cNvGrpSpPr/>
          <p:nvPr/>
        </p:nvGrpSpPr>
        <p:grpSpPr>
          <a:xfrm>
            <a:off x="4270700" y="2572861"/>
            <a:ext cx="796897" cy="609849"/>
            <a:chOff x="2079410" y="4263993"/>
            <a:chExt cx="796897" cy="609849"/>
          </a:xfrm>
        </p:grpSpPr>
        <p:pic>
          <p:nvPicPr>
            <p:cNvPr id="41" name="Picture 40"/>
            <p:cNvPicPr>
              <a:picLocks noChangeAspect="1"/>
            </p:cNvPicPr>
            <p:nvPr>
              <p:custDataLst>
                <p:tags r:id="rId7"/>
              </p:custDataLst>
            </p:nvPr>
          </p:nvPicPr>
          <p:blipFill>
            <a:blip r:embed="rId11" cstate="print">
              <a:extLst>
                <a:ext uri="{28A0092B-C50C-407E-A947-70E740481C1C}">
                  <a14:useLocalDpi xmlns:a14="http://schemas.microsoft.com/office/drawing/2010/main" val="0"/>
                </a:ext>
              </a:extLst>
            </a:blip>
            <a:stretch>
              <a:fillRect/>
            </a:stretch>
          </p:blipFill>
          <p:spPr>
            <a:xfrm>
              <a:off x="2278952" y="4424898"/>
              <a:ext cx="332380" cy="290290"/>
            </a:xfrm>
            <a:prstGeom prst="rect">
              <a:avLst/>
            </a:prstGeom>
          </p:spPr>
        </p:pic>
        <p:sp>
          <p:nvSpPr>
            <p:cNvPr id="44" name="Rounded Rectangle 43"/>
            <p:cNvSpPr/>
            <p:nvPr/>
          </p:nvSpPr>
          <p:spPr>
            <a:xfrm>
              <a:off x="2079410" y="4263993"/>
              <a:ext cx="796897" cy="60984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cxnSp>
        <p:nvCxnSpPr>
          <p:cNvPr id="46" name="Straight Arrow Connector 45"/>
          <p:cNvCxnSpPr>
            <a:endCxn id="39" idx="1"/>
          </p:cNvCxnSpPr>
          <p:nvPr/>
        </p:nvCxnSpPr>
        <p:spPr>
          <a:xfrm>
            <a:off x="8225499" y="2877785"/>
            <a:ext cx="9735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p:cNvSpPr txBox="1"/>
          <p:nvPr/>
        </p:nvSpPr>
        <p:spPr>
          <a:xfrm>
            <a:off x="3914957" y="2229667"/>
            <a:ext cx="1859438" cy="369332"/>
          </a:xfrm>
          <a:prstGeom prst="rect">
            <a:avLst/>
          </a:prstGeom>
          <a:noFill/>
        </p:spPr>
        <p:txBody>
          <a:bodyPr wrap="square" rtlCol="0">
            <a:spAutoFit/>
          </a:bodyPr>
          <a:lstStyle/>
          <a:p>
            <a:r>
              <a:rPr lang="en-GB" dirty="0" smtClean="0"/>
              <a:t>Uncertain Input</a:t>
            </a:r>
            <a:endParaRPr lang="en-GB" dirty="0"/>
          </a:p>
        </p:txBody>
      </p:sp>
      <p:sp>
        <p:nvSpPr>
          <p:cNvPr id="50" name="TextBox 49"/>
          <p:cNvSpPr txBox="1"/>
          <p:nvPr/>
        </p:nvSpPr>
        <p:spPr>
          <a:xfrm>
            <a:off x="8698829" y="2186913"/>
            <a:ext cx="2458975" cy="369332"/>
          </a:xfrm>
          <a:prstGeom prst="rect">
            <a:avLst/>
          </a:prstGeom>
          <a:noFill/>
        </p:spPr>
        <p:txBody>
          <a:bodyPr wrap="square" rtlCol="0">
            <a:spAutoFit/>
          </a:bodyPr>
          <a:lstStyle/>
          <a:p>
            <a:r>
              <a:rPr lang="en-GB" dirty="0" smtClean="0"/>
              <a:t>Quantity of Interest</a:t>
            </a:r>
            <a:endParaRPr lang="en-GB" dirty="0"/>
          </a:p>
        </p:txBody>
      </p:sp>
      <p:pic>
        <p:nvPicPr>
          <p:cNvPr id="51" name="Picture 50"/>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2782782" y="2598999"/>
            <a:ext cx="1244521" cy="256634"/>
          </a:xfrm>
          <a:prstGeom prst="rect">
            <a:avLst/>
          </a:prstGeom>
        </p:spPr>
      </p:pic>
      <p:cxnSp>
        <p:nvCxnSpPr>
          <p:cNvPr id="53" name="Straight Arrow Connector 52"/>
          <p:cNvCxnSpPr/>
          <p:nvPr/>
        </p:nvCxnSpPr>
        <p:spPr>
          <a:xfrm>
            <a:off x="2464270" y="2877784"/>
            <a:ext cx="1641785"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6261188" y="2400731"/>
            <a:ext cx="1964311" cy="954107"/>
          </a:xfrm>
          <a:prstGeom prst="rect">
            <a:avLst/>
          </a:prstGeom>
          <a:noFill/>
        </p:spPr>
        <p:txBody>
          <a:bodyPr wrap="square" rtlCol="0">
            <a:spAutoFit/>
          </a:bodyPr>
          <a:lstStyle/>
          <a:p>
            <a:pPr algn="ctr"/>
            <a:r>
              <a:rPr lang="en-GB" sz="2800" b="1" dirty="0"/>
              <a:t>Black B</a:t>
            </a:r>
            <a:r>
              <a:rPr lang="en-GB" sz="2800" b="1" dirty="0" smtClean="0"/>
              <a:t>ox Digital Twin</a:t>
            </a:r>
            <a:endParaRPr lang="en-GB" sz="2800" b="1" dirty="0"/>
          </a:p>
        </p:txBody>
      </p:sp>
      <p:pic>
        <p:nvPicPr>
          <p:cNvPr id="57" name="Picture 56"/>
          <p:cNvPicPr>
            <a:picLocks noChangeAspect="1"/>
          </p:cNvPicPr>
          <p:nvPr>
            <p:custDataLst>
              <p:tags r:id="rId4"/>
            </p:custDataLst>
          </p:nvPr>
        </p:nvPicPr>
        <p:blipFill>
          <a:blip r:embed="rId13" cstate="print">
            <a:extLst>
              <a:ext uri="{28A0092B-C50C-407E-A947-70E740481C1C}">
                <a14:useLocalDpi xmlns:a14="http://schemas.microsoft.com/office/drawing/2010/main" val="0"/>
              </a:ext>
            </a:extLst>
          </a:blip>
          <a:stretch>
            <a:fillRect/>
          </a:stretch>
        </p:blipFill>
        <p:spPr>
          <a:xfrm>
            <a:off x="1939981" y="2650975"/>
            <a:ext cx="222313" cy="293312"/>
          </a:xfrm>
          <a:prstGeom prst="rect">
            <a:avLst/>
          </a:prstGeom>
        </p:spPr>
      </p:pic>
      <p:sp>
        <p:nvSpPr>
          <p:cNvPr id="58" name="TextBox 57"/>
          <p:cNvSpPr txBox="1"/>
          <p:nvPr/>
        </p:nvSpPr>
        <p:spPr>
          <a:xfrm>
            <a:off x="577837" y="2474465"/>
            <a:ext cx="1327559" cy="646331"/>
          </a:xfrm>
          <a:prstGeom prst="rect">
            <a:avLst/>
          </a:prstGeom>
          <a:noFill/>
        </p:spPr>
        <p:txBody>
          <a:bodyPr wrap="square" rtlCol="0">
            <a:spAutoFit/>
          </a:bodyPr>
          <a:lstStyle/>
          <a:p>
            <a:r>
              <a:rPr lang="en-GB" dirty="0" smtClean="0"/>
              <a:t>Distribution Parameter</a:t>
            </a:r>
            <a:endParaRPr lang="en-GB" dirty="0"/>
          </a:p>
        </p:txBody>
      </p:sp>
      <p:sp>
        <p:nvSpPr>
          <p:cNvPr id="59" name="Arc 58"/>
          <p:cNvSpPr/>
          <p:nvPr/>
        </p:nvSpPr>
        <p:spPr>
          <a:xfrm rot="10800000">
            <a:off x="2115096" y="2517724"/>
            <a:ext cx="8095703" cy="1337191"/>
          </a:xfrm>
          <a:prstGeom prst="arc">
            <a:avLst>
              <a:gd name="adj1" fmla="val 10881791"/>
              <a:gd name="adj2" fmla="val 21547921"/>
            </a:avLst>
          </a:prstGeom>
          <a:ln w="19050">
            <a:headEnd type="none" w="med" len="med"/>
            <a:tailEnd type="arrow"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60" name="TextBox 59"/>
          <p:cNvSpPr txBox="1"/>
          <p:nvPr/>
        </p:nvSpPr>
        <p:spPr>
          <a:xfrm>
            <a:off x="5010923" y="3440443"/>
            <a:ext cx="1857996" cy="461665"/>
          </a:xfrm>
          <a:prstGeom prst="rect">
            <a:avLst/>
          </a:prstGeom>
          <a:noFill/>
        </p:spPr>
        <p:txBody>
          <a:bodyPr wrap="square" rtlCol="0">
            <a:spAutoFit/>
          </a:bodyPr>
          <a:lstStyle/>
          <a:p>
            <a:r>
              <a:rPr lang="en-GB" sz="2400" dirty="0" smtClean="0"/>
              <a:t>Sensitivities   </a:t>
            </a:r>
            <a:endParaRPr lang="en-GB" sz="2400" dirty="0"/>
          </a:p>
        </p:txBody>
      </p:sp>
      <p:grpSp>
        <p:nvGrpSpPr>
          <p:cNvPr id="61" name="Group 60"/>
          <p:cNvGrpSpPr/>
          <p:nvPr/>
        </p:nvGrpSpPr>
        <p:grpSpPr>
          <a:xfrm>
            <a:off x="9308502" y="2582131"/>
            <a:ext cx="1961095" cy="609849"/>
            <a:chOff x="7558824" y="3747277"/>
            <a:chExt cx="1961095" cy="609849"/>
          </a:xfrm>
        </p:grpSpPr>
        <p:pic>
          <p:nvPicPr>
            <p:cNvPr id="62" name="Picture 61"/>
            <p:cNvPicPr>
              <a:picLocks noChangeAspect="1"/>
            </p:cNvPicPr>
            <p:nvPr>
              <p:custDataLst>
                <p:tags r:id="rId6"/>
              </p:custDataLst>
            </p:nvPr>
          </p:nvPicPr>
          <p:blipFill>
            <a:blip r:embed="rId14" cstate="print">
              <a:extLst>
                <a:ext uri="{28A0092B-C50C-407E-A947-70E740481C1C}">
                  <a14:useLocalDpi xmlns:a14="http://schemas.microsoft.com/office/drawing/2010/main" val="0"/>
                </a:ext>
              </a:extLst>
            </a:blip>
            <a:stretch>
              <a:fillRect/>
            </a:stretch>
          </p:blipFill>
          <p:spPr>
            <a:xfrm>
              <a:off x="7808967" y="3853268"/>
              <a:ext cx="1563438" cy="420157"/>
            </a:xfrm>
            <a:prstGeom prst="rect">
              <a:avLst/>
            </a:prstGeom>
          </p:spPr>
        </p:pic>
        <p:sp>
          <p:nvSpPr>
            <p:cNvPr id="63" name="Rounded Rectangle 62"/>
            <p:cNvSpPr/>
            <p:nvPr/>
          </p:nvSpPr>
          <p:spPr>
            <a:xfrm>
              <a:off x="7558824" y="3747277"/>
              <a:ext cx="1961095" cy="60984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sp>
        <p:nvSpPr>
          <p:cNvPr id="24" name="TextBox 23"/>
          <p:cNvSpPr txBox="1"/>
          <p:nvPr/>
        </p:nvSpPr>
        <p:spPr>
          <a:xfrm>
            <a:off x="6038631" y="5024938"/>
            <a:ext cx="5230966" cy="584775"/>
          </a:xfrm>
          <a:prstGeom prst="rect">
            <a:avLst/>
          </a:prstGeom>
          <a:noFill/>
        </p:spPr>
        <p:txBody>
          <a:bodyPr wrap="square" rtlCol="0">
            <a:spAutoFit/>
          </a:bodyPr>
          <a:lstStyle/>
          <a:p>
            <a:r>
              <a:rPr lang="en-GB" sz="1600" dirty="0" smtClean="0"/>
              <a:t>Free of charge to get gradient! Because </a:t>
            </a:r>
            <a:r>
              <a:rPr lang="en-GB" sz="1600" u="sng" dirty="0" smtClean="0"/>
              <a:t>this term </a:t>
            </a:r>
            <a:r>
              <a:rPr lang="en-GB" sz="1600" dirty="0" smtClean="0"/>
              <a:t>is </a:t>
            </a:r>
            <a:r>
              <a:rPr lang="en-GB" sz="1600" dirty="0"/>
              <a:t>often </a:t>
            </a:r>
            <a:r>
              <a:rPr lang="en-GB" sz="1600" dirty="0" smtClean="0"/>
              <a:t>available analytically</a:t>
            </a:r>
            <a:endParaRPr lang="en-GB" sz="1600" dirty="0"/>
          </a:p>
        </p:txBody>
      </p:sp>
      <p:cxnSp>
        <p:nvCxnSpPr>
          <p:cNvPr id="25" name="Straight Arrow Connector 24"/>
          <p:cNvCxnSpPr/>
          <p:nvPr/>
        </p:nvCxnSpPr>
        <p:spPr>
          <a:xfrm flipH="1">
            <a:off x="5853123" y="4998210"/>
            <a:ext cx="17497" cy="707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9810249" y="5371901"/>
            <a:ext cx="256243" cy="5185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10017866" y="3902108"/>
            <a:ext cx="192933" cy="211483"/>
          </a:xfrm>
          <a:prstGeom prst="rect">
            <a:avLst/>
          </a:prstGeom>
        </p:spPr>
      </p:pic>
      <p:sp>
        <p:nvSpPr>
          <p:cNvPr id="30" name="Cloud Callout 29"/>
          <p:cNvSpPr/>
          <p:nvPr/>
        </p:nvSpPr>
        <p:spPr>
          <a:xfrm>
            <a:off x="9558645" y="3650337"/>
            <a:ext cx="2135515" cy="1093820"/>
          </a:xfrm>
          <a:prstGeom prst="cloudCallout">
            <a:avLst>
              <a:gd name="adj1" fmla="val -62998"/>
              <a:gd name="adj2" fmla="val 3927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10255662" y="3816636"/>
            <a:ext cx="1936338" cy="830997"/>
          </a:xfrm>
          <a:prstGeom prst="rect">
            <a:avLst/>
          </a:prstGeom>
          <a:noFill/>
        </p:spPr>
        <p:txBody>
          <a:bodyPr wrap="square" rtlCol="0">
            <a:spAutoFit/>
          </a:bodyPr>
          <a:lstStyle/>
          <a:p>
            <a:r>
              <a:rPr lang="en-GB" sz="1600" dirty="0"/>
              <a:t>r</a:t>
            </a:r>
            <a:r>
              <a:rPr lang="en-GB" sz="1600" dirty="0" smtClean="0"/>
              <a:t>epresents mathematical average </a:t>
            </a:r>
            <a:endParaRPr lang="en-GB" sz="1600" dirty="0"/>
          </a:p>
        </p:txBody>
      </p:sp>
    </p:spTree>
    <p:extLst>
      <p:ext uri="{BB962C8B-B14F-4D97-AF65-F5344CB8AC3E}">
        <p14:creationId xmlns:p14="http://schemas.microsoft.com/office/powerpoint/2010/main" val="1620341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043F70-617F-41D9-9FFC-A24CC501BB41}" type="slidenum">
              <a:rPr lang="en-GB" smtClean="0"/>
              <a:t>2</a:t>
            </a:fld>
            <a:endParaRPr lang="en-GB"/>
          </a:p>
        </p:txBody>
      </p:sp>
      <p:pic>
        <p:nvPicPr>
          <p:cNvPr id="5" name="Picture 4"/>
          <p:cNvPicPr>
            <a:picLocks noChangeAspect="1"/>
          </p:cNvPicPr>
          <p:nvPr/>
        </p:nvPicPr>
        <p:blipFill>
          <a:blip r:embed="rId2"/>
          <a:stretch>
            <a:fillRect/>
          </a:stretch>
        </p:blipFill>
        <p:spPr>
          <a:xfrm>
            <a:off x="377232" y="1790547"/>
            <a:ext cx="7317404" cy="4085474"/>
          </a:xfrm>
          <a:prstGeom prst="rect">
            <a:avLst/>
          </a:prstGeom>
          <a:ln>
            <a:solidFill>
              <a:srgbClr val="FF0000"/>
            </a:solidFill>
          </a:ln>
        </p:spPr>
      </p:pic>
      <p:sp>
        <p:nvSpPr>
          <p:cNvPr id="6" name="Title 1"/>
          <p:cNvSpPr txBox="1">
            <a:spLocks/>
          </p:cNvSpPr>
          <p:nvPr/>
        </p:nvSpPr>
        <p:spPr>
          <a:xfrm>
            <a:off x="529138" y="334470"/>
            <a:ext cx="9933604"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Let’s start from Digital Twins …</a:t>
            </a:r>
            <a:endParaRPr lang="en-GB" dirty="0"/>
          </a:p>
        </p:txBody>
      </p:sp>
      <p:sp>
        <p:nvSpPr>
          <p:cNvPr id="7" name="Rectangle 6"/>
          <p:cNvSpPr/>
          <p:nvPr/>
        </p:nvSpPr>
        <p:spPr>
          <a:xfrm>
            <a:off x="2462918" y="5506689"/>
            <a:ext cx="2998963" cy="369332"/>
          </a:xfrm>
          <a:prstGeom prst="rect">
            <a:avLst/>
          </a:prstGeom>
        </p:spPr>
        <p:txBody>
          <a:bodyPr wrap="none">
            <a:spAutoFit/>
          </a:bodyPr>
          <a:lstStyle/>
          <a:p>
            <a:r>
              <a:rPr lang="en-GB" dirty="0"/>
              <a:t>https://www.cdbb.cam.ac.uk/</a:t>
            </a:r>
          </a:p>
        </p:txBody>
      </p:sp>
      <p:sp>
        <p:nvSpPr>
          <p:cNvPr id="8" name="Title 1"/>
          <p:cNvSpPr txBox="1">
            <a:spLocks/>
          </p:cNvSpPr>
          <p:nvPr/>
        </p:nvSpPr>
        <p:spPr>
          <a:xfrm>
            <a:off x="7835117" y="257365"/>
            <a:ext cx="4294165" cy="288468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2000" dirty="0" smtClean="0">
                <a:latin typeface="+mn-lt"/>
              </a:rPr>
              <a:t>The definitions of digital twins are not unique. Here is one description of digital twins from Centre for Digital </a:t>
            </a:r>
            <a:r>
              <a:rPr lang="en-GB" sz="2000" dirty="0">
                <a:latin typeface="+mn-lt"/>
              </a:rPr>
              <a:t>B</a:t>
            </a:r>
            <a:r>
              <a:rPr lang="en-GB" sz="2000" dirty="0" smtClean="0">
                <a:latin typeface="+mn-lt"/>
              </a:rPr>
              <a:t>uild Britain.  No matter what is the definition, one thing we agree is that DTs provide insights so that informed decisions can be made. But how to extract most useful information from digital twins?  DTs are being built across different sectors, our focus is to develop </a:t>
            </a:r>
            <a:r>
              <a:rPr lang="en-GB" sz="2000" b="1" dirty="0" smtClean="0">
                <a:latin typeface="+mn-lt"/>
              </a:rPr>
              <a:t>metric toolbox for digital twins </a:t>
            </a:r>
            <a:r>
              <a:rPr lang="en-GB" sz="2000" dirty="0" smtClean="0">
                <a:latin typeface="+mn-lt"/>
              </a:rPr>
              <a:t>to support decision making</a:t>
            </a:r>
            <a:endParaRPr lang="en-GB" sz="2000" dirty="0">
              <a:latin typeface="+mn-lt"/>
            </a:endParaRPr>
          </a:p>
        </p:txBody>
      </p:sp>
      <p:sp>
        <p:nvSpPr>
          <p:cNvPr id="9" name="Rounded Rectangle 8"/>
          <p:cNvSpPr/>
          <p:nvPr/>
        </p:nvSpPr>
        <p:spPr>
          <a:xfrm>
            <a:off x="8892729" y="3964706"/>
            <a:ext cx="1623495" cy="1209925"/>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3200" dirty="0" smtClean="0"/>
              <a:t>Metric Toolbox</a:t>
            </a:r>
            <a:endParaRPr lang="en-GB" sz="3200" dirty="0"/>
          </a:p>
        </p:txBody>
      </p:sp>
      <p:cxnSp>
        <p:nvCxnSpPr>
          <p:cNvPr id="11" name="Straight Arrow Connector 10"/>
          <p:cNvCxnSpPr>
            <a:endCxn id="9" idx="1"/>
          </p:cNvCxnSpPr>
          <p:nvPr/>
        </p:nvCxnSpPr>
        <p:spPr>
          <a:xfrm>
            <a:off x="7165482" y="4080172"/>
            <a:ext cx="1727247" cy="4894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stCxn id="9" idx="2"/>
            <a:endCxn id="21" idx="0"/>
          </p:cNvCxnSpPr>
          <p:nvPr/>
        </p:nvCxnSpPr>
        <p:spPr>
          <a:xfrm>
            <a:off x="9704477" y="5174631"/>
            <a:ext cx="1381" cy="481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8840627" y="5656189"/>
            <a:ext cx="1730461" cy="523220"/>
          </a:xfrm>
          <a:prstGeom prst="rect">
            <a:avLst/>
          </a:prstGeom>
          <a:noFill/>
        </p:spPr>
        <p:txBody>
          <a:bodyPr wrap="square" rtlCol="0">
            <a:spAutoFit/>
          </a:bodyPr>
          <a:lstStyle/>
          <a:p>
            <a:r>
              <a:rPr lang="en-GB" sz="2800" dirty="0" smtClean="0"/>
              <a:t>Decisions</a:t>
            </a:r>
            <a:endParaRPr lang="en-GB" sz="2800" dirty="0"/>
          </a:p>
        </p:txBody>
      </p:sp>
    </p:spTree>
    <p:extLst>
      <p:ext uri="{BB962C8B-B14F-4D97-AF65-F5344CB8AC3E}">
        <p14:creationId xmlns:p14="http://schemas.microsoft.com/office/powerpoint/2010/main" val="24176307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Parametric sensitivity</a:t>
            </a:r>
            <a:endParaRPr lang="en-GB" dirty="0"/>
          </a:p>
        </p:txBody>
      </p:sp>
      <p:cxnSp>
        <p:nvCxnSpPr>
          <p:cNvPr id="15" name="Straight Arrow Connector 14"/>
          <p:cNvCxnSpPr>
            <a:stCxn id="27" idx="3"/>
            <a:endCxn id="24" idx="1"/>
          </p:cNvCxnSpPr>
          <p:nvPr/>
        </p:nvCxnSpPr>
        <p:spPr>
          <a:xfrm flipV="1">
            <a:off x="3442561" y="4644056"/>
            <a:ext cx="119359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6" name="Picture 15"/>
          <p:cNvPicPr>
            <a:picLocks noChangeAspect="1"/>
          </p:cNvPicPr>
          <p:nvPr>
            <p:custDataLst>
              <p:tags r:id="rId1"/>
            </p:custDataLst>
          </p:nvPr>
        </p:nvPicPr>
        <p:blipFill>
          <a:blip r:embed="rId9" cstate="print">
            <a:extLst>
              <a:ext uri="{28A0092B-C50C-407E-A947-70E740481C1C}">
                <a14:useLocalDpi xmlns:a14="http://schemas.microsoft.com/office/drawing/2010/main" val="0"/>
              </a:ext>
            </a:extLst>
          </a:blip>
          <a:stretch>
            <a:fillRect/>
          </a:stretch>
        </p:blipFill>
        <p:spPr>
          <a:xfrm>
            <a:off x="2948918" y="2733733"/>
            <a:ext cx="124955" cy="164861"/>
          </a:xfrm>
          <a:prstGeom prst="rect">
            <a:avLst/>
          </a:prstGeom>
        </p:spPr>
      </p:pic>
      <p:sp>
        <p:nvSpPr>
          <p:cNvPr id="17" name="Rectangle 16"/>
          <p:cNvSpPr/>
          <p:nvPr/>
        </p:nvSpPr>
        <p:spPr>
          <a:xfrm>
            <a:off x="2804134" y="2662355"/>
            <a:ext cx="460244" cy="3076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cxnSp>
        <p:nvCxnSpPr>
          <p:cNvPr id="18" name="Straight Arrow Connector 17"/>
          <p:cNvCxnSpPr>
            <a:stCxn id="17" idx="2"/>
            <a:endCxn id="27" idx="0"/>
          </p:cNvCxnSpPr>
          <p:nvPr/>
        </p:nvCxnSpPr>
        <p:spPr>
          <a:xfrm>
            <a:off x="3034256" y="2969971"/>
            <a:ext cx="9857" cy="1369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8" name="Group 37"/>
          <p:cNvGrpSpPr/>
          <p:nvPr/>
        </p:nvGrpSpPr>
        <p:grpSpPr>
          <a:xfrm>
            <a:off x="7528344" y="4339132"/>
            <a:ext cx="1961095" cy="609849"/>
            <a:chOff x="7558824" y="3747277"/>
            <a:chExt cx="1961095" cy="609849"/>
          </a:xfrm>
        </p:grpSpPr>
        <p:pic>
          <p:nvPicPr>
            <p:cNvPr id="37" name="Picture 36"/>
            <p:cNvPicPr>
              <a:picLocks noChangeAspect="1"/>
            </p:cNvPicPr>
            <p:nvPr>
              <p:custDataLst>
                <p:tags r:id="rId7"/>
              </p:custDataLst>
            </p:nvPr>
          </p:nvPicPr>
          <p:blipFill>
            <a:blip r:embed="rId10" cstate="print">
              <a:extLst>
                <a:ext uri="{28A0092B-C50C-407E-A947-70E740481C1C}">
                  <a14:useLocalDpi xmlns:a14="http://schemas.microsoft.com/office/drawing/2010/main" val="0"/>
                </a:ext>
              </a:extLst>
            </a:blip>
            <a:stretch>
              <a:fillRect/>
            </a:stretch>
          </p:blipFill>
          <p:spPr>
            <a:xfrm>
              <a:off x="7808967" y="3853268"/>
              <a:ext cx="1563438" cy="420157"/>
            </a:xfrm>
            <a:prstGeom prst="rect">
              <a:avLst/>
            </a:prstGeom>
          </p:spPr>
        </p:pic>
        <p:sp>
          <p:nvSpPr>
            <p:cNvPr id="21" name="Rounded Rectangle 20"/>
            <p:cNvSpPr/>
            <p:nvPr/>
          </p:nvSpPr>
          <p:spPr>
            <a:xfrm>
              <a:off x="7558824" y="3747277"/>
              <a:ext cx="1961095" cy="60984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pic>
        <p:nvPicPr>
          <p:cNvPr id="22" name="Picture 2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2686170" y="3552009"/>
            <a:ext cx="864160" cy="178199"/>
          </a:xfrm>
          <a:prstGeom prst="rect">
            <a:avLst/>
          </a:prstGeom>
        </p:spPr>
      </p:pic>
      <p:sp>
        <p:nvSpPr>
          <p:cNvPr id="24" name="TextBox 23"/>
          <p:cNvSpPr txBox="1"/>
          <p:nvPr/>
        </p:nvSpPr>
        <p:spPr>
          <a:xfrm>
            <a:off x="4636152" y="4167002"/>
            <a:ext cx="1964311" cy="954107"/>
          </a:xfrm>
          <a:prstGeom prst="rect">
            <a:avLst/>
          </a:prstGeom>
          <a:noFill/>
        </p:spPr>
        <p:txBody>
          <a:bodyPr wrap="square" rtlCol="0">
            <a:spAutoFit/>
          </a:bodyPr>
          <a:lstStyle/>
          <a:p>
            <a:pPr algn="ctr"/>
            <a:r>
              <a:rPr lang="en-GB" sz="2800" b="1" dirty="0"/>
              <a:t>Black B</a:t>
            </a:r>
            <a:r>
              <a:rPr lang="en-GB" sz="2800" b="1" dirty="0" smtClean="0"/>
              <a:t>ox Digital Twin</a:t>
            </a:r>
            <a:endParaRPr lang="en-GB" sz="2800" b="1" dirty="0"/>
          </a:p>
        </p:txBody>
      </p:sp>
      <p:grpSp>
        <p:nvGrpSpPr>
          <p:cNvPr id="25" name="Group 24"/>
          <p:cNvGrpSpPr/>
          <p:nvPr/>
        </p:nvGrpSpPr>
        <p:grpSpPr>
          <a:xfrm>
            <a:off x="2645664" y="4339132"/>
            <a:ext cx="796897" cy="609849"/>
            <a:chOff x="2079410" y="4263993"/>
            <a:chExt cx="796897" cy="609849"/>
          </a:xfrm>
        </p:grpSpPr>
        <p:pic>
          <p:nvPicPr>
            <p:cNvPr id="26" name="Picture 25"/>
            <p:cNvPicPr>
              <a:picLocks noChangeAspect="1"/>
            </p:cNvPicPr>
            <p:nvPr>
              <p:custDataLst>
                <p:tags r:id="rId6"/>
              </p:custDataLst>
            </p:nvPr>
          </p:nvPicPr>
          <p:blipFill>
            <a:blip r:embed="rId12" cstate="print">
              <a:extLst>
                <a:ext uri="{28A0092B-C50C-407E-A947-70E740481C1C}">
                  <a14:useLocalDpi xmlns:a14="http://schemas.microsoft.com/office/drawing/2010/main" val="0"/>
                </a:ext>
              </a:extLst>
            </a:blip>
            <a:stretch>
              <a:fillRect/>
            </a:stretch>
          </p:blipFill>
          <p:spPr>
            <a:xfrm>
              <a:off x="2278952" y="4424898"/>
              <a:ext cx="332380" cy="290290"/>
            </a:xfrm>
            <a:prstGeom prst="rect">
              <a:avLst/>
            </a:prstGeom>
          </p:spPr>
        </p:pic>
        <p:sp>
          <p:nvSpPr>
            <p:cNvPr id="27" name="Rounded Rectangle 26"/>
            <p:cNvSpPr/>
            <p:nvPr/>
          </p:nvSpPr>
          <p:spPr>
            <a:xfrm>
              <a:off x="2079410" y="4263993"/>
              <a:ext cx="796897" cy="60984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cxnSp>
        <p:nvCxnSpPr>
          <p:cNvPr id="28" name="Straight Arrow Connector 27"/>
          <p:cNvCxnSpPr>
            <a:stCxn id="24" idx="3"/>
            <a:endCxn id="21" idx="1"/>
          </p:cNvCxnSpPr>
          <p:nvPr/>
        </p:nvCxnSpPr>
        <p:spPr>
          <a:xfrm>
            <a:off x="6600463" y="4644056"/>
            <a:ext cx="9278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1542553" y="4320889"/>
            <a:ext cx="1133856" cy="646331"/>
          </a:xfrm>
          <a:prstGeom prst="rect">
            <a:avLst/>
          </a:prstGeom>
          <a:noFill/>
        </p:spPr>
        <p:txBody>
          <a:bodyPr wrap="square" rtlCol="0">
            <a:spAutoFit/>
          </a:bodyPr>
          <a:lstStyle/>
          <a:p>
            <a:r>
              <a:rPr lang="en-GB" dirty="0" smtClean="0"/>
              <a:t>Uncertain Input</a:t>
            </a:r>
            <a:endParaRPr lang="en-GB" dirty="0"/>
          </a:p>
        </p:txBody>
      </p:sp>
      <p:sp>
        <p:nvSpPr>
          <p:cNvPr id="30" name="TextBox 29"/>
          <p:cNvSpPr txBox="1"/>
          <p:nvPr/>
        </p:nvSpPr>
        <p:spPr>
          <a:xfrm>
            <a:off x="9643772" y="4320889"/>
            <a:ext cx="1278906" cy="646331"/>
          </a:xfrm>
          <a:prstGeom prst="rect">
            <a:avLst/>
          </a:prstGeom>
          <a:noFill/>
        </p:spPr>
        <p:txBody>
          <a:bodyPr wrap="square" rtlCol="0">
            <a:spAutoFit/>
          </a:bodyPr>
          <a:lstStyle/>
          <a:p>
            <a:r>
              <a:rPr lang="en-GB" dirty="0" smtClean="0"/>
              <a:t>Quantity of Interest</a:t>
            </a:r>
            <a:endParaRPr lang="en-GB" dirty="0"/>
          </a:p>
        </p:txBody>
      </p:sp>
      <p:sp>
        <p:nvSpPr>
          <p:cNvPr id="31" name="TextBox 30"/>
          <p:cNvSpPr txBox="1"/>
          <p:nvPr/>
        </p:nvSpPr>
        <p:spPr>
          <a:xfrm>
            <a:off x="1356879" y="2492997"/>
            <a:ext cx="1327559" cy="646331"/>
          </a:xfrm>
          <a:prstGeom prst="rect">
            <a:avLst/>
          </a:prstGeom>
          <a:noFill/>
        </p:spPr>
        <p:txBody>
          <a:bodyPr wrap="square" rtlCol="0">
            <a:spAutoFit/>
          </a:bodyPr>
          <a:lstStyle/>
          <a:p>
            <a:r>
              <a:rPr lang="en-GB" dirty="0" smtClean="0"/>
              <a:t>Distribution Parameter</a:t>
            </a:r>
            <a:endParaRPr lang="en-GB" dirty="0"/>
          </a:p>
        </p:txBody>
      </p:sp>
      <p:sp>
        <p:nvSpPr>
          <p:cNvPr id="33" name="Rectangle 32"/>
          <p:cNvSpPr/>
          <p:nvPr/>
        </p:nvSpPr>
        <p:spPr>
          <a:xfrm>
            <a:off x="7402741" y="2573593"/>
            <a:ext cx="1506757" cy="46852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cxnSp>
        <p:nvCxnSpPr>
          <p:cNvPr id="34" name="Straight Arrow Connector 33"/>
          <p:cNvCxnSpPr>
            <a:stCxn id="21" idx="0"/>
            <a:endCxn id="33" idx="2"/>
          </p:cNvCxnSpPr>
          <p:nvPr/>
        </p:nvCxnSpPr>
        <p:spPr>
          <a:xfrm flipH="1" flipV="1">
            <a:off x="8156120" y="3042114"/>
            <a:ext cx="352772" cy="12970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5" name="Picture 44"/>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7587334" y="2661694"/>
            <a:ext cx="1157592" cy="274429"/>
          </a:xfrm>
          <a:prstGeom prst="rect">
            <a:avLst/>
          </a:prstGeom>
        </p:spPr>
      </p:pic>
      <p:sp>
        <p:nvSpPr>
          <p:cNvPr id="52" name="TextBox 51"/>
          <p:cNvSpPr txBox="1"/>
          <p:nvPr/>
        </p:nvSpPr>
        <p:spPr>
          <a:xfrm>
            <a:off x="4222605" y="2123665"/>
            <a:ext cx="2989747" cy="369332"/>
          </a:xfrm>
          <a:prstGeom prst="rect">
            <a:avLst/>
          </a:prstGeom>
          <a:noFill/>
        </p:spPr>
        <p:txBody>
          <a:bodyPr wrap="square" rtlCol="0">
            <a:spAutoFit/>
          </a:bodyPr>
          <a:lstStyle/>
          <a:p>
            <a:r>
              <a:rPr lang="en-GB" dirty="0" smtClean="0"/>
              <a:t>Sensitivity to parameter b </a:t>
            </a:r>
            <a:endParaRPr lang="en-GB" dirty="0"/>
          </a:p>
        </p:txBody>
      </p:sp>
      <p:pic>
        <p:nvPicPr>
          <p:cNvPr id="48" name="Picture 47"/>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1289631" y="6148781"/>
            <a:ext cx="4521397" cy="284800"/>
          </a:xfrm>
          <a:prstGeom prst="rect">
            <a:avLst/>
          </a:prstGeom>
        </p:spPr>
      </p:pic>
      <p:pic>
        <p:nvPicPr>
          <p:cNvPr id="49" name="Picture 48"/>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6346411" y="5957115"/>
            <a:ext cx="4182719" cy="614245"/>
          </a:xfrm>
          <a:prstGeom prst="rect">
            <a:avLst/>
          </a:prstGeom>
        </p:spPr>
      </p:pic>
      <p:sp>
        <p:nvSpPr>
          <p:cNvPr id="67" name="Rectangle 66"/>
          <p:cNvSpPr/>
          <p:nvPr/>
        </p:nvSpPr>
        <p:spPr>
          <a:xfrm>
            <a:off x="8322548" y="830649"/>
            <a:ext cx="3001500" cy="1200329"/>
          </a:xfrm>
          <a:prstGeom prst="rect">
            <a:avLst/>
          </a:prstGeom>
        </p:spPr>
        <p:txBody>
          <a:bodyPr wrap="square">
            <a:spAutoFit/>
          </a:bodyPr>
          <a:lstStyle/>
          <a:p>
            <a:r>
              <a:rPr lang="en-GB" dirty="0" smtClean="0">
                <a:latin typeface="Calibri" panose="020F0502020204030204" pitchFamily="34" charset="0"/>
              </a:rPr>
              <a:t>More generally,  we can look at sensitivities of any function of the random design outputs to the parameters b. </a:t>
            </a:r>
            <a:endParaRPr lang="en-GB" dirty="0"/>
          </a:p>
        </p:txBody>
      </p:sp>
      <p:sp>
        <p:nvSpPr>
          <p:cNvPr id="43" name="TextBox 42"/>
          <p:cNvSpPr txBox="1"/>
          <p:nvPr/>
        </p:nvSpPr>
        <p:spPr>
          <a:xfrm>
            <a:off x="9004319" y="2484687"/>
            <a:ext cx="1278906" cy="646331"/>
          </a:xfrm>
          <a:prstGeom prst="rect">
            <a:avLst/>
          </a:prstGeom>
          <a:noFill/>
        </p:spPr>
        <p:txBody>
          <a:bodyPr wrap="square" rtlCol="0">
            <a:spAutoFit/>
          </a:bodyPr>
          <a:lstStyle/>
          <a:p>
            <a:r>
              <a:rPr lang="en-GB" dirty="0" smtClean="0"/>
              <a:t>Function of the output</a:t>
            </a:r>
            <a:endParaRPr lang="en-GB" dirty="0"/>
          </a:p>
        </p:txBody>
      </p:sp>
      <p:sp>
        <p:nvSpPr>
          <p:cNvPr id="3" name="Slide Number Placeholder 2"/>
          <p:cNvSpPr>
            <a:spLocks noGrp="1"/>
          </p:cNvSpPr>
          <p:nvPr>
            <p:ph type="sldNum" sz="quarter" idx="12"/>
          </p:nvPr>
        </p:nvSpPr>
        <p:spPr/>
        <p:txBody>
          <a:bodyPr/>
          <a:lstStyle/>
          <a:p>
            <a:fld id="{47043F70-617F-41D9-9FFC-A24CC501BB41}" type="slidenum">
              <a:rPr lang="en-GB" smtClean="0"/>
              <a:t>20</a:t>
            </a:fld>
            <a:endParaRPr lang="en-GB"/>
          </a:p>
        </p:txBody>
      </p:sp>
      <p:sp>
        <p:nvSpPr>
          <p:cNvPr id="32" name="Arc 31"/>
          <p:cNvSpPr/>
          <p:nvPr/>
        </p:nvSpPr>
        <p:spPr>
          <a:xfrm>
            <a:off x="3084488" y="1930891"/>
            <a:ext cx="4957706" cy="1337191"/>
          </a:xfrm>
          <a:prstGeom prst="arc">
            <a:avLst>
              <a:gd name="adj1" fmla="val 10881791"/>
              <a:gd name="adj2" fmla="val 21547921"/>
            </a:avLst>
          </a:prstGeom>
          <a:ln w="19050">
            <a:headEnd type="arrow"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6923422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Sensitivity in the design context</a:t>
            </a:r>
            <a:endParaRPr lang="en-GB" dirty="0"/>
          </a:p>
        </p:txBody>
      </p:sp>
      <p:pic>
        <p:nvPicPr>
          <p:cNvPr id="4" name="Picture 3"/>
          <p:cNvPicPr>
            <a:picLocks noChangeAspect="1"/>
          </p:cNvPicPr>
          <p:nvPr/>
        </p:nvPicPr>
        <p:blipFill>
          <a:blip r:embed="rId6"/>
          <a:stretch>
            <a:fillRect/>
          </a:stretch>
        </p:blipFill>
        <p:spPr>
          <a:xfrm>
            <a:off x="548570" y="1541000"/>
            <a:ext cx="2854386" cy="3371196"/>
          </a:xfrm>
          <a:prstGeom prst="rect">
            <a:avLst/>
          </a:prstGeom>
        </p:spPr>
      </p:pic>
      <p:sp>
        <p:nvSpPr>
          <p:cNvPr id="5" name="TextBox 4"/>
          <p:cNvSpPr txBox="1"/>
          <p:nvPr/>
        </p:nvSpPr>
        <p:spPr>
          <a:xfrm>
            <a:off x="7980278" y="2721010"/>
            <a:ext cx="3581802" cy="1200329"/>
          </a:xfrm>
          <a:prstGeom prst="rect">
            <a:avLst/>
          </a:prstGeom>
          <a:noFill/>
        </p:spPr>
        <p:txBody>
          <a:bodyPr wrap="square" rtlCol="0">
            <a:spAutoFit/>
          </a:bodyPr>
          <a:lstStyle/>
          <a:p>
            <a:r>
              <a:rPr lang="en-GB" b="1" dirty="0" smtClean="0">
                <a:solidFill>
                  <a:schemeClr val="accent1">
                    <a:lumMod val="50000"/>
                  </a:schemeClr>
                </a:solidFill>
              </a:rPr>
              <a:t>KPI-based</a:t>
            </a:r>
            <a:r>
              <a:rPr lang="en-GB" b="1" dirty="0" smtClean="0"/>
              <a:t>:  </a:t>
            </a:r>
          </a:p>
          <a:p>
            <a:r>
              <a:rPr lang="en-GB" dirty="0"/>
              <a:t>Probability of failure with 80 years design life and how sensitive of it to uncertainties?</a:t>
            </a:r>
          </a:p>
        </p:txBody>
      </p:sp>
      <p:sp>
        <p:nvSpPr>
          <p:cNvPr id="6" name="TextBox 5"/>
          <p:cNvSpPr txBox="1"/>
          <p:nvPr/>
        </p:nvSpPr>
        <p:spPr>
          <a:xfrm>
            <a:off x="3679605" y="2730199"/>
            <a:ext cx="3351115" cy="1200329"/>
          </a:xfrm>
          <a:prstGeom prst="rect">
            <a:avLst/>
          </a:prstGeom>
          <a:noFill/>
        </p:spPr>
        <p:txBody>
          <a:bodyPr wrap="square" rtlCol="0">
            <a:spAutoFit/>
          </a:bodyPr>
          <a:lstStyle/>
          <a:p>
            <a:r>
              <a:rPr lang="en-GB" b="1" dirty="0" smtClean="0">
                <a:solidFill>
                  <a:schemeClr val="accent2">
                    <a:lumMod val="75000"/>
                  </a:schemeClr>
                </a:solidFill>
              </a:rPr>
              <a:t>KPI-free</a:t>
            </a:r>
          </a:p>
          <a:p>
            <a:r>
              <a:rPr lang="en-GB" dirty="0"/>
              <a:t>How is the </a:t>
            </a:r>
            <a:r>
              <a:rPr lang="en-GB" dirty="0" smtClean="0"/>
              <a:t>distribution of the random bending </a:t>
            </a:r>
            <a:r>
              <a:rPr lang="en-GB" dirty="0"/>
              <a:t>stress affected by input uncertainties? </a:t>
            </a:r>
          </a:p>
        </p:txBody>
      </p:sp>
      <p:cxnSp>
        <p:nvCxnSpPr>
          <p:cNvPr id="8" name="Straight Arrow Connector 7"/>
          <p:cNvCxnSpPr>
            <a:stCxn id="9" idx="3"/>
            <a:endCxn id="10" idx="1"/>
          </p:cNvCxnSpPr>
          <p:nvPr/>
        </p:nvCxnSpPr>
        <p:spPr>
          <a:xfrm>
            <a:off x="5902960" y="2105017"/>
            <a:ext cx="209160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p:cNvSpPr/>
          <p:nvPr/>
        </p:nvSpPr>
        <p:spPr>
          <a:xfrm>
            <a:off x="3808095" y="1614140"/>
            <a:ext cx="2094865" cy="981753"/>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1"/>
                </a:solidFill>
              </a:rPr>
              <a:t>Concept design </a:t>
            </a:r>
            <a:endParaRPr lang="en-GB" sz="2800" dirty="0">
              <a:solidFill>
                <a:schemeClr val="tx1"/>
              </a:solidFill>
            </a:endParaRPr>
          </a:p>
        </p:txBody>
      </p:sp>
      <p:sp>
        <p:nvSpPr>
          <p:cNvPr id="10" name="Rounded Rectangle 9"/>
          <p:cNvSpPr/>
          <p:nvPr/>
        </p:nvSpPr>
        <p:spPr>
          <a:xfrm>
            <a:off x="7994566" y="1614140"/>
            <a:ext cx="2094865" cy="98175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smtClean="0">
                <a:solidFill>
                  <a:schemeClr val="tx1"/>
                </a:solidFill>
              </a:rPr>
              <a:t>Detailed design </a:t>
            </a:r>
            <a:endParaRPr lang="en-GB" sz="2800" dirty="0">
              <a:solidFill>
                <a:schemeClr val="tx1"/>
              </a:solidFill>
            </a:endParaRPr>
          </a:p>
        </p:txBody>
      </p:sp>
      <p:pic>
        <p:nvPicPr>
          <p:cNvPr id="18" name="Picture 17"/>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574415" y="4254710"/>
            <a:ext cx="761750" cy="276092"/>
          </a:xfrm>
          <a:prstGeom prst="rect">
            <a:avLst/>
          </a:prstGeom>
        </p:spPr>
      </p:pic>
      <p:pic>
        <p:nvPicPr>
          <p:cNvPr id="19" name="Picture 18"/>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7839562" y="4254710"/>
            <a:ext cx="2824129" cy="287734"/>
          </a:xfrm>
          <a:prstGeom prst="rect">
            <a:avLst/>
          </a:prstGeom>
        </p:spPr>
      </p:pic>
      <p:sp>
        <p:nvSpPr>
          <p:cNvPr id="3" name="Slide Number Placeholder 2"/>
          <p:cNvSpPr>
            <a:spLocks noGrp="1"/>
          </p:cNvSpPr>
          <p:nvPr>
            <p:ph type="sldNum" sz="quarter" idx="12"/>
          </p:nvPr>
        </p:nvSpPr>
        <p:spPr/>
        <p:txBody>
          <a:bodyPr/>
          <a:lstStyle/>
          <a:p>
            <a:fld id="{47043F70-617F-41D9-9FFC-A24CC501BB41}" type="slidenum">
              <a:rPr lang="en-GB" smtClean="0"/>
              <a:t>21</a:t>
            </a:fld>
            <a:endParaRPr lang="en-GB"/>
          </a:p>
        </p:txBody>
      </p:sp>
      <p:sp>
        <p:nvSpPr>
          <p:cNvPr id="12" name="Rectangle 11"/>
          <p:cNvSpPr/>
          <p:nvPr/>
        </p:nvSpPr>
        <p:spPr>
          <a:xfrm>
            <a:off x="162542" y="5045449"/>
            <a:ext cx="12029458" cy="1754326"/>
          </a:xfrm>
          <a:prstGeom prst="rect">
            <a:avLst/>
          </a:prstGeom>
        </p:spPr>
        <p:txBody>
          <a:bodyPr wrap="square">
            <a:spAutoFit/>
          </a:bodyPr>
          <a:lstStyle/>
          <a:p>
            <a:r>
              <a:rPr lang="en-GB" dirty="0" smtClean="0">
                <a:latin typeface="Calibri" panose="020F0502020204030204" pitchFamily="34" charset="0"/>
              </a:rPr>
              <a:t>Now that we have found the appropriate sensitivity that can be easily computed, we can implement that for design. So first we take a look at what kind of sensitivity information are needed in design? </a:t>
            </a:r>
            <a:r>
              <a:rPr lang="en-GB" dirty="0"/>
              <a:t>In the design context, there are two different types of scenarios where we would be interested to understand the sensitivity. For existing design or final stages of the design process, we normally have a specified design target or KPI. What we are interested is </a:t>
            </a:r>
            <a:r>
              <a:rPr lang="en-GB" dirty="0" smtClean="0"/>
              <a:t>to </a:t>
            </a:r>
            <a:r>
              <a:rPr lang="en-GB" dirty="0"/>
              <a:t>quantify the probability that the design would </a:t>
            </a:r>
            <a:r>
              <a:rPr lang="en-GB" dirty="0" smtClean="0"/>
              <a:t>fail to meet the KPI, failure probability Pf(y&gt;y0</a:t>
            </a:r>
            <a:r>
              <a:rPr lang="en-GB" dirty="0"/>
              <a:t>). On the other hand, for new designs or at early design stage, a clear design target is not normally fixed. What we are interested here is the general distribution of the designed response. </a:t>
            </a:r>
          </a:p>
        </p:txBody>
      </p:sp>
      <p:pic>
        <p:nvPicPr>
          <p:cNvPr id="17" name="Picture 16"/>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5011978" y="4150494"/>
            <a:ext cx="993710" cy="500129"/>
          </a:xfrm>
          <a:prstGeom prst="rect">
            <a:avLst/>
          </a:prstGeom>
        </p:spPr>
      </p:pic>
      <p:pic>
        <p:nvPicPr>
          <p:cNvPr id="21" name="Picture 20"/>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11307535" y="4100073"/>
            <a:ext cx="538366" cy="515743"/>
          </a:xfrm>
          <a:prstGeom prst="rect">
            <a:avLst/>
          </a:prstGeom>
        </p:spPr>
      </p:pic>
      <p:sp>
        <p:nvSpPr>
          <p:cNvPr id="22" name="TextBox 21"/>
          <p:cNvSpPr txBox="1"/>
          <p:nvPr/>
        </p:nvSpPr>
        <p:spPr>
          <a:xfrm>
            <a:off x="4408362" y="4223100"/>
            <a:ext cx="643844" cy="369332"/>
          </a:xfrm>
          <a:prstGeom prst="rect">
            <a:avLst/>
          </a:prstGeom>
          <a:noFill/>
        </p:spPr>
        <p:txBody>
          <a:bodyPr wrap="square" rtlCol="0">
            <a:spAutoFit/>
          </a:bodyPr>
          <a:lstStyle/>
          <a:p>
            <a:r>
              <a:rPr lang="en-GB" dirty="0" smtClean="0"/>
              <a:t>and</a:t>
            </a:r>
            <a:endParaRPr lang="en-GB" dirty="0"/>
          </a:p>
        </p:txBody>
      </p:sp>
      <p:sp>
        <p:nvSpPr>
          <p:cNvPr id="23" name="TextBox 22"/>
          <p:cNvSpPr txBox="1"/>
          <p:nvPr/>
        </p:nvSpPr>
        <p:spPr>
          <a:xfrm>
            <a:off x="10674396" y="4208090"/>
            <a:ext cx="643844" cy="369332"/>
          </a:xfrm>
          <a:prstGeom prst="rect">
            <a:avLst/>
          </a:prstGeom>
          <a:noFill/>
        </p:spPr>
        <p:txBody>
          <a:bodyPr wrap="square" rtlCol="0">
            <a:spAutoFit/>
          </a:bodyPr>
          <a:lstStyle/>
          <a:p>
            <a:r>
              <a:rPr lang="en-GB" dirty="0" smtClean="0"/>
              <a:t>and</a:t>
            </a:r>
            <a:endParaRPr lang="en-GB" dirty="0"/>
          </a:p>
        </p:txBody>
      </p:sp>
      <p:sp>
        <p:nvSpPr>
          <p:cNvPr id="24" name="TextBox 23"/>
          <p:cNvSpPr txBox="1"/>
          <p:nvPr/>
        </p:nvSpPr>
        <p:spPr>
          <a:xfrm>
            <a:off x="9109211" y="31754"/>
            <a:ext cx="3108960" cy="369332"/>
          </a:xfrm>
          <a:prstGeom prst="rect">
            <a:avLst/>
          </a:prstGeom>
          <a:noFill/>
        </p:spPr>
        <p:txBody>
          <a:bodyPr wrap="square" rtlCol="0">
            <a:spAutoFit/>
          </a:bodyPr>
          <a:lstStyle/>
          <a:p>
            <a:r>
              <a:rPr lang="en-GB" dirty="0" smtClean="0"/>
              <a:t>KPI: Key performance indicator</a:t>
            </a:r>
            <a:endParaRPr lang="en-GB" dirty="0"/>
          </a:p>
        </p:txBody>
      </p:sp>
    </p:spTree>
    <p:extLst>
      <p:ext uri="{BB962C8B-B14F-4D97-AF65-F5344CB8AC3E}">
        <p14:creationId xmlns:p14="http://schemas.microsoft.com/office/powerpoint/2010/main" val="17804326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Mathematical framework for sensitivity</a:t>
            </a:r>
            <a:endParaRPr lang="en-GB" dirty="0"/>
          </a:p>
        </p:txBody>
      </p:sp>
      <p:pic>
        <p:nvPicPr>
          <p:cNvPr id="4" name="Picture 3"/>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3496866" y="2413999"/>
            <a:ext cx="230510" cy="196105"/>
          </a:xfrm>
          <a:prstGeom prst="rect">
            <a:avLst/>
          </a:prstGeom>
        </p:spPr>
      </p:pic>
      <p:cxnSp>
        <p:nvCxnSpPr>
          <p:cNvPr id="5" name="Straight Arrow Connector 4"/>
          <p:cNvCxnSpPr>
            <a:stCxn id="10" idx="3"/>
            <a:endCxn id="13" idx="1"/>
          </p:cNvCxnSpPr>
          <p:nvPr/>
        </p:nvCxnSpPr>
        <p:spPr>
          <a:xfrm>
            <a:off x="3870502" y="2488075"/>
            <a:ext cx="1215849" cy="48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1324767" y="2380647"/>
            <a:ext cx="166606" cy="219814"/>
          </a:xfrm>
          <a:prstGeom prst="rect">
            <a:avLst/>
          </a:prstGeom>
        </p:spPr>
      </p:pic>
      <p:sp>
        <p:nvSpPr>
          <p:cNvPr id="8" name="Rectangle 7"/>
          <p:cNvSpPr/>
          <p:nvPr/>
        </p:nvSpPr>
        <p:spPr>
          <a:xfrm>
            <a:off x="1106471" y="2289593"/>
            <a:ext cx="613659" cy="4101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a:stCxn id="8" idx="3"/>
            <a:endCxn id="10" idx="1"/>
          </p:cNvCxnSpPr>
          <p:nvPr/>
        </p:nvCxnSpPr>
        <p:spPr>
          <a:xfrm flipV="1">
            <a:off x="1720130" y="2488075"/>
            <a:ext cx="1597713" cy="65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ounded Rectangle 9"/>
          <p:cNvSpPr/>
          <p:nvPr/>
        </p:nvSpPr>
        <p:spPr>
          <a:xfrm>
            <a:off x="3317843" y="2282084"/>
            <a:ext cx="552659" cy="4119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p:cNvSpPr/>
          <p:nvPr/>
        </p:nvSpPr>
        <p:spPr>
          <a:xfrm>
            <a:off x="5086351" y="2286961"/>
            <a:ext cx="1857374" cy="4119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1958499" y="2208217"/>
            <a:ext cx="1152213" cy="237598"/>
          </a:xfrm>
          <a:prstGeom prst="rect">
            <a:avLst/>
          </a:prstGeom>
        </p:spPr>
      </p:pic>
      <p:grpSp>
        <p:nvGrpSpPr>
          <p:cNvPr id="31" name="Group 30"/>
          <p:cNvGrpSpPr/>
          <p:nvPr/>
        </p:nvGrpSpPr>
        <p:grpSpPr>
          <a:xfrm>
            <a:off x="6003731" y="3446557"/>
            <a:ext cx="640034" cy="651785"/>
            <a:chOff x="4460388" y="5920120"/>
            <a:chExt cx="640034" cy="651785"/>
          </a:xfrm>
        </p:grpSpPr>
        <p:pic>
          <p:nvPicPr>
            <p:cNvPr id="32" name="Picture 31"/>
            <p:cNvPicPr>
              <a:picLocks noChangeAspect="1"/>
            </p:cNvPicPr>
            <p:nvPr>
              <p:custDataLst>
                <p:tags r:id="rId9"/>
              </p:custDataLst>
            </p:nvPr>
          </p:nvPicPr>
          <p:blipFill>
            <a:blip r:embed="rId14" cstate="print">
              <a:extLst>
                <a:ext uri="{28A0092B-C50C-407E-A947-70E740481C1C}">
                  <a14:useLocalDpi xmlns:a14="http://schemas.microsoft.com/office/drawing/2010/main" val="0"/>
                </a:ext>
              </a:extLst>
            </a:blip>
            <a:stretch>
              <a:fillRect/>
            </a:stretch>
          </p:blipFill>
          <p:spPr>
            <a:xfrm>
              <a:off x="4557455" y="6043329"/>
              <a:ext cx="445900" cy="454473"/>
            </a:xfrm>
            <a:prstGeom prst="rect">
              <a:avLst/>
            </a:prstGeom>
          </p:spPr>
        </p:pic>
        <p:sp>
          <p:nvSpPr>
            <p:cNvPr id="33" name="Rounded Rectangle 32"/>
            <p:cNvSpPr/>
            <p:nvPr/>
          </p:nvSpPr>
          <p:spPr>
            <a:xfrm>
              <a:off x="4460388" y="5920120"/>
              <a:ext cx="640034" cy="65178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4" name="Straight Arrow Connector 33"/>
          <p:cNvCxnSpPr>
            <a:stCxn id="13" idx="3"/>
            <a:endCxn id="29" idx="1"/>
          </p:cNvCxnSpPr>
          <p:nvPr/>
        </p:nvCxnSpPr>
        <p:spPr>
          <a:xfrm flipV="1">
            <a:off x="6943725" y="2488075"/>
            <a:ext cx="1466120" cy="48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Rectangle 40"/>
          <p:cNvSpPr/>
          <p:nvPr/>
        </p:nvSpPr>
        <p:spPr>
          <a:xfrm>
            <a:off x="520288" y="3764515"/>
            <a:ext cx="3550852" cy="1477328"/>
          </a:xfrm>
          <a:prstGeom prst="rect">
            <a:avLst/>
          </a:prstGeom>
        </p:spPr>
        <p:txBody>
          <a:bodyPr wrap="square">
            <a:spAutoFit/>
          </a:bodyPr>
          <a:lstStyle/>
          <a:p>
            <a:r>
              <a:rPr lang="en-GB" dirty="0" smtClean="0">
                <a:latin typeface="Calibri" panose="020F0502020204030204" pitchFamily="34" charset="0"/>
              </a:rPr>
              <a:t>Given the response, what is the probability that the design will not satisfy the specified KP ? In other words, what is the probability of failure for the given KPI? </a:t>
            </a:r>
            <a:endParaRPr lang="en-GB" dirty="0"/>
          </a:p>
        </p:txBody>
      </p:sp>
      <p:sp>
        <p:nvSpPr>
          <p:cNvPr id="42" name="Rectangle 41"/>
          <p:cNvSpPr/>
          <p:nvPr/>
        </p:nvSpPr>
        <p:spPr>
          <a:xfrm>
            <a:off x="9982200" y="715396"/>
            <a:ext cx="1830228" cy="646331"/>
          </a:xfrm>
          <a:prstGeom prst="rect">
            <a:avLst/>
          </a:prstGeom>
        </p:spPr>
        <p:txBody>
          <a:bodyPr wrap="square">
            <a:spAutoFit/>
          </a:bodyPr>
          <a:lstStyle/>
          <a:p>
            <a:r>
              <a:rPr lang="en-GB" dirty="0" smtClean="0">
                <a:latin typeface="Calibri" panose="020F0502020204030204" pitchFamily="34" charset="0"/>
              </a:rPr>
              <a:t>KPI-based sensitivity</a:t>
            </a:r>
            <a:endParaRPr lang="en-GB" dirty="0"/>
          </a:p>
        </p:txBody>
      </p:sp>
      <p:pic>
        <p:nvPicPr>
          <p:cNvPr id="44" name="Picture 43"/>
          <p:cNvPicPr>
            <a:picLocks noChangeAspect="1"/>
          </p:cNvPicPr>
          <p:nvPr>
            <p:custDataLst>
              <p:tags r:id="rId4"/>
            </p:custDataLst>
          </p:nvPr>
        </p:nvPicPr>
        <p:blipFill>
          <a:blip r:embed="rId15" cstate="print">
            <a:extLst>
              <a:ext uri="{28A0092B-C50C-407E-A947-70E740481C1C}">
                <a14:useLocalDpi xmlns:a14="http://schemas.microsoft.com/office/drawing/2010/main" val="0"/>
              </a:ext>
            </a:extLst>
          </a:blip>
          <a:stretch>
            <a:fillRect/>
          </a:stretch>
        </p:blipFill>
        <p:spPr>
          <a:xfrm>
            <a:off x="11310708" y="3504051"/>
            <a:ext cx="445900" cy="520929"/>
          </a:xfrm>
          <a:prstGeom prst="rect">
            <a:avLst/>
          </a:prstGeom>
        </p:spPr>
      </p:pic>
      <p:sp>
        <p:nvSpPr>
          <p:cNvPr id="45" name="Rectangle 44"/>
          <p:cNvSpPr/>
          <p:nvPr/>
        </p:nvSpPr>
        <p:spPr>
          <a:xfrm>
            <a:off x="7167678" y="3441351"/>
            <a:ext cx="4268913" cy="646331"/>
          </a:xfrm>
          <a:prstGeom prst="rect">
            <a:avLst/>
          </a:prstGeom>
        </p:spPr>
        <p:txBody>
          <a:bodyPr wrap="square">
            <a:spAutoFit/>
          </a:bodyPr>
          <a:lstStyle/>
          <a:p>
            <a:r>
              <a:rPr lang="en-GB" dirty="0" smtClean="0">
                <a:latin typeface="Calibri" panose="020F0502020204030204" pitchFamily="34" charset="0"/>
              </a:rPr>
              <a:t>A row vector with </a:t>
            </a:r>
            <a:r>
              <a:rPr lang="en-GB" i="1" dirty="0" err="1" smtClean="0">
                <a:latin typeface="Calibri" panose="020F0502020204030204" pitchFamily="34" charset="0"/>
              </a:rPr>
              <a:t>j</a:t>
            </a:r>
            <a:r>
              <a:rPr lang="en-GB" baseline="30000" dirty="0" err="1" smtClean="0">
                <a:latin typeface="Calibri" panose="020F0502020204030204" pitchFamily="34" charset="0"/>
              </a:rPr>
              <a:t>th</a:t>
            </a:r>
            <a:r>
              <a:rPr lang="en-GB" dirty="0" smtClean="0">
                <a:latin typeface="Calibri" panose="020F0502020204030204" pitchFamily="34" charset="0"/>
              </a:rPr>
              <a:t> element the partial derivative with respect to parameter </a:t>
            </a:r>
            <a:r>
              <a:rPr lang="en-GB" i="1" dirty="0" err="1" smtClean="0">
                <a:latin typeface="Calibri" panose="020F0502020204030204" pitchFamily="34" charset="0"/>
              </a:rPr>
              <a:t>b</a:t>
            </a:r>
            <a:r>
              <a:rPr lang="en-GB" baseline="-25000" dirty="0" err="1" smtClean="0">
                <a:latin typeface="Calibri" panose="020F0502020204030204" pitchFamily="34" charset="0"/>
              </a:rPr>
              <a:t>j</a:t>
            </a:r>
            <a:endParaRPr lang="en-GB" baseline="-25000" dirty="0"/>
          </a:p>
        </p:txBody>
      </p:sp>
      <p:pic>
        <p:nvPicPr>
          <p:cNvPr id="46" name="Picture 45"/>
          <p:cNvPicPr>
            <a:picLocks noChangeAspect="1"/>
          </p:cNvPicPr>
          <p:nvPr>
            <p:custDataLst>
              <p:tags r:id="rId5"/>
            </p:custDataLst>
          </p:nvPr>
        </p:nvPicPr>
        <p:blipFill>
          <a:blip r:embed="rId16" cstate="print">
            <a:extLst>
              <a:ext uri="{28A0092B-C50C-407E-A947-70E740481C1C}">
                <a14:useLocalDpi xmlns:a14="http://schemas.microsoft.com/office/drawing/2010/main" val="0"/>
              </a:ext>
            </a:extLst>
          </a:blip>
          <a:stretch>
            <a:fillRect/>
          </a:stretch>
        </p:blipFill>
        <p:spPr>
          <a:xfrm>
            <a:off x="5318489" y="2340391"/>
            <a:ext cx="1403675" cy="325260"/>
          </a:xfrm>
          <a:prstGeom prst="rect">
            <a:avLst/>
          </a:prstGeom>
        </p:spPr>
      </p:pic>
      <p:pic>
        <p:nvPicPr>
          <p:cNvPr id="62" name="Picture 61"/>
          <p:cNvPicPr>
            <a:picLocks noChangeAspect="1"/>
          </p:cNvPicPr>
          <p:nvPr>
            <p:custDataLst>
              <p:tags r:id="rId6"/>
            </p:custDataLst>
          </p:nvPr>
        </p:nvPicPr>
        <p:blipFill>
          <a:blip r:embed="rId17" cstate="print">
            <a:extLst>
              <a:ext uri="{28A0092B-C50C-407E-A947-70E740481C1C}">
                <a14:useLocalDpi xmlns:a14="http://schemas.microsoft.com/office/drawing/2010/main" val="0"/>
              </a:ext>
            </a:extLst>
          </a:blip>
          <a:stretch>
            <a:fillRect/>
          </a:stretch>
        </p:blipFill>
        <p:spPr>
          <a:xfrm>
            <a:off x="7657850" y="6356350"/>
            <a:ext cx="2217670" cy="445599"/>
          </a:xfrm>
          <a:prstGeom prst="rect">
            <a:avLst/>
          </a:prstGeom>
        </p:spPr>
      </p:pic>
      <p:grpSp>
        <p:nvGrpSpPr>
          <p:cNvPr id="59" name="Group 58"/>
          <p:cNvGrpSpPr/>
          <p:nvPr/>
        </p:nvGrpSpPr>
        <p:grpSpPr>
          <a:xfrm>
            <a:off x="6003731" y="5423329"/>
            <a:ext cx="640034" cy="503619"/>
            <a:chOff x="5660204" y="6042905"/>
            <a:chExt cx="640034" cy="503619"/>
          </a:xfrm>
        </p:grpSpPr>
        <p:pic>
          <p:nvPicPr>
            <p:cNvPr id="57" name="Picture 56"/>
            <p:cNvPicPr>
              <a:picLocks noChangeAspect="1"/>
            </p:cNvPicPr>
            <p:nvPr>
              <p:custDataLst>
                <p:tags r:id="rId8"/>
              </p:custDataLst>
            </p:nvPr>
          </p:nvPicPr>
          <p:blipFill>
            <a:blip r:embed="rId18" cstate="print">
              <a:extLst>
                <a:ext uri="{28A0092B-C50C-407E-A947-70E740481C1C}">
                  <a14:useLocalDpi xmlns:a14="http://schemas.microsoft.com/office/drawing/2010/main" val="0"/>
                </a:ext>
              </a:extLst>
            </a:blip>
            <a:stretch>
              <a:fillRect/>
            </a:stretch>
          </p:blipFill>
          <p:spPr>
            <a:xfrm>
              <a:off x="5868746" y="6171763"/>
              <a:ext cx="222950" cy="245900"/>
            </a:xfrm>
            <a:prstGeom prst="rect">
              <a:avLst/>
            </a:prstGeom>
          </p:spPr>
        </p:pic>
        <p:sp>
          <p:nvSpPr>
            <p:cNvPr id="55" name="Rounded Rectangle 54"/>
            <p:cNvSpPr/>
            <p:nvPr/>
          </p:nvSpPr>
          <p:spPr>
            <a:xfrm>
              <a:off x="5660204" y="6042905"/>
              <a:ext cx="640034" cy="50361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3" name="Rectangle 62"/>
          <p:cNvSpPr/>
          <p:nvPr/>
        </p:nvSpPr>
        <p:spPr>
          <a:xfrm>
            <a:off x="7189224" y="4836774"/>
            <a:ext cx="4882011" cy="1477328"/>
          </a:xfrm>
          <a:prstGeom prst="rect">
            <a:avLst/>
          </a:prstGeom>
        </p:spPr>
        <p:txBody>
          <a:bodyPr wrap="square">
            <a:spAutoFit/>
          </a:bodyPr>
          <a:lstStyle/>
          <a:p>
            <a:r>
              <a:rPr lang="en-GB" dirty="0" smtClean="0">
                <a:latin typeface="Calibri" panose="020F0502020204030204" pitchFamily="34" charset="0"/>
              </a:rPr>
              <a:t>Sensitivity is the normalised gradient vector, which is unitless so that we can compare different parameters, even their values are of many orders of magnitude different (e.g. E is in the order of 10^9, and Ca is in the order of 10^0 )</a:t>
            </a:r>
            <a:endParaRPr lang="en-GB" baseline="-25000" dirty="0"/>
          </a:p>
        </p:txBody>
      </p:sp>
      <p:cxnSp>
        <p:nvCxnSpPr>
          <p:cNvPr id="64" name="Straight Arrow Connector 63"/>
          <p:cNvCxnSpPr>
            <a:stCxn id="33" idx="2"/>
            <a:endCxn id="55" idx="0"/>
          </p:cNvCxnSpPr>
          <p:nvPr/>
        </p:nvCxnSpPr>
        <p:spPr>
          <a:xfrm>
            <a:off x="6323748" y="4098342"/>
            <a:ext cx="0" cy="1324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 name="Slide Number Placeholder 2"/>
          <p:cNvSpPr>
            <a:spLocks noGrp="1"/>
          </p:cNvSpPr>
          <p:nvPr>
            <p:ph type="sldNum" sz="quarter" idx="12"/>
          </p:nvPr>
        </p:nvSpPr>
        <p:spPr/>
        <p:txBody>
          <a:bodyPr/>
          <a:lstStyle/>
          <a:p>
            <a:fld id="{47043F70-617F-41D9-9FFC-A24CC501BB41}" type="slidenum">
              <a:rPr lang="en-GB" smtClean="0"/>
              <a:t>22</a:t>
            </a:fld>
            <a:endParaRPr lang="en-GB"/>
          </a:p>
        </p:txBody>
      </p:sp>
      <p:pic>
        <p:nvPicPr>
          <p:cNvPr id="29" name="Picture 28"/>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8409845" y="2322695"/>
            <a:ext cx="2824129" cy="330759"/>
          </a:xfrm>
          <a:prstGeom prst="rect">
            <a:avLst/>
          </a:prstGeom>
        </p:spPr>
      </p:pic>
      <p:sp>
        <p:nvSpPr>
          <p:cNvPr id="35" name="Arc 34"/>
          <p:cNvSpPr/>
          <p:nvPr/>
        </p:nvSpPr>
        <p:spPr>
          <a:xfrm rot="10800000">
            <a:off x="1491367" y="2124547"/>
            <a:ext cx="7863411" cy="1214043"/>
          </a:xfrm>
          <a:prstGeom prst="arc">
            <a:avLst>
              <a:gd name="adj1" fmla="val 10878661"/>
              <a:gd name="adj2" fmla="val 21547921"/>
            </a:avLst>
          </a:prstGeom>
          <a:ln w="19050">
            <a:headEnd type="none" w="med" len="med"/>
            <a:tailEnd type="arrow"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36" name="TextBox 35"/>
          <p:cNvSpPr txBox="1"/>
          <p:nvPr/>
        </p:nvSpPr>
        <p:spPr>
          <a:xfrm>
            <a:off x="5219693" y="4696571"/>
            <a:ext cx="1382318" cy="369332"/>
          </a:xfrm>
          <a:prstGeom prst="rect">
            <a:avLst/>
          </a:prstGeom>
          <a:noFill/>
        </p:spPr>
        <p:txBody>
          <a:bodyPr wrap="square" rtlCol="0">
            <a:spAutoFit/>
          </a:bodyPr>
          <a:lstStyle/>
          <a:p>
            <a:r>
              <a:rPr lang="en-GB" dirty="0" smtClean="0"/>
              <a:t>Normalize</a:t>
            </a:r>
            <a:endParaRPr lang="en-GB" dirty="0"/>
          </a:p>
        </p:txBody>
      </p:sp>
      <p:sp>
        <p:nvSpPr>
          <p:cNvPr id="30" name="TextBox 29"/>
          <p:cNvSpPr txBox="1"/>
          <p:nvPr/>
        </p:nvSpPr>
        <p:spPr>
          <a:xfrm>
            <a:off x="4759448" y="3446557"/>
            <a:ext cx="1325721" cy="707886"/>
          </a:xfrm>
          <a:prstGeom prst="rect">
            <a:avLst/>
          </a:prstGeom>
          <a:noFill/>
        </p:spPr>
        <p:txBody>
          <a:bodyPr wrap="square" rtlCol="0">
            <a:spAutoFit/>
          </a:bodyPr>
          <a:lstStyle/>
          <a:p>
            <a:r>
              <a:rPr lang="en-GB" sz="2000" dirty="0" smtClean="0"/>
              <a:t>KPI Sensitivity  </a:t>
            </a:r>
            <a:endParaRPr lang="en-GB" sz="2000" dirty="0"/>
          </a:p>
        </p:txBody>
      </p:sp>
      <p:cxnSp>
        <p:nvCxnSpPr>
          <p:cNvPr id="37" name="Straight Arrow Connector 36"/>
          <p:cNvCxnSpPr>
            <a:stCxn id="33" idx="3"/>
          </p:cNvCxnSpPr>
          <p:nvPr/>
        </p:nvCxnSpPr>
        <p:spPr>
          <a:xfrm flipV="1">
            <a:off x="6643765" y="3772449"/>
            <a:ext cx="4268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6632793" y="5675137"/>
            <a:ext cx="4268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3975776" y="3901441"/>
            <a:ext cx="677504" cy="186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12942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Mathematical framework for sensitivity</a:t>
            </a:r>
            <a:endParaRPr lang="en-GB" dirty="0"/>
          </a:p>
        </p:txBody>
      </p:sp>
      <p:pic>
        <p:nvPicPr>
          <p:cNvPr id="4" name="Picture 3"/>
          <p:cNvPicPr>
            <a:picLocks noChangeAspect="1"/>
          </p:cNvPicPr>
          <p:nvPr>
            <p:custDataLst>
              <p:tags r:id="rId1"/>
            </p:custDataLst>
          </p:nvPr>
        </p:nvPicPr>
        <p:blipFill>
          <a:blip r:embed="rId13" cstate="print">
            <a:extLst>
              <a:ext uri="{28A0092B-C50C-407E-A947-70E740481C1C}">
                <a14:useLocalDpi xmlns:a14="http://schemas.microsoft.com/office/drawing/2010/main" val="0"/>
              </a:ext>
            </a:extLst>
          </a:blip>
          <a:stretch>
            <a:fillRect/>
          </a:stretch>
        </p:blipFill>
        <p:spPr>
          <a:xfrm>
            <a:off x="3687121" y="2084424"/>
            <a:ext cx="230510" cy="196105"/>
          </a:xfrm>
          <a:prstGeom prst="rect">
            <a:avLst/>
          </a:prstGeom>
        </p:spPr>
      </p:pic>
      <p:cxnSp>
        <p:nvCxnSpPr>
          <p:cNvPr id="5" name="Straight Arrow Connector 4"/>
          <p:cNvCxnSpPr>
            <a:stCxn id="10" idx="3"/>
            <a:endCxn id="13" idx="1"/>
          </p:cNvCxnSpPr>
          <p:nvPr/>
        </p:nvCxnSpPr>
        <p:spPr>
          <a:xfrm>
            <a:off x="4060757" y="2158500"/>
            <a:ext cx="1215849" cy="48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 name="Picture 6"/>
          <p:cNvPicPr>
            <a:picLocks noChangeAspect="1"/>
          </p:cNvPicPr>
          <p:nvPr>
            <p:custDataLst>
              <p:tags r:id="rId2"/>
            </p:custDataLst>
          </p:nvPr>
        </p:nvPicPr>
        <p:blipFill>
          <a:blip r:embed="rId14" cstate="print">
            <a:extLst>
              <a:ext uri="{28A0092B-C50C-407E-A947-70E740481C1C}">
                <a14:useLocalDpi xmlns:a14="http://schemas.microsoft.com/office/drawing/2010/main" val="0"/>
              </a:ext>
            </a:extLst>
          </a:blip>
          <a:stretch>
            <a:fillRect/>
          </a:stretch>
        </p:blipFill>
        <p:spPr>
          <a:xfrm>
            <a:off x="1515022" y="2051072"/>
            <a:ext cx="166606" cy="219814"/>
          </a:xfrm>
          <a:prstGeom prst="rect">
            <a:avLst/>
          </a:prstGeom>
        </p:spPr>
      </p:pic>
      <p:sp>
        <p:nvSpPr>
          <p:cNvPr id="8" name="Rectangle 7"/>
          <p:cNvSpPr/>
          <p:nvPr/>
        </p:nvSpPr>
        <p:spPr>
          <a:xfrm>
            <a:off x="1296726" y="1960018"/>
            <a:ext cx="613659" cy="4101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p:cNvCxnSpPr>
            <a:stCxn id="8" idx="3"/>
            <a:endCxn id="10" idx="1"/>
          </p:cNvCxnSpPr>
          <p:nvPr/>
        </p:nvCxnSpPr>
        <p:spPr>
          <a:xfrm flipV="1">
            <a:off x="1910385" y="2158500"/>
            <a:ext cx="1597713" cy="65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ounded Rectangle 9"/>
          <p:cNvSpPr/>
          <p:nvPr/>
        </p:nvSpPr>
        <p:spPr>
          <a:xfrm>
            <a:off x="3508098" y="1952509"/>
            <a:ext cx="552659" cy="4119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ounded Rectangle 12"/>
          <p:cNvSpPr/>
          <p:nvPr/>
        </p:nvSpPr>
        <p:spPr>
          <a:xfrm>
            <a:off x="5276606" y="1957386"/>
            <a:ext cx="1857374" cy="4119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p:cNvPicPr>
            <a:picLocks noChangeAspect="1"/>
          </p:cNvPicPr>
          <p:nvPr>
            <p:custDataLst>
              <p:tags r:id="rId3"/>
            </p:custDataLst>
          </p:nvPr>
        </p:nvPicPr>
        <p:blipFill>
          <a:blip r:embed="rId15" cstate="print">
            <a:extLst>
              <a:ext uri="{28A0092B-C50C-407E-A947-70E740481C1C}">
                <a14:useLocalDpi xmlns:a14="http://schemas.microsoft.com/office/drawing/2010/main" val="0"/>
              </a:ext>
            </a:extLst>
          </a:blip>
          <a:stretch>
            <a:fillRect/>
          </a:stretch>
        </p:blipFill>
        <p:spPr>
          <a:xfrm>
            <a:off x="2148754" y="1878642"/>
            <a:ext cx="1152213" cy="237598"/>
          </a:xfrm>
          <a:prstGeom prst="rect">
            <a:avLst/>
          </a:prstGeom>
        </p:spPr>
      </p:pic>
      <p:cxnSp>
        <p:nvCxnSpPr>
          <p:cNvPr id="34" name="Straight Arrow Connector 33"/>
          <p:cNvCxnSpPr>
            <a:stCxn id="13" idx="3"/>
          </p:cNvCxnSpPr>
          <p:nvPr/>
        </p:nvCxnSpPr>
        <p:spPr>
          <a:xfrm>
            <a:off x="7133980" y="2163377"/>
            <a:ext cx="838200" cy="17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6" name="Picture 45"/>
          <p:cNvPicPr>
            <a:picLocks noChangeAspect="1"/>
          </p:cNvPicPr>
          <p:nvPr>
            <p:custDataLst>
              <p:tags r:id="rId4"/>
            </p:custDataLst>
          </p:nvPr>
        </p:nvPicPr>
        <p:blipFill>
          <a:blip r:embed="rId16" cstate="print">
            <a:extLst>
              <a:ext uri="{28A0092B-C50C-407E-A947-70E740481C1C}">
                <a14:useLocalDpi xmlns:a14="http://schemas.microsoft.com/office/drawing/2010/main" val="0"/>
              </a:ext>
            </a:extLst>
          </a:blip>
          <a:stretch>
            <a:fillRect/>
          </a:stretch>
        </p:blipFill>
        <p:spPr>
          <a:xfrm>
            <a:off x="5508744" y="2010816"/>
            <a:ext cx="1403675" cy="325260"/>
          </a:xfrm>
          <a:prstGeom prst="rect">
            <a:avLst/>
          </a:prstGeom>
        </p:spPr>
      </p:pic>
      <p:pic>
        <p:nvPicPr>
          <p:cNvPr id="18" name="Picture 17"/>
          <p:cNvPicPr>
            <a:picLocks noChangeAspect="1"/>
          </p:cNvPicPr>
          <p:nvPr>
            <p:custDataLst>
              <p:tags r:id="rId5"/>
            </p:custDataLst>
          </p:nvPr>
        </p:nvPicPr>
        <p:blipFill>
          <a:blip r:embed="rId17" cstate="print">
            <a:extLst>
              <a:ext uri="{28A0092B-C50C-407E-A947-70E740481C1C}">
                <a14:useLocalDpi xmlns:a14="http://schemas.microsoft.com/office/drawing/2010/main" val="0"/>
              </a:ext>
            </a:extLst>
          </a:blip>
          <a:stretch>
            <a:fillRect/>
          </a:stretch>
        </p:blipFill>
        <p:spPr>
          <a:xfrm>
            <a:off x="1676835" y="5038274"/>
            <a:ext cx="1339461" cy="563633"/>
          </a:xfrm>
          <a:prstGeom prst="rect">
            <a:avLst/>
          </a:prstGeom>
        </p:spPr>
      </p:pic>
      <p:sp>
        <p:nvSpPr>
          <p:cNvPr id="39" name="Rectangle 38"/>
          <p:cNvSpPr/>
          <p:nvPr/>
        </p:nvSpPr>
        <p:spPr>
          <a:xfrm>
            <a:off x="1150563" y="5843017"/>
            <a:ext cx="2536558" cy="646331"/>
          </a:xfrm>
          <a:prstGeom prst="rect">
            <a:avLst/>
          </a:prstGeom>
        </p:spPr>
        <p:txBody>
          <a:bodyPr wrap="square">
            <a:spAutoFit/>
          </a:bodyPr>
          <a:lstStyle/>
          <a:p>
            <a:r>
              <a:rPr lang="en-GB" dirty="0" smtClean="0">
                <a:latin typeface="Calibri" panose="020F0502020204030204" pitchFamily="34" charset="0"/>
              </a:rPr>
              <a:t>This is a random variable because </a:t>
            </a:r>
            <a:r>
              <a:rPr lang="en-GB" i="1" dirty="0" smtClean="0">
                <a:latin typeface="Calibri" panose="020F0502020204030204" pitchFamily="34" charset="0"/>
              </a:rPr>
              <a:t>y</a:t>
            </a:r>
            <a:r>
              <a:rPr lang="en-GB" dirty="0" smtClean="0">
                <a:latin typeface="Calibri" panose="020F0502020204030204" pitchFamily="34" charset="0"/>
              </a:rPr>
              <a:t> is random</a:t>
            </a:r>
            <a:endParaRPr lang="en-GB" dirty="0"/>
          </a:p>
        </p:txBody>
      </p:sp>
      <p:pic>
        <p:nvPicPr>
          <p:cNvPr id="58" name="Picture 57"/>
          <p:cNvPicPr>
            <a:picLocks noChangeAspect="1"/>
          </p:cNvPicPr>
          <p:nvPr>
            <p:custDataLst>
              <p:tags r:id="rId6"/>
            </p:custDataLst>
          </p:nvPr>
        </p:nvPicPr>
        <p:blipFill>
          <a:blip r:embed="rId18" cstate="print">
            <a:extLst>
              <a:ext uri="{28A0092B-C50C-407E-A947-70E740481C1C}">
                <a14:useLocalDpi xmlns:a14="http://schemas.microsoft.com/office/drawing/2010/main" val="0"/>
              </a:ext>
            </a:extLst>
          </a:blip>
          <a:stretch>
            <a:fillRect/>
          </a:stretch>
        </p:blipFill>
        <p:spPr>
          <a:xfrm>
            <a:off x="5276606" y="4228846"/>
            <a:ext cx="2018274" cy="602859"/>
          </a:xfrm>
          <a:prstGeom prst="rect">
            <a:avLst/>
          </a:prstGeom>
        </p:spPr>
      </p:pic>
      <p:sp>
        <p:nvSpPr>
          <p:cNvPr id="43" name="Rectangle 42"/>
          <p:cNvSpPr/>
          <p:nvPr/>
        </p:nvSpPr>
        <p:spPr>
          <a:xfrm>
            <a:off x="7571728" y="4323772"/>
            <a:ext cx="2977291" cy="400110"/>
          </a:xfrm>
          <a:prstGeom prst="rect">
            <a:avLst/>
          </a:prstGeom>
        </p:spPr>
        <p:txBody>
          <a:bodyPr wrap="square">
            <a:spAutoFit/>
          </a:bodyPr>
          <a:lstStyle/>
          <a:p>
            <a:r>
              <a:rPr lang="en-GB" sz="2000" dirty="0" smtClean="0">
                <a:latin typeface="Calibri" panose="020F0502020204030204" pitchFamily="34" charset="0"/>
              </a:rPr>
              <a:t>Mean value is zero !  </a:t>
            </a:r>
            <a:endParaRPr lang="en-GB" sz="2000" dirty="0"/>
          </a:p>
        </p:txBody>
      </p:sp>
      <p:cxnSp>
        <p:nvCxnSpPr>
          <p:cNvPr id="23" name="Elbow Connector 22"/>
          <p:cNvCxnSpPr/>
          <p:nvPr/>
        </p:nvCxnSpPr>
        <p:spPr>
          <a:xfrm flipV="1">
            <a:off x="3304039" y="4559289"/>
            <a:ext cx="1873049" cy="759083"/>
          </a:xfrm>
          <a:prstGeom prst="bentConnector3">
            <a:avLst>
              <a:gd name="adj1" fmla="val 34270"/>
            </a:avLst>
          </a:prstGeom>
          <a:ln>
            <a:tailEnd type="triangle"/>
          </a:ln>
        </p:spPr>
        <p:style>
          <a:lnRef idx="1">
            <a:schemeClr val="dk1"/>
          </a:lnRef>
          <a:fillRef idx="0">
            <a:schemeClr val="dk1"/>
          </a:fillRef>
          <a:effectRef idx="0">
            <a:schemeClr val="dk1"/>
          </a:effectRef>
          <a:fontRef idx="minor">
            <a:schemeClr val="tx1"/>
          </a:fontRef>
        </p:style>
      </p:cxnSp>
      <p:pic>
        <p:nvPicPr>
          <p:cNvPr id="52" name="Picture 51"/>
          <p:cNvPicPr>
            <a:picLocks noChangeAspect="1"/>
          </p:cNvPicPr>
          <p:nvPr>
            <p:custDataLst>
              <p:tags r:id="rId7"/>
            </p:custDataLst>
          </p:nvPr>
        </p:nvPicPr>
        <p:blipFill>
          <a:blip r:embed="rId19" cstate="print">
            <a:extLst>
              <a:ext uri="{28A0092B-C50C-407E-A947-70E740481C1C}">
                <a14:useLocalDpi xmlns:a14="http://schemas.microsoft.com/office/drawing/2010/main" val="0"/>
              </a:ext>
            </a:extLst>
          </a:blip>
          <a:stretch>
            <a:fillRect/>
          </a:stretch>
        </p:blipFill>
        <p:spPr>
          <a:xfrm>
            <a:off x="5276606" y="5656079"/>
            <a:ext cx="1818032" cy="761966"/>
          </a:xfrm>
          <a:prstGeom prst="rect">
            <a:avLst/>
          </a:prstGeom>
        </p:spPr>
      </p:pic>
      <p:cxnSp>
        <p:nvCxnSpPr>
          <p:cNvPr id="48" name="Elbow Connector 47"/>
          <p:cNvCxnSpPr/>
          <p:nvPr/>
        </p:nvCxnSpPr>
        <p:spPr>
          <a:xfrm>
            <a:off x="3331567" y="5320090"/>
            <a:ext cx="1693755" cy="737136"/>
          </a:xfrm>
          <a:prstGeom prst="bentConnector3">
            <a:avLst>
              <a:gd name="adj1" fmla="val 36803"/>
            </a:avLst>
          </a:prstGeom>
          <a:ln>
            <a:tailEnd type="triangle"/>
          </a:ln>
        </p:spPr>
        <p:style>
          <a:lnRef idx="1">
            <a:schemeClr val="dk1"/>
          </a:lnRef>
          <a:fillRef idx="0">
            <a:schemeClr val="dk1"/>
          </a:fillRef>
          <a:effectRef idx="0">
            <a:schemeClr val="dk1"/>
          </a:effectRef>
          <a:fontRef idx="minor">
            <a:schemeClr val="tx1"/>
          </a:fontRef>
        </p:style>
      </p:cxnSp>
      <p:pic>
        <p:nvPicPr>
          <p:cNvPr id="22" name="Picture 21"/>
          <p:cNvPicPr>
            <a:picLocks noChangeAspect="1"/>
          </p:cNvPicPr>
          <p:nvPr>
            <p:custDataLst>
              <p:tags r:id="rId8"/>
            </p:custDataLst>
          </p:nvPr>
        </p:nvPicPr>
        <p:blipFill>
          <a:blip r:embed="rId20" cstate="print">
            <a:extLst>
              <a:ext uri="{28A0092B-C50C-407E-A947-70E740481C1C}">
                <a14:useLocalDpi xmlns:a14="http://schemas.microsoft.com/office/drawing/2010/main" val="0"/>
              </a:ext>
            </a:extLst>
          </a:blip>
          <a:stretch>
            <a:fillRect/>
          </a:stretch>
        </p:blipFill>
        <p:spPr>
          <a:xfrm>
            <a:off x="9060374" y="3028873"/>
            <a:ext cx="2432438" cy="1051998"/>
          </a:xfrm>
          <a:prstGeom prst="rect">
            <a:avLst/>
          </a:prstGeom>
        </p:spPr>
      </p:pic>
      <p:pic>
        <p:nvPicPr>
          <p:cNvPr id="66" name="Picture 65"/>
          <p:cNvPicPr>
            <a:picLocks noChangeAspect="1"/>
          </p:cNvPicPr>
          <p:nvPr>
            <p:custDataLst>
              <p:tags r:id="rId9"/>
            </p:custDataLst>
          </p:nvPr>
        </p:nvPicPr>
        <p:blipFill>
          <a:blip r:embed="rId21" cstate="print">
            <a:extLst>
              <a:ext uri="{28A0092B-C50C-407E-A947-70E740481C1C}">
                <a14:useLocalDpi xmlns:a14="http://schemas.microsoft.com/office/drawing/2010/main" val="0"/>
              </a:ext>
            </a:extLst>
          </a:blip>
          <a:stretch>
            <a:fillRect/>
          </a:stretch>
        </p:blipFill>
        <p:spPr>
          <a:xfrm>
            <a:off x="7229794" y="5672567"/>
            <a:ext cx="2533556" cy="769319"/>
          </a:xfrm>
          <a:prstGeom prst="rect">
            <a:avLst/>
          </a:prstGeom>
        </p:spPr>
      </p:pic>
      <p:sp>
        <p:nvSpPr>
          <p:cNvPr id="67" name="Rectangle 66"/>
          <p:cNvSpPr/>
          <p:nvPr/>
        </p:nvSpPr>
        <p:spPr>
          <a:xfrm>
            <a:off x="10002573" y="5595561"/>
            <a:ext cx="1937010" cy="923330"/>
          </a:xfrm>
          <a:prstGeom prst="rect">
            <a:avLst/>
          </a:prstGeom>
        </p:spPr>
        <p:txBody>
          <a:bodyPr wrap="square">
            <a:spAutoFit/>
          </a:bodyPr>
          <a:lstStyle/>
          <a:p>
            <a:r>
              <a:rPr lang="en-GB" dirty="0" smtClean="0">
                <a:latin typeface="Calibri" panose="020F0502020204030204" pitchFamily="34" charset="0"/>
              </a:rPr>
              <a:t>We need to take a closer look at the variance!</a:t>
            </a:r>
            <a:endParaRPr lang="en-GB" dirty="0"/>
          </a:p>
        </p:txBody>
      </p:sp>
      <p:sp>
        <p:nvSpPr>
          <p:cNvPr id="3" name="Slide Number Placeholder 2"/>
          <p:cNvSpPr>
            <a:spLocks noGrp="1"/>
          </p:cNvSpPr>
          <p:nvPr>
            <p:ph type="sldNum" sz="quarter" idx="12"/>
          </p:nvPr>
        </p:nvSpPr>
        <p:spPr/>
        <p:txBody>
          <a:bodyPr/>
          <a:lstStyle/>
          <a:p>
            <a:fld id="{47043F70-617F-41D9-9FFC-A24CC501BB41}" type="slidenum">
              <a:rPr lang="en-GB" smtClean="0"/>
              <a:t>23</a:t>
            </a:fld>
            <a:endParaRPr lang="en-GB"/>
          </a:p>
        </p:txBody>
      </p:sp>
      <p:sp>
        <p:nvSpPr>
          <p:cNvPr id="25" name="TextBox 24"/>
          <p:cNvSpPr txBox="1"/>
          <p:nvPr/>
        </p:nvSpPr>
        <p:spPr>
          <a:xfrm>
            <a:off x="9982200" y="736856"/>
            <a:ext cx="1131824" cy="646331"/>
          </a:xfrm>
          <a:prstGeom prst="rect">
            <a:avLst/>
          </a:prstGeom>
          <a:noFill/>
        </p:spPr>
        <p:txBody>
          <a:bodyPr wrap="square" rtlCol="0">
            <a:spAutoFit/>
          </a:bodyPr>
          <a:lstStyle/>
          <a:p>
            <a:r>
              <a:rPr lang="en-GB" dirty="0" smtClean="0"/>
              <a:t>KPI-free sensitivity</a:t>
            </a:r>
            <a:endParaRPr lang="en-GB" dirty="0"/>
          </a:p>
        </p:txBody>
      </p:sp>
      <p:pic>
        <p:nvPicPr>
          <p:cNvPr id="26" name="Picture 25"/>
          <p:cNvPicPr>
            <a:picLocks noChangeAspect="1"/>
          </p:cNvPicPr>
          <p:nvPr>
            <p:custDataLst>
              <p:tags r:id="rId10"/>
            </p:custDataLst>
          </p:nvPr>
        </p:nvPicPr>
        <p:blipFill>
          <a:blip r:embed="rId22" cstate="print">
            <a:extLst>
              <a:ext uri="{28A0092B-C50C-407E-A947-70E740481C1C}">
                <a14:useLocalDpi xmlns:a14="http://schemas.microsoft.com/office/drawing/2010/main" val="0"/>
              </a:ext>
            </a:extLst>
          </a:blip>
          <a:stretch>
            <a:fillRect/>
          </a:stretch>
        </p:blipFill>
        <p:spPr>
          <a:xfrm>
            <a:off x="8172873" y="1955114"/>
            <a:ext cx="1129489" cy="409377"/>
          </a:xfrm>
          <a:prstGeom prst="rect">
            <a:avLst/>
          </a:prstGeom>
        </p:spPr>
      </p:pic>
      <p:sp>
        <p:nvSpPr>
          <p:cNvPr id="27" name="Arc 26"/>
          <p:cNvSpPr/>
          <p:nvPr/>
        </p:nvSpPr>
        <p:spPr>
          <a:xfrm rot="10800000">
            <a:off x="1515022" y="1788688"/>
            <a:ext cx="7354658" cy="1247232"/>
          </a:xfrm>
          <a:prstGeom prst="arc">
            <a:avLst>
              <a:gd name="adj1" fmla="val 10878661"/>
              <a:gd name="adj2" fmla="val 21547921"/>
            </a:avLst>
          </a:prstGeom>
          <a:ln w="19050">
            <a:headEnd type="none" w="med" len="med"/>
            <a:tailEnd type="arrow"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pic>
        <p:nvPicPr>
          <p:cNvPr id="29" name="Picture 28"/>
          <p:cNvPicPr>
            <a:picLocks noChangeAspect="1"/>
          </p:cNvPicPr>
          <p:nvPr>
            <p:custDataLst>
              <p:tags r:id="rId11"/>
            </p:custDataLst>
          </p:nvPr>
        </p:nvPicPr>
        <p:blipFill>
          <a:blip r:embed="rId23" cstate="print">
            <a:extLst>
              <a:ext uri="{28A0092B-C50C-407E-A947-70E740481C1C}">
                <a14:useLocalDpi xmlns:a14="http://schemas.microsoft.com/office/drawing/2010/main" val="0"/>
              </a:ext>
            </a:extLst>
          </a:blip>
          <a:stretch>
            <a:fillRect/>
          </a:stretch>
        </p:blipFill>
        <p:spPr>
          <a:xfrm>
            <a:off x="1847850" y="2971204"/>
            <a:ext cx="993710" cy="500129"/>
          </a:xfrm>
          <a:prstGeom prst="rect">
            <a:avLst/>
          </a:prstGeom>
        </p:spPr>
      </p:pic>
      <p:cxnSp>
        <p:nvCxnSpPr>
          <p:cNvPr id="30" name="Straight Arrow Connector 29"/>
          <p:cNvCxnSpPr/>
          <p:nvPr/>
        </p:nvCxnSpPr>
        <p:spPr>
          <a:xfrm>
            <a:off x="2323281" y="3617961"/>
            <a:ext cx="0" cy="994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1219226" y="3885471"/>
            <a:ext cx="1382318" cy="369332"/>
          </a:xfrm>
          <a:prstGeom prst="rect">
            <a:avLst/>
          </a:prstGeom>
          <a:noFill/>
        </p:spPr>
        <p:txBody>
          <a:bodyPr wrap="square" rtlCol="0">
            <a:spAutoFit/>
          </a:bodyPr>
          <a:lstStyle/>
          <a:p>
            <a:r>
              <a:rPr lang="en-GB" dirty="0" smtClean="0"/>
              <a:t>Normalize</a:t>
            </a:r>
            <a:endParaRPr lang="en-GB" dirty="0"/>
          </a:p>
        </p:txBody>
      </p:sp>
      <p:sp>
        <p:nvSpPr>
          <p:cNvPr id="32" name="TextBox 31"/>
          <p:cNvSpPr txBox="1"/>
          <p:nvPr/>
        </p:nvSpPr>
        <p:spPr>
          <a:xfrm>
            <a:off x="4002392" y="5687894"/>
            <a:ext cx="1020822" cy="369332"/>
          </a:xfrm>
          <a:prstGeom prst="rect">
            <a:avLst/>
          </a:prstGeom>
          <a:noFill/>
        </p:spPr>
        <p:txBody>
          <a:bodyPr wrap="square" rtlCol="0">
            <a:spAutoFit/>
          </a:bodyPr>
          <a:lstStyle/>
          <a:p>
            <a:r>
              <a:rPr lang="en-GB" dirty="0" smtClean="0"/>
              <a:t>variance</a:t>
            </a:r>
            <a:endParaRPr lang="en-GB" dirty="0"/>
          </a:p>
        </p:txBody>
      </p:sp>
      <p:sp>
        <p:nvSpPr>
          <p:cNvPr id="36" name="TextBox 35"/>
          <p:cNvSpPr txBox="1"/>
          <p:nvPr/>
        </p:nvSpPr>
        <p:spPr>
          <a:xfrm>
            <a:off x="4068232" y="4254803"/>
            <a:ext cx="1020822" cy="369332"/>
          </a:xfrm>
          <a:prstGeom prst="rect">
            <a:avLst/>
          </a:prstGeom>
          <a:noFill/>
        </p:spPr>
        <p:txBody>
          <a:bodyPr wrap="square" rtlCol="0">
            <a:spAutoFit/>
          </a:bodyPr>
          <a:lstStyle/>
          <a:p>
            <a:r>
              <a:rPr lang="en-GB" dirty="0" smtClean="0"/>
              <a:t>mean</a:t>
            </a:r>
            <a:endParaRPr lang="en-GB" dirty="0"/>
          </a:p>
        </p:txBody>
      </p:sp>
      <p:sp>
        <p:nvSpPr>
          <p:cNvPr id="24" name="Rectangle 23"/>
          <p:cNvSpPr/>
          <p:nvPr/>
        </p:nvSpPr>
        <p:spPr>
          <a:xfrm>
            <a:off x="565898" y="6543768"/>
            <a:ext cx="3888437" cy="307777"/>
          </a:xfrm>
          <a:prstGeom prst="rect">
            <a:avLst/>
          </a:prstGeom>
        </p:spPr>
        <p:txBody>
          <a:bodyPr wrap="none">
            <a:spAutoFit/>
          </a:bodyPr>
          <a:lstStyle/>
          <a:p>
            <a:r>
              <a:rPr lang="en-GB" sz="1400" dirty="0">
                <a:latin typeface="Calibri" panose="020F0502020204030204" pitchFamily="34" charset="0"/>
              </a:rPr>
              <a:t>(scalar notation is used here to keep things simple)</a:t>
            </a:r>
            <a:endParaRPr lang="en-GB" sz="1400" dirty="0"/>
          </a:p>
        </p:txBody>
      </p:sp>
      <p:sp>
        <p:nvSpPr>
          <p:cNvPr id="33" name="Cloud Callout 32"/>
          <p:cNvSpPr/>
          <p:nvPr/>
        </p:nvSpPr>
        <p:spPr>
          <a:xfrm>
            <a:off x="8520061" y="2813756"/>
            <a:ext cx="3579003" cy="1383258"/>
          </a:xfrm>
          <a:prstGeom prst="cloudCallou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p:cNvSpPr txBox="1"/>
          <p:nvPr/>
        </p:nvSpPr>
        <p:spPr>
          <a:xfrm>
            <a:off x="331435" y="2816331"/>
            <a:ext cx="1325721" cy="707886"/>
          </a:xfrm>
          <a:prstGeom prst="rect">
            <a:avLst/>
          </a:prstGeom>
          <a:noFill/>
        </p:spPr>
        <p:txBody>
          <a:bodyPr wrap="square" rtlCol="0">
            <a:spAutoFit/>
          </a:bodyPr>
          <a:lstStyle/>
          <a:p>
            <a:r>
              <a:rPr lang="en-GB" sz="2000" dirty="0" smtClean="0"/>
              <a:t>KPI-free Sensitivity  </a:t>
            </a:r>
            <a:endParaRPr lang="en-GB" sz="2000" dirty="0"/>
          </a:p>
        </p:txBody>
      </p:sp>
    </p:spTree>
    <p:extLst>
      <p:ext uri="{BB962C8B-B14F-4D97-AF65-F5344CB8AC3E}">
        <p14:creationId xmlns:p14="http://schemas.microsoft.com/office/powerpoint/2010/main" val="5647108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Mathematical framework for sensitivity</a:t>
            </a:r>
            <a:endParaRPr lang="en-GB" dirty="0"/>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4802946" y="1837374"/>
            <a:ext cx="2521989" cy="881919"/>
          </a:xfrm>
          <a:prstGeom prst="rect">
            <a:avLst/>
          </a:prstGeom>
        </p:spPr>
      </p:pic>
      <p:sp>
        <p:nvSpPr>
          <p:cNvPr id="26" name="TextBox 25"/>
          <p:cNvSpPr txBox="1"/>
          <p:nvPr/>
        </p:nvSpPr>
        <p:spPr>
          <a:xfrm>
            <a:off x="411810" y="5391012"/>
            <a:ext cx="3370006" cy="1477328"/>
          </a:xfrm>
          <a:prstGeom prst="rect">
            <a:avLst/>
          </a:prstGeom>
          <a:noFill/>
        </p:spPr>
        <p:txBody>
          <a:bodyPr wrap="square" rtlCol="0">
            <a:spAutoFit/>
          </a:bodyPr>
          <a:lstStyle/>
          <a:p>
            <a:r>
              <a:rPr lang="en-GB" dirty="0" smtClean="0"/>
              <a:t>Fisher Information </a:t>
            </a:r>
            <a:r>
              <a:rPr lang="en-GB" dirty="0"/>
              <a:t>Matrix, </a:t>
            </a:r>
            <a:r>
              <a:rPr lang="en-GB" dirty="0" smtClean="0"/>
              <a:t>a </a:t>
            </a:r>
            <a:r>
              <a:rPr lang="en-GB" dirty="0"/>
              <a:t>square matrix of dimension </a:t>
            </a:r>
            <a:r>
              <a:rPr lang="en-GB" i="1" dirty="0"/>
              <a:t>n</a:t>
            </a:r>
            <a:r>
              <a:rPr lang="en-GB" dirty="0"/>
              <a:t>, where </a:t>
            </a:r>
            <a:r>
              <a:rPr lang="en-GB" i="1" dirty="0"/>
              <a:t>n</a:t>
            </a:r>
            <a:r>
              <a:rPr lang="en-GB" dirty="0"/>
              <a:t> is the number of parameter </a:t>
            </a:r>
            <a:r>
              <a:rPr lang="en-GB" b="1" dirty="0"/>
              <a:t>b </a:t>
            </a:r>
            <a:r>
              <a:rPr lang="en-GB" dirty="0"/>
              <a:t>  </a:t>
            </a:r>
          </a:p>
          <a:p>
            <a:r>
              <a:rPr lang="en-GB" dirty="0" smtClean="0"/>
              <a:t>  </a:t>
            </a:r>
            <a:endParaRPr lang="en-GB" dirty="0"/>
          </a:p>
        </p:txBody>
      </p:sp>
      <p:pic>
        <p:nvPicPr>
          <p:cNvPr id="11" name="Picture 10"/>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152540" y="4218295"/>
            <a:ext cx="2972897" cy="660887"/>
          </a:xfrm>
          <a:prstGeom prst="rect">
            <a:avLst/>
          </a:prstGeom>
        </p:spPr>
      </p:pic>
      <p:pic>
        <p:nvPicPr>
          <p:cNvPr id="14" name="Picture 13"/>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7244740" y="4397900"/>
            <a:ext cx="876728" cy="354188"/>
          </a:xfrm>
          <a:prstGeom prst="rect">
            <a:avLst/>
          </a:prstGeom>
        </p:spPr>
      </p:pic>
      <p:pic>
        <p:nvPicPr>
          <p:cNvPr id="15" name="Picture 14"/>
          <p:cNvPicPr>
            <a:picLocks noChangeAspect="1"/>
          </p:cNvPicPr>
          <p:nvPr>
            <p:custDataLst>
              <p:tags r:id="rId4"/>
            </p:custDataLst>
          </p:nvPr>
        </p:nvPicPr>
        <p:blipFill>
          <a:blip r:embed="rId9" cstate="print">
            <a:extLst>
              <a:ext uri="{28A0092B-C50C-407E-A947-70E740481C1C}">
                <a14:useLocalDpi xmlns:a14="http://schemas.microsoft.com/office/drawing/2010/main" val="0"/>
              </a:ext>
            </a:extLst>
          </a:blip>
          <a:stretch>
            <a:fillRect/>
          </a:stretch>
        </p:blipFill>
        <p:spPr>
          <a:xfrm>
            <a:off x="5712059" y="6026123"/>
            <a:ext cx="305316" cy="328356"/>
          </a:xfrm>
          <a:prstGeom prst="rect">
            <a:avLst/>
          </a:prstGeom>
        </p:spPr>
      </p:pic>
      <p:sp>
        <p:nvSpPr>
          <p:cNvPr id="4" name="Slide Number Placeholder 3"/>
          <p:cNvSpPr>
            <a:spLocks noGrp="1"/>
          </p:cNvSpPr>
          <p:nvPr>
            <p:ph type="sldNum" sz="quarter" idx="12"/>
          </p:nvPr>
        </p:nvSpPr>
        <p:spPr>
          <a:xfrm>
            <a:off x="8290689" y="6105628"/>
            <a:ext cx="2743200" cy="365125"/>
          </a:xfrm>
        </p:spPr>
        <p:txBody>
          <a:bodyPr/>
          <a:lstStyle/>
          <a:p>
            <a:fld id="{47043F70-617F-41D9-9FFC-A24CC501BB41}" type="slidenum">
              <a:rPr lang="en-GB" smtClean="0"/>
              <a:t>24</a:t>
            </a:fld>
            <a:endParaRPr lang="en-GB"/>
          </a:p>
        </p:txBody>
      </p:sp>
      <p:sp>
        <p:nvSpPr>
          <p:cNvPr id="20" name="TextBox 19"/>
          <p:cNvSpPr txBox="1"/>
          <p:nvPr/>
        </p:nvSpPr>
        <p:spPr>
          <a:xfrm>
            <a:off x="9982200" y="736856"/>
            <a:ext cx="1131824" cy="646331"/>
          </a:xfrm>
          <a:prstGeom prst="rect">
            <a:avLst/>
          </a:prstGeom>
          <a:noFill/>
        </p:spPr>
        <p:txBody>
          <a:bodyPr wrap="square" rtlCol="0">
            <a:spAutoFit/>
          </a:bodyPr>
          <a:lstStyle/>
          <a:p>
            <a:r>
              <a:rPr lang="en-GB" dirty="0" smtClean="0"/>
              <a:t>KPI-free sensitivity</a:t>
            </a:r>
            <a:endParaRPr lang="en-GB" dirty="0"/>
          </a:p>
        </p:txBody>
      </p:sp>
      <p:sp>
        <p:nvSpPr>
          <p:cNvPr id="21" name="Rectangle 20"/>
          <p:cNvSpPr/>
          <p:nvPr/>
        </p:nvSpPr>
        <p:spPr>
          <a:xfrm>
            <a:off x="305780" y="1903685"/>
            <a:ext cx="3476036" cy="1631216"/>
          </a:xfrm>
          <a:prstGeom prst="rect">
            <a:avLst/>
          </a:prstGeom>
        </p:spPr>
        <p:txBody>
          <a:bodyPr wrap="square">
            <a:spAutoFit/>
          </a:bodyPr>
          <a:lstStyle/>
          <a:p>
            <a:r>
              <a:rPr lang="en-GB" sz="2000" dirty="0" smtClean="0">
                <a:latin typeface="Calibri" panose="020F0502020204030204" pitchFamily="34" charset="0"/>
              </a:rPr>
              <a:t>Let’s take a closer look at the variance term. It turns out that t</a:t>
            </a:r>
            <a:r>
              <a:rPr lang="en-GB" sz="2000" dirty="0" smtClean="0"/>
              <a:t>his </a:t>
            </a:r>
            <a:r>
              <a:rPr lang="en-GB" sz="2000" dirty="0"/>
              <a:t>is </a:t>
            </a:r>
            <a:r>
              <a:rPr lang="en-GB" sz="2000" b="1" dirty="0"/>
              <a:t>Fisher Information </a:t>
            </a:r>
            <a:r>
              <a:rPr lang="en-GB" sz="2000" dirty="0"/>
              <a:t>that is widely used in statistics</a:t>
            </a:r>
          </a:p>
          <a:p>
            <a:endParaRPr lang="en-GB" sz="2000" dirty="0"/>
          </a:p>
        </p:txBody>
      </p:sp>
      <p:pic>
        <p:nvPicPr>
          <p:cNvPr id="1026" name="Picture 2" descr="File:RonaldFisher1912.jp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28794" y="2248801"/>
            <a:ext cx="2127165" cy="3202836"/>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p:cNvSpPr/>
          <p:nvPr/>
        </p:nvSpPr>
        <p:spPr>
          <a:xfrm>
            <a:off x="9834565" y="5591406"/>
            <a:ext cx="2034531" cy="307777"/>
          </a:xfrm>
          <a:prstGeom prst="rect">
            <a:avLst/>
          </a:prstGeom>
        </p:spPr>
        <p:txBody>
          <a:bodyPr wrap="none">
            <a:spAutoFit/>
          </a:bodyPr>
          <a:lstStyle/>
          <a:p>
            <a:r>
              <a:rPr lang="en-GB" sz="1400" dirty="0" smtClean="0">
                <a:solidFill>
                  <a:srgbClr val="000000"/>
                </a:solidFill>
                <a:latin typeface="Linux Libertine"/>
              </a:rPr>
              <a:t>Ronald Fisher 1912.jpg</a:t>
            </a:r>
            <a:endParaRPr lang="en-GB" sz="1400" b="0" i="0" dirty="0">
              <a:solidFill>
                <a:srgbClr val="000000"/>
              </a:solidFill>
              <a:effectLst/>
              <a:latin typeface="Linux Libertine"/>
            </a:endParaRPr>
          </a:p>
        </p:txBody>
      </p:sp>
      <p:cxnSp>
        <p:nvCxnSpPr>
          <p:cNvPr id="40" name="Straight Arrow Connector 39"/>
          <p:cNvCxnSpPr/>
          <p:nvPr/>
        </p:nvCxnSpPr>
        <p:spPr>
          <a:xfrm>
            <a:off x="5840566" y="2772878"/>
            <a:ext cx="0" cy="13249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TextBox 40"/>
          <p:cNvSpPr txBox="1"/>
          <p:nvPr/>
        </p:nvSpPr>
        <p:spPr>
          <a:xfrm>
            <a:off x="5864717" y="3095247"/>
            <a:ext cx="1382318" cy="646331"/>
          </a:xfrm>
          <a:prstGeom prst="rect">
            <a:avLst/>
          </a:prstGeom>
          <a:noFill/>
        </p:spPr>
        <p:txBody>
          <a:bodyPr wrap="square" rtlCol="0">
            <a:spAutoFit/>
          </a:bodyPr>
          <a:lstStyle/>
          <a:p>
            <a:r>
              <a:rPr lang="en-GB" dirty="0" smtClean="0"/>
              <a:t>Multiple variable case</a:t>
            </a:r>
            <a:endParaRPr lang="en-GB" dirty="0"/>
          </a:p>
        </p:txBody>
      </p:sp>
      <p:cxnSp>
        <p:nvCxnSpPr>
          <p:cNvPr id="43" name="Straight Arrow Connector 42"/>
          <p:cNvCxnSpPr/>
          <p:nvPr/>
        </p:nvCxnSpPr>
        <p:spPr>
          <a:xfrm>
            <a:off x="5864717" y="4987432"/>
            <a:ext cx="0" cy="8071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V="1">
            <a:off x="3813788" y="2248801"/>
            <a:ext cx="677504" cy="186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26" idx="3"/>
          </p:cNvCxnSpPr>
          <p:nvPr/>
        </p:nvCxnSpPr>
        <p:spPr>
          <a:xfrm flipH="1" flipV="1">
            <a:off x="3781816" y="6129676"/>
            <a:ext cx="1227064" cy="60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8142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Mathematical framework for sensitivity</a:t>
            </a:r>
            <a:endParaRPr lang="en-GB" dirty="0"/>
          </a:p>
        </p:txBody>
      </p:sp>
      <p:pic>
        <p:nvPicPr>
          <p:cNvPr id="37" name="Picture 36"/>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3815493" y="2064955"/>
            <a:ext cx="305316" cy="328356"/>
          </a:xfrm>
          <a:prstGeom prst="rect">
            <a:avLst/>
          </a:prstGeom>
        </p:spPr>
      </p:pic>
      <p:pic>
        <p:nvPicPr>
          <p:cNvPr id="12" name="Picture 11"/>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6805340" y="3984142"/>
            <a:ext cx="3616910" cy="751008"/>
          </a:xfrm>
          <a:prstGeom prst="rect">
            <a:avLst/>
          </a:prstGeom>
        </p:spPr>
      </p:pic>
      <p:cxnSp>
        <p:nvCxnSpPr>
          <p:cNvPr id="42" name="Straight Arrow Connector 41"/>
          <p:cNvCxnSpPr/>
          <p:nvPr/>
        </p:nvCxnSpPr>
        <p:spPr>
          <a:xfrm>
            <a:off x="4797608" y="2229133"/>
            <a:ext cx="184037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1654162" y="1920191"/>
            <a:ext cx="2470122" cy="646331"/>
          </a:xfrm>
          <a:prstGeom prst="rect">
            <a:avLst/>
          </a:prstGeom>
          <a:noFill/>
        </p:spPr>
        <p:txBody>
          <a:bodyPr wrap="square" rtlCol="0">
            <a:spAutoFit/>
          </a:bodyPr>
          <a:lstStyle/>
          <a:p>
            <a:r>
              <a:rPr lang="en-GB" dirty="0" smtClean="0"/>
              <a:t>Fisher matrix is a covariance matrix </a:t>
            </a:r>
            <a:endParaRPr lang="en-GB" dirty="0"/>
          </a:p>
        </p:txBody>
      </p:sp>
      <p:sp>
        <p:nvSpPr>
          <p:cNvPr id="47" name="TextBox 46"/>
          <p:cNvSpPr txBox="1"/>
          <p:nvPr/>
        </p:nvSpPr>
        <p:spPr>
          <a:xfrm>
            <a:off x="8306617" y="5072535"/>
            <a:ext cx="3829512" cy="1477328"/>
          </a:xfrm>
          <a:prstGeom prst="rect">
            <a:avLst/>
          </a:prstGeom>
          <a:noFill/>
        </p:spPr>
        <p:txBody>
          <a:bodyPr wrap="square" rtlCol="0">
            <a:spAutoFit/>
          </a:bodyPr>
          <a:lstStyle/>
          <a:p>
            <a:r>
              <a:rPr lang="en-GB" dirty="0" smtClean="0"/>
              <a:t>What does this mean? It means that we try to measure the spread of the sensitivity at different realizations of our random output (note that the mean value of the sensitivity is zero) </a:t>
            </a:r>
            <a:endParaRPr lang="en-GB" dirty="0"/>
          </a:p>
        </p:txBody>
      </p:sp>
      <p:pic>
        <p:nvPicPr>
          <p:cNvPr id="49" name="Picture 48"/>
          <p:cNvPicPr>
            <a:picLocks noChangeAspect="1"/>
          </p:cNvPicPr>
          <p:nvPr>
            <p:custDataLst>
              <p:tags r:id="rId3"/>
            </p:custDataLst>
          </p:nvPr>
        </p:nvPicPr>
        <p:blipFill>
          <a:blip r:embed="rId9" cstate="print">
            <a:extLst>
              <a:ext uri="{28A0092B-C50C-407E-A947-70E740481C1C}">
                <a14:useLocalDpi xmlns:a14="http://schemas.microsoft.com/office/drawing/2010/main" val="0"/>
              </a:ext>
            </a:extLst>
          </a:blip>
          <a:stretch>
            <a:fillRect/>
          </a:stretch>
        </p:blipFill>
        <p:spPr>
          <a:xfrm>
            <a:off x="2666186" y="4129577"/>
            <a:ext cx="2201999" cy="388526"/>
          </a:xfrm>
          <a:prstGeom prst="rect">
            <a:avLst/>
          </a:prstGeom>
        </p:spPr>
      </p:pic>
      <p:sp>
        <p:nvSpPr>
          <p:cNvPr id="50" name="TextBox 49"/>
          <p:cNvSpPr txBox="1"/>
          <p:nvPr/>
        </p:nvSpPr>
        <p:spPr>
          <a:xfrm>
            <a:off x="175964" y="5005411"/>
            <a:ext cx="6448855" cy="1754326"/>
          </a:xfrm>
          <a:prstGeom prst="rect">
            <a:avLst/>
          </a:prstGeom>
          <a:noFill/>
        </p:spPr>
        <p:txBody>
          <a:bodyPr wrap="square" rtlCol="0">
            <a:spAutoFit/>
          </a:bodyPr>
          <a:lstStyle/>
          <a:p>
            <a:r>
              <a:rPr lang="en-GB" dirty="0" smtClean="0"/>
              <a:t>With the covariance matrix, we can look at the principal directions for the sensitivity (the most sensitive directions), by computing the eigenvectors of the Fisher matrix (</a:t>
            </a:r>
            <a:r>
              <a:rPr lang="en-GB" b="1" dirty="0" smtClean="0"/>
              <a:t>q </a:t>
            </a:r>
            <a:r>
              <a:rPr lang="en-GB" dirty="0" smtClean="0"/>
              <a:t> is the eigenvector and </a:t>
            </a:r>
            <a:r>
              <a:rPr lang="el-GR" i="1" dirty="0" smtClean="0"/>
              <a:t>λ</a:t>
            </a:r>
            <a:r>
              <a:rPr lang="en-GB" i="1" dirty="0" smtClean="0"/>
              <a:t> </a:t>
            </a:r>
            <a:r>
              <a:rPr lang="en-GB" dirty="0" smtClean="0"/>
              <a:t>is the eigenvalue). The eigenvectors (directions) with largest eigenvalues then point out the most important parameters that we should focus on to reduce uncertainties. </a:t>
            </a:r>
            <a:endParaRPr lang="en-GB" b="1" i="1" dirty="0"/>
          </a:p>
        </p:txBody>
      </p:sp>
      <p:sp>
        <p:nvSpPr>
          <p:cNvPr id="4" name="Slide Number Placeholder 3"/>
          <p:cNvSpPr>
            <a:spLocks noGrp="1"/>
          </p:cNvSpPr>
          <p:nvPr>
            <p:ph type="sldNum" sz="quarter" idx="12"/>
          </p:nvPr>
        </p:nvSpPr>
        <p:spPr/>
        <p:txBody>
          <a:bodyPr/>
          <a:lstStyle/>
          <a:p>
            <a:fld id="{47043F70-617F-41D9-9FFC-A24CC501BB41}" type="slidenum">
              <a:rPr lang="en-GB" smtClean="0"/>
              <a:t>25</a:t>
            </a:fld>
            <a:endParaRPr lang="en-GB"/>
          </a:p>
        </p:txBody>
      </p:sp>
      <p:sp>
        <p:nvSpPr>
          <p:cNvPr id="20" name="TextBox 19"/>
          <p:cNvSpPr txBox="1"/>
          <p:nvPr/>
        </p:nvSpPr>
        <p:spPr>
          <a:xfrm>
            <a:off x="9982200" y="736856"/>
            <a:ext cx="1131824" cy="646331"/>
          </a:xfrm>
          <a:prstGeom prst="rect">
            <a:avLst/>
          </a:prstGeom>
          <a:noFill/>
        </p:spPr>
        <p:txBody>
          <a:bodyPr wrap="square" rtlCol="0">
            <a:spAutoFit/>
          </a:bodyPr>
          <a:lstStyle/>
          <a:p>
            <a:r>
              <a:rPr lang="en-GB" dirty="0" smtClean="0"/>
              <a:t>KPI-free sensitivity</a:t>
            </a:r>
            <a:endParaRPr lang="en-GB" dirty="0"/>
          </a:p>
        </p:txBody>
      </p:sp>
      <p:pic>
        <p:nvPicPr>
          <p:cNvPr id="10" name="Picture 9"/>
          <p:cNvPicPr>
            <a:picLocks noChangeAspect="1"/>
          </p:cNvPicPr>
          <p:nvPr>
            <p:custDataLst>
              <p:tags r:id="rId4"/>
            </p:custDataLst>
          </p:nvPr>
        </p:nvPicPr>
        <p:blipFill>
          <a:blip r:embed="rId10" cstate="print">
            <a:extLst>
              <a:ext uri="{28A0092B-C50C-407E-A947-70E740481C1C}">
                <a14:useLocalDpi xmlns:a14="http://schemas.microsoft.com/office/drawing/2010/main" val="0"/>
              </a:ext>
            </a:extLst>
          </a:blip>
          <a:stretch>
            <a:fillRect/>
          </a:stretch>
        </p:blipFill>
        <p:spPr>
          <a:xfrm>
            <a:off x="7093296" y="1890725"/>
            <a:ext cx="2888904" cy="660887"/>
          </a:xfrm>
          <a:prstGeom prst="rect">
            <a:avLst/>
          </a:prstGeom>
        </p:spPr>
      </p:pic>
      <p:cxnSp>
        <p:nvCxnSpPr>
          <p:cNvPr id="25" name="Straight Arrow Connector 24"/>
          <p:cNvCxnSpPr/>
          <p:nvPr/>
        </p:nvCxnSpPr>
        <p:spPr>
          <a:xfrm>
            <a:off x="8575454" y="2715459"/>
            <a:ext cx="4291" cy="10521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6" name="Picture 5"/>
          <p:cNvPicPr>
            <a:picLocks noChangeAspect="1"/>
          </p:cNvPicPr>
          <p:nvPr>
            <p:custDataLst>
              <p:tags r:id="rId5"/>
            </p:custDataLst>
          </p:nvPr>
        </p:nvPicPr>
        <p:blipFill>
          <a:blip r:embed="rId11" cstate="print">
            <a:extLst>
              <a:ext uri="{28A0092B-C50C-407E-A947-70E740481C1C}">
                <a14:useLocalDpi xmlns:a14="http://schemas.microsoft.com/office/drawing/2010/main" val="0"/>
              </a:ext>
            </a:extLst>
          </a:blip>
          <a:stretch>
            <a:fillRect/>
          </a:stretch>
        </p:blipFill>
        <p:spPr>
          <a:xfrm>
            <a:off x="5467457" y="1754918"/>
            <a:ext cx="500675" cy="354188"/>
          </a:xfrm>
          <a:prstGeom prst="rect">
            <a:avLst/>
          </a:prstGeom>
        </p:spPr>
      </p:pic>
      <p:cxnSp>
        <p:nvCxnSpPr>
          <p:cNvPr id="28" name="Straight Arrow Connector 27"/>
          <p:cNvCxnSpPr/>
          <p:nvPr/>
        </p:nvCxnSpPr>
        <p:spPr>
          <a:xfrm flipH="1">
            <a:off x="5188304" y="4354320"/>
            <a:ext cx="143651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8662102" y="2844267"/>
            <a:ext cx="1559271" cy="923330"/>
          </a:xfrm>
          <a:prstGeom prst="rect">
            <a:avLst/>
          </a:prstGeom>
          <a:noFill/>
        </p:spPr>
        <p:txBody>
          <a:bodyPr wrap="square" rtlCol="0">
            <a:spAutoFit/>
          </a:bodyPr>
          <a:lstStyle/>
          <a:p>
            <a:r>
              <a:rPr lang="en-GB" dirty="0" smtClean="0"/>
              <a:t>Change to covariance notation</a:t>
            </a:r>
            <a:endParaRPr lang="en-GB" dirty="0"/>
          </a:p>
        </p:txBody>
      </p:sp>
      <p:cxnSp>
        <p:nvCxnSpPr>
          <p:cNvPr id="35" name="Straight Arrow Connector 34"/>
          <p:cNvCxnSpPr/>
          <p:nvPr/>
        </p:nvCxnSpPr>
        <p:spPr>
          <a:xfrm>
            <a:off x="3925390" y="2573774"/>
            <a:ext cx="0" cy="127159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a:off x="2235200" y="4634997"/>
            <a:ext cx="564293" cy="3055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8944249" y="4692646"/>
            <a:ext cx="341991" cy="4100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1022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40440" cy="1325563"/>
          </a:xfrm>
        </p:spPr>
        <p:txBody>
          <a:bodyPr/>
          <a:lstStyle/>
          <a:p>
            <a:r>
              <a:rPr lang="en-GB" dirty="0" smtClean="0"/>
              <a:t>Toolbox for engineering design sensitivity (TEDS) </a:t>
            </a:r>
            <a:endParaRPr lang="en-GB" dirty="0"/>
          </a:p>
        </p:txBody>
      </p:sp>
      <p:pic>
        <p:nvPicPr>
          <p:cNvPr id="26" name="Picture 25"/>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9949377" y="3315500"/>
            <a:ext cx="445900" cy="454473"/>
          </a:xfrm>
          <a:prstGeom prst="rect">
            <a:avLst/>
          </a:prstGeom>
        </p:spPr>
      </p:pic>
      <p:pic>
        <p:nvPicPr>
          <p:cNvPr id="28" name="Picture 27"/>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9847777" y="4876206"/>
            <a:ext cx="1311385" cy="231384"/>
          </a:xfrm>
          <a:prstGeom prst="rect">
            <a:avLst/>
          </a:prstGeom>
        </p:spPr>
      </p:pic>
      <p:sp>
        <p:nvSpPr>
          <p:cNvPr id="35" name="TextBox 34"/>
          <p:cNvSpPr txBox="1"/>
          <p:nvPr/>
        </p:nvSpPr>
        <p:spPr>
          <a:xfrm>
            <a:off x="518349" y="2455327"/>
            <a:ext cx="3299239" cy="3416320"/>
          </a:xfrm>
          <a:prstGeom prst="rect">
            <a:avLst/>
          </a:prstGeom>
          <a:noFill/>
        </p:spPr>
        <p:txBody>
          <a:bodyPr wrap="square" rtlCol="0">
            <a:spAutoFit/>
          </a:bodyPr>
          <a:lstStyle/>
          <a:p>
            <a:r>
              <a:rPr lang="en-GB" dirty="0" smtClean="0"/>
              <a:t>In summary, we have developed a toolbox to calculate sensitivity to uncertainties in the design. It can be either KPI based or KPI free.</a:t>
            </a:r>
          </a:p>
          <a:p>
            <a:endParaRPr lang="en-GB" dirty="0"/>
          </a:p>
          <a:p>
            <a:r>
              <a:rPr lang="en-GB" dirty="0" smtClean="0"/>
              <a:t>As to be shown in the example results, these two are correlated for the same quantity of interest. Therefore, design ‘surprises’ are minimized even KPIs only specified quite late in the design. </a:t>
            </a:r>
            <a:endParaRPr lang="en-GB" dirty="0"/>
          </a:p>
        </p:txBody>
      </p:sp>
      <p:sp>
        <p:nvSpPr>
          <p:cNvPr id="3" name="Slide Number Placeholder 2"/>
          <p:cNvSpPr>
            <a:spLocks noGrp="1"/>
          </p:cNvSpPr>
          <p:nvPr>
            <p:ph type="sldNum" sz="quarter" idx="12"/>
          </p:nvPr>
        </p:nvSpPr>
        <p:spPr/>
        <p:txBody>
          <a:bodyPr/>
          <a:lstStyle/>
          <a:p>
            <a:fld id="{47043F70-617F-41D9-9FFC-A24CC501BB41}" type="slidenum">
              <a:rPr lang="en-GB" smtClean="0"/>
              <a:t>26</a:t>
            </a:fld>
            <a:endParaRPr lang="en-GB"/>
          </a:p>
        </p:txBody>
      </p:sp>
      <p:grpSp>
        <p:nvGrpSpPr>
          <p:cNvPr id="45" name="Group 44"/>
          <p:cNvGrpSpPr/>
          <p:nvPr/>
        </p:nvGrpSpPr>
        <p:grpSpPr>
          <a:xfrm>
            <a:off x="4339354" y="1527990"/>
            <a:ext cx="5195266" cy="4828360"/>
            <a:chOff x="7210308" y="843240"/>
            <a:chExt cx="5195266" cy="4828360"/>
          </a:xfrm>
        </p:grpSpPr>
        <p:sp>
          <p:nvSpPr>
            <p:cNvPr id="46" name="TextBox 45"/>
            <p:cNvSpPr txBox="1"/>
            <p:nvPr/>
          </p:nvSpPr>
          <p:spPr>
            <a:xfrm>
              <a:off x="7210308" y="3871123"/>
              <a:ext cx="1449016" cy="707886"/>
            </a:xfrm>
            <a:prstGeom prst="rect">
              <a:avLst/>
            </a:prstGeom>
            <a:noFill/>
          </p:spPr>
          <p:txBody>
            <a:bodyPr wrap="square" rtlCol="0">
              <a:spAutoFit/>
            </a:bodyPr>
            <a:lstStyle/>
            <a:p>
              <a:pPr algn="ctr"/>
              <a:r>
                <a:rPr lang="en-GB" sz="2000" b="1" dirty="0"/>
                <a:t>Black B</a:t>
              </a:r>
              <a:r>
                <a:rPr lang="en-GB" sz="2000" b="1" dirty="0" smtClean="0"/>
                <a:t>ox Digital Twin</a:t>
              </a:r>
              <a:endParaRPr lang="en-GB" sz="2000" b="1" dirty="0"/>
            </a:p>
          </p:txBody>
        </p:sp>
        <p:grpSp>
          <p:nvGrpSpPr>
            <p:cNvPr id="53" name="Group 52"/>
            <p:cNvGrpSpPr/>
            <p:nvPr/>
          </p:nvGrpSpPr>
          <p:grpSpPr>
            <a:xfrm>
              <a:off x="7629715" y="843240"/>
              <a:ext cx="4775859" cy="4828360"/>
              <a:chOff x="7629715" y="843240"/>
              <a:chExt cx="4775859" cy="4828360"/>
            </a:xfrm>
          </p:grpSpPr>
          <p:sp>
            <p:nvSpPr>
              <p:cNvPr id="54" name="Rectangle 53"/>
              <p:cNvSpPr/>
              <p:nvPr/>
            </p:nvSpPr>
            <p:spPr>
              <a:xfrm>
                <a:off x="7712088" y="1649275"/>
                <a:ext cx="402976" cy="3359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55" name="Group 54"/>
              <p:cNvGrpSpPr/>
              <p:nvPr/>
            </p:nvGrpSpPr>
            <p:grpSpPr>
              <a:xfrm>
                <a:off x="7629715" y="2602081"/>
                <a:ext cx="582909" cy="609849"/>
                <a:chOff x="2185484" y="4253858"/>
                <a:chExt cx="581802" cy="609849"/>
              </a:xfrm>
            </p:grpSpPr>
            <p:pic>
              <p:nvPicPr>
                <p:cNvPr id="73" name="Picture 72"/>
                <p:cNvPicPr>
                  <a:picLocks noChangeAspect="1"/>
                </p:cNvPicPr>
                <p:nvPr>
                  <p:custDataLst>
                    <p:tags r:id="rId5"/>
                  </p:custDataLst>
                </p:nvPr>
              </p:nvPicPr>
              <p:blipFill>
                <a:blip r:embed="rId9" cstate="print">
                  <a:extLst>
                    <a:ext uri="{28A0092B-C50C-407E-A947-70E740481C1C}">
                      <a14:useLocalDpi xmlns:a14="http://schemas.microsoft.com/office/drawing/2010/main" val="0"/>
                    </a:ext>
                  </a:extLst>
                </a:blip>
                <a:stretch>
                  <a:fillRect/>
                </a:stretch>
              </p:blipFill>
              <p:spPr>
                <a:xfrm>
                  <a:off x="2317250" y="4414857"/>
                  <a:ext cx="332380" cy="290290"/>
                </a:xfrm>
                <a:prstGeom prst="rect">
                  <a:avLst/>
                </a:prstGeom>
              </p:spPr>
            </p:pic>
            <p:sp>
              <p:nvSpPr>
                <p:cNvPr id="74" name="Rounded Rectangle 73"/>
                <p:cNvSpPr/>
                <p:nvPr/>
              </p:nvSpPr>
              <p:spPr>
                <a:xfrm>
                  <a:off x="2185484" y="4253858"/>
                  <a:ext cx="581802" cy="60984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pic>
            <p:nvPicPr>
              <p:cNvPr id="56" name="Picture 55"/>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7856872" y="1720653"/>
                <a:ext cx="133763" cy="176482"/>
              </a:xfrm>
              <a:prstGeom prst="rect">
                <a:avLst/>
              </a:prstGeom>
            </p:spPr>
          </p:pic>
          <p:grpSp>
            <p:nvGrpSpPr>
              <p:cNvPr id="57" name="Group 56"/>
              <p:cNvGrpSpPr/>
              <p:nvPr/>
            </p:nvGrpSpPr>
            <p:grpSpPr>
              <a:xfrm>
                <a:off x="7673665" y="5061751"/>
                <a:ext cx="522303" cy="609849"/>
                <a:chOff x="4143190" y="2972533"/>
                <a:chExt cx="362224" cy="411982"/>
              </a:xfrm>
            </p:grpSpPr>
            <p:pic>
              <p:nvPicPr>
                <p:cNvPr id="71" name="Picture 70"/>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4201881" y="3081232"/>
                  <a:ext cx="237391" cy="196105"/>
                </a:xfrm>
                <a:prstGeom prst="rect">
                  <a:avLst/>
                </a:prstGeom>
              </p:spPr>
            </p:pic>
            <p:sp>
              <p:nvSpPr>
                <p:cNvPr id="72" name="Rounded Rectangle 71"/>
                <p:cNvSpPr/>
                <p:nvPr/>
              </p:nvSpPr>
              <p:spPr>
                <a:xfrm>
                  <a:off x="4143190" y="2972533"/>
                  <a:ext cx="362224" cy="4119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cxnSp>
            <p:nvCxnSpPr>
              <p:cNvPr id="58" name="Straight Arrow Connector 57"/>
              <p:cNvCxnSpPr>
                <a:stCxn id="54" idx="2"/>
                <a:endCxn id="74" idx="0"/>
              </p:cNvCxnSpPr>
              <p:nvPr/>
            </p:nvCxnSpPr>
            <p:spPr>
              <a:xfrm>
                <a:off x="7913576" y="1985223"/>
                <a:ext cx="7594" cy="616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74" idx="2"/>
              </p:cNvCxnSpPr>
              <p:nvPr/>
            </p:nvCxnSpPr>
            <p:spPr>
              <a:xfrm>
                <a:off x="7921170" y="3211930"/>
                <a:ext cx="7068" cy="669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p:cNvCxnSpPr>
                <a:endCxn id="72" idx="0"/>
              </p:cNvCxnSpPr>
              <p:nvPr/>
            </p:nvCxnSpPr>
            <p:spPr>
              <a:xfrm>
                <a:off x="7928238" y="4588819"/>
                <a:ext cx="6579" cy="472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Rounded Rectangle 60"/>
              <p:cNvSpPr/>
              <p:nvPr/>
            </p:nvSpPr>
            <p:spPr>
              <a:xfrm>
                <a:off x="9046815" y="1637541"/>
                <a:ext cx="1242060" cy="398796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3200" dirty="0" smtClean="0"/>
                  <a:t>TEDS</a:t>
                </a:r>
                <a:endParaRPr lang="en-GB" sz="3200" dirty="0"/>
              </a:p>
            </p:txBody>
          </p:sp>
          <p:cxnSp>
            <p:nvCxnSpPr>
              <p:cNvPr id="62" name="Straight Arrow Connector 61"/>
              <p:cNvCxnSpPr>
                <a:stCxn id="54" idx="3"/>
              </p:cNvCxnSpPr>
              <p:nvPr/>
            </p:nvCxnSpPr>
            <p:spPr>
              <a:xfrm>
                <a:off x="8115064" y="1817249"/>
                <a:ext cx="918591" cy="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p:cNvCxnSpPr>
                <a:stCxn id="74" idx="3"/>
              </p:cNvCxnSpPr>
              <p:nvPr/>
            </p:nvCxnSpPr>
            <p:spPr>
              <a:xfrm flipV="1">
                <a:off x="8212624" y="2905760"/>
                <a:ext cx="805791" cy="1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9048332" y="843240"/>
                <a:ext cx="1240543" cy="369332"/>
              </a:xfrm>
              <a:prstGeom prst="rect">
                <a:avLst/>
              </a:prstGeom>
              <a:noFill/>
            </p:spPr>
            <p:txBody>
              <a:bodyPr wrap="square" rtlCol="0">
                <a:spAutoFit/>
              </a:bodyPr>
              <a:lstStyle/>
              <a:p>
                <a:r>
                  <a:rPr lang="en-GB" dirty="0" smtClean="0"/>
                  <a:t>Design KPI</a:t>
                </a:r>
                <a:endParaRPr lang="en-GB" dirty="0"/>
              </a:p>
            </p:txBody>
          </p:sp>
          <p:sp>
            <p:nvSpPr>
              <p:cNvPr id="65" name="TextBox 64"/>
              <p:cNvSpPr txBox="1"/>
              <p:nvPr/>
            </p:nvSpPr>
            <p:spPr>
              <a:xfrm>
                <a:off x="11123066" y="3974083"/>
                <a:ext cx="1265621" cy="707886"/>
              </a:xfrm>
              <a:prstGeom prst="rect">
                <a:avLst/>
              </a:prstGeom>
              <a:noFill/>
            </p:spPr>
            <p:txBody>
              <a:bodyPr wrap="square" rtlCol="0">
                <a:spAutoFit/>
              </a:bodyPr>
              <a:lstStyle/>
              <a:p>
                <a:r>
                  <a:rPr lang="en-GB" sz="2000" dirty="0" smtClean="0"/>
                  <a:t>KPI-free Sensitivity</a:t>
                </a:r>
                <a:endParaRPr lang="en-GB" sz="2000" dirty="0"/>
              </a:p>
            </p:txBody>
          </p:sp>
          <p:sp>
            <p:nvSpPr>
              <p:cNvPr id="66" name="TextBox 65"/>
              <p:cNvSpPr txBox="1"/>
              <p:nvPr/>
            </p:nvSpPr>
            <p:spPr>
              <a:xfrm>
                <a:off x="11065776" y="2504044"/>
                <a:ext cx="1339798" cy="707886"/>
              </a:xfrm>
              <a:prstGeom prst="rect">
                <a:avLst/>
              </a:prstGeom>
              <a:noFill/>
            </p:spPr>
            <p:txBody>
              <a:bodyPr wrap="square" rtlCol="0">
                <a:spAutoFit/>
              </a:bodyPr>
              <a:lstStyle/>
              <a:p>
                <a:r>
                  <a:rPr lang="en-GB" sz="2000" dirty="0" smtClean="0"/>
                  <a:t>KPI-based Sensitivity</a:t>
                </a:r>
                <a:endParaRPr lang="en-GB" sz="2000" dirty="0"/>
              </a:p>
            </p:txBody>
          </p:sp>
          <p:cxnSp>
            <p:nvCxnSpPr>
              <p:cNvPr id="67" name="Straight Arrow Connector 66"/>
              <p:cNvCxnSpPr>
                <a:stCxn id="72" idx="3"/>
              </p:cNvCxnSpPr>
              <p:nvPr/>
            </p:nvCxnSpPr>
            <p:spPr>
              <a:xfrm flipV="1">
                <a:off x="8195968" y="5364480"/>
                <a:ext cx="850847" cy="2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p:cNvCxnSpPr>
                <a:endCxn id="66" idx="1"/>
              </p:cNvCxnSpPr>
              <p:nvPr/>
            </p:nvCxnSpPr>
            <p:spPr>
              <a:xfrm flipV="1">
                <a:off x="10295961" y="2857987"/>
                <a:ext cx="769815" cy="1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p:cNvCxnSpPr>
                <a:endCxn id="65" idx="1"/>
              </p:cNvCxnSpPr>
              <p:nvPr/>
            </p:nvCxnSpPr>
            <p:spPr>
              <a:xfrm>
                <a:off x="10258829" y="4286270"/>
                <a:ext cx="864237" cy="41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p:cNvCxnSpPr>
                <a:stCxn id="64" idx="2"/>
                <a:endCxn id="61" idx="0"/>
              </p:cNvCxnSpPr>
              <p:nvPr/>
            </p:nvCxnSpPr>
            <p:spPr>
              <a:xfrm flipH="1">
                <a:off x="9667845" y="1212572"/>
                <a:ext cx="759" cy="4249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31" name="TextBox 30"/>
          <p:cNvSpPr txBox="1"/>
          <p:nvPr/>
        </p:nvSpPr>
        <p:spPr>
          <a:xfrm>
            <a:off x="5501640" y="6454983"/>
            <a:ext cx="3108960" cy="369332"/>
          </a:xfrm>
          <a:prstGeom prst="rect">
            <a:avLst/>
          </a:prstGeom>
          <a:noFill/>
        </p:spPr>
        <p:txBody>
          <a:bodyPr wrap="square" rtlCol="0">
            <a:spAutoFit/>
          </a:bodyPr>
          <a:lstStyle/>
          <a:p>
            <a:r>
              <a:rPr lang="en-GB" dirty="0" smtClean="0"/>
              <a:t>KPI: Key performance indicator</a:t>
            </a:r>
            <a:endParaRPr lang="en-GB" dirty="0"/>
          </a:p>
        </p:txBody>
      </p:sp>
    </p:spTree>
    <p:extLst>
      <p:ext uri="{BB962C8B-B14F-4D97-AF65-F5344CB8AC3E}">
        <p14:creationId xmlns:p14="http://schemas.microsoft.com/office/powerpoint/2010/main" val="13830743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043F70-617F-41D9-9FFC-A24CC501BB41}" type="slidenum">
              <a:rPr lang="en-GB" smtClean="0"/>
              <a:t>27</a:t>
            </a:fld>
            <a:endParaRPr lang="en-GB"/>
          </a:p>
        </p:txBody>
      </p:sp>
      <p:pic>
        <p:nvPicPr>
          <p:cNvPr id="6146" name="Picture 2" descr="The Simpsons: One big numbers gam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8432" y="2031936"/>
            <a:ext cx="5871216" cy="366477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p:cNvSpPr>
            <a:spLocks noGrp="1"/>
          </p:cNvSpPr>
          <p:nvPr>
            <p:ph type="title"/>
          </p:nvPr>
        </p:nvSpPr>
        <p:spPr>
          <a:xfrm>
            <a:off x="838200" y="365125"/>
            <a:ext cx="10515600" cy="1325563"/>
          </a:xfrm>
        </p:spPr>
        <p:txBody>
          <a:bodyPr/>
          <a:lstStyle/>
          <a:p>
            <a:r>
              <a:rPr lang="en-GB" dirty="0" smtClean="0"/>
              <a:t>Example application of TEDS </a:t>
            </a:r>
            <a:endParaRPr lang="en-GB" dirty="0"/>
          </a:p>
        </p:txBody>
      </p:sp>
      <p:sp>
        <p:nvSpPr>
          <p:cNvPr id="8" name="TextBox 7"/>
          <p:cNvSpPr txBox="1"/>
          <p:nvPr/>
        </p:nvSpPr>
        <p:spPr>
          <a:xfrm>
            <a:off x="661605" y="2251392"/>
            <a:ext cx="3483675" cy="2677656"/>
          </a:xfrm>
          <a:prstGeom prst="rect">
            <a:avLst/>
          </a:prstGeom>
          <a:noFill/>
        </p:spPr>
        <p:txBody>
          <a:bodyPr wrap="square" rtlCol="0">
            <a:spAutoFit/>
          </a:bodyPr>
          <a:lstStyle/>
          <a:p>
            <a:r>
              <a:rPr lang="en-GB" sz="2400" dirty="0" smtClean="0"/>
              <a:t>We have covered the details of what is inside the toolbox TEDS. </a:t>
            </a:r>
          </a:p>
          <a:p>
            <a:endParaRPr lang="en-GB" sz="2400" dirty="0"/>
          </a:p>
          <a:p>
            <a:r>
              <a:rPr lang="en-GB" sz="2400" dirty="0" smtClean="0"/>
              <a:t>No more equations, let’s have a look at some example results. </a:t>
            </a:r>
            <a:endParaRPr lang="en-GB" sz="2400" dirty="0"/>
          </a:p>
        </p:txBody>
      </p:sp>
    </p:spTree>
    <p:extLst>
      <p:ext uri="{BB962C8B-B14F-4D97-AF65-F5344CB8AC3E}">
        <p14:creationId xmlns:p14="http://schemas.microsoft.com/office/powerpoint/2010/main" val="445050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807825" cy="1325563"/>
          </a:xfrm>
        </p:spPr>
        <p:txBody>
          <a:bodyPr/>
          <a:lstStyle/>
          <a:p>
            <a:r>
              <a:rPr lang="en-GB" dirty="0" smtClean="0"/>
              <a:t>Example results </a:t>
            </a:r>
            <a:endParaRPr lang="en-GB" dirty="0"/>
          </a:p>
        </p:txBody>
      </p:sp>
      <p:pic>
        <p:nvPicPr>
          <p:cNvPr id="4" name="Picture 3"/>
          <p:cNvPicPr>
            <a:picLocks noChangeAspect="1"/>
          </p:cNvPicPr>
          <p:nvPr/>
        </p:nvPicPr>
        <p:blipFill>
          <a:blip r:embed="rId5"/>
          <a:stretch>
            <a:fillRect/>
          </a:stretch>
        </p:blipFill>
        <p:spPr>
          <a:xfrm>
            <a:off x="703510" y="2231880"/>
            <a:ext cx="2854386" cy="3371196"/>
          </a:xfrm>
          <a:prstGeom prst="rect">
            <a:avLst/>
          </a:prstGeom>
        </p:spPr>
      </p:pic>
      <p:sp>
        <p:nvSpPr>
          <p:cNvPr id="5" name="TextBox 4"/>
          <p:cNvSpPr txBox="1"/>
          <p:nvPr/>
        </p:nvSpPr>
        <p:spPr>
          <a:xfrm>
            <a:off x="9659972" y="1998423"/>
            <a:ext cx="2134684" cy="1569660"/>
          </a:xfrm>
          <a:prstGeom prst="rect">
            <a:avLst/>
          </a:prstGeom>
          <a:noFill/>
        </p:spPr>
        <p:txBody>
          <a:bodyPr wrap="square" rtlCol="0">
            <a:spAutoFit/>
          </a:bodyPr>
          <a:lstStyle/>
          <a:p>
            <a:r>
              <a:rPr lang="en-GB" sz="2400" dirty="0" smtClean="0"/>
              <a:t>Design KPI:  </a:t>
            </a:r>
          </a:p>
          <a:p>
            <a:r>
              <a:rPr lang="en-GB" sz="2400" dirty="0" smtClean="0"/>
              <a:t>80 years service without fatigue failure</a:t>
            </a:r>
            <a:endParaRPr lang="en-GB" sz="2400" dirty="0"/>
          </a:p>
        </p:txBody>
      </p:sp>
      <p:sp>
        <p:nvSpPr>
          <p:cNvPr id="31" name="TextBox 30"/>
          <p:cNvSpPr txBox="1"/>
          <p:nvPr/>
        </p:nvSpPr>
        <p:spPr>
          <a:xfrm>
            <a:off x="9714529" y="4740600"/>
            <a:ext cx="2311600" cy="1569660"/>
          </a:xfrm>
          <a:prstGeom prst="rect">
            <a:avLst/>
          </a:prstGeom>
          <a:noFill/>
        </p:spPr>
        <p:txBody>
          <a:bodyPr wrap="square" rtlCol="0">
            <a:spAutoFit/>
          </a:bodyPr>
          <a:lstStyle/>
          <a:p>
            <a:r>
              <a:rPr lang="en-GB" sz="2400" dirty="0" smtClean="0"/>
              <a:t>Distribution of the max bending stress along the riser</a:t>
            </a:r>
            <a:endParaRPr lang="en-GB" sz="2400" dirty="0"/>
          </a:p>
        </p:txBody>
      </p:sp>
      <p:sp>
        <p:nvSpPr>
          <p:cNvPr id="32" name="TextBox 31"/>
          <p:cNvSpPr txBox="1"/>
          <p:nvPr/>
        </p:nvSpPr>
        <p:spPr>
          <a:xfrm>
            <a:off x="3812885" y="475539"/>
            <a:ext cx="6553492" cy="646331"/>
          </a:xfrm>
          <a:prstGeom prst="rect">
            <a:avLst/>
          </a:prstGeom>
          <a:noFill/>
        </p:spPr>
        <p:txBody>
          <a:bodyPr wrap="square" rtlCol="0">
            <a:spAutoFit/>
          </a:bodyPr>
          <a:lstStyle/>
          <a:p>
            <a:r>
              <a:rPr lang="en-GB" dirty="0" smtClean="0"/>
              <a:t>To have a better idea of how this toolbox is applied, we analyse an example on design of a marine riser. </a:t>
            </a:r>
            <a:endParaRPr lang="en-GB" dirty="0"/>
          </a:p>
        </p:txBody>
      </p:sp>
      <p:sp>
        <p:nvSpPr>
          <p:cNvPr id="3" name="Slide Number Placeholder 2"/>
          <p:cNvSpPr>
            <a:spLocks noGrp="1"/>
          </p:cNvSpPr>
          <p:nvPr>
            <p:ph type="sldNum" sz="quarter" idx="12"/>
          </p:nvPr>
        </p:nvSpPr>
        <p:spPr/>
        <p:txBody>
          <a:bodyPr/>
          <a:lstStyle/>
          <a:p>
            <a:fld id="{47043F70-617F-41D9-9FFC-A24CC501BB41}" type="slidenum">
              <a:rPr lang="en-GB" smtClean="0"/>
              <a:t>28</a:t>
            </a:fld>
            <a:endParaRPr lang="en-GB"/>
          </a:p>
        </p:txBody>
      </p:sp>
      <p:grpSp>
        <p:nvGrpSpPr>
          <p:cNvPr id="33" name="Group 32"/>
          <p:cNvGrpSpPr/>
          <p:nvPr/>
        </p:nvGrpSpPr>
        <p:grpSpPr>
          <a:xfrm>
            <a:off x="4002730" y="1527990"/>
            <a:ext cx="4824966" cy="4828360"/>
            <a:chOff x="7210308" y="843240"/>
            <a:chExt cx="4824966" cy="4828360"/>
          </a:xfrm>
        </p:grpSpPr>
        <p:sp>
          <p:nvSpPr>
            <p:cNvPr id="34" name="TextBox 33"/>
            <p:cNvSpPr txBox="1"/>
            <p:nvPr/>
          </p:nvSpPr>
          <p:spPr>
            <a:xfrm>
              <a:off x="7210308" y="3871123"/>
              <a:ext cx="1449016" cy="707886"/>
            </a:xfrm>
            <a:prstGeom prst="rect">
              <a:avLst/>
            </a:prstGeom>
            <a:noFill/>
          </p:spPr>
          <p:txBody>
            <a:bodyPr wrap="square" rtlCol="0">
              <a:spAutoFit/>
            </a:bodyPr>
            <a:lstStyle/>
            <a:p>
              <a:pPr algn="ctr"/>
              <a:r>
                <a:rPr lang="en-GB" sz="2000" b="1" dirty="0"/>
                <a:t>Black B</a:t>
              </a:r>
              <a:r>
                <a:rPr lang="en-GB" sz="2000" b="1" dirty="0" smtClean="0"/>
                <a:t>ox Digital Twin</a:t>
              </a:r>
              <a:endParaRPr lang="en-GB" sz="2000" b="1" dirty="0"/>
            </a:p>
          </p:txBody>
        </p:sp>
        <p:grpSp>
          <p:nvGrpSpPr>
            <p:cNvPr id="35" name="Group 34"/>
            <p:cNvGrpSpPr/>
            <p:nvPr/>
          </p:nvGrpSpPr>
          <p:grpSpPr>
            <a:xfrm>
              <a:off x="7629715" y="843240"/>
              <a:ext cx="4405559" cy="4828360"/>
              <a:chOff x="7629715" y="843240"/>
              <a:chExt cx="4405559" cy="4828360"/>
            </a:xfrm>
          </p:grpSpPr>
          <p:sp>
            <p:nvSpPr>
              <p:cNvPr id="36" name="Rectangle 35"/>
              <p:cNvSpPr/>
              <p:nvPr/>
            </p:nvSpPr>
            <p:spPr>
              <a:xfrm>
                <a:off x="7712088" y="1649275"/>
                <a:ext cx="402976" cy="3359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37" name="Group 36"/>
              <p:cNvGrpSpPr/>
              <p:nvPr/>
            </p:nvGrpSpPr>
            <p:grpSpPr>
              <a:xfrm>
                <a:off x="7629715" y="2602081"/>
                <a:ext cx="582909" cy="609849"/>
                <a:chOff x="2185484" y="4253858"/>
                <a:chExt cx="581802" cy="609849"/>
              </a:xfrm>
            </p:grpSpPr>
            <p:pic>
              <p:nvPicPr>
                <p:cNvPr id="55" name="Picture 54"/>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2317250" y="4414857"/>
                  <a:ext cx="332380" cy="290290"/>
                </a:xfrm>
                <a:prstGeom prst="rect">
                  <a:avLst/>
                </a:prstGeom>
              </p:spPr>
            </p:pic>
            <p:sp>
              <p:nvSpPr>
                <p:cNvPr id="56" name="Rounded Rectangle 55"/>
                <p:cNvSpPr/>
                <p:nvPr/>
              </p:nvSpPr>
              <p:spPr>
                <a:xfrm>
                  <a:off x="2185484" y="4253858"/>
                  <a:ext cx="581802" cy="60984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pic>
            <p:nvPicPr>
              <p:cNvPr id="38" name="Picture 37"/>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7856872" y="1720653"/>
                <a:ext cx="133763" cy="176482"/>
              </a:xfrm>
              <a:prstGeom prst="rect">
                <a:avLst/>
              </a:prstGeom>
            </p:spPr>
          </p:pic>
          <p:grpSp>
            <p:nvGrpSpPr>
              <p:cNvPr id="39" name="Group 38"/>
              <p:cNvGrpSpPr/>
              <p:nvPr/>
            </p:nvGrpSpPr>
            <p:grpSpPr>
              <a:xfrm>
                <a:off x="7673665" y="5061751"/>
                <a:ext cx="522303" cy="609849"/>
                <a:chOff x="4143190" y="2972533"/>
                <a:chExt cx="362224" cy="411982"/>
              </a:xfrm>
            </p:grpSpPr>
            <p:pic>
              <p:nvPicPr>
                <p:cNvPr id="53" name="Picture 52"/>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201881" y="3081232"/>
                  <a:ext cx="237391" cy="196105"/>
                </a:xfrm>
                <a:prstGeom prst="rect">
                  <a:avLst/>
                </a:prstGeom>
              </p:spPr>
            </p:pic>
            <p:sp>
              <p:nvSpPr>
                <p:cNvPr id="54" name="Rounded Rectangle 53"/>
                <p:cNvSpPr/>
                <p:nvPr/>
              </p:nvSpPr>
              <p:spPr>
                <a:xfrm>
                  <a:off x="4143190" y="2972533"/>
                  <a:ext cx="362224" cy="4119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cxnSp>
            <p:nvCxnSpPr>
              <p:cNvPr id="40" name="Straight Arrow Connector 39"/>
              <p:cNvCxnSpPr>
                <a:stCxn id="36" idx="2"/>
                <a:endCxn id="56" idx="0"/>
              </p:cNvCxnSpPr>
              <p:nvPr/>
            </p:nvCxnSpPr>
            <p:spPr>
              <a:xfrm>
                <a:off x="7913576" y="1985223"/>
                <a:ext cx="7594" cy="616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56" idx="2"/>
              </p:cNvCxnSpPr>
              <p:nvPr/>
            </p:nvCxnSpPr>
            <p:spPr>
              <a:xfrm>
                <a:off x="7921170" y="3211930"/>
                <a:ext cx="7068" cy="669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endCxn id="54" idx="0"/>
              </p:cNvCxnSpPr>
              <p:nvPr/>
            </p:nvCxnSpPr>
            <p:spPr>
              <a:xfrm>
                <a:off x="7928238" y="4588819"/>
                <a:ext cx="6579" cy="472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Rounded Rectangle 42"/>
              <p:cNvSpPr/>
              <p:nvPr/>
            </p:nvSpPr>
            <p:spPr>
              <a:xfrm>
                <a:off x="9046815" y="1637541"/>
                <a:ext cx="1242060" cy="398796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3200" dirty="0" smtClean="0"/>
                  <a:t>TEDS</a:t>
                </a:r>
                <a:endParaRPr lang="en-GB" sz="3200" dirty="0"/>
              </a:p>
            </p:txBody>
          </p:sp>
          <p:cxnSp>
            <p:nvCxnSpPr>
              <p:cNvPr id="44" name="Straight Arrow Connector 43"/>
              <p:cNvCxnSpPr>
                <a:stCxn id="36" idx="3"/>
              </p:cNvCxnSpPr>
              <p:nvPr/>
            </p:nvCxnSpPr>
            <p:spPr>
              <a:xfrm>
                <a:off x="8115064" y="1817249"/>
                <a:ext cx="918591" cy="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56" idx="3"/>
              </p:cNvCxnSpPr>
              <p:nvPr/>
            </p:nvCxnSpPr>
            <p:spPr>
              <a:xfrm flipV="1">
                <a:off x="8212624" y="2905760"/>
                <a:ext cx="805791" cy="1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9048332" y="843240"/>
                <a:ext cx="1240543" cy="369332"/>
              </a:xfrm>
              <a:prstGeom prst="rect">
                <a:avLst/>
              </a:prstGeom>
              <a:noFill/>
            </p:spPr>
            <p:txBody>
              <a:bodyPr wrap="square" rtlCol="0">
                <a:spAutoFit/>
              </a:bodyPr>
              <a:lstStyle/>
              <a:p>
                <a:r>
                  <a:rPr lang="en-GB" dirty="0" smtClean="0"/>
                  <a:t>Design KPI</a:t>
                </a:r>
                <a:endParaRPr lang="en-GB" dirty="0"/>
              </a:p>
            </p:txBody>
          </p:sp>
          <p:sp>
            <p:nvSpPr>
              <p:cNvPr id="47" name="TextBox 46"/>
              <p:cNvSpPr txBox="1"/>
              <p:nvPr/>
            </p:nvSpPr>
            <p:spPr>
              <a:xfrm>
                <a:off x="10699149" y="3909428"/>
                <a:ext cx="1265621" cy="707886"/>
              </a:xfrm>
              <a:prstGeom prst="rect">
                <a:avLst/>
              </a:prstGeom>
              <a:noFill/>
            </p:spPr>
            <p:txBody>
              <a:bodyPr wrap="square" rtlCol="0">
                <a:spAutoFit/>
              </a:bodyPr>
              <a:lstStyle/>
              <a:p>
                <a:r>
                  <a:rPr lang="en-GB" sz="2000" dirty="0" smtClean="0"/>
                  <a:t>KPI-free Sensitivity</a:t>
                </a:r>
                <a:endParaRPr lang="en-GB" sz="2000" dirty="0"/>
              </a:p>
            </p:txBody>
          </p:sp>
          <p:sp>
            <p:nvSpPr>
              <p:cNvPr id="48" name="TextBox 47"/>
              <p:cNvSpPr txBox="1"/>
              <p:nvPr/>
            </p:nvSpPr>
            <p:spPr>
              <a:xfrm>
                <a:off x="10695476" y="2763080"/>
                <a:ext cx="1339798" cy="707886"/>
              </a:xfrm>
              <a:prstGeom prst="rect">
                <a:avLst/>
              </a:prstGeom>
              <a:noFill/>
            </p:spPr>
            <p:txBody>
              <a:bodyPr wrap="square" rtlCol="0">
                <a:spAutoFit/>
              </a:bodyPr>
              <a:lstStyle/>
              <a:p>
                <a:r>
                  <a:rPr lang="en-GB" sz="2000" dirty="0" smtClean="0"/>
                  <a:t>KPI-based Sensitivity</a:t>
                </a:r>
                <a:endParaRPr lang="en-GB" sz="2000" dirty="0"/>
              </a:p>
            </p:txBody>
          </p:sp>
          <p:cxnSp>
            <p:nvCxnSpPr>
              <p:cNvPr id="49" name="Straight Arrow Connector 48"/>
              <p:cNvCxnSpPr>
                <a:stCxn id="54" idx="3"/>
              </p:cNvCxnSpPr>
              <p:nvPr/>
            </p:nvCxnSpPr>
            <p:spPr>
              <a:xfrm flipV="1">
                <a:off x="8195968" y="5364480"/>
                <a:ext cx="850847" cy="2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flipV="1">
                <a:off x="10300869" y="3130300"/>
                <a:ext cx="467193" cy="1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V="1">
                <a:off x="10275485" y="4241530"/>
                <a:ext cx="467193" cy="1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46" idx="2"/>
                <a:endCxn id="43" idx="0"/>
              </p:cNvCxnSpPr>
              <p:nvPr/>
            </p:nvCxnSpPr>
            <p:spPr>
              <a:xfrm flipH="1">
                <a:off x="9667845" y="1212572"/>
                <a:ext cx="759" cy="4249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cxnSp>
        <p:nvCxnSpPr>
          <p:cNvPr id="57" name="Straight Arrow Connector 56"/>
          <p:cNvCxnSpPr>
            <a:stCxn id="48" idx="3"/>
            <a:endCxn id="5" idx="1"/>
          </p:cNvCxnSpPr>
          <p:nvPr/>
        </p:nvCxnSpPr>
        <p:spPr>
          <a:xfrm flipV="1">
            <a:off x="8827696" y="2783253"/>
            <a:ext cx="832276" cy="1018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47" idx="3"/>
            <a:endCxn id="31" idx="1"/>
          </p:cNvCxnSpPr>
          <p:nvPr/>
        </p:nvCxnSpPr>
        <p:spPr>
          <a:xfrm>
            <a:off x="8757192" y="4948121"/>
            <a:ext cx="957337" cy="577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20569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807825" cy="1325563"/>
          </a:xfrm>
        </p:spPr>
        <p:txBody>
          <a:bodyPr/>
          <a:lstStyle/>
          <a:p>
            <a:r>
              <a:rPr lang="en-GB" dirty="0" smtClean="0"/>
              <a:t>Example results </a:t>
            </a:r>
            <a:endParaRPr lang="en-GB" dirty="0"/>
          </a:p>
        </p:txBody>
      </p:sp>
      <p:pic>
        <p:nvPicPr>
          <p:cNvPr id="4" name="Picture 3"/>
          <p:cNvPicPr>
            <a:picLocks noChangeAspect="1"/>
          </p:cNvPicPr>
          <p:nvPr/>
        </p:nvPicPr>
        <p:blipFill>
          <a:blip r:embed="rId3"/>
          <a:stretch>
            <a:fillRect/>
          </a:stretch>
        </p:blipFill>
        <p:spPr>
          <a:xfrm>
            <a:off x="703510" y="2231880"/>
            <a:ext cx="2854386" cy="3371196"/>
          </a:xfrm>
          <a:prstGeom prst="rect">
            <a:avLst/>
          </a:prstGeom>
        </p:spPr>
      </p:pic>
      <p:graphicFrame>
        <p:nvGraphicFramePr>
          <p:cNvPr id="3" name="Table 2"/>
          <p:cNvGraphicFramePr>
            <a:graphicFrameLocks noGrp="1"/>
          </p:cNvGraphicFramePr>
          <p:nvPr>
            <p:extLst>
              <p:ext uri="{D42A27DB-BD31-4B8C-83A1-F6EECF244321}">
                <p14:modId xmlns:p14="http://schemas.microsoft.com/office/powerpoint/2010/main" val="2281660900"/>
              </p:ext>
            </p:extLst>
          </p:nvPr>
        </p:nvGraphicFramePr>
        <p:xfrm>
          <a:off x="4684250" y="1104106"/>
          <a:ext cx="6740101" cy="5259823"/>
        </p:xfrm>
        <a:graphic>
          <a:graphicData uri="http://schemas.openxmlformats.org/drawingml/2006/table">
            <a:tbl>
              <a:tblPr firstRow="1" firstCol="1" bandRow="1">
                <a:tableStyleId>{5940675A-B579-460E-94D1-54222C63F5DA}</a:tableStyleId>
              </a:tblPr>
              <a:tblGrid>
                <a:gridCol w="2833691">
                  <a:extLst>
                    <a:ext uri="{9D8B030D-6E8A-4147-A177-3AD203B41FA5}">
                      <a16:colId xmlns:a16="http://schemas.microsoft.com/office/drawing/2014/main" val="2156242378"/>
                    </a:ext>
                  </a:extLst>
                </a:gridCol>
                <a:gridCol w="1626059">
                  <a:extLst>
                    <a:ext uri="{9D8B030D-6E8A-4147-A177-3AD203B41FA5}">
                      <a16:colId xmlns:a16="http://schemas.microsoft.com/office/drawing/2014/main" val="3668492385"/>
                    </a:ext>
                  </a:extLst>
                </a:gridCol>
                <a:gridCol w="1000125">
                  <a:extLst>
                    <a:ext uri="{9D8B030D-6E8A-4147-A177-3AD203B41FA5}">
                      <a16:colId xmlns:a16="http://schemas.microsoft.com/office/drawing/2014/main" val="1486944564"/>
                    </a:ext>
                  </a:extLst>
                </a:gridCol>
                <a:gridCol w="1280226">
                  <a:extLst>
                    <a:ext uri="{9D8B030D-6E8A-4147-A177-3AD203B41FA5}">
                      <a16:colId xmlns:a16="http://schemas.microsoft.com/office/drawing/2014/main" val="4067893433"/>
                    </a:ext>
                  </a:extLst>
                </a:gridCol>
              </a:tblGrid>
              <a:tr h="593911">
                <a:tc gridSpan="2">
                  <a:txBody>
                    <a:bodyPr/>
                    <a:lstStyle/>
                    <a:p>
                      <a:pPr marR="2540" algn="ctr">
                        <a:lnSpc>
                          <a:spcPct val="107000"/>
                        </a:lnSpc>
                        <a:spcAft>
                          <a:spcPts val="0"/>
                        </a:spcAft>
                      </a:pPr>
                      <a:r>
                        <a:rPr lang="en-GB" sz="2000">
                          <a:effectLst/>
                        </a:rPr>
                        <a:t>Random Variable</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hMerge="1">
                  <a:txBody>
                    <a:bodyPr/>
                    <a:lstStyle/>
                    <a:p>
                      <a:endParaRPr lang="en-GB"/>
                    </a:p>
                  </a:txBody>
                  <a:tcPr/>
                </a:tc>
                <a:tc>
                  <a:txBody>
                    <a:bodyPr/>
                    <a:lstStyle/>
                    <a:p>
                      <a:pPr marL="51435" algn="ctr">
                        <a:lnSpc>
                          <a:spcPct val="107000"/>
                        </a:lnSpc>
                        <a:spcAft>
                          <a:spcPts val="0"/>
                        </a:spcAft>
                      </a:pPr>
                      <a:r>
                        <a:rPr lang="en-GB" sz="2000">
                          <a:effectLst/>
                        </a:rPr>
                        <a:t>Mean</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algn="ctr">
                        <a:lnSpc>
                          <a:spcPct val="107000"/>
                        </a:lnSpc>
                        <a:spcAft>
                          <a:spcPts val="0"/>
                        </a:spcAft>
                      </a:pPr>
                      <a:r>
                        <a:rPr lang="en-GB" sz="2000">
                          <a:effectLst/>
                        </a:rPr>
                        <a:t>Standard deviation</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extLst>
                  <a:ext uri="{0D108BD9-81ED-4DB2-BD59-A6C34878D82A}">
                    <a16:rowId xmlns:a16="http://schemas.microsoft.com/office/drawing/2014/main" val="404609208"/>
                  </a:ext>
                </a:extLst>
              </a:tr>
              <a:tr h="593911">
                <a:tc>
                  <a:txBody>
                    <a:bodyPr/>
                    <a:lstStyle/>
                    <a:p>
                      <a:pPr marR="2540" algn="ctr">
                        <a:lnSpc>
                          <a:spcPct val="107000"/>
                        </a:lnSpc>
                        <a:spcAft>
                          <a:spcPts val="0"/>
                        </a:spcAft>
                      </a:pPr>
                      <a:r>
                        <a:rPr lang="en-GB" sz="2000" dirty="0">
                          <a:effectLst/>
                        </a:rPr>
                        <a:t>Morison’s equation added mass coefficient</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marR="2540" algn="ctr">
                        <a:lnSpc>
                          <a:spcPct val="107000"/>
                        </a:lnSpc>
                        <a:spcAft>
                          <a:spcPts val="0"/>
                        </a:spcAft>
                      </a:pPr>
                      <a:r>
                        <a:rPr lang="en-GB" sz="2000">
                          <a:effectLst/>
                        </a:rPr>
                        <a:t>C</a:t>
                      </a:r>
                      <a:r>
                        <a:rPr lang="en-GB" sz="2000" baseline="-25000">
                          <a:effectLst/>
                        </a:rPr>
                        <a:t>a </a:t>
                      </a:r>
                      <a:r>
                        <a:rPr lang="en-GB" sz="2000">
                          <a:effectLst/>
                        </a:rPr>
                        <a:t>[-]</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marR="2540" algn="ctr">
                        <a:lnSpc>
                          <a:spcPct val="107000"/>
                        </a:lnSpc>
                        <a:spcAft>
                          <a:spcPts val="0"/>
                        </a:spcAft>
                      </a:pPr>
                      <a:r>
                        <a:rPr lang="en-GB" sz="2000" dirty="0">
                          <a:effectLst/>
                        </a:rPr>
                        <a:t>1.5</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marR="2540" algn="ctr">
                        <a:lnSpc>
                          <a:spcPct val="107000"/>
                        </a:lnSpc>
                        <a:spcAft>
                          <a:spcPts val="0"/>
                        </a:spcAft>
                      </a:pPr>
                      <a:r>
                        <a:rPr lang="en-GB" sz="2000" dirty="0">
                          <a:effectLst/>
                        </a:rPr>
                        <a:t>0.3</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extLst>
                  <a:ext uri="{0D108BD9-81ED-4DB2-BD59-A6C34878D82A}">
                    <a16:rowId xmlns:a16="http://schemas.microsoft.com/office/drawing/2014/main" val="4277908572"/>
                  </a:ext>
                </a:extLst>
              </a:tr>
              <a:tr h="593911">
                <a:tc>
                  <a:txBody>
                    <a:bodyPr/>
                    <a:lstStyle/>
                    <a:p>
                      <a:pPr marR="2540" algn="ctr">
                        <a:lnSpc>
                          <a:spcPct val="107000"/>
                        </a:lnSpc>
                        <a:spcAft>
                          <a:spcPts val="0"/>
                        </a:spcAft>
                      </a:pPr>
                      <a:r>
                        <a:rPr lang="en-GB" sz="2000">
                          <a:effectLst/>
                        </a:rPr>
                        <a:t>Morison’s equation drag coefficient</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marR="2540" algn="ctr">
                        <a:lnSpc>
                          <a:spcPct val="107000"/>
                        </a:lnSpc>
                        <a:spcAft>
                          <a:spcPts val="0"/>
                        </a:spcAft>
                      </a:pPr>
                      <a:r>
                        <a:rPr lang="en-GB" sz="2000">
                          <a:effectLst/>
                        </a:rPr>
                        <a:t>C</a:t>
                      </a:r>
                      <a:r>
                        <a:rPr lang="en-GB" sz="2000" baseline="-25000">
                          <a:effectLst/>
                        </a:rPr>
                        <a:t>d </a:t>
                      </a:r>
                      <a:r>
                        <a:rPr lang="en-GB" sz="2000">
                          <a:effectLst/>
                        </a:rPr>
                        <a:t>[-]</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marR="2540" algn="ctr">
                        <a:lnSpc>
                          <a:spcPct val="107000"/>
                        </a:lnSpc>
                        <a:spcAft>
                          <a:spcPts val="0"/>
                        </a:spcAft>
                      </a:pPr>
                      <a:r>
                        <a:rPr lang="en-GB" sz="2000" dirty="0">
                          <a:effectLst/>
                        </a:rPr>
                        <a:t>1.1</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marR="2540" algn="ctr">
                        <a:lnSpc>
                          <a:spcPct val="107000"/>
                        </a:lnSpc>
                        <a:spcAft>
                          <a:spcPts val="0"/>
                        </a:spcAft>
                      </a:pPr>
                      <a:r>
                        <a:rPr lang="en-GB" sz="2000">
                          <a:effectLst/>
                        </a:rPr>
                        <a:t>0.22</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extLst>
                  <a:ext uri="{0D108BD9-81ED-4DB2-BD59-A6C34878D82A}">
                    <a16:rowId xmlns:a16="http://schemas.microsoft.com/office/drawing/2014/main" val="3347268167"/>
                  </a:ext>
                </a:extLst>
              </a:tr>
              <a:tr h="593911">
                <a:tc>
                  <a:txBody>
                    <a:bodyPr/>
                    <a:lstStyle/>
                    <a:p>
                      <a:pPr marL="27940" algn="ctr">
                        <a:lnSpc>
                          <a:spcPct val="107000"/>
                        </a:lnSpc>
                        <a:spcAft>
                          <a:spcPts val="0"/>
                        </a:spcAft>
                      </a:pPr>
                      <a:r>
                        <a:rPr lang="en-GB" sz="2000">
                          <a:effectLst/>
                        </a:rPr>
                        <a:t>Marine riser steel density</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marL="27940" algn="ctr">
                        <a:lnSpc>
                          <a:spcPct val="107000"/>
                        </a:lnSpc>
                        <a:spcAft>
                          <a:spcPts val="0"/>
                        </a:spcAft>
                      </a:pPr>
                      <a:r>
                        <a:rPr lang="en-GB" sz="2000">
                          <a:effectLst/>
                        </a:rPr>
                        <a:t>ρ [kg/m</a:t>
                      </a:r>
                      <a:r>
                        <a:rPr lang="en-GB" sz="2000" baseline="30000">
                          <a:effectLst/>
                        </a:rPr>
                        <a:t>−3</a:t>
                      </a:r>
                      <a:r>
                        <a:rPr lang="en-GB" sz="2000">
                          <a:effectLst/>
                        </a:rPr>
                        <a:t>]</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marR="2540" algn="ctr">
                        <a:lnSpc>
                          <a:spcPct val="107000"/>
                        </a:lnSpc>
                        <a:spcAft>
                          <a:spcPts val="0"/>
                        </a:spcAft>
                      </a:pPr>
                      <a:r>
                        <a:rPr lang="en-GB" sz="2000">
                          <a:effectLst/>
                        </a:rPr>
                        <a:t>7840</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marR="2540" algn="ctr">
                        <a:lnSpc>
                          <a:spcPct val="107000"/>
                        </a:lnSpc>
                        <a:spcAft>
                          <a:spcPts val="0"/>
                        </a:spcAft>
                      </a:pPr>
                      <a:r>
                        <a:rPr lang="en-GB" sz="2000">
                          <a:effectLst/>
                        </a:rPr>
                        <a:t>392</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extLst>
                  <a:ext uri="{0D108BD9-81ED-4DB2-BD59-A6C34878D82A}">
                    <a16:rowId xmlns:a16="http://schemas.microsoft.com/office/drawing/2014/main" val="762164056"/>
                  </a:ext>
                </a:extLst>
              </a:tr>
              <a:tr h="593911">
                <a:tc>
                  <a:txBody>
                    <a:bodyPr/>
                    <a:lstStyle/>
                    <a:p>
                      <a:pPr marR="2540" algn="ctr">
                        <a:lnSpc>
                          <a:spcPct val="107000"/>
                        </a:lnSpc>
                        <a:spcAft>
                          <a:spcPts val="0"/>
                        </a:spcAft>
                      </a:pPr>
                      <a:r>
                        <a:rPr lang="en-GB" sz="2000">
                          <a:effectLst/>
                        </a:rPr>
                        <a:t>Marine riser Young’s modulus</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marR="2540" algn="ctr">
                        <a:lnSpc>
                          <a:spcPct val="107000"/>
                        </a:lnSpc>
                        <a:spcAft>
                          <a:spcPts val="0"/>
                        </a:spcAft>
                      </a:pPr>
                      <a:r>
                        <a:rPr lang="en-GB" sz="2000">
                          <a:effectLst/>
                        </a:rPr>
                        <a:t>E [GPa]</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marR="2540" algn="ctr">
                        <a:lnSpc>
                          <a:spcPct val="107000"/>
                        </a:lnSpc>
                        <a:spcAft>
                          <a:spcPts val="0"/>
                        </a:spcAft>
                      </a:pPr>
                      <a:r>
                        <a:rPr lang="en-GB" sz="2000">
                          <a:effectLst/>
                        </a:rPr>
                        <a:t>200</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marR="2540" algn="ctr">
                        <a:lnSpc>
                          <a:spcPct val="107000"/>
                        </a:lnSpc>
                        <a:spcAft>
                          <a:spcPts val="0"/>
                        </a:spcAft>
                      </a:pPr>
                      <a:r>
                        <a:rPr lang="en-GB" sz="2000">
                          <a:effectLst/>
                        </a:rPr>
                        <a:t>10</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extLst>
                  <a:ext uri="{0D108BD9-81ED-4DB2-BD59-A6C34878D82A}">
                    <a16:rowId xmlns:a16="http://schemas.microsoft.com/office/drawing/2014/main" val="369036105"/>
                  </a:ext>
                </a:extLst>
              </a:tr>
              <a:tr h="593911">
                <a:tc>
                  <a:txBody>
                    <a:bodyPr/>
                    <a:lstStyle/>
                    <a:p>
                      <a:pPr algn="ctr">
                        <a:lnSpc>
                          <a:spcPct val="107000"/>
                        </a:lnSpc>
                        <a:spcAft>
                          <a:spcPts val="0"/>
                        </a:spcAft>
                      </a:pPr>
                      <a:r>
                        <a:rPr lang="en-GB" sz="2000">
                          <a:effectLst/>
                        </a:rPr>
                        <a:t>Riser internal oil density</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algn="ctr">
                        <a:lnSpc>
                          <a:spcPct val="107000"/>
                        </a:lnSpc>
                        <a:spcAft>
                          <a:spcPts val="0"/>
                        </a:spcAft>
                      </a:pPr>
                      <a:r>
                        <a:rPr lang="en-GB" sz="2000">
                          <a:effectLst/>
                        </a:rPr>
                        <a:t>ρ</a:t>
                      </a:r>
                      <a:r>
                        <a:rPr lang="en-GB" sz="2000" baseline="-25000">
                          <a:effectLst/>
                        </a:rPr>
                        <a:t>o </a:t>
                      </a:r>
                      <a:r>
                        <a:rPr lang="en-GB" sz="2000">
                          <a:effectLst/>
                        </a:rPr>
                        <a:t>[kg/m</a:t>
                      </a:r>
                      <a:r>
                        <a:rPr lang="en-GB" sz="2000" baseline="30000">
                          <a:effectLst/>
                        </a:rPr>
                        <a:t>−3</a:t>
                      </a:r>
                      <a:r>
                        <a:rPr lang="en-GB" sz="2000">
                          <a:effectLst/>
                        </a:rPr>
                        <a:t>]</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marR="2540" algn="ctr">
                        <a:lnSpc>
                          <a:spcPct val="107000"/>
                        </a:lnSpc>
                        <a:spcAft>
                          <a:spcPts val="0"/>
                        </a:spcAft>
                      </a:pPr>
                      <a:r>
                        <a:rPr lang="en-GB" sz="2000">
                          <a:effectLst/>
                        </a:rPr>
                        <a:t>920</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marR="2540" algn="ctr">
                        <a:lnSpc>
                          <a:spcPct val="107000"/>
                        </a:lnSpc>
                        <a:spcAft>
                          <a:spcPts val="0"/>
                        </a:spcAft>
                      </a:pPr>
                      <a:r>
                        <a:rPr lang="en-GB" sz="2000">
                          <a:effectLst/>
                        </a:rPr>
                        <a:t>92</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extLst>
                  <a:ext uri="{0D108BD9-81ED-4DB2-BD59-A6C34878D82A}">
                    <a16:rowId xmlns:a16="http://schemas.microsoft.com/office/drawing/2014/main" val="4274602066"/>
                  </a:ext>
                </a:extLst>
              </a:tr>
              <a:tr h="336756">
                <a:tc>
                  <a:txBody>
                    <a:bodyPr/>
                    <a:lstStyle/>
                    <a:p>
                      <a:pPr marR="2540" algn="ctr">
                        <a:lnSpc>
                          <a:spcPct val="107000"/>
                        </a:lnSpc>
                        <a:spcAft>
                          <a:spcPts val="0"/>
                        </a:spcAft>
                      </a:pPr>
                      <a:r>
                        <a:rPr lang="en-GB" sz="2000">
                          <a:effectLst/>
                        </a:rPr>
                        <a:t>Marine riser top tension</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marR="2540" algn="ctr">
                        <a:lnSpc>
                          <a:spcPct val="107000"/>
                        </a:lnSpc>
                        <a:spcAft>
                          <a:spcPts val="0"/>
                        </a:spcAft>
                      </a:pPr>
                      <a:r>
                        <a:rPr lang="en-GB" sz="2000">
                          <a:effectLst/>
                        </a:rPr>
                        <a:t>T</a:t>
                      </a:r>
                      <a:r>
                        <a:rPr lang="en-GB" sz="2000" baseline="-25000">
                          <a:effectLst/>
                        </a:rPr>
                        <a:t>0 </a:t>
                      </a:r>
                      <a:r>
                        <a:rPr lang="en-GB" sz="2000">
                          <a:effectLst/>
                        </a:rPr>
                        <a:t>[kN]</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marR="2540" algn="ctr">
                        <a:lnSpc>
                          <a:spcPct val="107000"/>
                        </a:lnSpc>
                        <a:spcAft>
                          <a:spcPts val="0"/>
                        </a:spcAft>
                      </a:pPr>
                      <a:r>
                        <a:rPr lang="en-GB" sz="2000">
                          <a:effectLst/>
                        </a:rPr>
                        <a:t>4905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marR="2540" algn="ctr">
                        <a:lnSpc>
                          <a:spcPct val="107000"/>
                        </a:lnSpc>
                        <a:spcAft>
                          <a:spcPts val="0"/>
                        </a:spcAft>
                      </a:pPr>
                      <a:r>
                        <a:rPr lang="en-GB" sz="2000">
                          <a:effectLst/>
                        </a:rPr>
                        <a:t>490.5</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extLst>
                  <a:ext uri="{0D108BD9-81ED-4DB2-BD59-A6C34878D82A}">
                    <a16:rowId xmlns:a16="http://schemas.microsoft.com/office/drawing/2014/main" val="748799669"/>
                  </a:ext>
                </a:extLst>
              </a:tr>
              <a:tr h="336756">
                <a:tc rowSpan="2">
                  <a:txBody>
                    <a:bodyPr/>
                    <a:lstStyle/>
                    <a:p>
                      <a:pPr marR="2540" algn="ctr">
                        <a:lnSpc>
                          <a:spcPct val="107000"/>
                        </a:lnSpc>
                        <a:spcAft>
                          <a:spcPts val="0"/>
                        </a:spcAft>
                      </a:pPr>
                      <a:r>
                        <a:rPr lang="en-GB" sz="2000" dirty="0">
                          <a:effectLst/>
                        </a:rPr>
                        <a:t>Material S-N curve coefficients</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marR="2540" algn="ctr">
                        <a:lnSpc>
                          <a:spcPct val="107000"/>
                        </a:lnSpc>
                        <a:spcAft>
                          <a:spcPts val="0"/>
                        </a:spcAft>
                      </a:pPr>
                      <a:r>
                        <a:rPr lang="en-GB" sz="2000">
                          <a:effectLst/>
                        </a:rPr>
                        <a:t>α [GPa]</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algn="ctr">
                        <a:lnSpc>
                          <a:spcPct val="107000"/>
                        </a:lnSpc>
                        <a:spcAft>
                          <a:spcPts val="0"/>
                        </a:spcAft>
                      </a:pPr>
                      <a:r>
                        <a:rPr lang="en-GB" sz="2000">
                          <a:effectLst/>
                        </a:rPr>
                        <a:t>199</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marR="8890" algn="ctr">
                        <a:lnSpc>
                          <a:spcPct val="107000"/>
                        </a:lnSpc>
                        <a:spcAft>
                          <a:spcPts val="0"/>
                        </a:spcAft>
                      </a:pPr>
                      <a:r>
                        <a:rPr lang="en-GB" sz="2000">
                          <a:effectLst/>
                        </a:rPr>
                        <a:t>19.9</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extLst>
                  <a:ext uri="{0D108BD9-81ED-4DB2-BD59-A6C34878D82A}">
                    <a16:rowId xmlns:a16="http://schemas.microsoft.com/office/drawing/2014/main" val="985215934"/>
                  </a:ext>
                </a:extLst>
              </a:tr>
              <a:tr h="336756">
                <a:tc vMerge="1">
                  <a:txBody>
                    <a:bodyPr/>
                    <a:lstStyle/>
                    <a:p>
                      <a:endParaRPr lang="en-GB"/>
                    </a:p>
                  </a:txBody>
                  <a:tcPr/>
                </a:tc>
                <a:tc>
                  <a:txBody>
                    <a:bodyPr/>
                    <a:lstStyle/>
                    <a:p>
                      <a:pPr marR="2540" algn="ctr">
                        <a:lnSpc>
                          <a:spcPct val="107000"/>
                        </a:lnSpc>
                        <a:spcAft>
                          <a:spcPts val="0"/>
                        </a:spcAft>
                      </a:pPr>
                      <a:r>
                        <a:rPr lang="en-GB" sz="2000">
                          <a:effectLst/>
                        </a:rPr>
                        <a:t>δ [-]</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marR="2540" algn="ctr">
                        <a:lnSpc>
                          <a:spcPct val="107000"/>
                        </a:lnSpc>
                        <a:spcAft>
                          <a:spcPts val="0"/>
                        </a:spcAft>
                      </a:pPr>
                      <a:r>
                        <a:rPr lang="en-GB" sz="2000">
                          <a:effectLst/>
                        </a:rPr>
                        <a:t>3</a:t>
                      </a:r>
                      <a:endParaRPr lang="en-GB" sz="200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tc>
                  <a:txBody>
                    <a:bodyPr/>
                    <a:lstStyle/>
                    <a:p>
                      <a:pPr marR="2540" algn="ctr">
                        <a:lnSpc>
                          <a:spcPct val="107000"/>
                        </a:lnSpc>
                        <a:spcAft>
                          <a:spcPts val="0"/>
                        </a:spcAft>
                      </a:pPr>
                      <a:r>
                        <a:rPr lang="en-GB" sz="2000" dirty="0">
                          <a:effectLst/>
                        </a:rPr>
                        <a:t>0.3</a:t>
                      </a:r>
                      <a:endParaRPr lang="en-GB" sz="2000" dirty="0">
                        <a:effectLst/>
                        <a:latin typeface="Calibri" panose="020F0502020204030204" pitchFamily="34" charset="0"/>
                        <a:ea typeface="DengXian" panose="02010600030101010101" pitchFamily="2" charset="-122"/>
                        <a:cs typeface="Times New Roman" panose="02020603050405020304" pitchFamily="18" charset="0"/>
                      </a:endParaRPr>
                    </a:p>
                  </a:txBody>
                  <a:tcPr marL="76200" marR="73025" marT="69215" marB="0" anchor="ctr"/>
                </a:tc>
                <a:extLst>
                  <a:ext uri="{0D108BD9-81ED-4DB2-BD59-A6C34878D82A}">
                    <a16:rowId xmlns:a16="http://schemas.microsoft.com/office/drawing/2014/main" val="573045476"/>
                  </a:ext>
                </a:extLst>
              </a:tr>
            </a:tbl>
          </a:graphicData>
        </a:graphic>
      </p:graphicFrame>
      <p:sp>
        <p:nvSpPr>
          <p:cNvPr id="26" name="Rectangle 1"/>
          <p:cNvSpPr>
            <a:spLocks noChangeArrowheads="1"/>
          </p:cNvSpPr>
          <p:nvPr/>
        </p:nvSpPr>
        <p:spPr bwMode="auto">
          <a:xfrm>
            <a:off x="6120120" y="252624"/>
            <a:ext cx="494411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2000" b="0" i="0" u="none" strike="noStrike" cap="none" normalizeH="0" baseline="0" dirty="0" smtClean="0">
                <a:ln>
                  <a:noFill/>
                </a:ln>
                <a:solidFill>
                  <a:schemeClr val="tx1"/>
                </a:solidFill>
                <a:effectLst/>
                <a:ea typeface="DengXian" panose="02010600030101010101" pitchFamily="2" charset="-122"/>
                <a:cs typeface="Times New Roman" panose="02020603050405020304" pitchFamily="18" charset="0"/>
              </a:rPr>
              <a:t>Mean and standard deviation values for the random input variables</a:t>
            </a:r>
            <a:r>
              <a:rPr lang="en-GB" altLang="en-US" sz="2000" dirty="0" smtClean="0"/>
              <a:t> (Gaussian) </a:t>
            </a:r>
            <a:endParaRPr kumimoji="0" lang="en-GB" altLang="en-US" sz="2000" b="0" i="0" u="none" strike="noStrike" cap="none" normalizeH="0" baseline="0" dirty="0" smtClean="0">
              <a:ln>
                <a:noFill/>
              </a:ln>
              <a:solidFill>
                <a:schemeClr val="tx1"/>
              </a:solidFill>
              <a:effectLst/>
            </a:endParaRPr>
          </a:p>
        </p:txBody>
      </p:sp>
      <p:sp>
        <p:nvSpPr>
          <p:cNvPr id="5" name="Slide Number Placeholder 4"/>
          <p:cNvSpPr>
            <a:spLocks noGrp="1"/>
          </p:cNvSpPr>
          <p:nvPr>
            <p:ph type="sldNum" sz="quarter" idx="12"/>
          </p:nvPr>
        </p:nvSpPr>
        <p:spPr/>
        <p:txBody>
          <a:bodyPr/>
          <a:lstStyle/>
          <a:p>
            <a:fld id="{47043F70-617F-41D9-9FFC-A24CC501BB41}" type="slidenum">
              <a:rPr lang="en-GB" smtClean="0"/>
              <a:t>29</a:t>
            </a:fld>
            <a:endParaRPr lang="en-GB"/>
          </a:p>
        </p:txBody>
      </p:sp>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371600" y="6176864"/>
            <a:ext cx="1524001" cy="304139"/>
          </a:xfrm>
          <a:prstGeom prst="rect">
            <a:avLst/>
          </a:prstGeom>
        </p:spPr>
      </p:pic>
      <p:sp>
        <p:nvSpPr>
          <p:cNvPr id="9" name="TextBox 8"/>
          <p:cNvSpPr txBox="1"/>
          <p:nvPr/>
        </p:nvSpPr>
        <p:spPr>
          <a:xfrm>
            <a:off x="294640" y="6144268"/>
            <a:ext cx="1076960" cy="369332"/>
          </a:xfrm>
          <a:prstGeom prst="rect">
            <a:avLst/>
          </a:prstGeom>
          <a:noFill/>
        </p:spPr>
        <p:txBody>
          <a:bodyPr wrap="square" rtlCol="0">
            <a:spAutoFit/>
          </a:bodyPr>
          <a:lstStyle/>
          <a:p>
            <a:r>
              <a:rPr lang="en-GB" dirty="0" smtClean="0"/>
              <a:t>S-N law</a:t>
            </a:r>
            <a:endParaRPr lang="en-GB" dirty="0"/>
          </a:p>
        </p:txBody>
      </p:sp>
    </p:spTree>
    <p:extLst>
      <p:ext uri="{BB962C8B-B14F-4D97-AF65-F5344CB8AC3E}">
        <p14:creationId xmlns:p14="http://schemas.microsoft.com/office/powerpoint/2010/main" val="2520027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043F70-617F-41D9-9FFC-A24CC501BB41}" type="slidenum">
              <a:rPr lang="en-GB" smtClean="0"/>
              <a:t>3</a:t>
            </a:fld>
            <a:endParaRPr lang="en-GB"/>
          </a:p>
        </p:txBody>
      </p:sp>
      <p:pic>
        <p:nvPicPr>
          <p:cNvPr id="5" name="Picture 4"/>
          <p:cNvPicPr>
            <a:picLocks noChangeAspect="1"/>
          </p:cNvPicPr>
          <p:nvPr/>
        </p:nvPicPr>
        <p:blipFill>
          <a:blip r:embed="rId2"/>
          <a:stretch>
            <a:fillRect/>
          </a:stretch>
        </p:blipFill>
        <p:spPr>
          <a:xfrm>
            <a:off x="377232" y="1790547"/>
            <a:ext cx="7317404" cy="4085474"/>
          </a:xfrm>
          <a:prstGeom prst="rect">
            <a:avLst/>
          </a:prstGeom>
          <a:ln>
            <a:solidFill>
              <a:srgbClr val="FF0000"/>
            </a:solidFill>
          </a:ln>
        </p:spPr>
      </p:pic>
      <p:sp>
        <p:nvSpPr>
          <p:cNvPr id="7" name="Rectangle 6"/>
          <p:cNvSpPr/>
          <p:nvPr/>
        </p:nvSpPr>
        <p:spPr>
          <a:xfrm>
            <a:off x="2462918" y="5506689"/>
            <a:ext cx="2998963" cy="369332"/>
          </a:xfrm>
          <a:prstGeom prst="rect">
            <a:avLst/>
          </a:prstGeom>
        </p:spPr>
        <p:txBody>
          <a:bodyPr wrap="none">
            <a:spAutoFit/>
          </a:bodyPr>
          <a:lstStyle/>
          <a:p>
            <a:r>
              <a:rPr lang="en-GB" dirty="0"/>
              <a:t>https://www.cdbb.cam.ac.uk/</a:t>
            </a:r>
          </a:p>
        </p:txBody>
      </p:sp>
      <p:sp>
        <p:nvSpPr>
          <p:cNvPr id="12" name="Rounded Rectangle 11"/>
          <p:cNvSpPr/>
          <p:nvPr/>
        </p:nvSpPr>
        <p:spPr>
          <a:xfrm>
            <a:off x="8143393" y="3959306"/>
            <a:ext cx="1242060" cy="131559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3200" dirty="0" smtClean="0"/>
              <a:t>TEDS</a:t>
            </a:r>
            <a:endParaRPr lang="en-GB" sz="3200" dirty="0"/>
          </a:p>
        </p:txBody>
      </p:sp>
      <p:cxnSp>
        <p:nvCxnSpPr>
          <p:cNvPr id="13" name="Straight Arrow Connector 12"/>
          <p:cNvCxnSpPr>
            <a:endCxn id="12" idx="1"/>
          </p:cNvCxnSpPr>
          <p:nvPr/>
        </p:nvCxnSpPr>
        <p:spPr>
          <a:xfrm>
            <a:off x="6967728" y="4050792"/>
            <a:ext cx="1175665" cy="5663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10316470" y="4263162"/>
            <a:ext cx="1339798" cy="707886"/>
          </a:xfrm>
          <a:prstGeom prst="rect">
            <a:avLst/>
          </a:prstGeom>
          <a:noFill/>
        </p:spPr>
        <p:txBody>
          <a:bodyPr wrap="square" rtlCol="0">
            <a:spAutoFit/>
          </a:bodyPr>
          <a:lstStyle/>
          <a:p>
            <a:r>
              <a:rPr lang="en-GB" sz="2000" dirty="0" smtClean="0"/>
              <a:t>Design Sensitivity</a:t>
            </a:r>
            <a:endParaRPr lang="en-GB" sz="2000" dirty="0"/>
          </a:p>
        </p:txBody>
      </p:sp>
      <p:cxnSp>
        <p:nvCxnSpPr>
          <p:cNvPr id="17" name="Straight Arrow Connector 16"/>
          <p:cNvCxnSpPr/>
          <p:nvPr/>
        </p:nvCxnSpPr>
        <p:spPr>
          <a:xfrm flipV="1">
            <a:off x="9698825" y="4615859"/>
            <a:ext cx="467193" cy="1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itle 1"/>
          <p:cNvSpPr>
            <a:spLocks noGrp="1"/>
          </p:cNvSpPr>
          <p:nvPr>
            <p:ph type="title"/>
          </p:nvPr>
        </p:nvSpPr>
        <p:spPr>
          <a:xfrm>
            <a:off x="377232" y="72577"/>
            <a:ext cx="11140440" cy="1325563"/>
          </a:xfrm>
        </p:spPr>
        <p:txBody>
          <a:bodyPr/>
          <a:lstStyle/>
          <a:p>
            <a:r>
              <a:rPr lang="en-GB" dirty="0" smtClean="0"/>
              <a:t>Toolbox for engineering design sensitivity (TEDS) </a:t>
            </a:r>
            <a:endParaRPr lang="en-GB" dirty="0"/>
          </a:p>
        </p:txBody>
      </p:sp>
      <p:sp>
        <p:nvSpPr>
          <p:cNvPr id="14" name="TextBox 13"/>
          <p:cNvSpPr txBox="1"/>
          <p:nvPr/>
        </p:nvSpPr>
        <p:spPr>
          <a:xfrm>
            <a:off x="7896886" y="1664607"/>
            <a:ext cx="4170628" cy="1015663"/>
          </a:xfrm>
          <a:prstGeom prst="rect">
            <a:avLst/>
          </a:prstGeom>
          <a:noFill/>
        </p:spPr>
        <p:txBody>
          <a:bodyPr wrap="square" rtlCol="0">
            <a:spAutoFit/>
          </a:bodyPr>
          <a:lstStyle/>
          <a:p>
            <a:r>
              <a:rPr lang="en-GB" sz="2000" dirty="0" smtClean="0"/>
              <a:t>In this presentation, I discuss in details a sensitivity toolbox (TEDS)  to identify most important parameters in design</a:t>
            </a:r>
            <a:endParaRPr lang="en-GB" sz="2000" dirty="0"/>
          </a:p>
        </p:txBody>
      </p:sp>
    </p:spTree>
    <p:extLst>
      <p:ext uri="{BB962C8B-B14F-4D97-AF65-F5344CB8AC3E}">
        <p14:creationId xmlns:p14="http://schemas.microsoft.com/office/powerpoint/2010/main" val="6070317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140" y="291156"/>
            <a:ext cx="3919150" cy="1325563"/>
          </a:xfrm>
        </p:spPr>
        <p:txBody>
          <a:bodyPr/>
          <a:lstStyle/>
          <a:p>
            <a:r>
              <a:rPr lang="en-GB" dirty="0" smtClean="0"/>
              <a:t>Example results </a:t>
            </a:r>
            <a:endParaRPr lang="en-GB"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1330" y="2328873"/>
            <a:ext cx="7201905" cy="4010585"/>
          </a:xfrm>
          <a:prstGeom prst="rect">
            <a:avLst/>
          </a:prstGeom>
        </p:spPr>
      </p:pic>
      <p:sp>
        <p:nvSpPr>
          <p:cNvPr id="5" name="TextBox 4"/>
          <p:cNvSpPr txBox="1"/>
          <p:nvPr/>
        </p:nvSpPr>
        <p:spPr>
          <a:xfrm>
            <a:off x="4514250" y="1018689"/>
            <a:ext cx="6839550" cy="954107"/>
          </a:xfrm>
          <a:prstGeom prst="rect">
            <a:avLst/>
          </a:prstGeom>
          <a:noFill/>
        </p:spPr>
        <p:txBody>
          <a:bodyPr wrap="square" rtlCol="0">
            <a:spAutoFit/>
          </a:bodyPr>
          <a:lstStyle/>
          <a:p>
            <a:r>
              <a:rPr lang="en-GB" sz="2800" dirty="0" smtClean="0"/>
              <a:t>What is the sensitivity of design KPI:   80 years service without fatigue failure</a:t>
            </a:r>
            <a:endParaRPr lang="en-GB" sz="2800" dirty="0"/>
          </a:p>
        </p:txBody>
      </p:sp>
      <p:sp>
        <p:nvSpPr>
          <p:cNvPr id="6" name="Slide Number Placeholder 5"/>
          <p:cNvSpPr>
            <a:spLocks noGrp="1"/>
          </p:cNvSpPr>
          <p:nvPr>
            <p:ph type="sldNum" sz="quarter" idx="12"/>
          </p:nvPr>
        </p:nvSpPr>
        <p:spPr/>
        <p:txBody>
          <a:bodyPr/>
          <a:lstStyle/>
          <a:p>
            <a:fld id="{47043F70-617F-41D9-9FFC-A24CC501BB41}" type="slidenum">
              <a:rPr lang="en-GB" smtClean="0"/>
              <a:t>30</a:t>
            </a:fld>
            <a:endParaRPr lang="en-GB"/>
          </a:p>
        </p:txBody>
      </p:sp>
      <p:sp>
        <p:nvSpPr>
          <p:cNvPr id="7" name="TextBox 6"/>
          <p:cNvSpPr txBox="1"/>
          <p:nvPr/>
        </p:nvSpPr>
        <p:spPr>
          <a:xfrm>
            <a:off x="361420" y="2210506"/>
            <a:ext cx="3387620" cy="4247317"/>
          </a:xfrm>
          <a:prstGeom prst="rect">
            <a:avLst/>
          </a:prstGeom>
          <a:noFill/>
        </p:spPr>
        <p:txBody>
          <a:bodyPr wrap="square" rtlCol="0">
            <a:spAutoFit/>
          </a:bodyPr>
          <a:lstStyle/>
          <a:p>
            <a:r>
              <a:rPr lang="en-GB" dirty="0" smtClean="0"/>
              <a:t>The sensitivity results tells us which parameter is important for the specified KPI: bigger value of r means the fatigue failure is more sensitive to it.</a:t>
            </a:r>
          </a:p>
          <a:p>
            <a:endParaRPr lang="en-GB" dirty="0"/>
          </a:p>
          <a:p>
            <a:r>
              <a:rPr lang="en-GB" dirty="0" smtClean="0"/>
              <a:t> The results shown here do make sense because for example: </a:t>
            </a:r>
          </a:p>
          <a:p>
            <a:endParaRPr lang="en-GB" dirty="0" smtClean="0"/>
          </a:p>
          <a:p>
            <a:pPr marL="285750" indent="-285750">
              <a:buFont typeface="Arial" panose="020B0604020202020204" pitchFamily="34" charset="0"/>
              <a:buChar char="•"/>
            </a:pPr>
            <a:r>
              <a:rPr lang="el-GR" i="1" dirty="0" smtClean="0"/>
              <a:t>δ</a:t>
            </a:r>
            <a:r>
              <a:rPr lang="en-GB" dirty="0" smtClean="0"/>
              <a:t> is quite important because  number of cycles to fatigue failure depends on stress to the power of </a:t>
            </a:r>
            <a:r>
              <a:rPr lang="el-GR" i="1" dirty="0" smtClean="0"/>
              <a:t>δ</a:t>
            </a:r>
            <a:endParaRPr lang="en-GB" i="1" dirty="0" smtClean="0"/>
          </a:p>
          <a:p>
            <a:pPr marL="285750" indent="-285750">
              <a:buFont typeface="Arial" panose="020B0604020202020204" pitchFamily="34" charset="0"/>
              <a:buChar char="•"/>
            </a:pPr>
            <a:r>
              <a:rPr lang="en-GB" i="1" dirty="0" smtClean="0"/>
              <a:t>E </a:t>
            </a:r>
            <a:r>
              <a:rPr lang="en-GB" dirty="0" smtClean="0"/>
              <a:t>is important because bending stress is proportional to it </a:t>
            </a:r>
          </a:p>
        </p:txBody>
      </p:sp>
      <p:sp>
        <p:nvSpPr>
          <p:cNvPr id="8" name="Rectangle 7"/>
          <p:cNvSpPr/>
          <p:nvPr/>
        </p:nvSpPr>
        <p:spPr>
          <a:xfrm>
            <a:off x="280140" y="1247387"/>
            <a:ext cx="2987754" cy="369332"/>
          </a:xfrm>
          <a:prstGeom prst="rect">
            <a:avLst/>
          </a:prstGeom>
        </p:spPr>
        <p:txBody>
          <a:bodyPr wrap="square">
            <a:spAutoFit/>
          </a:bodyPr>
          <a:lstStyle/>
          <a:p>
            <a:r>
              <a:rPr lang="en-GB" dirty="0" smtClean="0">
                <a:latin typeface="Calibri" panose="020F0502020204030204" pitchFamily="34" charset="0"/>
              </a:rPr>
              <a:t>KPI-based sensitivity</a:t>
            </a:r>
            <a:endParaRPr lang="en-GB" dirty="0"/>
          </a:p>
        </p:txBody>
      </p:sp>
    </p:spTree>
    <p:extLst>
      <p:ext uri="{BB962C8B-B14F-4D97-AF65-F5344CB8AC3E}">
        <p14:creationId xmlns:p14="http://schemas.microsoft.com/office/powerpoint/2010/main" val="1961686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0" y="365126"/>
            <a:ext cx="4231225" cy="845194"/>
          </a:xfrm>
        </p:spPr>
        <p:txBody>
          <a:bodyPr/>
          <a:lstStyle/>
          <a:p>
            <a:r>
              <a:rPr lang="en-GB" dirty="0" smtClean="0"/>
              <a:t>Example results </a:t>
            </a:r>
            <a:endParaRPr lang="en-GB"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5450" y="1460035"/>
            <a:ext cx="6356950" cy="5078877"/>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6280" y="3269686"/>
            <a:ext cx="2788920" cy="1629095"/>
          </a:xfrm>
          <a:prstGeom prst="rect">
            <a:avLst/>
          </a:prstGeom>
        </p:spPr>
      </p:pic>
      <p:sp>
        <p:nvSpPr>
          <p:cNvPr id="3" name="Slide Number Placeholder 2"/>
          <p:cNvSpPr>
            <a:spLocks noGrp="1"/>
          </p:cNvSpPr>
          <p:nvPr>
            <p:ph type="sldNum" sz="quarter" idx="12"/>
          </p:nvPr>
        </p:nvSpPr>
        <p:spPr/>
        <p:txBody>
          <a:bodyPr/>
          <a:lstStyle/>
          <a:p>
            <a:fld id="{47043F70-617F-41D9-9FFC-A24CC501BB41}" type="slidenum">
              <a:rPr lang="en-GB" smtClean="0"/>
              <a:t>31</a:t>
            </a:fld>
            <a:endParaRPr lang="en-GB"/>
          </a:p>
        </p:txBody>
      </p:sp>
      <p:sp>
        <p:nvSpPr>
          <p:cNvPr id="9" name="TextBox 8"/>
          <p:cNvSpPr txBox="1"/>
          <p:nvPr/>
        </p:nvSpPr>
        <p:spPr>
          <a:xfrm>
            <a:off x="4880010" y="310669"/>
            <a:ext cx="7311990" cy="954107"/>
          </a:xfrm>
          <a:prstGeom prst="rect">
            <a:avLst/>
          </a:prstGeom>
          <a:noFill/>
        </p:spPr>
        <p:txBody>
          <a:bodyPr wrap="square" rtlCol="0">
            <a:spAutoFit/>
          </a:bodyPr>
          <a:lstStyle/>
          <a:p>
            <a:r>
              <a:rPr lang="en-GB" sz="2800" dirty="0" smtClean="0"/>
              <a:t>What is the sensitivity of the general distribution of the max bending stress? Fisher Eigenvectors </a:t>
            </a:r>
            <a:endParaRPr lang="en-GB" sz="2800" dirty="0"/>
          </a:p>
        </p:txBody>
      </p:sp>
      <p:sp>
        <p:nvSpPr>
          <p:cNvPr id="10" name="TextBox 9"/>
          <p:cNvSpPr txBox="1"/>
          <p:nvPr/>
        </p:nvSpPr>
        <p:spPr>
          <a:xfrm>
            <a:off x="259820" y="2185612"/>
            <a:ext cx="4444260" cy="923330"/>
          </a:xfrm>
          <a:prstGeom prst="rect">
            <a:avLst/>
          </a:prstGeom>
          <a:noFill/>
        </p:spPr>
        <p:txBody>
          <a:bodyPr wrap="square" rtlCol="0">
            <a:spAutoFit/>
          </a:bodyPr>
          <a:lstStyle/>
          <a:p>
            <a:r>
              <a:rPr lang="en-GB" dirty="0" smtClean="0"/>
              <a:t>First, only one dominant eigenvector in this case (see magnitude  of eigenvalues below) </a:t>
            </a:r>
            <a:r>
              <a:rPr lang="en-GB" dirty="0" smtClean="0">
                <a:sym typeface="Wingdings" panose="05000000000000000000" pitchFamily="2" charset="2"/>
              </a:rPr>
              <a:t> this is the most sensitive direction </a:t>
            </a:r>
            <a:endParaRPr lang="en-GB" dirty="0" smtClean="0"/>
          </a:p>
        </p:txBody>
      </p:sp>
      <p:sp>
        <p:nvSpPr>
          <p:cNvPr id="11" name="TextBox 10"/>
          <p:cNvSpPr txBox="1"/>
          <p:nvPr/>
        </p:nvSpPr>
        <p:spPr>
          <a:xfrm>
            <a:off x="254000" y="5059525"/>
            <a:ext cx="4241060" cy="1477328"/>
          </a:xfrm>
          <a:prstGeom prst="rect">
            <a:avLst/>
          </a:prstGeom>
          <a:noFill/>
        </p:spPr>
        <p:txBody>
          <a:bodyPr wrap="square" rtlCol="0">
            <a:spAutoFit/>
          </a:bodyPr>
          <a:lstStyle/>
          <a:p>
            <a:r>
              <a:rPr lang="en-GB" dirty="0" smtClean="0"/>
              <a:t>Second, as compared to the scatter plot at the beginning of the presentation, we have Ca and E as important ones, but E of similar importance as Ca, unlike the scatter plot where it seemed that Ca is dominant</a:t>
            </a:r>
          </a:p>
        </p:txBody>
      </p:sp>
      <p:sp>
        <p:nvSpPr>
          <p:cNvPr id="12" name="TextBox 11"/>
          <p:cNvSpPr txBox="1"/>
          <p:nvPr/>
        </p:nvSpPr>
        <p:spPr>
          <a:xfrm>
            <a:off x="361420" y="1090703"/>
            <a:ext cx="2005860" cy="369332"/>
          </a:xfrm>
          <a:prstGeom prst="rect">
            <a:avLst/>
          </a:prstGeom>
          <a:noFill/>
        </p:spPr>
        <p:txBody>
          <a:bodyPr wrap="square" rtlCol="0">
            <a:spAutoFit/>
          </a:bodyPr>
          <a:lstStyle/>
          <a:p>
            <a:r>
              <a:rPr lang="en-GB" dirty="0" smtClean="0"/>
              <a:t>KPI-free sensitivity</a:t>
            </a:r>
            <a:endParaRPr lang="en-GB" dirty="0"/>
          </a:p>
        </p:txBody>
      </p:sp>
    </p:spTree>
    <p:extLst>
      <p:ext uri="{BB962C8B-B14F-4D97-AF65-F5344CB8AC3E}">
        <p14:creationId xmlns:p14="http://schemas.microsoft.com/office/powerpoint/2010/main" val="4371529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647025" cy="1325563"/>
          </a:xfrm>
        </p:spPr>
        <p:txBody>
          <a:bodyPr/>
          <a:lstStyle/>
          <a:p>
            <a:r>
              <a:rPr lang="en-GB" dirty="0" smtClean="0"/>
              <a:t>Example results </a:t>
            </a:r>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50349" y="2326512"/>
            <a:ext cx="5593782" cy="3374510"/>
          </a:xfrm>
          <a:prstGeom prst="rect">
            <a:avLst/>
          </a:prstGeom>
        </p:spPr>
      </p:pic>
      <p:sp>
        <p:nvSpPr>
          <p:cNvPr id="18" name="Rounded Rectangle 17"/>
          <p:cNvSpPr/>
          <p:nvPr/>
        </p:nvSpPr>
        <p:spPr>
          <a:xfrm>
            <a:off x="922310" y="1926845"/>
            <a:ext cx="1242060" cy="398796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3200" dirty="0" smtClean="0"/>
              <a:t>TEDS</a:t>
            </a:r>
            <a:endParaRPr lang="en-GB" sz="3200" dirty="0"/>
          </a:p>
        </p:txBody>
      </p:sp>
      <p:sp>
        <p:nvSpPr>
          <p:cNvPr id="19" name="TextBox 18"/>
          <p:cNvSpPr txBox="1"/>
          <p:nvPr/>
        </p:nvSpPr>
        <p:spPr>
          <a:xfrm>
            <a:off x="922310" y="6276868"/>
            <a:ext cx="1240543" cy="369332"/>
          </a:xfrm>
          <a:prstGeom prst="rect">
            <a:avLst/>
          </a:prstGeom>
          <a:noFill/>
        </p:spPr>
        <p:txBody>
          <a:bodyPr wrap="square" rtlCol="0">
            <a:spAutoFit/>
          </a:bodyPr>
          <a:lstStyle/>
          <a:p>
            <a:r>
              <a:rPr lang="en-GB" dirty="0" smtClean="0"/>
              <a:t>Design KPI</a:t>
            </a:r>
            <a:endParaRPr lang="en-GB" dirty="0"/>
          </a:p>
        </p:txBody>
      </p:sp>
      <p:sp>
        <p:nvSpPr>
          <p:cNvPr id="20" name="TextBox 19"/>
          <p:cNvSpPr txBox="1"/>
          <p:nvPr/>
        </p:nvSpPr>
        <p:spPr>
          <a:xfrm>
            <a:off x="3404913" y="4471649"/>
            <a:ext cx="2293620" cy="369332"/>
          </a:xfrm>
          <a:prstGeom prst="rect">
            <a:avLst/>
          </a:prstGeom>
          <a:noFill/>
        </p:spPr>
        <p:txBody>
          <a:bodyPr wrap="square" rtlCol="0">
            <a:spAutoFit/>
          </a:bodyPr>
          <a:lstStyle/>
          <a:p>
            <a:r>
              <a:rPr lang="en-GB" dirty="0" smtClean="0"/>
              <a:t>KPI-free Sensitivity</a:t>
            </a:r>
            <a:endParaRPr lang="en-GB" dirty="0"/>
          </a:p>
        </p:txBody>
      </p:sp>
      <p:cxnSp>
        <p:nvCxnSpPr>
          <p:cNvPr id="21" name="Straight Arrow Connector 20"/>
          <p:cNvCxnSpPr/>
          <p:nvPr/>
        </p:nvCxnSpPr>
        <p:spPr>
          <a:xfrm>
            <a:off x="2162853" y="3194710"/>
            <a:ext cx="1207876" cy="3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2162853" y="4685684"/>
            <a:ext cx="1207876" cy="3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3404913" y="3014157"/>
            <a:ext cx="2293620" cy="369332"/>
          </a:xfrm>
          <a:prstGeom prst="rect">
            <a:avLst/>
          </a:prstGeom>
          <a:noFill/>
        </p:spPr>
        <p:txBody>
          <a:bodyPr wrap="square" rtlCol="0">
            <a:spAutoFit/>
          </a:bodyPr>
          <a:lstStyle/>
          <a:p>
            <a:r>
              <a:rPr lang="en-GB" dirty="0" smtClean="0"/>
              <a:t>KPI-based Sensitivity</a:t>
            </a:r>
            <a:endParaRPr lang="en-GB" dirty="0"/>
          </a:p>
        </p:txBody>
      </p:sp>
      <p:cxnSp>
        <p:nvCxnSpPr>
          <p:cNvPr id="24" name="Straight Arrow Connector 23"/>
          <p:cNvCxnSpPr>
            <a:stCxn id="19" idx="0"/>
            <a:endCxn id="18" idx="2"/>
          </p:cNvCxnSpPr>
          <p:nvPr/>
        </p:nvCxnSpPr>
        <p:spPr>
          <a:xfrm flipV="1">
            <a:off x="1542582" y="5914814"/>
            <a:ext cx="758" cy="3620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23" idx="2"/>
            <a:endCxn id="20" idx="0"/>
          </p:cNvCxnSpPr>
          <p:nvPr/>
        </p:nvCxnSpPr>
        <p:spPr>
          <a:xfrm>
            <a:off x="4551723" y="3383489"/>
            <a:ext cx="0" cy="108816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3" name="Slide Number Placeholder 2"/>
          <p:cNvSpPr>
            <a:spLocks noGrp="1"/>
          </p:cNvSpPr>
          <p:nvPr>
            <p:ph type="sldNum" sz="quarter" idx="12"/>
          </p:nvPr>
        </p:nvSpPr>
        <p:spPr/>
        <p:txBody>
          <a:bodyPr/>
          <a:lstStyle/>
          <a:p>
            <a:fld id="{47043F70-617F-41D9-9FFC-A24CC501BB41}" type="slidenum">
              <a:rPr lang="en-GB" smtClean="0"/>
              <a:t>32</a:t>
            </a:fld>
            <a:endParaRPr lang="en-GB"/>
          </a:p>
        </p:txBody>
      </p:sp>
      <p:sp>
        <p:nvSpPr>
          <p:cNvPr id="13" name="TextBox 12"/>
          <p:cNvSpPr txBox="1"/>
          <p:nvPr/>
        </p:nvSpPr>
        <p:spPr>
          <a:xfrm>
            <a:off x="5923492" y="850127"/>
            <a:ext cx="5847495" cy="954107"/>
          </a:xfrm>
          <a:prstGeom prst="rect">
            <a:avLst/>
          </a:prstGeom>
          <a:noFill/>
        </p:spPr>
        <p:txBody>
          <a:bodyPr wrap="square" rtlCol="0">
            <a:spAutoFit/>
          </a:bodyPr>
          <a:lstStyle/>
          <a:p>
            <a:r>
              <a:rPr lang="en-GB" sz="2800" dirty="0" smtClean="0"/>
              <a:t>How are these two types of sensitivity related in this case? </a:t>
            </a:r>
            <a:endParaRPr lang="en-GB" sz="2800" dirty="0"/>
          </a:p>
        </p:txBody>
      </p:sp>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9822722" y="6011895"/>
            <a:ext cx="1048294" cy="454473"/>
          </a:xfrm>
          <a:prstGeom prst="rect">
            <a:avLst/>
          </a:prstGeom>
        </p:spPr>
      </p:pic>
      <p:sp>
        <p:nvSpPr>
          <p:cNvPr id="26" name="TextBox 25"/>
          <p:cNvSpPr txBox="1"/>
          <p:nvPr/>
        </p:nvSpPr>
        <p:spPr>
          <a:xfrm>
            <a:off x="4485225" y="5914814"/>
            <a:ext cx="5586233" cy="646331"/>
          </a:xfrm>
          <a:prstGeom prst="rect">
            <a:avLst/>
          </a:prstGeom>
          <a:noFill/>
        </p:spPr>
        <p:txBody>
          <a:bodyPr wrap="square" rtlCol="0">
            <a:spAutoFit/>
          </a:bodyPr>
          <a:lstStyle/>
          <a:p>
            <a:r>
              <a:rPr lang="en-GB" dirty="0" smtClean="0"/>
              <a:t>Take dot product between the failure sensitivity vector and different eigenvectors to compute the projection</a:t>
            </a:r>
            <a:endParaRPr lang="en-GB" dirty="0"/>
          </a:p>
        </p:txBody>
      </p:sp>
      <p:sp>
        <p:nvSpPr>
          <p:cNvPr id="27" name="TextBox 26"/>
          <p:cNvSpPr txBox="1"/>
          <p:nvPr/>
        </p:nvSpPr>
        <p:spPr>
          <a:xfrm>
            <a:off x="8288511" y="2727240"/>
            <a:ext cx="3355620" cy="1200329"/>
          </a:xfrm>
          <a:prstGeom prst="rect">
            <a:avLst/>
          </a:prstGeom>
          <a:noFill/>
        </p:spPr>
        <p:txBody>
          <a:bodyPr wrap="square" rtlCol="0">
            <a:spAutoFit/>
          </a:bodyPr>
          <a:lstStyle/>
          <a:p>
            <a:r>
              <a:rPr lang="en-GB" dirty="0" smtClean="0"/>
              <a:t>In this case, the similarity (shape) between 1</a:t>
            </a:r>
            <a:r>
              <a:rPr lang="en-GB" baseline="30000" dirty="0" smtClean="0"/>
              <a:t>st</a:t>
            </a:r>
            <a:r>
              <a:rPr lang="en-GB" dirty="0" smtClean="0"/>
              <a:t> eigenvector of KPIs free sensitivity and KPI-based sensitivity is the highest</a:t>
            </a:r>
            <a:endParaRPr lang="en-GB" dirty="0"/>
          </a:p>
        </p:txBody>
      </p:sp>
      <p:cxnSp>
        <p:nvCxnSpPr>
          <p:cNvPr id="28" name="Straight Arrow Connector 27"/>
          <p:cNvCxnSpPr/>
          <p:nvPr/>
        </p:nvCxnSpPr>
        <p:spPr>
          <a:xfrm flipV="1">
            <a:off x="6926364" y="3194710"/>
            <a:ext cx="1232116" cy="188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990760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647025" cy="1325563"/>
          </a:xfrm>
        </p:spPr>
        <p:txBody>
          <a:bodyPr/>
          <a:lstStyle/>
          <a:p>
            <a:r>
              <a:rPr lang="en-GB" dirty="0" smtClean="0"/>
              <a:t>Example results </a:t>
            </a:r>
            <a:endParaRPr lang="en-GB"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1381" y="365125"/>
            <a:ext cx="4993774" cy="2780925"/>
          </a:xfrm>
          <a:prstGeom prst="rect">
            <a:avLst/>
          </a:prstGeom>
        </p:spPr>
      </p:pic>
      <p:sp>
        <p:nvSpPr>
          <p:cNvPr id="18" name="Rounded Rectangle 17"/>
          <p:cNvSpPr/>
          <p:nvPr/>
        </p:nvSpPr>
        <p:spPr>
          <a:xfrm>
            <a:off x="922310" y="1926845"/>
            <a:ext cx="1242060" cy="398796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3200" dirty="0" smtClean="0"/>
              <a:t>TEDS</a:t>
            </a:r>
            <a:endParaRPr lang="en-GB" sz="3200" dirty="0"/>
          </a:p>
        </p:txBody>
      </p:sp>
      <p:sp>
        <p:nvSpPr>
          <p:cNvPr id="20" name="TextBox 19"/>
          <p:cNvSpPr txBox="1"/>
          <p:nvPr/>
        </p:nvSpPr>
        <p:spPr>
          <a:xfrm>
            <a:off x="3404913" y="4471649"/>
            <a:ext cx="2293620" cy="369332"/>
          </a:xfrm>
          <a:prstGeom prst="rect">
            <a:avLst/>
          </a:prstGeom>
          <a:noFill/>
        </p:spPr>
        <p:txBody>
          <a:bodyPr wrap="square" rtlCol="0">
            <a:spAutoFit/>
          </a:bodyPr>
          <a:lstStyle/>
          <a:p>
            <a:r>
              <a:rPr lang="en-GB" dirty="0" smtClean="0"/>
              <a:t>KPI-free Sensitivity</a:t>
            </a:r>
            <a:endParaRPr lang="en-GB" dirty="0"/>
          </a:p>
        </p:txBody>
      </p:sp>
      <p:cxnSp>
        <p:nvCxnSpPr>
          <p:cNvPr id="21" name="Straight Arrow Connector 20"/>
          <p:cNvCxnSpPr/>
          <p:nvPr/>
        </p:nvCxnSpPr>
        <p:spPr>
          <a:xfrm>
            <a:off x="2162853" y="3194710"/>
            <a:ext cx="1207876" cy="3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2162853" y="4685684"/>
            <a:ext cx="1207876" cy="3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p:cNvSpPr txBox="1"/>
          <p:nvPr/>
        </p:nvSpPr>
        <p:spPr>
          <a:xfrm>
            <a:off x="3404913" y="3014157"/>
            <a:ext cx="2293620" cy="369332"/>
          </a:xfrm>
          <a:prstGeom prst="rect">
            <a:avLst/>
          </a:prstGeom>
          <a:noFill/>
        </p:spPr>
        <p:txBody>
          <a:bodyPr wrap="square" rtlCol="0">
            <a:spAutoFit/>
          </a:bodyPr>
          <a:lstStyle/>
          <a:p>
            <a:r>
              <a:rPr lang="en-GB" dirty="0" smtClean="0"/>
              <a:t>KPI-based Sensitivity</a:t>
            </a:r>
            <a:endParaRPr lang="en-GB" dirty="0"/>
          </a:p>
        </p:txBody>
      </p:sp>
      <p:cxnSp>
        <p:nvCxnSpPr>
          <p:cNvPr id="25" name="Straight Arrow Connector 24"/>
          <p:cNvCxnSpPr>
            <a:stCxn id="23" idx="2"/>
            <a:endCxn id="20" idx="0"/>
          </p:cNvCxnSpPr>
          <p:nvPr/>
        </p:nvCxnSpPr>
        <p:spPr>
          <a:xfrm>
            <a:off x="4551723" y="3383489"/>
            <a:ext cx="0" cy="108816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4" name="Slide Number Placeholder 3"/>
          <p:cNvSpPr>
            <a:spLocks noGrp="1"/>
          </p:cNvSpPr>
          <p:nvPr>
            <p:ph type="sldNum" sz="quarter" idx="12"/>
          </p:nvPr>
        </p:nvSpPr>
        <p:spPr/>
        <p:txBody>
          <a:bodyPr/>
          <a:lstStyle/>
          <a:p>
            <a:fld id="{47043F70-617F-41D9-9FFC-A24CC501BB41}" type="slidenum">
              <a:rPr lang="en-GB" smtClean="0"/>
              <a:t>33</a:t>
            </a:fld>
            <a:endParaRPr lang="en-GB"/>
          </a:p>
        </p:txBody>
      </p:sp>
      <p:cxnSp>
        <p:nvCxnSpPr>
          <p:cNvPr id="15" name="Straight Arrow Connector 14"/>
          <p:cNvCxnSpPr/>
          <p:nvPr/>
        </p:nvCxnSpPr>
        <p:spPr>
          <a:xfrm flipV="1">
            <a:off x="5482908" y="2268333"/>
            <a:ext cx="1359115" cy="7867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372266" y="4714359"/>
            <a:ext cx="1359115" cy="650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843811" y="5281730"/>
            <a:ext cx="3221716" cy="1477328"/>
          </a:xfrm>
          <a:prstGeom prst="rect">
            <a:avLst/>
          </a:prstGeom>
          <a:noFill/>
        </p:spPr>
        <p:txBody>
          <a:bodyPr wrap="square" rtlCol="0">
            <a:spAutoFit/>
          </a:bodyPr>
          <a:lstStyle/>
          <a:p>
            <a:r>
              <a:rPr lang="en-GB" dirty="0" smtClean="0">
                <a:solidFill>
                  <a:schemeClr val="accent1">
                    <a:lumMod val="50000"/>
                  </a:schemeClr>
                </a:solidFill>
              </a:rPr>
              <a:t>Clearly quite similar in this case! This is expected because both sensitivities are related to high stress levels. However, the level of similarity is case dependent.</a:t>
            </a:r>
            <a:endParaRPr lang="en-GB" dirty="0">
              <a:solidFill>
                <a:schemeClr val="accent1">
                  <a:lumMod val="50000"/>
                </a:schemeClr>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290" y="3648076"/>
            <a:ext cx="4889865" cy="2790448"/>
          </a:xfrm>
          <a:prstGeom prst="rect">
            <a:avLst/>
          </a:prstGeom>
        </p:spPr>
      </p:pic>
      <p:sp>
        <p:nvSpPr>
          <p:cNvPr id="16" name="Rectangle 15"/>
          <p:cNvSpPr/>
          <p:nvPr/>
        </p:nvSpPr>
        <p:spPr>
          <a:xfrm>
            <a:off x="9717024" y="3605083"/>
            <a:ext cx="835152" cy="2536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74459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510" y="38395"/>
            <a:ext cx="11250364" cy="1325563"/>
          </a:xfrm>
        </p:spPr>
        <p:txBody>
          <a:bodyPr>
            <a:normAutofit/>
          </a:bodyPr>
          <a:lstStyle/>
          <a:p>
            <a:r>
              <a:rPr lang="en-GB" dirty="0" smtClean="0"/>
              <a:t>More Example Results – Displacement Response</a:t>
            </a:r>
            <a:endParaRPr lang="en-GB" dirty="0"/>
          </a:p>
        </p:txBody>
      </p:sp>
      <p:pic>
        <p:nvPicPr>
          <p:cNvPr id="4" name="Picture 3"/>
          <p:cNvPicPr>
            <a:picLocks noChangeAspect="1"/>
          </p:cNvPicPr>
          <p:nvPr/>
        </p:nvPicPr>
        <p:blipFill>
          <a:blip r:embed="rId5"/>
          <a:stretch>
            <a:fillRect/>
          </a:stretch>
        </p:blipFill>
        <p:spPr>
          <a:xfrm>
            <a:off x="703510" y="2231880"/>
            <a:ext cx="2854386" cy="3371196"/>
          </a:xfrm>
          <a:prstGeom prst="rect">
            <a:avLst/>
          </a:prstGeom>
        </p:spPr>
      </p:pic>
      <p:sp>
        <p:nvSpPr>
          <p:cNvPr id="5" name="TextBox 4"/>
          <p:cNvSpPr txBox="1"/>
          <p:nvPr/>
        </p:nvSpPr>
        <p:spPr>
          <a:xfrm>
            <a:off x="9736560" y="2105095"/>
            <a:ext cx="2361151" cy="1631216"/>
          </a:xfrm>
          <a:prstGeom prst="rect">
            <a:avLst/>
          </a:prstGeom>
          <a:noFill/>
        </p:spPr>
        <p:txBody>
          <a:bodyPr wrap="square" rtlCol="0">
            <a:spAutoFit/>
          </a:bodyPr>
          <a:lstStyle/>
          <a:p>
            <a:r>
              <a:rPr lang="en-GB" sz="2000" dirty="0" smtClean="0"/>
              <a:t>Design KPI:  </a:t>
            </a:r>
          </a:p>
          <a:p>
            <a:r>
              <a:rPr lang="en-GB" sz="2000" dirty="0" smtClean="0"/>
              <a:t>90% of all simulated displacement response is below a given threshold </a:t>
            </a:r>
            <a:endParaRPr lang="en-GB" sz="2000" dirty="0"/>
          </a:p>
        </p:txBody>
      </p:sp>
      <p:sp>
        <p:nvSpPr>
          <p:cNvPr id="31" name="TextBox 30"/>
          <p:cNvSpPr txBox="1"/>
          <p:nvPr/>
        </p:nvSpPr>
        <p:spPr>
          <a:xfrm>
            <a:off x="9880399" y="4922331"/>
            <a:ext cx="2073475" cy="1015663"/>
          </a:xfrm>
          <a:prstGeom prst="rect">
            <a:avLst/>
          </a:prstGeom>
          <a:noFill/>
        </p:spPr>
        <p:txBody>
          <a:bodyPr wrap="square" rtlCol="0">
            <a:spAutoFit/>
          </a:bodyPr>
          <a:lstStyle/>
          <a:p>
            <a:r>
              <a:rPr lang="en-GB" sz="2000" dirty="0" smtClean="0"/>
              <a:t>Distribution of max displacement along the riser</a:t>
            </a:r>
            <a:endParaRPr lang="en-GB" sz="2000" dirty="0"/>
          </a:p>
        </p:txBody>
      </p:sp>
      <p:sp>
        <p:nvSpPr>
          <p:cNvPr id="3" name="Slide Number Placeholder 2"/>
          <p:cNvSpPr>
            <a:spLocks noGrp="1"/>
          </p:cNvSpPr>
          <p:nvPr>
            <p:ph type="sldNum" sz="quarter" idx="12"/>
          </p:nvPr>
        </p:nvSpPr>
        <p:spPr/>
        <p:txBody>
          <a:bodyPr/>
          <a:lstStyle/>
          <a:p>
            <a:fld id="{47043F70-617F-41D9-9FFC-A24CC501BB41}" type="slidenum">
              <a:rPr lang="en-GB" smtClean="0"/>
              <a:t>34</a:t>
            </a:fld>
            <a:endParaRPr lang="en-GB"/>
          </a:p>
        </p:txBody>
      </p:sp>
      <p:grpSp>
        <p:nvGrpSpPr>
          <p:cNvPr id="33" name="Group 32"/>
          <p:cNvGrpSpPr/>
          <p:nvPr/>
        </p:nvGrpSpPr>
        <p:grpSpPr>
          <a:xfrm>
            <a:off x="4002730" y="1527990"/>
            <a:ext cx="4824966" cy="4828360"/>
            <a:chOff x="7210308" y="843240"/>
            <a:chExt cx="4824966" cy="4828360"/>
          </a:xfrm>
        </p:grpSpPr>
        <p:sp>
          <p:nvSpPr>
            <p:cNvPr id="34" name="TextBox 33"/>
            <p:cNvSpPr txBox="1"/>
            <p:nvPr/>
          </p:nvSpPr>
          <p:spPr>
            <a:xfrm>
              <a:off x="7210308" y="3871123"/>
              <a:ext cx="1449016" cy="707886"/>
            </a:xfrm>
            <a:prstGeom prst="rect">
              <a:avLst/>
            </a:prstGeom>
            <a:noFill/>
          </p:spPr>
          <p:txBody>
            <a:bodyPr wrap="square" rtlCol="0">
              <a:spAutoFit/>
            </a:bodyPr>
            <a:lstStyle/>
            <a:p>
              <a:pPr algn="ctr"/>
              <a:r>
                <a:rPr lang="en-GB" sz="2000" b="1" dirty="0"/>
                <a:t>Black B</a:t>
              </a:r>
              <a:r>
                <a:rPr lang="en-GB" sz="2000" b="1" dirty="0" smtClean="0"/>
                <a:t>ox Digital Twin</a:t>
              </a:r>
              <a:endParaRPr lang="en-GB" sz="2000" b="1" dirty="0"/>
            </a:p>
          </p:txBody>
        </p:sp>
        <p:grpSp>
          <p:nvGrpSpPr>
            <p:cNvPr id="35" name="Group 34"/>
            <p:cNvGrpSpPr/>
            <p:nvPr/>
          </p:nvGrpSpPr>
          <p:grpSpPr>
            <a:xfrm>
              <a:off x="7629715" y="843240"/>
              <a:ext cx="4405559" cy="4828360"/>
              <a:chOff x="7629715" y="843240"/>
              <a:chExt cx="4405559" cy="4828360"/>
            </a:xfrm>
          </p:grpSpPr>
          <p:sp>
            <p:nvSpPr>
              <p:cNvPr id="36" name="Rectangle 35"/>
              <p:cNvSpPr/>
              <p:nvPr/>
            </p:nvSpPr>
            <p:spPr>
              <a:xfrm>
                <a:off x="7712088" y="1649275"/>
                <a:ext cx="402976" cy="3359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37" name="Group 36"/>
              <p:cNvGrpSpPr/>
              <p:nvPr/>
            </p:nvGrpSpPr>
            <p:grpSpPr>
              <a:xfrm>
                <a:off x="7629715" y="2602081"/>
                <a:ext cx="582909" cy="609849"/>
                <a:chOff x="2185484" y="4253858"/>
                <a:chExt cx="581802" cy="609849"/>
              </a:xfrm>
            </p:grpSpPr>
            <p:pic>
              <p:nvPicPr>
                <p:cNvPr id="55" name="Picture 54"/>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2317250" y="4414857"/>
                  <a:ext cx="332380" cy="290290"/>
                </a:xfrm>
                <a:prstGeom prst="rect">
                  <a:avLst/>
                </a:prstGeom>
              </p:spPr>
            </p:pic>
            <p:sp>
              <p:nvSpPr>
                <p:cNvPr id="56" name="Rounded Rectangle 55"/>
                <p:cNvSpPr/>
                <p:nvPr/>
              </p:nvSpPr>
              <p:spPr>
                <a:xfrm>
                  <a:off x="2185484" y="4253858"/>
                  <a:ext cx="581802" cy="60984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pic>
            <p:nvPicPr>
              <p:cNvPr id="38" name="Picture 37"/>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7856872" y="1720653"/>
                <a:ext cx="133763" cy="176482"/>
              </a:xfrm>
              <a:prstGeom prst="rect">
                <a:avLst/>
              </a:prstGeom>
            </p:spPr>
          </p:pic>
          <p:grpSp>
            <p:nvGrpSpPr>
              <p:cNvPr id="39" name="Group 38"/>
              <p:cNvGrpSpPr/>
              <p:nvPr/>
            </p:nvGrpSpPr>
            <p:grpSpPr>
              <a:xfrm>
                <a:off x="7673665" y="5061751"/>
                <a:ext cx="522303" cy="609849"/>
                <a:chOff x="4143190" y="2972533"/>
                <a:chExt cx="362224" cy="411982"/>
              </a:xfrm>
            </p:grpSpPr>
            <p:pic>
              <p:nvPicPr>
                <p:cNvPr id="53" name="Picture 52"/>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201881" y="3081232"/>
                  <a:ext cx="237391" cy="196105"/>
                </a:xfrm>
                <a:prstGeom prst="rect">
                  <a:avLst/>
                </a:prstGeom>
              </p:spPr>
            </p:pic>
            <p:sp>
              <p:nvSpPr>
                <p:cNvPr id="54" name="Rounded Rectangle 53"/>
                <p:cNvSpPr/>
                <p:nvPr/>
              </p:nvSpPr>
              <p:spPr>
                <a:xfrm>
                  <a:off x="4143190" y="2972533"/>
                  <a:ext cx="362224" cy="4119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cxnSp>
            <p:nvCxnSpPr>
              <p:cNvPr id="40" name="Straight Arrow Connector 39"/>
              <p:cNvCxnSpPr>
                <a:stCxn id="36" idx="2"/>
                <a:endCxn id="56" idx="0"/>
              </p:cNvCxnSpPr>
              <p:nvPr/>
            </p:nvCxnSpPr>
            <p:spPr>
              <a:xfrm>
                <a:off x="7913576" y="1985223"/>
                <a:ext cx="7594" cy="616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56" idx="2"/>
              </p:cNvCxnSpPr>
              <p:nvPr/>
            </p:nvCxnSpPr>
            <p:spPr>
              <a:xfrm>
                <a:off x="7921170" y="3211930"/>
                <a:ext cx="7068" cy="669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endCxn id="54" idx="0"/>
              </p:cNvCxnSpPr>
              <p:nvPr/>
            </p:nvCxnSpPr>
            <p:spPr>
              <a:xfrm>
                <a:off x="7928238" y="4588819"/>
                <a:ext cx="6579" cy="472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Rounded Rectangle 42"/>
              <p:cNvSpPr/>
              <p:nvPr/>
            </p:nvSpPr>
            <p:spPr>
              <a:xfrm>
                <a:off x="9046815" y="1637541"/>
                <a:ext cx="1242060" cy="398796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3200" dirty="0" smtClean="0"/>
                  <a:t>TEDS</a:t>
                </a:r>
                <a:endParaRPr lang="en-GB" sz="3200" dirty="0"/>
              </a:p>
            </p:txBody>
          </p:sp>
          <p:cxnSp>
            <p:nvCxnSpPr>
              <p:cNvPr id="44" name="Straight Arrow Connector 43"/>
              <p:cNvCxnSpPr>
                <a:stCxn id="36" idx="3"/>
              </p:cNvCxnSpPr>
              <p:nvPr/>
            </p:nvCxnSpPr>
            <p:spPr>
              <a:xfrm>
                <a:off x="8115064" y="1817249"/>
                <a:ext cx="918591" cy="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56" idx="3"/>
              </p:cNvCxnSpPr>
              <p:nvPr/>
            </p:nvCxnSpPr>
            <p:spPr>
              <a:xfrm flipV="1">
                <a:off x="8212624" y="2905760"/>
                <a:ext cx="805791" cy="1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9048332" y="843240"/>
                <a:ext cx="1240543" cy="369332"/>
              </a:xfrm>
              <a:prstGeom prst="rect">
                <a:avLst/>
              </a:prstGeom>
              <a:noFill/>
            </p:spPr>
            <p:txBody>
              <a:bodyPr wrap="square" rtlCol="0">
                <a:spAutoFit/>
              </a:bodyPr>
              <a:lstStyle/>
              <a:p>
                <a:r>
                  <a:rPr lang="en-GB" dirty="0" smtClean="0"/>
                  <a:t>Design KPI</a:t>
                </a:r>
                <a:endParaRPr lang="en-GB" dirty="0"/>
              </a:p>
            </p:txBody>
          </p:sp>
          <p:sp>
            <p:nvSpPr>
              <p:cNvPr id="47" name="TextBox 46"/>
              <p:cNvSpPr txBox="1"/>
              <p:nvPr/>
            </p:nvSpPr>
            <p:spPr>
              <a:xfrm>
                <a:off x="10699149" y="3909428"/>
                <a:ext cx="1265621" cy="707886"/>
              </a:xfrm>
              <a:prstGeom prst="rect">
                <a:avLst/>
              </a:prstGeom>
              <a:noFill/>
            </p:spPr>
            <p:txBody>
              <a:bodyPr wrap="square" rtlCol="0">
                <a:spAutoFit/>
              </a:bodyPr>
              <a:lstStyle/>
              <a:p>
                <a:r>
                  <a:rPr lang="en-GB" sz="2000" dirty="0" smtClean="0"/>
                  <a:t>KPI-free Sensitivity</a:t>
                </a:r>
                <a:endParaRPr lang="en-GB" sz="2000" dirty="0"/>
              </a:p>
            </p:txBody>
          </p:sp>
          <p:sp>
            <p:nvSpPr>
              <p:cNvPr id="48" name="TextBox 47"/>
              <p:cNvSpPr txBox="1"/>
              <p:nvPr/>
            </p:nvSpPr>
            <p:spPr>
              <a:xfrm>
                <a:off x="10695476" y="2763080"/>
                <a:ext cx="1339798" cy="707886"/>
              </a:xfrm>
              <a:prstGeom prst="rect">
                <a:avLst/>
              </a:prstGeom>
              <a:noFill/>
            </p:spPr>
            <p:txBody>
              <a:bodyPr wrap="square" rtlCol="0">
                <a:spAutoFit/>
              </a:bodyPr>
              <a:lstStyle/>
              <a:p>
                <a:r>
                  <a:rPr lang="en-GB" sz="2000" dirty="0" smtClean="0"/>
                  <a:t>KPI-based Sensitivity</a:t>
                </a:r>
                <a:endParaRPr lang="en-GB" sz="2000" dirty="0"/>
              </a:p>
            </p:txBody>
          </p:sp>
          <p:cxnSp>
            <p:nvCxnSpPr>
              <p:cNvPr id="49" name="Straight Arrow Connector 48"/>
              <p:cNvCxnSpPr>
                <a:stCxn id="54" idx="3"/>
              </p:cNvCxnSpPr>
              <p:nvPr/>
            </p:nvCxnSpPr>
            <p:spPr>
              <a:xfrm flipV="1">
                <a:off x="8195968" y="5364480"/>
                <a:ext cx="850847" cy="2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flipV="1">
                <a:off x="10300869" y="3130300"/>
                <a:ext cx="467193" cy="1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V="1">
                <a:off x="10275485" y="4241530"/>
                <a:ext cx="467193" cy="1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46" idx="2"/>
                <a:endCxn id="43" idx="0"/>
              </p:cNvCxnSpPr>
              <p:nvPr/>
            </p:nvCxnSpPr>
            <p:spPr>
              <a:xfrm flipH="1">
                <a:off x="9667845" y="1212572"/>
                <a:ext cx="759" cy="4249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cxnSp>
        <p:nvCxnSpPr>
          <p:cNvPr id="57" name="Straight Arrow Connector 56"/>
          <p:cNvCxnSpPr>
            <a:stCxn id="48" idx="3"/>
            <a:endCxn id="5" idx="1"/>
          </p:cNvCxnSpPr>
          <p:nvPr/>
        </p:nvCxnSpPr>
        <p:spPr>
          <a:xfrm flipV="1">
            <a:off x="8827696" y="2783253"/>
            <a:ext cx="832276" cy="1018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47" idx="3"/>
            <a:endCxn id="31" idx="1"/>
          </p:cNvCxnSpPr>
          <p:nvPr/>
        </p:nvCxnSpPr>
        <p:spPr>
          <a:xfrm>
            <a:off x="8757192" y="4948121"/>
            <a:ext cx="1123208" cy="574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547959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510" y="38395"/>
            <a:ext cx="11250364" cy="1325563"/>
          </a:xfrm>
        </p:spPr>
        <p:txBody>
          <a:bodyPr>
            <a:normAutofit/>
          </a:bodyPr>
          <a:lstStyle/>
          <a:p>
            <a:r>
              <a:rPr lang="en-GB" dirty="0" smtClean="0"/>
              <a:t>More Example </a:t>
            </a:r>
            <a:r>
              <a:rPr lang="en-GB" dirty="0"/>
              <a:t>R</a:t>
            </a:r>
            <a:r>
              <a:rPr lang="en-GB" dirty="0" smtClean="0"/>
              <a:t>esults – Displacement Response</a:t>
            </a:r>
            <a:endParaRPr lang="en-GB" dirty="0"/>
          </a:p>
        </p:txBody>
      </p:sp>
      <p:sp>
        <p:nvSpPr>
          <p:cNvPr id="3" name="Slide Number Placeholder 2"/>
          <p:cNvSpPr>
            <a:spLocks noGrp="1"/>
          </p:cNvSpPr>
          <p:nvPr>
            <p:ph type="sldNum" sz="quarter" idx="12"/>
          </p:nvPr>
        </p:nvSpPr>
        <p:spPr/>
        <p:txBody>
          <a:bodyPr/>
          <a:lstStyle/>
          <a:p>
            <a:fld id="{47043F70-617F-41D9-9FFC-A24CC501BB41}" type="slidenum">
              <a:rPr lang="en-GB" smtClean="0"/>
              <a:t>35</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9076" y="1048372"/>
            <a:ext cx="4404833" cy="2466003"/>
          </a:xfrm>
          <a:prstGeom prst="rect">
            <a:avLst/>
          </a:prstGeom>
        </p:spPr>
      </p:pic>
      <p:sp>
        <p:nvSpPr>
          <p:cNvPr id="58" name="Rounded Rectangle 57"/>
          <p:cNvSpPr/>
          <p:nvPr/>
        </p:nvSpPr>
        <p:spPr>
          <a:xfrm>
            <a:off x="703510" y="2614410"/>
            <a:ext cx="1242060" cy="398796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3200" dirty="0" smtClean="0"/>
              <a:t>TEDS</a:t>
            </a:r>
            <a:endParaRPr lang="en-GB" sz="3200" dirty="0"/>
          </a:p>
        </p:txBody>
      </p:sp>
      <p:sp>
        <p:nvSpPr>
          <p:cNvPr id="60" name="TextBox 59"/>
          <p:cNvSpPr txBox="1"/>
          <p:nvPr/>
        </p:nvSpPr>
        <p:spPr>
          <a:xfrm>
            <a:off x="3186113" y="5159214"/>
            <a:ext cx="2293620" cy="369332"/>
          </a:xfrm>
          <a:prstGeom prst="rect">
            <a:avLst/>
          </a:prstGeom>
          <a:noFill/>
        </p:spPr>
        <p:txBody>
          <a:bodyPr wrap="square" rtlCol="0">
            <a:spAutoFit/>
          </a:bodyPr>
          <a:lstStyle/>
          <a:p>
            <a:r>
              <a:rPr lang="en-GB" dirty="0" smtClean="0"/>
              <a:t>KPI-free Sensitivity</a:t>
            </a:r>
            <a:endParaRPr lang="en-GB" dirty="0"/>
          </a:p>
        </p:txBody>
      </p:sp>
      <p:cxnSp>
        <p:nvCxnSpPr>
          <p:cNvPr id="61" name="Straight Arrow Connector 60"/>
          <p:cNvCxnSpPr/>
          <p:nvPr/>
        </p:nvCxnSpPr>
        <p:spPr>
          <a:xfrm>
            <a:off x="1944053" y="3882275"/>
            <a:ext cx="1207876" cy="3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p:cNvCxnSpPr/>
          <p:nvPr/>
        </p:nvCxnSpPr>
        <p:spPr>
          <a:xfrm>
            <a:off x="1944053" y="5373249"/>
            <a:ext cx="1207876" cy="38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TextBox 62"/>
          <p:cNvSpPr txBox="1"/>
          <p:nvPr/>
        </p:nvSpPr>
        <p:spPr>
          <a:xfrm>
            <a:off x="3186113" y="3701722"/>
            <a:ext cx="2293620" cy="369332"/>
          </a:xfrm>
          <a:prstGeom prst="rect">
            <a:avLst/>
          </a:prstGeom>
          <a:noFill/>
        </p:spPr>
        <p:txBody>
          <a:bodyPr wrap="square" rtlCol="0">
            <a:spAutoFit/>
          </a:bodyPr>
          <a:lstStyle/>
          <a:p>
            <a:r>
              <a:rPr lang="en-GB" dirty="0" smtClean="0"/>
              <a:t>KPI-based Sensitivity</a:t>
            </a:r>
            <a:endParaRPr lang="en-GB" dirty="0"/>
          </a:p>
        </p:txBody>
      </p:sp>
      <p:cxnSp>
        <p:nvCxnSpPr>
          <p:cNvPr id="64" name="Straight Arrow Connector 63"/>
          <p:cNvCxnSpPr>
            <a:stCxn id="63" idx="2"/>
            <a:endCxn id="60" idx="0"/>
          </p:cNvCxnSpPr>
          <p:nvPr/>
        </p:nvCxnSpPr>
        <p:spPr>
          <a:xfrm>
            <a:off x="4332923" y="4071054"/>
            <a:ext cx="0" cy="1088160"/>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65" name="Straight Arrow Connector 64"/>
          <p:cNvCxnSpPr/>
          <p:nvPr/>
        </p:nvCxnSpPr>
        <p:spPr>
          <a:xfrm flipV="1">
            <a:off x="5601510" y="2268333"/>
            <a:ext cx="1240513" cy="1486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5362575" y="5117925"/>
            <a:ext cx="1371600" cy="2553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5886" y="1191615"/>
            <a:ext cx="3330817" cy="2009352"/>
          </a:xfrm>
          <a:prstGeom prst="rect">
            <a:avLst/>
          </a:prstGeom>
        </p:spPr>
      </p:pic>
      <p:sp>
        <p:nvSpPr>
          <p:cNvPr id="67" name="TextBox 66"/>
          <p:cNvSpPr txBox="1"/>
          <p:nvPr/>
        </p:nvSpPr>
        <p:spPr>
          <a:xfrm>
            <a:off x="3045231" y="1327515"/>
            <a:ext cx="2797662" cy="1200329"/>
          </a:xfrm>
          <a:prstGeom prst="rect">
            <a:avLst/>
          </a:prstGeom>
          <a:noFill/>
        </p:spPr>
        <p:txBody>
          <a:bodyPr wrap="square" rtlCol="0">
            <a:spAutoFit/>
          </a:bodyPr>
          <a:lstStyle/>
          <a:p>
            <a:r>
              <a:rPr lang="en-GB" dirty="0" smtClean="0">
                <a:solidFill>
                  <a:schemeClr val="accent1">
                    <a:lumMod val="50000"/>
                  </a:schemeClr>
                </a:solidFill>
              </a:rPr>
              <a:t>Another ‘good’ example that projection is dominated by 1</a:t>
            </a:r>
            <a:r>
              <a:rPr lang="en-GB" baseline="30000" dirty="0" smtClean="0">
                <a:solidFill>
                  <a:schemeClr val="accent1">
                    <a:lumMod val="50000"/>
                  </a:schemeClr>
                </a:solidFill>
              </a:rPr>
              <a:t>st</a:t>
            </a:r>
            <a:r>
              <a:rPr lang="en-GB" dirty="0" smtClean="0">
                <a:solidFill>
                  <a:schemeClr val="accent1">
                    <a:lumMod val="50000"/>
                  </a:schemeClr>
                </a:solidFill>
              </a:rPr>
              <a:t> eigenvector</a:t>
            </a:r>
            <a:endParaRPr lang="en-GB" dirty="0">
              <a:solidFill>
                <a:schemeClr val="accent1">
                  <a:lumMod val="50000"/>
                </a:schemeClr>
              </a:solidFill>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1439" y="3882275"/>
            <a:ext cx="4422470" cy="2523724"/>
          </a:xfrm>
          <a:prstGeom prst="rect">
            <a:avLst/>
          </a:prstGeom>
        </p:spPr>
      </p:pic>
      <p:sp>
        <p:nvSpPr>
          <p:cNvPr id="14" name="Rectangle 13"/>
          <p:cNvSpPr/>
          <p:nvPr/>
        </p:nvSpPr>
        <p:spPr>
          <a:xfrm>
            <a:off x="9525000" y="3755308"/>
            <a:ext cx="771525" cy="3157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67578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510" y="38395"/>
            <a:ext cx="11250364" cy="1325563"/>
          </a:xfrm>
        </p:spPr>
        <p:txBody>
          <a:bodyPr>
            <a:normAutofit/>
          </a:bodyPr>
          <a:lstStyle/>
          <a:p>
            <a:r>
              <a:rPr lang="en-GB" dirty="0" smtClean="0"/>
              <a:t>More Results – General Case</a:t>
            </a:r>
            <a:endParaRPr lang="en-GB" dirty="0"/>
          </a:p>
        </p:txBody>
      </p:sp>
      <p:pic>
        <p:nvPicPr>
          <p:cNvPr id="4" name="Picture 3"/>
          <p:cNvPicPr>
            <a:picLocks noChangeAspect="1"/>
          </p:cNvPicPr>
          <p:nvPr/>
        </p:nvPicPr>
        <p:blipFill>
          <a:blip r:embed="rId5"/>
          <a:stretch>
            <a:fillRect/>
          </a:stretch>
        </p:blipFill>
        <p:spPr>
          <a:xfrm>
            <a:off x="703510" y="2231880"/>
            <a:ext cx="2854386" cy="3371196"/>
          </a:xfrm>
          <a:prstGeom prst="rect">
            <a:avLst/>
          </a:prstGeom>
        </p:spPr>
      </p:pic>
      <p:sp>
        <p:nvSpPr>
          <p:cNvPr id="5" name="TextBox 4"/>
          <p:cNvSpPr txBox="1"/>
          <p:nvPr/>
        </p:nvSpPr>
        <p:spPr>
          <a:xfrm>
            <a:off x="9736560" y="1816614"/>
            <a:ext cx="2361151" cy="2246769"/>
          </a:xfrm>
          <a:prstGeom prst="rect">
            <a:avLst/>
          </a:prstGeom>
          <a:noFill/>
        </p:spPr>
        <p:txBody>
          <a:bodyPr wrap="square" rtlCol="0">
            <a:spAutoFit/>
          </a:bodyPr>
          <a:lstStyle/>
          <a:p>
            <a:r>
              <a:rPr lang="en-GB" sz="2000" b="1" dirty="0" smtClean="0"/>
              <a:t>Three</a:t>
            </a:r>
            <a:r>
              <a:rPr lang="en-GB" sz="2000" dirty="0" smtClean="0"/>
              <a:t> Design KPI: </a:t>
            </a:r>
          </a:p>
          <a:p>
            <a:pPr marL="342900" indent="-342900">
              <a:buFont typeface="Arial" panose="020B0604020202020204" pitchFamily="34" charset="0"/>
              <a:buChar char="•"/>
            </a:pPr>
            <a:r>
              <a:rPr lang="en-GB" sz="2000" dirty="0" smtClean="0"/>
              <a:t>Fatigue failure</a:t>
            </a:r>
          </a:p>
          <a:p>
            <a:pPr marL="342900" indent="-342900">
              <a:buFont typeface="Arial" panose="020B0604020202020204" pitchFamily="34" charset="0"/>
              <a:buChar char="•"/>
            </a:pPr>
            <a:r>
              <a:rPr lang="en-GB" sz="2000" dirty="0" smtClean="0"/>
              <a:t>Excessive displacement</a:t>
            </a:r>
          </a:p>
          <a:p>
            <a:pPr marL="342900" indent="-342900">
              <a:buFont typeface="Arial" panose="020B0604020202020204" pitchFamily="34" charset="0"/>
              <a:buChar char="•"/>
            </a:pPr>
            <a:r>
              <a:rPr lang="en-GB" sz="2000" dirty="0" smtClean="0"/>
              <a:t>Excessive rotation </a:t>
            </a:r>
          </a:p>
          <a:p>
            <a:endParaRPr lang="en-GB" sz="2000" dirty="0"/>
          </a:p>
        </p:txBody>
      </p:sp>
      <p:sp>
        <p:nvSpPr>
          <p:cNvPr id="31" name="TextBox 30"/>
          <p:cNvSpPr txBox="1"/>
          <p:nvPr/>
        </p:nvSpPr>
        <p:spPr>
          <a:xfrm>
            <a:off x="9880399" y="4922331"/>
            <a:ext cx="2073475" cy="1631216"/>
          </a:xfrm>
          <a:prstGeom prst="rect">
            <a:avLst/>
          </a:prstGeom>
          <a:noFill/>
        </p:spPr>
        <p:txBody>
          <a:bodyPr wrap="square" rtlCol="0">
            <a:spAutoFit/>
          </a:bodyPr>
          <a:lstStyle/>
          <a:p>
            <a:r>
              <a:rPr lang="en-GB" sz="2000" b="1" dirty="0" smtClean="0"/>
              <a:t>Joint</a:t>
            </a:r>
            <a:r>
              <a:rPr lang="en-GB" sz="2000" dirty="0" smtClean="0"/>
              <a:t> distribution of max stress, displacement and rotation along the riser</a:t>
            </a:r>
            <a:endParaRPr lang="en-GB" sz="2000" dirty="0"/>
          </a:p>
        </p:txBody>
      </p:sp>
      <p:sp>
        <p:nvSpPr>
          <p:cNvPr id="3" name="Slide Number Placeholder 2"/>
          <p:cNvSpPr>
            <a:spLocks noGrp="1"/>
          </p:cNvSpPr>
          <p:nvPr>
            <p:ph type="sldNum" sz="quarter" idx="12"/>
          </p:nvPr>
        </p:nvSpPr>
        <p:spPr/>
        <p:txBody>
          <a:bodyPr/>
          <a:lstStyle/>
          <a:p>
            <a:fld id="{47043F70-617F-41D9-9FFC-A24CC501BB41}" type="slidenum">
              <a:rPr lang="en-GB" smtClean="0"/>
              <a:t>36</a:t>
            </a:fld>
            <a:endParaRPr lang="en-GB"/>
          </a:p>
        </p:txBody>
      </p:sp>
      <p:grpSp>
        <p:nvGrpSpPr>
          <p:cNvPr id="33" name="Group 32"/>
          <p:cNvGrpSpPr/>
          <p:nvPr/>
        </p:nvGrpSpPr>
        <p:grpSpPr>
          <a:xfrm>
            <a:off x="4002730" y="1527990"/>
            <a:ext cx="4824966" cy="4828360"/>
            <a:chOff x="7210308" y="843240"/>
            <a:chExt cx="4824966" cy="4828360"/>
          </a:xfrm>
        </p:grpSpPr>
        <p:sp>
          <p:nvSpPr>
            <p:cNvPr id="34" name="TextBox 33"/>
            <p:cNvSpPr txBox="1"/>
            <p:nvPr/>
          </p:nvSpPr>
          <p:spPr>
            <a:xfrm>
              <a:off x="7210308" y="3871123"/>
              <a:ext cx="1449016" cy="707886"/>
            </a:xfrm>
            <a:prstGeom prst="rect">
              <a:avLst/>
            </a:prstGeom>
            <a:noFill/>
          </p:spPr>
          <p:txBody>
            <a:bodyPr wrap="square" rtlCol="0">
              <a:spAutoFit/>
            </a:bodyPr>
            <a:lstStyle/>
            <a:p>
              <a:pPr algn="ctr"/>
              <a:r>
                <a:rPr lang="en-GB" sz="2000" b="1" dirty="0"/>
                <a:t>Black B</a:t>
              </a:r>
              <a:r>
                <a:rPr lang="en-GB" sz="2000" b="1" dirty="0" smtClean="0"/>
                <a:t>ox Digital Twin</a:t>
              </a:r>
              <a:endParaRPr lang="en-GB" sz="2000" b="1" dirty="0"/>
            </a:p>
          </p:txBody>
        </p:sp>
        <p:grpSp>
          <p:nvGrpSpPr>
            <p:cNvPr id="35" name="Group 34"/>
            <p:cNvGrpSpPr/>
            <p:nvPr/>
          </p:nvGrpSpPr>
          <p:grpSpPr>
            <a:xfrm>
              <a:off x="7629715" y="843240"/>
              <a:ext cx="4405559" cy="4828360"/>
              <a:chOff x="7629715" y="843240"/>
              <a:chExt cx="4405559" cy="4828360"/>
            </a:xfrm>
          </p:grpSpPr>
          <p:sp>
            <p:nvSpPr>
              <p:cNvPr id="36" name="Rectangle 35"/>
              <p:cNvSpPr/>
              <p:nvPr/>
            </p:nvSpPr>
            <p:spPr>
              <a:xfrm>
                <a:off x="7712088" y="1649275"/>
                <a:ext cx="402976" cy="3359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37" name="Group 36"/>
              <p:cNvGrpSpPr/>
              <p:nvPr/>
            </p:nvGrpSpPr>
            <p:grpSpPr>
              <a:xfrm>
                <a:off x="7629715" y="2602081"/>
                <a:ext cx="582909" cy="609849"/>
                <a:chOff x="2185484" y="4253858"/>
                <a:chExt cx="581802" cy="609849"/>
              </a:xfrm>
            </p:grpSpPr>
            <p:pic>
              <p:nvPicPr>
                <p:cNvPr id="55" name="Picture 54"/>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2317250" y="4414857"/>
                  <a:ext cx="332380" cy="290290"/>
                </a:xfrm>
                <a:prstGeom prst="rect">
                  <a:avLst/>
                </a:prstGeom>
              </p:spPr>
            </p:pic>
            <p:sp>
              <p:nvSpPr>
                <p:cNvPr id="56" name="Rounded Rectangle 55"/>
                <p:cNvSpPr/>
                <p:nvPr/>
              </p:nvSpPr>
              <p:spPr>
                <a:xfrm>
                  <a:off x="2185484" y="4253858"/>
                  <a:ext cx="581802" cy="60984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pic>
            <p:nvPicPr>
              <p:cNvPr id="38" name="Picture 37"/>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7856872" y="1720653"/>
                <a:ext cx="133763" cy="176482"/>
              </a:xfrm>
              <a:prstGeom prst="rect">
                <a:avLst/>
              </a:prstGeom>
            </p:spPr>
          </p:pic>
          <p:grpSp>
            <p:nvGrpSpPr>
              <p:cNvPr id="39" name="Group 38"/>
              <p:cNvGrpSpPr/>
              <p:nvPr/>
            </p:nvGrpSpPr>
            <p:grpSpPr>
              <a:xfrm>
                <a:off x="7673665" y="5061751"/>
                <a:ext cx="522303" cy="609849"/>
                <a:chOff x="4143190" y="2972533"/>
                <a:chExt cx="362224" cy="411982"/>
              </a:xfrm>
            </p:grpSpPr>
            <p:pic>
              <p:nvPicPr>
                <p:cNvPr id="53" name="Picture 52"/>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4201881" y="3081232"/>
                  <a:ext cx="237391" cy="196105"/>
                </a:xfrm>
                <a:prstGeom prst="rect">
                  <a:avLst/>
                </a:prstGeom>
              </p:spPr>
            </p:pic>
            <p:sp>
              <p:nvSpPr>
                <p:cNvPr id="54" name="Rounded Rectangle 53"/>
                <p:cNvSpPr/>
                <p:nvPr/>
              </p:nvSpPr>
              <p:spPr>
                <a:xfrm>
                  <a:off x="4143190" y="2972533"/>
                  <a:ext cx="362224" cy="4119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cxnSp>
            <p:nvCxnSpPr>
              <p:cNvPr id="40" name="Straight Arrow Connector 39"/>
              <p:cNvCxnSpPr>
                <a:stCxn id="36" idx="2"/>
                <a:endCxn id="56" idx="0"/>
              </p:cNvCxnSpPr>
              <p:nvPr/>
            </p:nvCxnSpPr>
            <p:spPr>
              <a:xfrm>
                <a:off x="7913576" y="1985223"/>
                <a:ext cx="7594" cy="616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56" idx="2"/>
              </p:cNvCxnSpPr>
              <p:nvPr/>
            </p:nvCxnSpPr>
            <p:spPr>
              <a:xfrm>
                <a:off x="7921170" y="3211930"/>
                <a:ext cx="7068" cy="669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a:endCxn id="54" idx="0"/>
              </p:cNvCxnSpPr>
              <p:nvPr/>
            </p:nvCxnSpPr>
            <p:spPr>
              <a:xfrm>
                <a:off x="7928238" y="4588819"/>
                <a:ext cx="6579" cy="472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Rounded Rectangle 42"/>
              <p:cNvSpPr/>
              <p:nvPr/>
            </p:nvSpPr>
            <p:spPr>
              <a:xfrm>
                <a:off x="9046815" y="1637541"/>
                <a:ext cx="1242060" cy="398796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3200" dirty="0" smtClean="0"/>
                  <a:t>TEDS</a:t>
                </a:r>
                <a:endParaRPr lang="en-GB" sz="3200" dirty="0"/>
              </a:p>
            </p:txBody>
          </p:sp>
          <p:cxnSp>
            <p:nvCxnSpPr>
              <p:cNvPr id="44" name="Straight Arrow Connector 43"/>
              <p:cNvCxnSpPr>
                <a:stCxn id="36" idx="3"/>
              </p:cNvCxnSpPr>
              <p:nvPr/>
            </p:nvCxnSpPr>
            <p:spPr>
              <a:xfrm>
                <a:off x="8115064" y="1817249"/>
                <a:ext cx="918591" cy="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56" idx="3"/>
              </p:cNvCxnSpPr>
              <p:nvPr/>
            </p:nvCxnSpPr>
            <p:spPr>
              <a:xfrm flipV="1">
                <a:off x="8212624" y="2905760"/>
                <a:ext cx="805791" cy="1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TextBox 45"/>
              <p:cNvSpPr txBox="1"/>
              <p:nvPr/>
            </p:nvSpPr>
            <p:spPr>
              <a:xfrm>
                <a:off x="9048332" y="843240"/>
                <a:ext cx="1240543" cy="369332"/>
              </a:xfrm>
              <a:prstGeom prst="rect">
                <a:avLst/>
              </a:prstGeom>
              <a:noFill/>
            </p:spPr>
            <p:txBody>
              <a:bodyPr wrap="square" rtlCol="0">
                <a:spAutoFit/>
              </a:bodyPr>
              <a:lstStyle/>
              <a:p>
                <a:r>
                  <a:rPr lang="en-GB" dirty="0" smtClean="0"/>
                  <a:t>Design KPI</a:t>
                </a:r>
                <a:endParaRPr lang="en-GB" dirty="0"/>
              </a:p>
            </p:txBody>
          </p:sp>
          <p:sp>
            <p:nvSpPr>
              <p:cNvPr id="47" name="TextBox 46"/>
              <p:cNvSpPr txBox="1"/>
              <p:nvPr/>
            </p:nvSpPr>
            <p:spPr>
              <a:xfrm>
                <a:off x="10699149" y="3909428"/>
                <a:ext cx="1265621" cy="707886"/>
              </a:xfrm>
              <a:prstGeom prst="rect">
                <a:avLst/>
              </a:prstGeom>
              <a:noFill/>
            </p:spPr>
            <p:txBody>
              <a:bodyPr wrap="square" rtlCol="0">
                <a:spAutoFit/>
              </a:bodyPr>
              <a:lstStyle/>
              <a:p>
                <a:r>
                  <a:rPr lang="en-GB" sz="2000" dirty="0" smtClean="0"/>
                  <a:t>KPI-free Sensitivity</a:t>
                </a:r>
                <a:endParaRPr lang="en-GB" sz="2000" dirty="0"/>
              </a:p>
            </p:txBody>
          </p:sp>
          <p:sp>
            <p:nvSpPr>
              <p:cNvPr id="48" name="TextBox 47"/>
              <p:cNvSpPr txBox="1"/>
              <p:nvPr/>
            </p:nvSpPr>
            <p:spPr>
              <a:xfrm>
                <a:off x="10695476" y="2763080"/>
                <a:ext cx="1339798" cy="707886"/>
              </a:xfrm>
              <a:prstGeom prst="rect">
                <a:avLst/>
              </a:prstGeom>
              <a:noFill/>
            </p:spPr>
            <p:txBody>
              <a:bodyPr wrap="square" rtlCol="0">
                <a:spAutoFit/>
              </a:bodyPr>
              <a:lstStyle/>
              <a:p>
                <a:r>
                  <a:rPr lang="en-GB" sz="2000" dirty="0" smtClean="0"/>
                  <a:t>KPI-based Sensitivity</a:t>
                </a:r>
                <a:endParaRPr lang="en-GB" sz="2000" dirty="0"/>
              </a:p>
            </p:txBody>
          </p:sp>
          <p:cxnSp>
            <p:nvCxnSpPr>
              <p:cNvPr id="49" name="Straight Arrow Connector 48"/>
              <p:cNvCxnSpPr>
                <a:stCxn id="54" idx="3"/>
              </p:cNvCxnSpPr>
              <p:nvPr/>
            </p:nvCxnSpPr>
            <p:spPr>
              <a:xfrm flipV="1">
                <a:off x="8195968" y="5364480"/>
                <a:ext cx="850847" cy="2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p:nvPr/>
            </p:nvCxnSpPr>
            <p:spPr>
              <a:xfrm flipV="1">
                <a:off x="10300869" y="3130300"/>
                <a:ext cx="467193" cy="1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p:cNvCxnSpPr/>
              <p:nvPr/>
            </p:nvCxnSpPr>
            <p:spPr>
              <a:xfrm flipV="1">
                <a:off x="10275485" y="4241530"/>
                <a:ext cx="467193" cy="1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46" idx="2"/>
                <a:endCxn id="43" idx="0"/>
              </p:cNvCxnSpPr>
              <p:nvPr/>
            </p:nvCxnSpPr>
            <p:spPr>
              <a:xfrm flipH="1">
                <a:off x="9667845" y="1212572"/>
                <a:ext cx="759" cy="4249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cxnSp>
        <p:nvCxnSpPr>
          <p:cNvPr id="57" name="Straight Arrow Connector 56"/>
          <p:cNvCxnSpPr>
            <a:stCxn id="48" idx="3"/>
            <a:endCxn id="5" idx="1"/>
          </p:cNvCxnSpPr>
          <p:nvPr/>
        </p:nvCxnSpPr>
        <p:spPr>
          <a:xfrm flipV="1">
            <a:off x="8827696" y="2783253"/>
            <a:ext cx="832276" cy="10185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47" idx="3"/>
            <a:endCxn id="31" idx="1"/>
          </p:cNvCxnSpPr>
          <p:nvPr/>
        </p:nvCxnSpPr>
        <p:spPr>
          <a:xfrm>
            <a:off x="8757192" y="4948121"/>
            <a:ext cx="1123208" cy="5743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185245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510" y="38395"/>
            <a:ext cx="11250364" cy="1325563"/>
          </a:xfrm>
        </p:spPr>
        <p:txBody>
          <a:bodyPr>
            <a:normAutofit/>
          </a:bodyPr>
          <a:lstStyle/>
          <a:p>
            <a:r>
              <a:rPr lang="en-GB" dirty="0" smtClean="0"/>
              <a:t>More Results – General Case</a:t>
            </a:r>
            <a:endParaRPr lang="en-GB" dirty="0"/>
          </a:p>
        </p:txBody>
      </p:sp>
      <p:sp>
        <p:nvSpPr>
          <p:cNvPr id="3" name="Slide Number Placeholder 2"/>
          <p:cNvSpPr>
            <a:spLocks noGrp="1"/>
          </p:cNvSpPr>
          <p:nvPr>
            <p:ph type="sldNum" sz="quarter" idx="12"/>
          </p:nvPr>
        </p:nvSpPr>
        <p:spPr/>
        <p:txBody>
          <a:bodyPr/>
          <a:lstStyle/>
          <a:p>
            <a:fld id="{47043F70-617F-41D9-9FFC-A24CC501BB41}" type="slidenum">
              <a:rPr lang="en-GB" smtClean="0"/>
              <a:t>37</a:t>
            </a:fld>
            <a:endParaRPr lang="en-GB"/>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9367" y="1254807"/>
            <a:ext cx="6405113" cy="5453402"/>
          </a:xfrm>
          <a:prstGeom prst="rect">
            <a:avLst/>
          </a:prstGeom>
        </p:spPr>
      </p:pic>
      <p:sp>
        <p:nvSpPr>
          <p:cNvPr id="58" name="Rounded Rectangle 57"/>
          <p:cNvSpPr/>
          <p:nvPr/>
        </p:nvSpPr>
        <p:spPr>
          <a:xfrm>
            <a:off x="413703" y="1679690"/>
            <a:ext cx="1242060" cy="398796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3200" dirty="0" smtClean="0"/>
              <a:t>TEDS</a:t>
            </a:r>
            <a:endParaRPr lang="en-GB" sz="3200" dirty="0"/>
          </a:p>
        </p:txBody>
      </p:sp>
      <p:cxnSp>
        <p:nvCxnSpPr>
          <p:cNvPr id="61" name="Straight Arrow Connector 60"/>
          <p:cNvCxnSpPr/>
          <p:nvPr/>
        </p:nvCxnSpPr>
        <p:spPr>
          <a:xfrm>
            <a:off x="1621472" y="3668375"/>
            <a:ext cx="1426528" cy="5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TextBox 62"/>
          <p:cNvSpPr txBox="1"/>
          <p:nvPr/>
        </p:nvSpPr>
        <p:spPr>
          <a:xfrm>
            <a:off x="1719077" y="3335177"/>
            <a:ext cx="1410970" cy="646331"/>
          </a:xfrm>
          <a:prstGeom prst="rect">
            <a:avLst/>
          </a:prstGeom>
          <a:noFill/>
        </p:spPr>
        <p:txBody>
          <a:bodyPr wrap="square" rtlCol="0">
            <a:spAutoFit/>
          </a:bodyPr>
          <a:lstStyle/>
          <a:p>
            <a:r>
              <a:rPr lang="en-GB" dirty="0" smtClean="0"/>
              <a:t>KPI-based Sensitivity</a:t>
            </a:r>
            <a:endParaRPr lang="en-GB" dirty="0"/>
          </a:p>
        </p:txBody>
      </p:sp>
      <p:sp>
        <p:nvSpPr>
          <p:cNvPr id="65" name="TextBox 64"/>
          <p:cNvSpPr txBox="1"/>
          <p:nvPr/>
        </p:nvSpPr>
        <p:spPr>
          <a:xfrm>
            <a:off x="1791440" y="4538974"/>
            <a:ext cx="2361151" cy="2246769"/>
          </a:xfrm>
          <a:prstGeom prst="rect">
            <a:avLst/>
          </a:prstGeom>
          <a:noFill/>
        </p:spPr>
        <p:txBody>
          <a:bodyPr wrap="square" rtlCol="0">
            <a:spAutoFit/>
          </a:bodyPr>
          <a:lstStyle/>
          <a:p>
            <a:r>
              <a:rPr lang="en-GB" sz="2000" dirty="0" smtClean="0"/>
              <a:t>Three Design KPI: </a:t>
            </a:r>
          </a:p>
          <a:p>
            <a:pPr marL="342900" indent="-342900">
              <a:buFont typeface="Arial" panose="020B0604020202020204" pitchFamily="34" charset="0"/>
              <a:buChar char="•"/>
            </a:pPr>
            <a:r>
              <a:rPr lang="en-GB" sz="2000" dirty="0" smtClean="0"/>
              <a:t>Fatigue failure</a:t>
            </a:r>
          </a:p>
          <a:p>
            <a:pPr marL="342900" indent="-342900">
              <a:buFont typeface="Arial" panose="020B0604020202020204" pitchFamily="34" charset="0"/>
              <a:buChar char="•"/>
            </a:pPr>
            <a:r>
              <a:rPr lang="en-GB" sz="2000" dirty="0" smtClean="0"/>
              <a:t>Excessive displacement</a:t>
            </a:r>
          </a:p>
          <a:p>
            <a:pPr marL="342900" indent="-342900">
              <a:buFont typeface="Arial" panose="020B0604020202020204" pitchFamily="34" charset="0"/>
              <a:buChar char="•"/>
            </a:pPr>
            <a:r>
              <a:rPr lang="en-GB" sz="2000" dirty="0" smtClean="0"/>
              <a:t>Excessive rotation </a:t>
            </a:r>
          </a:p>
          <a:p>
            <a:endParaRPr lang="en-GB" sz="2000" dirty="0"/>
          </a:p>
        </p:txBody>
      </p:sp>
      <p:sp>
        <p:nvSpPr>
          <p:cNvPr id="66" name="TextBox 65"/>
          <p:cNvSpPr txBox="1"/>
          <p:nvPr/>
        </p:nvSpPr>
        <p:spPr>
          <a:xfrm>
            <a:off x="9470020" y="239144"/>
            <a:ext cx="2483854" cy="1015663"/>
          </a:xfrm>
          <a:prstGeom prst="rect">
            <a:avLst/>
          </a:prstGeom>
          <a:noFill/>
        </p:spPr>
        <p:txBody>
          <a:bodyPr wrap="square" rtlCol="0">
            <a:spAutoFit/>
          </a:bodyPr>
          <a:lstStyle/>
          <a:p>
            <a:r>
              <a:rPr lang="en-GB" sz="2000" dirty="0" smtClean="0"/>
              <a:t>Different important parameters for the three failure modes </a:t>
            </a:r>
            <a:endParaRPr lang="en-GB" sz="2000" dirty="0"/>
          </a:p>
        </p:txBody>
      </p:sp>
    </p:spTree>
    <p:extLst>
      <p:ext uri="{BB962C8B-B14F-4D97-AF65-F5344CB8AC3E}">
        <p14:creationId xmlns:p14="http://schemas.microsoft.com/office/powerpoint/2010/main" val="11686721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510" y="38395"/>
            <a:ext cx="11250364" cy="1325563"/>
          </a:xfrm>
        </p:spPr>
        <p:txBody>
          <a:bodyPr>
            <a:normAutofit/>
          </a:bodyPr>
          <a:lstStyle/>
          <a:p>
            <a:r>
              <a:rPr lang="en-GB" dirty="0" smtClean="0"/>
              <a:t>More Results – General Case</a:t>
            </a:r>
            <a:endParaRPr lang="en-GB" dirty="0"/>
          </a:p>
        </p:txBody>
      </p:sp>
      <p:sp>
        <p:nvSpPr>
          <p:cNvPr id="3" name="Slide Number Placeholder 2"/>
          <p:cNvSpPr>
            <a:spLocks noGrp="1"/>
          </p:cNvSpPr>
          <p:nvPr>
            <p:ph type="sldNum" sz="quarter" idx="12"/>
          </p:nvPr>
        </p:nvSpPr>
        <p:spPr/>
        <p:txBody>
          <a:bodyPr/>
          <a:lstStyle/>
          <a:p>
            <a:fld id="{47043F70-617F-41D9-9FFC-A24CC501BB41}" type="slidenum">
              <a:rPr lang="en-GB" smtClean="0"/>
              <a:t>38</a:t>
            </a:fld>
            <a:endParaRPr lang="en-GB"/>
          </a:p>
        </p:txBody>
      </p:sp>
      <p:sp>
        <p:nvSpPr>
          <p:cNvPr id="58" name="Rounded Rectangle 57"/>
          <p:cNvSpPr/>
          <p:nvPr/>
        </p:nvSpPr>
        <p:spPr>
          <a:xfrm>
            <a:off x="413703" y="1679690"/>
            <a:ext cx="1242060" cy="398796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3200" dirty="0" smtClean="0"/>
              <a:t>TEDS</a:t>
            </a:r>
            <a:endParaRPr lang="en-GB" sz="3200" dirty="0"/>
          </a:p>
        </p:txBody>
      </p:sp>
      <p:cxnSp>
        <p:nvCxnSpPr>
          <p:cNvPr id="61" name="Straight Arrow Connector 60"/>
          <p:cNvCxnSpPr/>
          <p:nvPr/>
        </p:nvCxnSpPr>
        <p:spPr>
          <a:xfrm>
            <a:off x="1621472" y="3668375"/>
            <a:ext cx="1426528" cy="5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TextBox 62"/>
          <p:cNvSpPr txBox="1"/>
          <p:nvPr/>
        </p:nvSpPr>
        <p:spPr>
          <a:xfrm>
            <a:off x="1719077" y="3335177"/>
            <a:ext cx="1410970" cy="646331"/>
          </a:xfrm>
          <a:prstGeom prst="rect">
            <a:avLst/>
          </a:prstGeom>
          <a:noFill/>
        </p:spPr>
        <p:txBody>
          <a:bodyPr wrap="square" rtlCol="0">
            <a:spAutoFit/>
          </a:bodyPr>
          <a:lstStyle/>
          <a:p>
            <a:r>
              <a:rPr lang="en-GB" dirty="0" smtClean="0"/>
              <a:t>KPI-free Sensitivity</a:t>
            </a:r>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7151" y="1171262"/>
            <a:ext cx="6489889" cy="5185088"/>
          </a:xfrm>
          <a:prstGeom prst="rect">
            <a:avLst/>
          </a:prstGeom>
        </p:spPr>
      </p:pic>
      <p:sp>
        <p:nvSpPr>
          <p:cNvPr id="10" name="TextBox 9"/>
          <p:cNvSpPr txBox="1"/>
          <p:nvPr/>
        </p:nvSpPr>
        <p:spPr>
          <a:xfrm>
            <a:off x="1785815" y="4846751"/>
            <a:ext cx="1969003" cy="1631216"/>
          </a:xfrm>
          <a:prstGeom prst="rect">
            <a:avLst/>
          </a:prstGeom>
          <a:noFill/>
        </p:spPr>
        <p:txBody>
          <a:bodyPr wrap="square" rtlCol="0">
            <a:spAutoFit/>
          </a:bodyPr>
          <a:lstStyle/>
          <a:p>
            <a:r>
              <a:rPr lang="en-GB" sz="2000" dirty="0" smtClean="0"/>
              <a:t>Joint distribution of max stress, displacement and rotation along the riser</a:t>
            </a:r>
            <a:endParaRPr lang="en-GB" sz="2000" dirty="0"/>
          </a:p>
        </p:txBody>
      </p:sp>
    </p:spTree>
    <p:extLst>
      <p:ext uri="{BB962C8B-B14F-4D97-AF65-F5344CB8AC3E}">
        <p14:creationId xmlns:p14="http://schemas.microsoft.com/office/powerpoint/2010/main" val="2188408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3510" y="38395"/>
            <a:ext cx="11250364" cy="1325563"/>
          </a:xfrm>
        </p:spPr>
        <p:txBody>
          <a:bodyPr>
            <a:normAutofit/>
          </a:bodyPr>
          <a:lstStyle/>
          <a:p>
            <a:r>
              <a:rPr lang="en-GB" dirty="0" smtClean="0"/>
              <a:t>More Results – General Case</a:t>
            </a:r>
            <a:endParaRPr lang="en-GB" dirty="0"/>
          </a:p>
        </p:txBody>
      </p:sp>
      <p:sp>
        <p:nvSpPr>
          <p:cNvPr id="3" name="Slide Number Placeholder 2"/>
          <p:cNvSpPr>
            <a:spLocks noGrp="1"/>
          </p:cNvSpPr>
          <p:nvPr>
            <p:ph type="sldNum" sz="quarter" idx="12"/>
          </p:nvPr>
        </p:nvSpPr>
        <p:spPr/>
        <p:txBody>
          <a:bodyPr/>
          <a:lstStyle/>
          <a:p>
            <a:fld id="{47043F70-617F-41D9-9FFC-A24CC501BB41}" type="slidenum">
              <a:rPr lang="en-GB" smtClean="0"/>
              <a:t>39</a:t>
            </a:fld>
            <a:endParaRPr lang="en-GB"/>
          </a:p>
        </p:txBody>
      </p:sp>
      <p:sp>
        <p:nvSpPr>
          <p:cNvPr id="9" name="TextBox 8"/>
          <p:cNvSpPr txBox="1"/>
          <p:nvPr/>
        </p:nvSpPr>
        <p:spPr>
          <a:xfrm>
            <a:off x="847259" y="2856145"/>
            <a:ext cx="2293620" cy="369332"/>
          </a:xfrm>
          <a:prstGeom prst="rect">
            <a:avLst/>
          </a:prstGeom>
          <a:noFill/>
        </p:spPr>
        <p:txBody>
          <a:bodyPr wrap="square" rtlCol="0">
            <a:spAutoFit/>
          </a:bodyPr>
          <a:lstStyle/>
          <a:p>
            <a:r>
              <a:rPr lang="en-GB" dirty="0" smtClean="0"/>
              <a:t>KPI-free Sensitivity</a:t>
            </a:r>
            <a:endParaRPr lang="en-GB" dirty="0"/>
          </a:p>
        </p:txBody>
      </p:sp>
      <p:sp>
        <p:nvSpPr>
          <p:cNvPr id="11" name="TextBox 10"/>
          <p:cNvSpPr txBox="1"/>
          <p:nvPr/>
        </p:nvSpPr>
        <p:spPr>
          <a:xfrm>
            <a:off x="847259" y="1161250"/>
            <a:ext cx="2293620" cy="369332"/>
          </a:xfrm>
          <a:prstGeom prst="rect">
            <a:avLst/>
          </a:prstGeom>
          <a:noFill/>
        </p:spPr>
        <p:txBody>
          <a:bodyPr wrap="square" rtlCol="0">
            <a:spAutoFit/>
          </a:bodyPr>
          <a:lstStyle/>
          <a:p>
            <a:r>
              <a:rPr lang="en-GB" dirty="0" smtClean="0"/>
              <a:t>KPI-based Sensitivity</a:t>
            </a:r>
            <a:endParaRPr lang="en-GB" dirty="0"/>
          </a:p>
        </p:txBody>
      </p:sp>
      <p:cxnSp>
        <p:nvCxnSpPr>
          <p:cNvPr id="12" name="Straight Arrow Connector 11"/>
          <p:cNvCxnSpPr/>
          <p:nvPr/>
        </p:nvCxnSpPr>
        <p:spPr>
          <a:xfrm flipH="1">
            <a:off x="1255962" y="1666732"/>
            <a:ext cx="8174" cy="1138266"/>
          </a:xfrm>
          <a:prstGeom prst="straightConnector1">
            <a:avLst/>
          </a:prstGeom>
          <a:ln>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2943" y="1238493"/>
            <a:ext cx="6058217" cy="5243322"/>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4723" y="4972784"/>
            <a:ext cx="2721468" cy="1566128"/>
          </a:xfrm>
          <a:prstGeom prst="rect">
            <a:avLst/>
          </a:prstGeom>
        </p:spPr>
      </p:pic>
      <p:sp>
        <p:nvSpPr>
          <p:cNvPr id="14" name="TextBox 13"/>
          <p:cNvSpPr txBox="1"/>
          <p:nvPr/>
        </p:nvSpPr>
        <p:spPr>
          <a:xfrm>
            <a:off x="1424465" y="1602450"/>
            <a:ext cx="2985837" cy="1200329"/>
          </a:xfrm>
          <a:prstGeom prst="rect">
            <a:avLst/>
          </a:prstGeom>
          <a:noFill/>
        </p:spPr>
        <p:txBody>
          <a:bodyPr wrap="square" rtlCol="0">
            <a:spAutoFit/>
          </a:bodyPr>
          <a:lstStyle/>
          <a:p>
            <a:r>
              <a:rPr lang="en-GB" dirty="0" smtClean="0">
                <a:solidFill>
                  <a:schemeClr val="accent1">
                    <a:lumMod val="50000"/>
                  </a:schemeClr>
                </a:solidFill>
              </a:rPr>
              <a:t>This is a </a:t>
            </a:r>
            <a:r>
              <a:rPr lang="en-GB" u="sng" dirty="0" smtClean="0">
                <a:solidFill>
                  <a:schemeClr val="accent1">
                    <a:lumMod val="50000"/>
                  </a:schemeClr>
                </a:solidFill>
              </a:rPr>
              <a:t>counter</a:t>
            </a:r>
            <a:r>
              <a:rPr lang="en-GB" dirty="0" smtClean="0">
                <a:solidFill>
                  <a:schemeClr val="accent1">
                    <a:lumMod val="50000"/>
                  </a:schemeClr>
                </a:solidFill>
              </a:rPr>
              <a:t> example that the two sensitivities are not always pointing exactly to the same direction ! </a:t>
            </a:r>
            <a:endParaRPr lang="en-GB" dirty="0">
              <a:solidFill>
                <a:schemeClr val="accent1">
                  <a:lumMod val="50000"/>
                </a:schemeClr>
              </a:solidFill>
            </a:endParaRPr>
          </a:p>
        </p:txBody>
      </p:sp>
      <p:sp>
        <p:nvSpPr>
          <p:cNvPr id="17" name="TextBox 16"/>
          <p:cNvSpPr txBox="1"/>
          <p:nvPr/>
        </p:nvSpPr>
        <p:spPr>
          <a:xfrm>
            <a:off x="526790" y="3533963"/>
            <a:ext cx="4116330" cy="1200329"/>
          </a:xfrm>
          <a:prstGeom prst="rect">
            <a:avLst/>
          </a:prstGeom>
          <a:noFill/>
        </p:spPr>
        <p:txBody>
          <a:bodyPr wrap="square" rtlCol="0">
            <a:spAutoFit/>
          </a:bodyPr>
          <a:lstStyle/>
          <a:p>
            <a:r>
              <a:rPr lang="en-GB" b="1" dirty="0" smtClean="0">
                <a:solidFill>
                  <a:schemeClr val="accent1">
                    <a:lumMod val="50000"/>
                  </a:schemeClr>
                </a:solidFill>
              </a:rPr>
              <a:t>However</a:t>
            </a:r>
            <a:r>
              <a:rPr lang="en-GB" dirty="0" smtClean="0">
                <a:solidFill>
                  <a:schemeClr val="accent1">
                    <a:lumMod val="50000"/>
                  </a:schemeClr>
                </a:solidFill>
              </a:rPr>
              <a:t>, it can be seen that the projections of the KPI-based sensitivities are still dominated by the eigenvectors of Fisher matrix, with large eigenvalues ! </a:t>
            </a:r>
            <a:endParaRPr lang="en-GB" dirty="0">
              <a:solidFill>
                <a:schemeClr val="accent1">
                  <a:lumMod val="50000"/>
                </a:schemeClr>
              </a:solidFill>
            </a:endParaRPr>
          </a:p>
        </p:txBody>
      </p:sp>
      <p:sp>
        <p:nvSpPr>
          <p:cNvPr id="18" name="TextBox 17"/>
          <p:cNvSpPr txBox="1"/>
          <p:nvPr/>
        </p:nvSpPr>
        <p:spPr>
          <a:xfrm>
            <a:off x="2275841" y="5042778"/>
            <a:ext cx="2355782" cy="1077218"/>
          </a:xfrm>
          <a:prstGeom prst="rect">
            <a:avLst/>
          </a:prstGeom>
          <a:noFill/>
        </p:spPr>
        <p:txBody>
          <a:bodyPr wrap="square" rtlCol="0">
            <a:spAutoFit/>
          </a:bodyPr>
          <a:lstStyle/>
          <a:p>
            <a:r>
              <a:rPr lang="en-GB" sz="1600" dirty="0" smtClean="0">
                <a:solidFill>
                  <a:schemeClr val="accent1">
                    <a:lumMod val="50000"/>
                  </a:schemeClr>
                </a:solidFill>
              </a:rPr>
              <a:t>These </a:t>
            </a:r>
            <a:r>
              <a:rPr lang="en-GB" sz="1600" u="sng" dirty="0" smtClean="0">
                <a:solidFill>
                  <a:schemeClr val="accent1">
                    <a:lumMod val="50000"/>
                  </a:schemeClr>
                </a:solidFill>
              </a:rPr>
              <a:t>large ones </a:t>
            </a:r>
            <a:r>
              <a:rPr lang="en-GB" sz="1600" dirty="0" smtClean="0">
                <a:solidFill>
                  <a:schemeClr val="accent1">
                    <a:lumMod val="50000"/>
                  </a:schemeClr>
                </a:solidFill>
              </a:rPr>
              <a:t>give you good directions for design at early stages where KPIs are not fixed!</a:t>
            </a:r>
            <a:endParaRPr lang="en-GB" sz="1600" dirty="0">
              <a:solidFill>
                <a:schemeClr val="accent1">
                  <a:lumMod val="50000"/>
                </a:schemeClr>
              </a:solidFill>
            </a:endParaRPr>
          </a:p>
        </p:txBody>
      </p:sp>
      <p:sp>
        <p:nvSpPr>
          <p:cNvPr id="13" name="Rounded Rectangle 12"/>
          <p:cNvSpPr/>
          <p:nvPr/>
        </p:nvSpPr>
        <p:spPr>
          <a:xfrm>
            <a:off x="5197982" y="6036945"/>
            <a:ext cx="3305938" cy="2470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16" name="Straight Arrow Connector 15"/>
          <p:cNvCxnSpPr/>
          <p:nvPr/>
        </p:nvCxnSpPr>
        <p:spPr>
          <a:xfrm flipH="1">
            <a:off x="2123441" y="5310688"/>
            <a:ext cx="1335104" cy="9732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p:cNvSpPr/>
          <p:nvPr/>
        </p:nvSpPr>
        <p:spPr>
          <a:xfrm>
            <a:off x="1208094" y="6261258"/>
            <a:ext cx="945413" cy="1911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FF0000"/>
              </a:solidFill>
            </a:endParaRPr>
          </a:p>
        </p:txBody>
      </p:sp>
      <p:cxnSp>
        <p:nvCxnSpPr>
          <p:cNvPr id="24" name="Straight Arrow Connector 23"/>
          <p:cNvCxnSpPr/>
          <p:nvPr/>
        </p:nvCxnSpPr>
        <p:spPr>
          <a:xfrm>
            <a:off x="3610945" y="5310688"/>
            <a:ext cx="1463318" cy="8905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1296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47043F70-617F-41D9-9FFC-A24CC501BB41}" type="slidenum">
              <a:rPr lang="en-GB" smtClean="0"/>
              <a:t>4</a:t>
            </a:fld>
            <a:endParaRPr lang="en-GB"/>
          </a:p>
        </p:txBody>
      </p:sp>
      <p:sp>
        <p:nvSpPr>
          <p:cNvPr id="23" name="Title 1"/>
          <p:cNvSpPr>
            <a:spLocks noGrp="1"/>
          </p:cNvSpPr>
          <p:nvPr>
            <p:ph type="title"/>
          </p:nvPr>
        </p:nvSpPr>
        <p:spPr>
          <a:xfrm>
            <a:off x="377232" y="72577"/>
            <a:ext cx="11140440" cy="1325563"/>
          </a:xfrm>
        </p:spPr>
        <p:txBody>
          <a:bodyPr/>
          <a:lstStyle/>
          <a:p>
            <a:r>
              <a:rPr lang="en-GB" dirty="0" smtClean="0"/>
              <a:t>Toolbox for engineering design sensitivity (TEDS) </a:t>
            </a:r>
            <a:endParaRPr lang="en-GB" dirty="0"/>
          </a:p>
        </p:txBody>
      </p:sp>
      <p:sp>
        <p:nvSpPr>
          <p:cNvPr id="15" name="Content Placeholder 2"/>
          <p:cNvSpPr>
            <a:spLocks noGrp="1"/>
          </p:cNvSpPr>
          <p:nvPr>
            <p:ph idx="1"/>
          </p:nvPr>
        </p:nvSpPr>
        <p:spPr>
          <a:xfrm>
            <a:off x="6933910" y="2783927"/>
            <a:ext cx="4724690" cy="3399339"/>
          </a:xfrm>
        </p:spPr>
        <p:txBody>
          <a:bodyPr>
            <a:noAutofit/>
          </a:bodyPr>
          <a:lstStyle/>
          <a:p>
            <a:r>
              <a:rPr lang="en-GB" sz="2400" dirty="0" smtClean="0"/>
              <a:t>A quick overview of the key features of TEDS</a:t>
            </a:r>
          </a:p>
          <a:p>
            <a:pPr lvl="1"/>
            <a:r>
              <a:rPr lang="en-GB" sz="2000" dirty="0"/>
              <a:t>i</a:t>
            </a:r>
            <a:r>
              <a:rPr lang="en-GB" sz="2000" dirty="0" smtClean="0"/>
              <a:t>dentifies most influential random design variables </a:t>
            </a:r>
          </a:p>
          <a:p>
            <a:pPr lvl="1"/>
            <a:r>
              <a:rPr lang="en-GB" sz="2000" dirty="0" smtClean="0"/>
              <a:t>non-intrusive toolbox because it wraps around black box digital twins and computational simulations</a:t>
            </a:r>
          </a:p>
          <a:p>
            <a:pPr lvl="1"/>
            <a:r>
              <a:rPr lang="en-GB" sz="2000" dirty="0" smtClean="0"/>
              <a:t>provides both KPI-based and KPI-free sensitivities </a:t>
            </a:r>
          </a:p>
        </p:txBody>
      </p:sp>
      <p:grpSp>
        <p:nvGrpSpPr>
          <p:cNvPr id="18" name="Group 17"/>
          <p:cNvGrpSpPr/>
          <p:nvPr/>
        </p:nvGrpSpPr>
        <p:grpSpPr>
          <a:xfrm>
            <a:off x="940475" y="1293440"/>
            <a:ext cx="4824966" cy="4828360"/>
            <a:chOff x="7210308" y="843240"/>
            <a:chExt cx="4824966" cy="4828360"/>
          </a:xfrm>
        </p:grpSpPr>
        <p:sp>
          <p:nvSpPr>
            <p:cNvPr id="19" name="TextBox 18"/>
            <p:cNvSpPr txBox="1"/>
            <p:nvPr/>
          </p:nvSpPr>
          <p:spPr>
            <a:xfrm>
              <a:off x="7210308" y="3871123"/>
              <a:ext cx="1449016" cy="707886"/>
            </a:xfrm>
            <a:prstGeom prst="rect">
              <a:avLst/>
            </a:prstGeom>
            <a:noFill/>
          </p:spPr>
          <p:txBody>
            <a:bodyPr wrap="square" rtlCol="0">
              <a:spAutoFit/>
            </a:bodyPr>
            <a:lstStyle/>
            <a:p>
              <a:pPr algn="ctr"/>
              <a:r>
                <a:rPr lang="en-GB" sz="2000" b="1" dirty="0"/>
                <a:t>Black B</a:t>
              </a:r>
              <a:r>
                <a:rPr lang="en-GB" sz="2000" b="1" dirty="0" smtClean="0"/>
                <a:t>ox Digital Twin</a:t>
              </a:r>
              <a:endParaRPr lang="en-GB" sz="2000" b="1" dirty="0"/>
            </a:p>
          </p:txBody>
        </p:sp>
        <p:grpSp>
          <p:nvGrpSpPr>
            <p:cNvPr id="20" name="Group 19"/>
            <p:cNvGrpSpPr/>
            <p:nvPr/>
          </p:nvGrpSpPr>
          <p:grpSpPr>
            <a:xfrm>
              <a:off x="7629715" y="843240"/>
              <a:ext cx="4405559" cy="4828360"/>
              <a:chOff x="7629715" y="843240"/>
              <a:chExt cx="4405559" cy="4828360"/>
            </a:xfrm>
          </p:grpSpPr>
          <p:sp>
            <p:nvSpPr>
              <p:cNvPr id="21" name="Rectangle 20"/>
              <p:cNvSpPr/>
              <p:nvPr/>
            </p:nvSpPr>
            <p:spPr>
              <a:xfrm>
                <a:off x="7712088" y="1649275"/>
                <a:ext cx="402976" cy="3359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22" name="Group 21"/>
              <p:cNvGrpSpPr/>
              <p:nvPr/>
            </p:nvGrpSpPr>
            <p:grpSpPr>
              <a:xfrm>
                <a:off x="7629715" y="2602081"/>
                <a:ext cx="582909" cy="609849"/>
                <a:chOff x="2185484" y="4253858"/>
                <a:chExt cx="581802" cy="609849"/>
              </a:xfrm>
            </p:grpSpPr>
            <p:pic>
              <p:nvPicPr>
                <p:cNvPr id="41" name="Picture 40"/>
                <p:cNvPicPr>
                  <a:picLocks noChangeAspect="1"/>
                </p:cNvPicPr>
                <p:nvPr>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a:xfrm>
                  <a:off x="2317250" y="4414857"/>
                  <a:ext cx="332380" cy="290290"/>
                </a:xfrm>
                <a:prstGeom prst="rect">
                  <a:avLst/>
                </a:prstGeom>
              </p:spPr>
            </p:pic>
            <p:sp>
              <p:nvSpPr>
                <p:cNvPr id="42" name="Rounded Rectangle 41"/>
                <p:cNvSpPr/>
                <p:nvPr/>
              </p:nvSpPr>
              <p:spPr>
                <a:xfrm>
                  <a:off x="2185484" y="4253858"/>
                  <a:ext cx="581802" cy="60984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pic>
            <p:nvPicPr>
              <p:cNvPr id="24" name="Picture 2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7856872" y="1720653"/>
                <a:ext cx="133763" cy="176482"/>
              </a:xfrm>
              <a:prstGeom prst="rect">
                <a:avLst/>
              </a:prstGeom>
            </p:spPr>
          </p:pic>
          <p:grpSp>
            <p:nvGrpSpPr>
              <p:cNvPr id="25" name="Group 24"/>
              <p:cNvGrpSpPr/>
              <p:nvPr/>
            </p:nvGrpSpPr>
            <p:grpSpPr>
              <a:xfrm>
                <a:off x="7673665" y="5061751"/>
                <a:ext cx="522303" cy="609849"/>
                <a:chOff x="4143190" y="2972533"/>
                <a:chExt cx="362224" cy="411982"/>
              </a:xfrm>
            </p:grpSpPr>
            <p:pic>
              <p:nvPicPr>
                <p:cNvPr id="39" name="Picture 3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201881" y="3081232"/>
                  <a:ext cx="237391" cy="196105"/>
                </a:xfrm>
                <a:prstGeom prst="rect">
                  <a:avLst/>
                </a:prstGeom>
              </p:spPr>
            </p:pic>
            <p:sp>
              <p:nvSpPr>
                <p:cNvPr id="40" name="Rounded Rectangle 39"/>
                <p:cNvSpPr/>
                <p:nvPr/>
              </p:nvSpPr>
              <p:spPr>
                <a:xfrm>
                  <a:off x="4143190" y="2972533"/>
                  <a:ext cx="362224" cy="4119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cxnSp>
            <p:nvCxnSpPr>
              <p:cNvPr id="26" name="Straight Arrow Connector 25"/>
              <p:cNvCxnSpPr>
                <a:stCxn id="21" idx="2"/>
                <a:endCxn id="42" idx="0"/>
              </p:cNvCxnSpPr>
              <p:nvPr/>
            </p:nvCxnSpPr>
            <p:spPr>
              <a:xfrm>
                <a:off x="7913576" y="1985223"/>
                <a:ext cx="7594" cy="616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42" idx="2"/>
              </p:cNvCxnSpPr>
              <p:nvPr/>
            </p:nvCxnSpPr>
            <p:spPr>
              <a:xfrm>
                <a:off x="7921170" y="3211930"/>
                <a:ext cx="7068" cy="669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a:endCxn id="40" idx="0"/>
              </p:cNvCxnSpPr>
              <p:nvPr/>
            </p:nvCxnSpPr>
            <p:spPr>
              <a:xfrm>
                <a:off x="7928238" y="4588819"/>
                <a:ext cx="6579" cy="472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Rounded Rectangle 28"/>
              <p:cNvSpPr/>
              <p:nvPr/>
            </p:nvSpPr>
            <p:spPr>
              <a:xfrm>
                <a:off x="9046815" y="1637541"/>
                <a:ext cx="1242060" cy="398796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3200" dirty="0" smtClean="0"/>
                  <a:t>TEDS</a:t>
                </a:r>
                <a:endParaRPr lang="en-GB" sz="3200" dirty="0"/>
              </a:p>
            </p:txBody>
          </p:sp>
          <p:cxnSp>
            <p:nvCxnSpPr>
              <p:cNvPr id="30" name="Straight Arrow Connector 29"/>
              <p:cNvCxnSpPr>
                <a:stCxn id="21" idx="3"/>
              </p:cNvCxnSpPr>
              <p:nvPr/>
            </p:nvCxnSpPr>
            <p:spPr>
              <a:xfrm>
                <a:off x="8115064" y="1817249"/>
                <a:ext cx="918591" cy="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42" idx="3"/>
              </p:cNvCxnSpPr>
              <p:nvPr/>
            </p:nvCxnSpPr>
            <p:spPr>
              <a:xfrm flipV="1">
                <a:off x="8212624" y="2905760"/>
                <a:ext cx="805791" cy="1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p:cNvSpPr txBox="1"/>
              <p:nvPr/>
            </p:nvSpPr>
            <p:spPr>
              <a:xfrm>
                <a:off x="9048332" y="843240"/>
                <a:ext cx="1240543" cy="369332"/>
              </a:xfrm>
              <a:prstGeom prst="rect">
                <a:avLst/>
              </a:prstGeom>
              <a:noFill/>
            </p:spPr>
            <p:txBody>
              <a:bodyPr wrap="square" rtlCol="0">
                <a:spAutoFit/>
              </a:bodyPr>
              <a:lstStyle/>
              <a:p>
                <a:r>
                  <a:rPr lang="en-GB" dirty="0" smtClean="0"/>
                  <a:t>Design KPI</a:t>
                </a:r>
                <a:endParaRPr lang="en-GB" dirty="0"/>
              </a:p>
            </p:txBody>
          </p:sp>
          <p:sp>
            <p:nvSpPr>
              <p:cNvPr id="33" name="TextBox 32"/>
              <p:cNvSpPr txBox="1"/>
              <p:nvPr/>
            </p:nvSpPr>
            <p:spPr>
              <a:xfrm>
                <a:off x="10699149" y="3909428"/>
                <a:ext cx="1265621" cy="707886"/>
              </a:xfrm>
              <a:prstGeom prst="rect">
                <a:avLst/>
              </a:prstGeom>
              <a:noFill/>
            </p:spPr>
            <p:txBody>
              <a:bodyPr wrap="square" rtlCol="0">
                <a:spAutoFit/>
              </a:bodyPr>
              <a:lstStyle/>
              <a:p>
                <a:r>
                  <a:rPr lang="en-GB" sz="2000" dirty="0" smtClean="0"/>
                  <a:t>KPI-free Sensitivity</a:t>
                </a:r>
                <a:endParaRPr lang="en-GB" sz="2000" dirty="0"/>
              </a:p>
            </p:txBody>
          </p:sp>
          <p:sp>
            <p:nvSpPr>
              <p:cNvPr id="34" name="TextBox 33"/>
              <p:cNvSpPr txBox="1"/>
              <p:nvPr/>
            </p:nvSpPr>
            <p:spPr>
              <a:xfrm>
                <a:off x="10695476" y="2763080"/>
                <a:ext cx="1339798" cy="707886"/>
              </a:xfrm>
              <a:prstGeom prst="rect">
                <a:avLst/>
              </a:prstGeom>
              <a:noFill/>
            </p:spPr>
            <p:txBody>
              <a:bodyPr wrap="square" rtlCol="0">
                <a:spAutoFit/>
              </a:bodyPr>
              <a:lstStyle/>
              <a:p>
                <a:r>
                  <a:rPr lang="en-GB" sz="2000" dirty="0" smtClean="0"/>
                  <a:t>KPI-based Sensitivity</a:t>
                </a:r>
                <a:endParaRPr lang="en-GB" sz="2000" dirty="0"/>
              </a:p>
            </p:txBody>
          </p:sp>
          <p:cxnSp>
            <p:nvCxnSpPr>
              <p:cNvPr id="35" name="Straight Arrow Connector 34"/>
              <p:cNvCxnSpPr>
                <a:stCxn id="40" idx="3"/>
              </p:cNvCxnSpPr>
              <p:nvPr/>
            </p:nvCxnSpPr>
            <p:spPr>
              <a:xfrm flipV="1">
                <a:off x="8195968" y="5364480"/>
                <a:ext cx="850847" cy="2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V="1">
                <a:off x="10300869" y="3130300"/>
                <a:ext cx="467193" cy="1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V="1">
                <a:off x="10275485" y="4241530"/>
                <a:ext cx="467193" cy="1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32" idx="2"/>
                <a:endCxn id="29" idx="0"/>
              </p:cNvCxnSpPr>
              <p:nvPr/>
            </p:nvCxnSpPr>
            <p:spPr>
              <a:xfrm flipH="1">
                <a:off x="9667845" y="1212572"/>
                <a:ext cx="759" cy="4249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43" name="TextBox 42"/>
          <p:cNvSpPr txBox="1"/>
          <p:nvPr/>
        </p:nvSpPr>
        <p:spPr>
          <a:xfrm>
            <a:off x="1986582" y="6291831"/>
            <a:ext cx="3108960" cy="369332"/>
          </a:xfrm>
          <a:prstGeom prst="rect">
            <a:avLst/>
          </a:prstGeom>
          <a:noFill/>
        </p:spPr>
        <p:txBody>
          <a:bodyPr wrap="square" rtlCol="0">
            <a:spAutoFit/>
          </a:bodyPr>
          <a:lstStyle/>
          <a:p>
            <a:r>
              <a:rPr lang="en-GB" dirty="0" smtClean="0"/>
              <a:t>KPI: Key performance indicator</a:t>
            </a:r>
            <a:endParaRPr lang="en-GB" dirty="0"/>
          </a:p>
        </p:txBody>
      </p:sp>
      <p:sp>
        <p:nvSpPr>
          <p:cNvPr id="44" name="Cloud Callout 43"/>
          <p:cNvSpPr/>
          <p:nvPr/>
        </p:nvSpPr>
        <p:spPr>
          <a:xfrm>
            <a:off x="4853233" y="1244569"/>
            <a:ext cx="1759747" cy="1383258"/>
          </a:xfrm>
          <a:prstGeom prst="cloudCallout">
            <a:avLst>
              <a:gd name="adj1" fmla="val -96120"/>
              <a:gd name="adj2" fmla="val 628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TextBox 44"/>
          <p:cNvSpPr txBox="1"/>
          <p:nvPr/>
        </p:nvSpPr>
        <p:spPr>
          <a:xfrm>
            <a:off x="5069420" y="1451157"/>
            <a:ext cx="1543560" cy="830997"/>
          </a:xfrm>
          <a:prstGeom prst="rect">
            <a:avLst/>
          </a:prstGeom>
          <a:noFill/>
        </p:spPr>
        <p:txBody>
          <a:bodyPr wrap="square" rtlCol="0">
            <a:spAutoFit/>
          </a:bodyPr>
          <a:lstStyle/>
          <a:p>
            <a:r>
              <a:rPr lang="en-GB" sz="1600" dirty="0" smtClean="0"/>
              <a:t>TEDS available in both Matlab and Python</a:t>
            </a:r>
            <a:endParaRPr lang="en-GB" sz="1600" dirty="0"/>
          </a:p>
        </p:txBody>
      </p:sp>
    </p:spTree>
    <p:extLst>
      <p:ext uri="{BB962C8B-B14F-4D97-AF65-F5344CB8AC3E}">
        <p14:creationId xmlns:p14="http://schemas.microsoft.com/office/powerpoint/2010/main" val="2823351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6280" y="236355"/>
            <a:ext cx="10515600" cy="1325563"/>
          </a:xfrm>
        </p:spPr>
        <p:txBody>
          <a:bodyPr/>
          <a:lstStyle/>
          <a:p>
            <a:r>
              <a:rPr lang="en-GB" dirty="0" smtClean="0"/>
              <a:t>Conclusions</a:t>
            </a:r>
            <a:endParaRPr lang="en-GB" dirty="0"/>
          </a:p>
        </p:txBody>
      </p:sp>
      <p:sp>
        <p:nvSpPr>
          <p:cNvPr id="3" name="Content Placeholder 2"/>
          <p:cNvSpPr>
            <a:spLocks noGrp="1"/>
          </p:cNvSpPr>
          <p:nvPr>
            <p:ph idx="1"/>
          </p:nvPr>
        </p:nvSpPr>
        <p:spPr>
          <a:xfrm>
            <a:off x="569006" y="1421447"/>
            <a:ext cx="6097374" cy="5117465"/>
          </a:xfrm>
        </p:spPr>
        <p:txBody>
          <a:bodyPr>
            <a:noAutofit/>
          </a:bodyPr>
          <a:lstStyle/>
          <a:p>
            <a:r>
              <a:rPr lang="en-GB" sz="2400" dirty="0" smtClean="0"/>
              <a:t>TEDS – a toolbox for engineering design sensitivities </a:t>
            </a:r>
          </a:p>
          <a:p>
            <a:pPr lvl="1"/>
            <a:r>
              <a:rPr lang="en-GB" sz="2000" dirty="0" smtClean="0"/>
              <a:t>a probabilistic model that quantifies sensitivity to design uncertainties</a:t>
            </a:r>
            <a:endParaRPr lang="en-GB" sz="2000" dirty="0"/>
          </a:p>
          <a:p>
            <a:pPr lvl="1"/>
            <a:r>
              <a:rPr lang="en-GB" sz="2000" dirty="0" smtClean="0"/>
              <a:t>can be wrapped around black box digital twins and computational simulations</a:t>
            </a:r>
          </a:p>
          <a:p>
            <a:pPr lvl="1"/>
            <a:r>
              <a:rPr lang="en-GB" sz="2000" dirty="0" smtClean="0"/>
              <a:t>provides both KPI-based and KPI-free sensitivities </a:t>
            </a:r>
          </a:p>
          <a:p>
            <a:endParaRPr lang="en-GB" sz="2400" dirty="0"/>
          </a:p>
          <a:p>
            <a:r>
              <a:rPr lang="en-GB" sz="2400" dirty="0" smtClean="0"/>
              <a:t>Yet applied on real industrial cases, a few limitations expected:</a:t>
            </a:r>
          </a:p>
          <a:p>
            <a:pPr lvl="1"/>
            <a:r>
              <a:rPr lang="en-GB" sz="2000" dirty="0" smtClean="0"/>
              <a:t>Only parametric distribution for design input, where a variety of uncertainty types are needed for industrial applications </a:t>
            </a:r>
          </a:p>
          <a:p>
            <a:pPr lvl="1"/>
            <a:r>
              <a:rPr lang="en-GB" sz="2000" dirty="0" smtClean="0"/>
              <a:t>Still a gap to design decisions: is it worth investment to reduce uncertainties? </a:t>
            </a:r>
            <a:endParaRPr lang="en-GB" sz="2000" dirty="0"/>
          </a:p>
        </p:txBody>
      </p:sp>
      <p:sp>
        <p:nvSpPr>
          <p:cNvPr id="4" name="Slide Number Placeholder 3"/>
          <p:cNvSpPr>
            <a:spLocks noGrp="1"/>
          </p:cNvSpPr>
          <p:nvPr>
            <p:ph type="sldNum" sz="quarter" idx="12"/>
          </p:nvPr>
        </p:nvSpPr>
        <p:spPr/>
        <p:txBody>
          <a:bodyPr/>
          <a:lstStyle/>
          <a:p>
            <a:fld id="{47043F70-617F-41D9-9FFC-A24CC501BB41}" type="slidenum">
              <a:rPr lang="en-GB" smtClean="0"/>
              <a:t>40</a:t>
            </a:fld>
            <a:endParaRPr lang="en-GB"/>
          </a:p>
        </p:txBody>
      </p:sp>
      <p:grpSp>
        <p:nvGrpSpPr>
          <p:cNvPr id="65" name="Group 64"/>
          <p:cNvGrpSpPr/>
          <p:nvPr/>
        </p:nvGrpSpPr>
        <p:grpSpPr>
          <a:xfrm>
            <a:off x="7295914" y="1172528"/>
            <a:ext cx="4824966" cy="4828360"/>
            <a:chOff x="7210308" y="843240"/>
            <a:chExt cx="4824966" cy="4828360"/>
          </a:xfrm>
        </p:grpSpPr>
        <p:sp>
          <p:nvSpPr>
            <p:cNvPr id="40" name="TextBox 39"/>
            <p:cNvSpPr txBox="1"/>
            <p:nvPr/>
          </p:nvSpPr>
          <p:spPr>
            <a:xfrm>
              <a:off x="7210308" y="3871123"/>
              <a:ext cx="1449016" cy="707886"/>
            </a:xfrm>
            <a:prstGeom prst="rect">
              <a:avLst/>
            </a:prstGeom>
            <a:noFill/>
          </p:spPr>
          <p:txBody>
            <a:bodyPr wrap="square" rtlCol="0">
              <a:spAutoFit/>
            </a:bodyPr>
            <a:lstStyle/>
            <a:p>
              <a:pPr algn="ctr"/>
              <a:r>
                <a:rPr lang="en-GB" sz="2000" b="1" dirty="0"/>
                <a:t>Black B</a:t>
              </a:r>
              <a:r>
                <a:rPr lang="en-GB" sz="2000" b="1" dirty="0" smtClean="0"/>
                <a:t>ox Digital Twin</a:t>
              </a:r>
              <a:endParaRPr lang="en-GB" sz="2000" b="1" dirty="0"/>
            </a:p>
          </p:txBody>
        </p:sp>
        <p:grpSp>
          <p:nvGrpSpPr>
            <p:cNvPr id="64" name="Group 63"/>
            <p:cNvGrpSpPr/>
            <p:nvPr/>
          </p:nvGrpSpPr>
          <p:grpSpPr>
            <a:xfrm>
              <a:off x="7629715" y="843240"/>
              <a:ext cx="4405559" cy="4828360"/>
              <a:chOff x="7629715" y="843240"/>
              <a:chExt cx="4405559" cy="4828360"/>
            </a:xfrm>
          </p:grpSpPr>
          <p:sp>
            <p:nvSpPr>
              <p:cNvPr id="5" name="Rectangle 4"/>
              <p:cNvSpPr/>
              <p:nvPr/>
            </p:nvSpPr>
            <p:spPr>
              <a:xfrm>
                <a:off x="7712088" y="1649275"/>
                <a:ext cx="402976" cy="3359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nvGrpSpPr>
              <p:cNvPr id="6" name="Group 5"/>
              <p:cNvGrpSpPr/>
              <p:nvPr/>
            </p:nvGrpSpPr>
            <p:grpSpPr>
              <a:xfrm>
                <a:off x="7629715" y="2602081"/>
                <a:ext cx="582909" cy="609849"/>
                <a:chOff x="2185484" y="4253858"/>
                <a:chExt cx="581802" cy="609849"/>
              </a:xfrm>
            </p:grpSpPr>
            <p:pic>
              <p:nvPicPr>
                <p:cNvPr id="7" name="Picture 6"/>
                <p:cNvPicPr>
                  <a:picLocks noChangeAspect="1"/>
                </p:cNvPicPr>
                <p:nvPr>
                  <p:custDataLst>
                    <p:tags r:id="rId3"/>
                  </p:custDataLst>
                </p:nvPr>
              </p:nvPicPr>
              <p:blipFill>
                <a:blip r:embed="rId5" cstate="print">
                  <a:extLst>
                    <a:ext uri="{28A0092B-C50C-407E-A947-70E740481C1C}">
                      <a14:useLocalDpi xmlns:a14="http://schemas.microsoft.com/office/drawing/2010/main" val="0"/>
                    </a:ext>
                  </a:extLst>
                </a:blip>
                <a:stretch>
                  <a:fillRect/>
                </a:stretch>
              </p:blipFill>
              <p:spPr>
                <a:xfrm>
                  <a:off x="2317250" y="4414857"/>
                  <a:ext cx="332380" cy="290290"/>
                </a:xfrm>
                <a:prstGeom prst="rect">
                  <a:avLst/>
                </a:prstGeom>
              </p:spPr>
            </p:pic>
            <p:sp>
              <p:nvSpPr>
                <p:cNvPr id="8" name="Rounded Rectangle 7"/>
                <p:cNvSpPr/>
                <p:nvPr/>
              </p:nvSpPr>
              <p:spPr>
                <a:xfrm>
                  <a:off x="2185484" y="4253858"/>
                  <a:ext cx="581802" cy="60984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pic>
            <p:nvPicPr>
              <p:cNvPr id="9" name="Picture 8"/>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7856872" y="1720653"/>
                <a:ext cx="133763" cy="176482"/>
              </a:xfrm>
              <a:prstGeom prst="rect">
                <a:avLst/>
              </a:prstGeom>
            </p:spPr>
          </p:pic>
          <p:grpSp>
            <p:nvGrpSpPr>
              <p:cNvPr id="10" name="Group 9"/>
              <p:cNvGrpSpPr/>
              <p:nvPr/>
            </p:nvGrpSpPr>
            <p:grpSpPr>
              <a:xfrm>
                <a:off x="7673665" y="5061751"/>
                <a:ext cx="522303" cy="609849"/>
                <a:chOff x="4143190" y="2972533"/>
                <a:chExt cx="362224" cy="411982"/>
              </a:xfrm>
            </p:grpSpPr>
            <p:pic>
              <p:nvPicPr>
                <p:cNvPr id="11" name="Picture 10"/>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4201881" y="3081232"/>
                  <a:ext cx="237391" cy="196105"/>
                </a:xfrm>
                <a:prstGeom prst="rect">
                  <a:avLst/>
                </a:prstGeom>
              </p:spPr>
            </p:pic>
            <p:sp>
              <p:nvSpPr>
                <p:cNvPr id="12" name="Rounded Rectangle 11"/>
                <p:cNvSpPr/>
                <p:nvPr/>
              </p:nvSpPr>
              <p:spPr>
                <a:xfrm>
                  <a:off x="4143190" y="2972533"/>
                  <a:ext cx="362224" cy="411982"/>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grpSp>
          <p:cxnSp>
            <p:nvCxnSpPr>
              <p:cNvPr id="13" name="Straight Arrow Connector 12"/>
              <p:cNvCxnSpPr>
                <a:stCxn id="5" idx="2"/>
                <a:endCxn id="8" idx="0"/>
              </p:cNvCxnSpPr>
              <p:nvPr/>
            </p:nvCxnSpPr>
            <p:spPr>
              <a:xfrm>
                <a:off x="7913576" y="1985223"/>
                <a:ext cx="7594" cy="6168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8" idx="2"/>
              </p:cNvCxnSpPr>
              <p:nvPr/>
            </p:nvCxnSpPr>
            <p:spPr>
              <a:xfrm>
                <a:off x="7921170" y="3211930"/>
                <a:ext cx="7068" cy="6690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12" idx="0"/>
              </p:cNvCxnSpPr>
              <p:nvPr/>
            </p:nvCxnSpPr>
            <p:spPr>
              <a:xfrm>
                <a:off x="7928238" y="4588819"/>
                <a:ext cx="6579" cy="4729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ounded Rectangle 15"/>
              <p:cNvSpPr/>
              <p:nvPr/>
            </p:nvSpPr>
            <p:spPr>
              <a:xfrm>
                <a:off x="9046815" y="1637541"/>
                <a:ext cx="1242060" cy="3987969"/>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GB" sz="3200" dirty="0" smtClean="0"/>
                  <a:t>TEDS</a:t>
                </a:r>
                <a:endParaRPr lang="en-GB" sz="3200" dirty="0"/>
              </a:p>
            </p:txBody>
          </p:sp>
          <p:cxnSp>
            <p:nvCxnSpPr>
              <p:cNvPr id="17" name="Straight Arrow Connector 16"/>
              <p:cNvCxnSpPr>
                <a:stCxn id="5" idx="3"/>
              </p:cNvCxnSpPr>
              <p:nvPr/>
            </p:nvCxnSpPr>
            <p:spPr>
              <a:xfrm>
                <a:off x="8115064" y="1817249"/>
                <a:ext cx="918591" cy="1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8" idx="3"/>
              </p:cNvCxnSpPr>
              <p:nvPr/>
            </p:nvCxnSpPr>
            <p:spPr>
              <a:xfrm flipV="1">
                <a:off x="8212624" y="2905760"/>
                <a:ext cx="805791" cy="1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9048332" y="843240"/>
                <a:ext cx="1240543" cy="369332"/>
              </a:xfrm>
              <a:prstGeom prst="rect">
                <a:avLst/>
              </a:prstGeom>
              <a:noFill/>
            </p:spPr>
            <p:txBody>
              <a:bodyPr wrap="square" rtlCol="0">
                <a:spAutoFit/>
              </a:bodyPr>
              <a:lstStyle/>
              <a:p>
                <a:r>
                  <a:rPr lang="en-GB" dirty="0" smtClean="0"/>
                  <a:t>Design KPI</a:t>
                </a:r>
                <a:endParaRPr lang="en-GB" dirty="0"/>
              </a:p>
            </p:txBody>
          </p:sp>
          <p:sp>
            <p:nvSpPr>
              <p:cNvPr id="21" name="TextBox 20"/>
              <p:cNvSpPr txBox="1"/>
              <p:nvPr/>
            </p:nvSpPr>
            <p:spPr>
              <a:xfrm>
                <a:off x="10699149" y="3909428"/>
                <a:ext cx="1265621" cy="707886"/>
              </a:xfrm>
              <a:prstGeom prst="rect">
                <a:avLst/>
              </a:prstGeom>
              <a:noFill/>
            </p:spPr>
            <p:txBody>
              <a:bodyPr wrap="square" rtlCol="0">
                <a:spAutoFit/>
              </a:bodyPr>
              <a:lstStyle/>
              <a:p>
                <a:r>
                  <a:rPr lang="en-GB" sz="2000" dirty="0" smtClean="0"/>
                  <a:t>KPI-free Sensitivity</a:t>
                </a:r>
                <a:endParaRPr lang="en-GB" sz="2000" dirty="0"/>
              </a:p>
            </p:txBody>
          </p:sp>
          <p:sp>
            <p:nvSpPr>
              <p:cNvPr id="24" name="TextBox 23"/>
              <p:cNvSpPr txBox="1"/>
              <p:nvPr/>
            </p:nvSpPr>
            <p:spPr>
              <a:xfrm>
                <a:off x="10695476" y="2763080"/>
                <a:ext cx="1339798" cy="707886"/>
              </a:xfrm>
              <a:prstGeom prst="rect">
                <a:avLst/>
              </a:prstGeom>
              <a:noFill/>
            </p:spPr>
            <p:txBody>
              <a:bodyPr wrap="square" rtlCol="0">
                <a:spAutoFit/>
              </a:bodyPr>
              <a:lstStyle/>
              <a:p>
                <a:r>
                  <a:rPr lang="en-GB" sz="2000" dirty="0" smtClean="0"/>
                  <a:t>KPI-based Sensitivity</a:t>
                </a:r>
                <a:endParaRPr lang="en-GB" sz="2000" dirty="0"/>
              </a:p>
            </p:txBody>
          </p:sp>
          <p:cxnSp>
            <p:nvCxnSpPr>
              <p:cNvPr id="50" name="Straight Arrow Connector 49"/>
              <p:cNvCxnSpPr>
                <a:stCxn id="12" idx="3"/>
              </p:cNvCxnSpPr>
              <p:nvPr/>
            </p:nvCxnSpPr>
            <p:spPr>
              <a:xfrm flipV="1">
                <a:off x="8195968" y="5364480"/>
                <a:ext cx="850847" cy="2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flipV="1">
                <a:off x="10300869" y="3130300"/>
                <a:ext cx="467193" cy="1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p:cNvCxnSpPr/>
              <p:nvPr/>
            </p:nvCxnSpPr>
            <p:spPr>
              <a:xfrm flipV="1">
                <a:off x="10275485" y="4241530"/>
                <a:ext cx="467193" cy="12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p:cNvCxnSpPr>
                <a:stCxn id="20" idx="2"/>
                <a:endCxn id="16" idx="0"/>
              </p:cNvCxnSpPr>
              <p:nvPr/>
            </p:nvCxnSpPr>
            <p:spPr>
              <a:xfrm flipH="1">
                <a:off x="9667845" y="1212572"/>
                <a:ext cx="759" cy="4249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66" name="TextBox 65"/>
          <p:cNvSpPr txBox="1"/>
          <p:nvPr/>
        </p:nvSpPr>
        <p:spPr>
          <a:xfrm>
            <a:off x="8281574" y="6129026"/>
            <a:ext cx="3108960" cy="369332"/>
          </a:xfrm>
          <a:prstGeom prst="rect">
            <a:avLst/>
          </a:prstGeom>
          <a:noFill/>
        </p:spPr>
        <p:txBody>
          <a:bodyPr wrap="square" rtlCol="0">
            <a:spAutoFit/>
          </a:bodyPr>
          <a:lstStyle/>
          <a:p>
            <a:r>
              <a:rPr lang="en-GB" dirty="0" smtClean="0"/>
              <a:t>KPI: Key performance indicator</a:t>
            </a:r>
            <a:endParaRPr lang="en-GB" dirty="0"/>
          </a:p>
        </p:txBody>
      </p:sp>
      <p:sp>
        <p:nvSpPr>
          <p:cNvPr id="30" name="Cloud Callout 29"/>
          <p:cNvSpPr/>
          <p:nvPr/>
        </p:nvSpPr>
        <p:spPr>
          <a:xfrm>
            <a:off x="10352006" y="62127"/>
            <a:ext cx="1759747" cy="1383258"/>
          </a:xfrm>
          <a:prstGeom prst="cloudCallout">
            <a:avLst>
              <a:gd name="adj1" fmla="val -51433"/>
              <a:gd name="adj2" fmla="val 9261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10568193" y="257156"/>
            <a:ext cx="1543560" cy="830997"/>
          </a:xfrm>
          <a:prstGeom prst="rect">
            <a:avLst/>
          </a:prstGeom>
          <a:noFill/>
        </p:spPr>
        <p:txBody>
          <a:bodyPr wrap="square" rtlCol="0">
            <a:spAutoFit/>
          </a:bodyPr>
          <a:lstStyle/>
          <a:p>
            <a:r>
              <a:rPr lang="en-GB" sz="1600" dirty="0" smtClean="0"/>
              <a:t>TEDS available in both Matlab and Python</a:t>
            </a:r>
            <a:endParaRPr lang="en-GB" sz="1600" dirty="0"/>
          </a:p>
        </p:txBody>
      </p:sp>
    </p:spTree>
    <p:extLst>
      <p:ext uri="{BB962C8B-B14F-4D97-AF65-F5344CB8AC3E}">
        <p14:creationId xmlns:p14="http://schemas.microsoft.com/office/powerpoint/2010/main" val="2801440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2176272" y="2680144"/>
            <a:ext cx="3464306" cy="12344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800" dirty="0" smtClean="0">
                <a:solidFill>
                  <a:schemeClr val="bg1"/>
                </a:solidFill>
              </a:rPr>
              <a:t>Jiannan Yang</a:t>
            </a:r>
          </a:p>
          <a:p>
            <a:pPr algn="l"/>
            <a:r>
              <a:rPr lang="en-GB" sz="2800" dirty="0" smtClean="0">
                <a:solidFill>
                  <a:schemeClr val="bg1"/>
                </a:solidFill>
              </a:rPr>
              <a:t>jy419@cam.ac.uk</a:t>
            </a:r>
          </a:p>
          <a:p>
            <a:pPr algn="l"/>
            <a:r>
              <a:rPr lang="en-GB" sz="2800" dirty="0" smtClean="0">
                <a:solidFill>
                  <a:schemeClr val="bg1"/>
                </a:solidFill>
              </a:rPr>
              <a:t>Dec 2020</a:t>
            </a:r>
            <a:endParaRPr lang="en-GB" sz="2800" dirty="0">
              <a:solidFill>
                <a:schemeClr val="bg1"/>
              </a:solidFill>
            </a:endParaRPr>
          </a:p>
        </p:txBody>
      </p:sp>
      <p:sp>
        <p:nvSpPr>
          <p:cNvPr id="3" name="Slide Number Placeholder 2"/>
          <p:cNvSpPr>
            <a:spLocks noGrp="1"/>
          </p:cNvSpPr>
          <p:nvPr>
            <p:ph type="sldNum" sz="quarter" idx="12"/>
          </p:nvPr>
        </p:nvSpPr>
        <p:spPr/>
        <p:txBody>
          <a:bodyPr/>
          <a:lstStyle/>
          <a:p>
            <a:fld id="{47043F70-617F-41D9-9FFC-A24CC501BB41}" type="slidenum">
              <a:rPr lang="en-GB" smtClean="0"/>
              <a:t>41</a:t>
            </a:fld>
            <a:endParaRPr lang="en-GB"/>
          </a:p>
        </p:txBody>
      </p:sp>
      <p:pic>
        <p:nvPicPr>
          <p:cNvPr id="7172" name="Picture 4" descr="Contacting Swift - Swif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14984" y="677925"/>
            <a:ext cx="7159752" cy="3464559"/>
          </a:xfrm>
          <a:prstGeom prst="rect">
            <a:avLst/>
          </a:prstGeom>
          <a:noFill/>
          <a:extLst>
            <a:ext uri="{909E8E84-426E-40DD-AFC4-6F175D3DCCD1}">
              <a14:hiddenFill xmlns:a14="http://schemas.microsoft.com/office/drawing/2010/main">
                <a:solidFill>
                  <a:srgbClr val="FFFFFF"/>
                </a:solidFill>
              </a14:hiddenFill>
            </a:ext>
          </a:extLst>
        </p:spPr>
      </p:pic>
      <p:sp>
        <p:nvSpPr>
          <p:cNvPr id="10" name="Subtitle 2"/>
          <p:cNvSpPr txBox="1">
            <a:spLocks/>
          </p:cNvSpPr>
          <p:nvPr/>
        </p:nvSpPr>
        <p:spPr>
          <a:xfrm>
            <a:off x="1322832" y="4142484"/>
            <a:ext cx="4092448" cy="12344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GB" sz="2800" dirty="0" smtClean="0"/>
              <a:t>Any questions/comments:</a:t>
            </a:r>
          </a:p>
          <a:p>
            <a:pPr algn="l"/>
            <a:r>
              <a:rPr lang="en-GB" sz="2800" dirty="0" smtClean="0"/>
              <a:t> jy419@cam.ac.uk</a:t>
            </a:r>
            <a:endParaRPr lang="en-GB" sz="2800" dirty="0"/>
          </a:p>
        </p:txBody>
      </p:sp>
    </p:spTree>
    <p:extLst>
      <p:ext uri="{BB962C8B-B14F-4D97-AF65-F5344CB8AC3E}">
        <p14:creationId xmlns:p14="http://schemas.microsoft.com/office/powerpoint/2010/main" val="20510590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Overview of the contents </a:t>
            </a:r>
            <a:endParaRPr lang="en-GB" dirty="0"/>
          </a:p>
        </p:txBody>
      </p:sp>
      <p:sp>
        <p:nvSpPr>
          <p:cNvPr id="3" name="Content Placeholder 2"/>
          <p:cNvSpPr>
            <a:spLocks noGrp="1"/>
          </p:cNvSpPr>
          <p:nvPr>
            <p:ph idx="1"/>
          </p:nvPr>
        </p:nvSpPr>
        <p:spPr>
          <a:xfrm>
            <a:off x="6096000" y="1847850"/>
            <a:ext cx="5877560" cy="4351338"/>
          </a:xfrm>
        </p:spPr>
        <p:txBody>
          <a:bodyPr>
            <a:normAutofit fontScale="92500" lnSpcReduction="10000"/>
          </a:bodyPr>
          <a:lstStyle/>
          <a:p>
            <a:r>
              <a:rPr lang="en-GB" dirty="0" smtClean="0"/>
              <a:t>Slide 6 :  brief background of our current project</a:t>
            </a:r>
          </a:p>
          <a:p>
            <a:r>
              <a:rPr lang="en-GB" dirty="0"/>
              <a:t>Slides </a:t>
            </a:r>
            <a:r>
              <a:rPr lang="en-GB" dirty="0" smtClean="0"/>
              <a:t>7 </a:t>
            </a:r>
            <a:r>
              <a:rPr lang="en-GB" dirty="0"/>
              <a:t>– </a:t>
            </a:r>
            <a:r>
              <a:rPr lang="en-GB" dirty="0" smtClean="0"/>
              <a:t>10 </a:t>
            </a:r>
            <a:r>
              <a:rPr lang="en-GB" dirty="0"/>
              <a:t>:  design in the presence of uncertainties </a:t>
            </a:r>
            <a:endParaRPr lang="en-GB" dirty="0" smtClean="0"/>
          </a:p>
          <a:p>
            <a:r>
              <a:rPr lang="en-GB" dirty="0" smtClean="0"/>
              <a:t>Slides 11 – 17:  some background on uncertainty and sensitivity analysis</a:t>
            </a:r>
          </a:p>
          <a:p>
            <a:r>
              <a:rPr lang="en-GB" dirty="0" smtClean="0"/>
              <a:t>Slides 18 – 26:  mathematical details for the sensitivity toolbox </a:t>
            </a:r>
          </a:p>
          <a:p>
            <a:r>
              <a:rPr lang="en-GB" dirty="0" smtClean="0"/>
              <a:t>Slides 27 – 39:  numerical results for an application of the toolbox</a:t>
            </a:r>
          </a:p>
          <a:p>
            <a:r>
              <a:rPr lang="en-GB" dirty="0" smtClean="0"/>
              <a:t>Slide  40:  conclusions </a:t>
            </a:r>
          </a:p>
          <a:p>
            <a:endParaRPr lang="en-GB" dirty="0"/>
          </a:p>
        </p:txBody>
      </p:sp>
      <p:sp>
        <p:nvSpPr>
          <p:cNvPr id="4" name="Slide Number Placeholder 3"/>
          <p:cNvSpPr>
            <a:spLocks noGrp="1"/>
          </p:cNvSpPr>
          <p:nvPr>
            <p:ph type="sldNum" sz="quarter" idx="12"/>
          </p:nvPr>
        </p:nvSpPr>
        <p:spPr/>
        <p:txBody>
          <a:bodyPr/>
          <a:lstStyle/>
          <a:p>
            <a:fld id="{47043F70-617F-41D9-9FFC-A24CC501BB41}" type="slidenum">
              <a:rPr lang="en-GB" smtClean="0"/>
              <a:t>5</a:t>
            </a:fld>
            <a:endParaRPr lang="en-GB"/>
          </a:p>
        </p:txBody>
      </p:sp>
      <p:pic>
        <p:nvPicPr>
          <p:cNvPr id="8196" name="Picture 4" descr="How this for a bird's eye view of Cambridge's beautiful River Cam on a  crisp morning? Taken by @cloudnineimagery. #athena #eddington #cambridge  #cambridgeliving #rivercam #cambridgemorning - Athen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07844"/>
            <a:ext cx="4548505" cy="4548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6491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54001" y="1586260"/>
            <a:ext cx="5128177" cy="3657200"/>
          </a:xfrm>
          <a:prstGeom prst="rect">
            <a:avLst/>
          </a:prstGeom>
        </p:spPr>
      </p:pic>
      <p:grpSp>
        <p:nvGrpSpPr>
          <p:cNvPr id="3" name="Group 2"/>
          <p:cNvGrpSpPr/>
          <p:nvPr/>
        </p:nvGrpSpPr>
        <p:grpSpPr>
          <a:xfrm>
            <a:off x="5925169" y="1586260"/>
            <a:ext cx="5758832" cy="3762815"/>
            <a:chOff x="1042988" y="1452563"/>
            <a:chExt cx="7058025" cy="3952875"/>
          </a:xfrm>
        </p:grpSpPr>
        <p:grpSp>
          <p:nvGrpSpPr>
            <p:cNvPr id="4" name="Group 3"/>
            <p:cNvGrpSpPr/>
            <p:nvPr/>
          </p:nvGrpSpPr>
          <p:grpSpPr>
            <a:xfrm>
              <a:off x="1042988" y="1452563"/>
              <a:ext cx="7058025" cy="3952875"/>
              <a:chOff x="1042988" y="1452563"/>
              <a:chExt cx="7058025" cy="3952875"/>
            </a:xfrm>
          </p:grpSpPr>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452563"/>
                <a:ext cx="7058025" cy="3952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042988" y="1452563"/>
                <a:ext cx="1084195" cy="36661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GB">
                  <a:solidFill>
                    <a:prstClr val="white"/>
                  </a:solidFill>
                </a:endParaRPr>
              </a:p>
            </p:txBody>
          </p:sp>
        </p:grpSp>
        <p:sp>
          <p:nvSpPr>
            <p:cNvPr id="5" name="Oval 4"/>
            <p:cNvSpPr/>
            <p:nvPr/>
          </p:nvSpPr>
          <p:spPr>
            <a:xfrm>
              <a:off x="1088424" y="2839454"/>
              <a:ext cx="4569227" cy="1087654"/>
            </a:xfrm>
            <a:prstGeom prst="ellipse">
              <a:avLst/>
            </a:prstGeom>
            <a:solidFill>
              <a:srgbClr val="66FFFF">
                <a:alpha val="38039"/>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GB">
                <a:solidFill>
                  <a:prstClr val="white"/>
                </a:solidFill>
              </a:endParaRPr>
            </a:p>
          </p:txBody>
        </p:sp>
      </p:grpSp>
      <p:sp>
        <p:nvSpPr>
          <p:cNvPr id="9" name="Title 1"/>
          <p:cNvSpPr txBox="1">
            <a:spLocks/>
          </p:cNvSpPr>
          <p:nvPr/>
        </p:nvSpPr>
        <p:spPr>
          <a:xfrm>
            <a:off x="1223351" y="389398"/>
            <a:ext cx="9933604"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Some background of </a:t>
            </a:r>
            <a:r>
              <a:rPr lang="en-GB" dirty="0" smtClean="0"/>
              <a:t>the project</a:t>
            </a:r>
            <a:endParaRPr lang="en-GB" dirty="0"/>
          </a:p>
        </p:txBody>
      </p:sp>
      <p:sp>
        <p:nvSpPr>
          <p:cNvPr id="10" name="Title 1"/>
          <p:cNvSpPr txBox="1">
            <a:spLocks/>
          </p:cNvSpPr>
          <p:nvPr/>
        </p:nvSpPr>
        <p:spPr>
          <a:xfrm>
            <a:off x="2976571" y="5613771"/>
            <a:ext cx="5726514"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smtClean="0">
                <a:latin typeface="+mn-lt"/>
              </a:rPr>
              <a:t>At Cambridge, we look at design in the presence of uncertainties</a:t>
            </a:r>
            <a:endParaRPr lang="en-GB" sz="3200" dirty="0">
              <a:latin typeface="+mn-lt"/>
            </a:endParaRPr>
          </a:p>
        </p:txBody>
      </p:sp>
      <p:cxnSp>
        <p:nvCxnSpPr>
          <p:cNvPr id="11" name="Straight Arrow Connector 10"/>
          <p:cNvCxnSpPr/>
          <p:nvPr/>
        </p:nvCxnSpPr>
        <p:spPr>
          <a:xfrm flipH="1">
            <a:off x="6190153" y="3941825"/>
            <a:ext cx="1336777" cy="1706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974374" y="1010669"/>
            <a:ext cx="2353401" cy="369332"/>
          </a:xfrm>
          <a:prstGeom prst="rect">
            <a:avLst/>
          </a:prstGeom>
        </p:spPr>
        <p:txBody>
          <a:bodyPr wrap="none">
            <a:spAutoFit/>
          </a:bodyPr>
          <a:lstStyle/>
          <a:p>
            <a:r>
              <a:rPr lang="en-GB" dirty="0">
                <a:hlinkClick r:id="rId4"/>
              </a:rPr>
              <a:t>https://digitwin.ac.uk</a:t>
            </a:r>
            <a:r>
              <a:rPr lang="en-GB" dirty="0" smtClean="0">
                <a:hlinkClick r:id="rId4"/>
              </a:rPr>
              <a:t>/</a:t>
            </a:r>
            <a:r>
              <a:rPr lang="en-GB" dirty="0" smtClean="0"/>
              <a:t> </a:t>
            </a:r>
            <a:endParaRPr lang="en-GB" dirty="0"/>
          </a:p>
        </p:txBody>
      </p:sp>
    </p:spTree>
    <p:extLst>
      <p:ext uri="{BB962C8B-B14F-4D97-AF65-F5344CB8AC3E}">
        <p14:creationId xmlns:p14="http://schemas.microsoft.com/office/powerpoint/2010/main" val="4215933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435436" y="5521146"/>
            <a:ext cx="9596699" cy="1200329"/>
          </a:xfrm>
          <a:prstGeom prst="rect">
            <a:avLst/>
          </a:prstGeom>
          <a:noFill/>
        </p:spPr>
        <p:txBody>
          <a:bodyPr wrap="square" rtlCol="0">
            <a:spAutoFit/>
          </a:bodyPr>
          <a:lstStyle/>
          <a:p>
            <a:r>
              <a:rPr lang="en-GB" dirty="0" smtClean="0"/>
              <a:t>Design in the presence of uncertainties is a really broad area. Although the proposed methodology can be potentially applied to different sectors, let’s use an example to have a more concrete idea of what we are trying to do here. We have chosen offshore structure design as our examples because uncertainty considerations are important in the industrial design process of offshore structures. </a:t>
            </a:r>
            <a:endParaRPr lang="en-GB" dirty="0"/>
          </a:p>
        </p:txBody>
      </p:sp>
      <p:sp>
        <p:nvSpPr>
          <p:cNvPr id="27" name="Title 1"/>
          <p:cNvSpPr txBox="1">
            <a:spLocks/>
          </p:cNvSpPr>
          <p:nvPr/>
        </p:nvSpPr>
        <p:spPr>
          <a:xfrm>
            <a:off x="1435436" y="428334"/>
            <a:ext cx="936307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Design in the presence of uncertainties</a:t>
            </a:r>
            <a:endParaRPr lang="en-GB" dirty="0"/>
          </a:p>
        </p:txBody>
      </p:sp>
      <p:sp>
        <p:nvSpPr>
          <p:cNvPr id="2" name="Slide Number Placeholder 1"/>
          <p:cNvSpPr>
            <a:spLocks noGrp="1"/>
          </p:cNvSpPr>
          <p:nvPr>
            <p:ph type="sldNum" sz="quarter" idx="12"/>
          </p:nvPr>
        </p:nvSpPr>
        <p:spPr/>
        <p:txBody>
          <a:bodyPr/>
          <a:lstStyle/>
          <a:p>
            <a:fld id="{47043F70-617F-41D9-9FFC-A24CC501BB41}" type="slidenum">
              <a:rPr lang="en-GB" smtClean="0"/>
              <a:t>7</a:t>
            </a:fld>
            <a:endParaRPr lang="en-GB"/>
          </a:p>
        </p:txBody>
      </p:sp>
      <p:pic>
        <p:nvPicPr>
          <p:cNvPr id="1026" name="Picture 2" descr="Vattenfall gives green light to world's largest offshore wind project -  Vattenf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9208" y="1379173"/>
            <a:ext cx="7084832" cy="3987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253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655765" y="3859834"/>
            <a:ext cx="2389634" cy="923330"/>
          </a:xfrm>
          <a:prstGeom prst="rect">
            <a:avLst/>
          </a:prstGeom>
          <a:noFill/>
        </p:spPr>
        <p:txBody>
          <a:bodyPr wrap="square" rtlCol="0">
            <a:spAutoFit/>
          </a:bodyPr>
          <a:lstStyle/>
          <a:p>
            <a:r>
              <a:rPr lang="en-GB" u="sng" dirty="0" smtClean="0"/>
              <a:t>Uncertain</a:t>
            </a:r>
            <a:r>
              <a:rPr lang="en-GB" dirty="0" smtClean="0"/>
              <a:t> material property, probably due to manufacturing</a:t>
            </a:r>
            <a:endParaRPr lang="en-GB" dirty="0"/>
          </a:p>
        </p:txBody>
      </p:sp>
      <p:sp>
        <p:nvSpPr>
          <p:cNvPr id="6" name="TextBox 5"/>
          <p:cNvSpPr txBox="1"/>
          <p:nvPr/>
        </p:nvSpPr>
        <p:spPr>
          <a:xfrm>
            <a:off x="470711" y="1772049"/>
            <a:ext cx="3003564" cy="1754326"/>
          </a:xfrm>
          <a:prstGeom prst="rect">
            <a:avLst/>
          </a:prstGeom>
          <a:noFill/>
        </p:spPr>
        <p:txBody>
          <a:bodyPr wrap="square" rtlCol="0">
            <a:spAutoFit/>
          </a:bodyPr>
          <a:lstStyle/>
          <a:p>
            <a:r>
              <a:rPr lang="en-GB" u="sng" dirty="0" smtClean="0"/>
              <a:t>Uncertain</a:t>
            </a:r>
            <a:r>
              <a:rPr lang="en-GB" dirty="0" smtClean="0"/>
              <a:t> ocean wave heights which can be stochastic by nature, and </a:t>
            </a:r>
            <a:r>
              <a:rPr lang="en-GB" u="sng" dirty="0" smtClean="0"/>
              <a:t>uncertain</a:t>
            </a:r>
            <a:r>
              <a:rPr lang="en-GB" dirty="0" smtClean="0"/>
              <a:t> structure/fluid interaction coefficients due to a lack of complete underlying physics </a:t>
            </a:r>
            <a:endParaRPr lang="en-GB" dirty="0"/>
          </a:p>
        </p:txBody>
      </p:sp>
      <p:cxnSp>
        <p:nvCxnSpPr>
          <p:cNvPr id="7" name="Straight Arrow Connector 6"/>
          <p:cNvCxnSpPr/>
          <p:nvPr/>
        </p:nvCxnSpPr>
        <p:spPr>
          <a:xfrm flipV="1">
            <a:off x="3085432" y="2231534"/>
            <a:ext cx="988420" cy="4549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flipH="1" flipV="1">
            <a:off x="6076188" y="4320817"/>
            <a:ext cx="2409825" cy="6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954315" y="5871930"/>
            <a:ext cx="10037862" cy="923330"/>
          </a:xfrm>
          <a:prstGeom prst="rect">
            <a:avLst/>
          </a:prstGeom>
          <a:noFill/>
        </p:spPr>
        <p:txBody>
          <a:bodyPr wrap="square" rtlCol="0">
            <a:spAutoFit/>
          </a:bodyPr>
          <a:lstStyle/>
          <a:p>
            <a:r>
              <a:rPr lang="en-GB" dirty="0" smtClean="0"/>
              <a:t>A marine riser is a conduit that extracts subsea oil to a surface platform. This example with a marine riser highlights the ubiquitous role of uncertainties for engineering design. I will use the marine riser as an example throughout the presentation (details of the dynamic model for the riser is given in the appendix ) </a:t>
            </a:r>
            <a:endParaRPr lang="en-GB" dirty="0"/>
          </a:p>
        </p:txBody>
      </p:sp>
      <p:sp>
        <p:nvSpPr>
          <p:cNvPr id="27" name="Title 1"/>
          <p:cNvSpPr txBox="1">
            <a:spLocks/>
          </p:cNvSpPr>
          <p:nvPr/>
        </p:nvSpPr>
        <p:spPr>
          <a:xfrm>
            <a:off x="1435436" y="428334"/>
            <a:ext cx="936307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Design in the presence of uncertainties</a:t>
            </a:r>
            <a:endParaRPr lang="en-GB" dirty="0"/>
          </a:p>
        </p:txBody>
      </p:sp>
      <p:sp>
        <p:nvSpPr>
          <p:cNvPr id="2" name="Slide Number Placeholder 1"/>
          <p:cNvSpPr>
            <a:spLocks noGrp="1"/>
          </p:cNvSpPr>
          <p:nvPr>
            <p:ph type="sldNum" sz="quarter" idx="12"/>
          </p:nvPr>
        </p:nvSpPr>
        <p:spPr/>
        <p:txBody>
          <a:bodyPr/>
          <a:lstStyle/>
          <a:p>
            <a:fld id="{47043F70-617F-41D9-9FFC-A24CC501BB41}" type="slidenum">
              <a:rPr lang="en-GB" smtClean="0"/>
              <a:t>8</a:t>
            </a:fld>
            <a:endParaRPr lang="en-GB"/>
          </a:p>
        </p:txBody>
      </p:sp>
      <p:sp>
        <p:nvSpPr>
          <p:cNvPr id="19" name="TextBox 18"/>
          <p:cNvSpPr txBox="1"/>
          <p:nvPr/>
        </p:nvSpPr>
        <p:spPr>
          <a:xfrm>
            <a:off x="8777739" y="1893483"/>
            <a:ext cx="2732586" cy="1200329"/>
          </a:xfrm>
          <a:prstGeom prst="rect">
            <a:avLst/>
          </a:prstGeom>
          <a:noFill/>
        </p:spPr>
        <p:txBody>
          <a:bodyPr wrap="square" rtlCol="0">
            <a:spAutoFit/>
          </a:bodyPr>
          <a:lstStyle/>
          <a:p>
            <a:r>
              <a:rPr lang="en-GB" u="sng" dirty="0" smtClean="0"/>
              <a:t>Uncertain</a:t>
            </a:r>
            <a:r>
              <a:rPr lang="en-GB" dirty="0" smtClean="0"/>
              <a:t> force exerted by the floating platform onto the riser, depending on operation condition</a:t>
            </a:r>
            <a:endParaRPr lang="en-GB" dirty="0"/>
          </a:p>
        </p:txBody>
      </p:sp>
      <p:cxnSp>
        <p:nvCxnSpPr>
          <p:cNvPr id="20" name="Straight Arrow Connector 19"/>
          <p:cNvCxnSpPr/>
          <p:nvPr/>
        </p:nvCxnSpPr>
        <p:spPr>
          <a:xfrm flipH="1" flipV="1">
            <a:off x="6838188" y="1721313"/>
            <a:ext cx="1939551" cy="5461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1201203" y="4157289"/>
            <a:ext cx="2565219" cy="646331"/>
          </a:xfrm>
          <a:prstGeom prst="rect">
            <a:avLst/>
          </a:prstGeom>
          <a:noFill/>
        </p:spPr>
        <p:txBody>
          <a:bodyPr wrap="square" rtlCol="0">
            <a:spAutoFit/>
          </a:bodyPr>
          <a:lstStyle/>
          <a:p>
            <a:r>
              <a:rPr lang="en-GB" u="sng" dirty="0" smtClean="0"/>
              <a:t>Uncertain</a:t>
            </a:r>
            <a:r>
              <a:rPr lang="en-GB" dirty="0" smtClean="0"/>
              <a:t> soil conditions at the sea bed</a:t>
            </a:r>
            <a:endParaRPr lang="en-GB" dirty="0"/>
          </a:p>
        </p:txBody>
      </p:sp>
      <p:cxnSp>
        <p:nvCxnSpPr>
          <p:cNvPr id="32" name="Straight Arrow Connector 31"/>
          <p:cNvCxnSpPr/>
          <p:nvPr/>
        </p:nvCxnSpPr>
        <p:spPr>
          <a:xfrm>
            <a:off x="3025297" y="4606906"/>
            <a:ext cx="2181128" cy="10008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 name="Picture 17"/>
          <p:cNvPicPr>
            <a:picLocks noChangeAspect="1"/>
          </p:cNvPicPr>
          <p:nvPr/>
        </p:nvPicPr>
        <p:blipFill>
          <a:blip r:embed="rId2"/>
          <a:stretch>
            <a:fillRect/>
          </a:stretch>
        </p:blipFill>
        <p:spPr>
          <a:xfrm>
            <a:off x="3801534" y="1263285"/>
            <a:ext cx="3414228" cy="4608645"/>
          </a:xfrm>
          <a:prstGeom prst="rect">
            <a:avLst/>
          </a:prstGeom>
        </p:spPr>
      </p:pic>
    </p:spTree>
    <p:extLst>
      <p:ext uri="{BB962C8B-B14F-4D97-AF65-F5344CB8AC3E}">
        <p14:creationId xmlns:p14="http://schemas.microsoft.com/office/powerpoint/2010/main" val="384182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p:cNvSpPr txBox="1">
            <a:spLocks/>
          </p:cNvSpPr>
          <p:nvPr/>
        </p:nvSpPr>
        <p:spPr>
          <a:xfrm>
            <a:off x="1959894" y="502638"/>
            <a:ext cx="936307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Design in the presence of uncertainties</a:t>
            </a:r>
            <a:endParaRPr lang="en-GB" dirty="0"/>
          </a:p>
        </p:txBody>
      </p:sp>
      <p:sp>
        <p:nvSpPr>
          <p:cNvPr id="2" name="Slide Number Placeholder 1"/>
          <p:cNvSpPr>
            <a:spLocks noGrp="1"/>
          </p:cNvSpPr>
          <p:nvPr>
            <p:ph type="sldNum" sz="quarter" idx="12"/>
          </p:nvPr>
        </p:nvSpPr>
        <p:spPr/>
        <p:txBody>
          <a:bodyPr/>
          <a:lstStyle/>
          <a:p>
            <a:fld id="{47043F70-617F-41D9-9FFC-A24CC501BB41}" type="slidenum">
              <a:rPr lang="en-GB" smtClean="0"/>
              <a:t>9</a:t>
            </a:fld>
            <a:endParaRPr lang="en-GB"/>
          </a:p>
        </p:txBody>
      </p:sp>
      <p:pic>
        <p:nvPicPr>
          <p:cNvPr id="3078" name="Picture 6" descr="Life Cycle of Butterflies - KidsPressMagazine.com"/>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0678"/>
          <a:stretch/>
        </p:blipFill>
        <p:spPr bwMode="auto">
          <a:xfrm>
            <a:off x="4767975" y="1423676"/>
            <a:ext cx="5831299" cy="5208617"/>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p:cNvSpPr txBox="1"/>
          <p:nvPr/>
        </p:nvSpPr>
        <p:spPr>
          <a:xfrm>
            <a:off x="2132854" y="3200185"/>
            <a:ext cx="2008311" cy="1569660"/>
          </a:xfrm>
          <a:prstGeom prst="rect">
            <a:avLst/>
          </a:prstGeom>
          <a:noFill/>
        </p:spPr>
        <p:txBody>
          <a:bodyPr wrap="square" rtlCol="0">
            <a:spAutoFit/>
          </a:bodyPr>
          <a:lstStyle/>
          <a:p>
            <a:r>
              <a:rPr lang="en-GB" sz="2400" dirty="0" smtClean="0"/>
              <a:t>Where are the uncertainties in the whole lifecycle?  </a:t>
            </a:r>
            <a:endParaRPr lang="en-GB" sz="2400" dirty="0"/>
          </a:p>
        </p:txBody>
      </p:sp>
    </p:spTree>
    <p:extLst>
      <p:ext uri="{BB962C8B-B14F-4D97-AF65-F5344CB8AC3E}">
        <p14:creationId xmlns:p14="http://schemas.microsoft.com/office/powerpoint/2010/main" val="3996148613"/>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70.49118"/>
  <p:tag name="LATEXADDIN" val="\documentclass{article}&#10;\usepackage{amsmath}&#10;\pagestyle{empty}&#10;\begin{document}&#10;&#10;$\mathbf b$&#10;\end{document}"/>
  <p:tag name="IGUANATEXSIZE" val="18"/>
  <p:tag name="IGUANATEXCURSOR" val="82"/>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603.6746"/>
  <p:tag name="LATEXADDIN" val="\documentclass{article}&#10;\usepackage{amsmath}&#10;\pagestyle{empty}&#10;\begin{document}&#10;&#10;$\mathbf X \sim p(x|\mathbf b) $&#10;&#10;\end{document}"/>
  <p:tag name="IGUANATEXSIZE" val="18"/>
  <p:tag name="IGUANATEXCURSOR" val="109"/>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56.7304"/>
  <p:tag name="ORIGINALWIDTH" val="146.2317"/>
  <p:tag name="LATEXADDIN" val="\documentclass{article}&#10;\usepackage{amsmath}&#10;\pagestyle{empty}&#10;\begin{document}&#10;&#10;$\frac {\partial \mathbf Y} {\partial \mathbf X} $&#10;&#10;\end{document}"/>
  <p:tag name="IGUANATEXSIZE" val="18"/>
  <p:tag name="IGUANATEXCURSOR" val="128"/>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0.4874"/>
  <p:tag name="LATEXADDIN" val="\documentclass{article}&#10;\usepackage{amsmath}&#10;\pagestyle{empty}&#10;\begin{document}&#10;&#10;$\bf X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3.4871"/>
  <p:tag name="LATEXADDIN" val="\documentclass{article}&#10;\usepackage{amsmath}&#10;\pagestyle{empty}&#10;\begin{document}&#10;&#10;$\bf Y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38.7327"/>
  <p:tag name="ORIGINALWIDTH" val="1494.563"/>
  <p:tag name="LATEXADDIN" val="\documentclass{article}&#10;\usepackage{amsmath}&#10;\usepackage{amsfonts}&#10;\pagestyle{empty}&#10;\begin{document}&#10;&#10;&#10;$\mathbb{E}_X[h(\mathbf {b})]=\int h({\mathbf x}) p(\mathbf {x|b}) d\mathbf x $&#10;&#10;&#10;&#10;\end{document}"/>
  <p:tag name="IGUANATEXSIZE" val="18"/>
  <p:tag name="IGUANATEXCURSOR" val="140"/>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2463.442"/>
  <p:tag name="LATEXADDIN" val="\documentclass{article}&#10;\usepackage{amsmath}&#10;\usepackage{amsfonts}&#10;\pagestyle{empty}&#10;\begin{document}&#10;&#10;\begin{align*}&#10;\frac {\partial \mathbb{E}_X[h(\mathbf {b})]}{\partial \mathbf b} &amp; = \int h \frac {\partial p(\mathbf x)}{\partial \mathbf b} d\mathbf x=\mathbb{E}_X\left[ h \frac {\partial \ln p(\mathbf x)}{\partial \mathbf b}\right]&#10;\end{align*}&#10;&#10;&#10;&#10;\end{document}"/>
  <p:tag name="IGUANATEXSIZE" val="18"/>
  <p:tag name="IGUANATEXCURSOR" val="162"/>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603.6746"/>
  <p:tag name="LATEXADDIN" val="\documentclass{article}&#10;\usepackage{amsmath}&#10;\pagestyle{empty}&#10;\begin{document}&#10;&#10;$\mathbf X \sim p(x|\mathbf b) $&#10;&#10;\end{document}"/>
  <p:tag name="IGUANATEXSIZE" val="18"/>
  <p:tag name="IGUANATEXCURSOR" val="109"/>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70.49118"/>
  <p:tag name="LATEXADDIN" val="\documentclass{article}&#10;\usepackage{amsmath}&#10;\pagestyle{empty}&#10;\begin{document}&#10;&#10;$\mathbf b$&#10;\end{document}"/>
  <p:tag name="IGUANATEXSIZE" val="18"/>
  <p:tag name="IGUANATEXCURSOR" val="82"/>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77.99023"/>
  <p:tag name="LATEXADDIN" val="\documentclass{article}&#10;\usepackage{amsmath}&#10;\usepackage{amsfonts}&#10;\pagestyle{empty}&#10;\begin{document}&#10;&#10;\begin{align*}&#10;\mathbb E&#10;\end{align*}&#10;&#10;\end{document}"/>
  <p:tag name="IGUANATEXSIZE" val="18"/>
  <p:tag name="IGUANATEXCURSOR" val="127"/>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08.4365"/>
  <p:tag name="LATEXADDIN" val="\documentclass{article}&#10;\usepackage{amsmath}&#10;\pagestyle{empty}&#10;\begin{document}&#10;&#10;$\mathbf Y =h(\mathbf x) $&#10;&#10;\end{document}"/>
  <p:tag name="IGUANATEXSIZE" val="18"/>
  <p:tag name="IGUANATEXCURSOR" val="104"/>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3.4871"/>
  <p:tag name="LATEXADDIN" val="\documentclass{article}&#10;\usepackage{amsmath}&#10;\pagestyle{empty}&#10;\begin{document}&#10;&#10;$\bf Y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0.4874"/>
  <p:tag name="LATEXADDIN" val="\documentclass{article}&#10;\usepackage{amsmath}&#10;\pagestyle{empty}&#10;\begin{document}&#10;&#10;$\bf X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70.49118"/>
  <p:tag name="LATEXADDIN" val="\documentclass{article}&#10;\usepackage{amsmath}&#10;\pagestyle{empty}&#10;\begin{document}&#10;&#10;$\mathbf b$&#10;\end{document}"/>
  <p:tag name="IGUANATEXSIZE" val="18"/>
  <p:tag name="IGUANATEXCURSOR" val="82"/>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603.6746"/>
  <p:tag name="LATEXADDIN" val="\documentclass{article}&#10;\usepackage{amsmath}&#10;\pagestyle{empty}&#10;\begin{document}&#10;&#10;$\mathbf X \sim p(x|\mathbf b) $&#10;&#10;\end{document}"/>
  <p:tag name="IGUANATEXSIZE" val="18"/>
  <p:tag name="IGUANATEXCURSOR" val="109"/>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21.9348"/>
  <p:tag name="LATEXADDIN" val="\documentclass{article}&#10;\usepackage{amsmath}&#10;\pagestyle{empty}&#10;\begin{document}&#10;&#10;$g(h(\mathbf x), \mathbf x) $&#10;&#10;\end{document}"/>
  <p:tag name="IGUANATEXSIZE" val="18"/>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38.7327"/>
  <p:tag name="ORIGINALWIDTH" val="2202.475"/>
  <p:tag name="LATEXADDIN" val="\documentclass{article}&#10;\usepackage{amsmath}&#10;\usepackage{amsfonts}&#10;\pagestyle{empty}&#10;\begin{document}&#10;&#10;&#10;$L(\mathbf b)  =\mathbb{E}_X[g(\mathbf {b})]=\int g(h  ({\mathbf x}),{\mathbf x}) p(\mathbf {x|b}) d\mathbf x $&#10;&#10;&#10;&#10;\end{document}"/>
  <p:tag name="IGUANATEXSIZE" val="18"/>
  <p:tag name="IGUANATEXCURSOR" val="184"/>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2037.495"/>
  <p:tag name="LATEXADDIN" val="\documentclass{article}&#10;\usepackage{amsmath}&#10;\usepackage{amsfonts}&#10;\pagestyle{empty}&#10;\begin{document}&#10;&#10;\begin{align*}&#10;\frac {\partial L}{\partial \mathbf b} &amp; = \int g \frac {\partial p(\mathbf x)}{\partial \mathbf b} d\mathbf x=\mathbb{E}_X\left[ g \frac {\partial \ln p(\mathbf x)}{\partial \mathbf b}\right]&#10;\end{align*}&#10;&#10;&#10;&#10;\end{document}"/>
  <p:tag name="IGUANATEXSIZE" val="18"/>
  <p:tag name="IGUANATEXCURSOR" val="249"/>
  <p:tag name="TRANSPARENCY" val="True"/>
  <p:tag name="FILENAME" val=""/>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0.4874"/>
  <p:tag name="LATEXADDIN" val="\documentclass{article}&#10;\usepackage{amsmath}&#10;\pagestyle{empty}&#10;\begin{document}&#10;&#10;$\bf X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08.4365"/>
  <p:tag name="LATEXADDIN" val="\documentclass{article}&#10;\usepackage{amsmath}&#10;\pagestyle{empty}&#10;\begin{document}&#10;&#10;$\mathbf Y =h(\mathbf x) $&#10;&#10;\end{document}"/>
  <p:tag name="IGUANATEXSIZE" val="18"/>
  <p:tag name="IGUANATEXCURSOR" val="104"/>
  <p:tag name="TRANSPARENCY" val="True"/>
  <p:tag name="FILENAME" val=""/>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43.4571"/>
  <p:tag name="LATEXADDIN" val="\documentclass{article}&#10;\usepackage{amsmath}&#10;\pagestyle{empty}&#10;\begin{document}&#10;&#10;$p(\mathbf y|\mathbf b) $&#10;&#10;\end{document}"/>
  <p:tag name="IGUANATEXSIZE" val="18"/>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1273.341"/>
  <p:tag name="LATEXADDIN" val="\documentclass{article}&#10;\usepackage{amsmath}&#10;\pagestyle{empty}&#10;\begin{document}&#10;&#10;$ P_f=\text{Pr}(\mathbf y &gt; \text{threshold}) $&#10;&#10;\end{document}"/>
  <p:tag name="IGUANATEXSIZE" val="18"/>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0.4874"/>
  <p:tag name="LATEXADDIN" val="\documentclass{article}&#10;\usepackage{amsmath}&#10;\pagestyle{empty}&#10;\begin{document}&#10;&#10;$\bf X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71.7285"/>
  <p:tag name="ORIGINALWIDTH" val="341.2073"/>
  <p:tag name="LATEXADDIN" val="\documentclass{article}&#10;\usepackage{amsmath}&#10;\pagestyle{empty}&#10;\begin{document}&#10;&#10;$\frac {\partial p(\mathbf y|\mathbf b)}{\partial \mathbf b} $&#10;&#10;\end{document}"/>
  <p:tag name="IGUANATEXSIZE" val="18"/>
  <p:tag name="IGUANATEXCURSOR" val="109"/>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70.9787"/>
  <p:tag name="ORIGINALWIDTH" val="178.4777"/>
  <p:tag name="LATEXADDIN" val="\documentclass{article}&#10;\usepackage{amsmath}&#10;\pagestyle{empty}&#10;\begin{document}&#10;&#10;$ \frac {\partial P_f}{\partial \mathbf b} $&#10;&#10;\end{document}"/>
  <p:tag name="IGUANATEXSIZE" val="18"/>
  <p:tag name="IGUANATEXCURSOR" val="122"/>
  <p:tag name="TRANSPARENCY" val="True"/>
  <p:tag name="FILENAME" val=""/>
  <p:tag name="LATEXENGINEID" val="0"/>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0.4874"/>
  <p:tag name="LATEXADDIN" val="\documentclass{article}&#10;\usepackage{amsmath}&#10;\pagestyle{empty}&#10;\begin{document}&#10;&#10;$\bf X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70.49118"/>
  <p:tag name="LATEXADDIN" val="\documentclass{article}&#10;\usepackage{amsmath}&#10;\pagestyle{empty}&#10;\begin{document}&#10;&#10;$\mathbf b$&#10;\end{document}"/>
  <p:tag name="IGUANATEXSIZE" val="18"/>
  <p:tag name="IGUANATEXCURSOR" val="82"/>
  <p:tag name="TRANSPARENCY" val="True"/>
  <p:tag name="FILENAME" val=""/>
  <p:tag name="LATEXENGINEID" val="0"/>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603.6746"/>
  <p:tag name="LATEXADDIN" val="\documentclass{article}&#10;\usepackage{amsmath}&#10;\pagestyle{empty}&#10;\begin{document}&#10;&#10;$\mathbf X \sim p(x|\mathbf b) $&#10;&#10;\end{document}"/>
  <p:tag name="IGUANATEXSIZE" val="18"/>
  <p:tag name="IGUANATEXCURSOR" val="109"/>
  <p:tag name="TRANSPARENCY" val="True"/>
  <p:tag name="FILENAME" val=""/>
  <p:tag name="LATEXENGINEID" val="0"/>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82.2272"/>
  <p:tag name="ORIGINALWIDTH" val="155.9805"/>
  <p:tag name="LATEXADDIN" val="\documentclass{article}&#10;\usepackage{amsmath}&#10;\pagestyle{empty}&#10;\begin{document}&#10;&#10;$\frac {\partial P_\text{f}}{\partial b_j}$&#10;&#10;\end{document}"/>
  <p:tag name="IGUANATEXSIZE" val="18"/>
  <p:tag name="IGUANATEXCURSOR" val="119"/>
  <p:tag name="TRANSPARENCY" val="True"/>
  <p:tag name="FILENAME" val=""/>
  <p:tag name="LATEXENGINEID" val="0"/>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48.1815"/>
  <p:tag name="LATEXADDIN" val="\documentclass{article}&#10;\usepackage{amsmath}&#10;\pagestyle{empty}&#10;\begin{document}&#10;&#10;$\bf Y = h(\bf X) $&#10;&#10;\end{document}"/>
  <p:tag name="IGUANATEXSIZE" val="18"/>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94.2258"/>
  <p:tag name="ORIGINALWIDTH" val="966.6292"/>
  <p:tag name="LATEXADDIN" val="\documentclass{article}&#10;\usepackage{amsmath}&#10;\pagestyle{empty}&#10;\begin{document}&#10;&#10;$r_{j}=\frac {\partial P_\text{f}}{\partial b_j} \frac {b_j}{P_\text{f}} \approx \frac {\Delta P_f}{\Delta b_j}$&#10;&#10;&#10;\end{document}"/>
  <p:tag name="IGUANATEXSIZE" val="20"/>
  <p:tag name="IGUANATEXCURSOR" val="191"/>
  <p:tag name="TRANSPARENCY" val="True"/>
  <p:tag name="FILENAME" val=""/>
  <p:tag name="LATEXENGINEID" val="0"/>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129.7338"/>
  <p:tag name="ORIGINALWIDTH" val="1273.341"/>
  <p:tag name="LATEXADDIN" val="\documentclass{article}&#10;\usepackage{amsmath}&#10;\pagestyle{empty}&#10;\begin{document}&#10;&#10;$ P_f=\text{Pr}(\mathbf y &gt; \text{threshold}) $&#10;&#10;\end{document}"/>
  <p:tag name="IGUANATEXSIZE" val="18"/>
  <p:tag name="IGUANATEXCURSOR" val="106"/>
  <p:tag name="TRANSPARENCY" val="True"/>
  <p:tag name="FILENAME" val=""/>
  <p:tag name="LATEXENGINEID" val="0"/>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0.99362"/>
  <p:tag name="LATEXADDIN" val="\documentclass{article}&#10;\usepackage{amsmath}&#10;\pagestyle{empty}&#10;\begin{document}&#10;&#10;$\mathbf r$&#10;&#10;\end{document}"/>
  <p:tag name="IGUANATEXSIZE" val="18"/>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0.4874"/>
  <p:tag name="LATEXADDIN" val="\documentclass{article}&#10;\usepackage{amsmath}&#10;\pagestyle{empty}&#10;\begin{document}&#10;&#10;$\bf X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58.9802"/>
  <p:tag name="ORIGINALWIDTH" val="155.9805"/>
  <p:tag name="LATEXADDIN" val="\documentclass{article}&#10;\usepackage{amsmath}&#10;\pagestyle{empty}&#10;\begin{document}&#10;&#10;$\frac {\partial P_\text{f}}{\partial \mathbf b}$&#10;&#10;\end{document}"/>
  <p:tag name="IGUANATEXSIZE" val="18"/>
  <p:tag name="IGUANATEXCURSOR" val="128"/>
  <p:tag name="TRANSPARENCY" val="True"/>
  <p:tag name="FILENAME" val=""/>
  <p:tag name="LATEXENGINEID" val="0"/>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0.4874"/>
  <p:tag name="LATEXADDIN" val="\documentclass{article}&#10;\usepackage{amsmath}&#10;\pagestyle{empty}&#10;\begin{document}&#10;&#10;$\bf X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70.49118"/>
  <p:tag name="LATEXADDIN" val="\documentclass{article}&#10;\usepackage{amsmath}&#10;\pagestyle{empty}&#10;\begin{document}&#10;&#10;$\mathbf b$&#10;\end{document}"/>
  <p:tag name="IGUANATEXSIZE" val="18"/>
  <p:tag name="IGUANATEXCURSOR" val="82"/>
  <p:tag name="TRANSPARENCY" val="True"/>
  <p:tag name="FILENAME" val=""/>
  <p:tag name="LATEXENGINEID" val="0"/>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603.6746"/>
  <p:tag name="LATEXADDIN" val="\documentclass{article}&#10;\usepackage{amsmath}&#10;\pagestyle{empty}&#10;\begin{document}&#10;&#10;$\mathbf X \sim p(x|\mathbf b) $&#10;&#10;\end{document}"/>
  <p:tag name="IGUANATEXSIZE" val="18"/>
  <p:tag name="IGUANATEXCURSOR" val="109"/>
  <p:tag name="TRANSPARENCY" val="True"/>
  <p:tag name="FILENAME" val=""/>
  <p:tag name="LATEXENGINEID" val="0"/>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48.1815"/>
  <p:tag name="LATEXADDIN" val="\documentclass{article}&#10;\usepackage{amsmath}&#10;\pagestyle{empty}&#10;\begin{document}&#10;&#10;$\bf Y = h(\bf X) $&#10;&#10;\end{document}"/>
  <p:tag name="IGUANATEXSIZE" val="18"/>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191.2261"/>
  <p:tag name="ORIGINALWIDTH" val="454.4432"/>
  <p:tag name="LATEXADDIN" val="\documentclass{article}&#10;\usepackage{amsmath}&#10;\pagestyle{empty}&#10;\begin{document}&#10;&#10;$\frac {\partial p(y)}{\partial b} \frac { b}{p(y)} $&#10;&#10;\end{document}"/>
  <p:tag name="IGUANATEXSIZE" val="18"/>
  <p:tag name="IGUANATEXCURSOR" val="123"/>
  <p:tag name="TRANSPARENCY" val="True"/>
  <p:tag name="FILENAME" val=""/>
  <p:tag name="LATEXENGINEID" val="0"/>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750.6561"/>
  <p:tag name="LATEXADDIN" val="\documentclass{article}&#10;\usepackage{amsmath}&#10;\usepackage{amsfonts}&#10;\pagestyle{empty}&#10;\begin{document}&#10;&#10;$\mathbb E_Y\left[ \frac {\partial p}{\partial b} \frac { b}{p}\right]=0 $&#10;&#10;\end{document}"/>
  <p:tag name="IGUANATEXSIZE" val="18"/>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713.9108"/>
  <p:tag name="LATEXADDIN" val="\documentclass{article}&#10;\usepackage{amsmath}&#10;\usepackage{amsfonts}&#10;\pagestyle{empty}&#10;\begin{document}&#10;&#10;$\mathbb E_Y\left[ \left( \frac {\partial p}{\partial b} \frac { b}{p} \right)^2 \right] $&#10;&#10;\end{document}"/>
  <p:tag name="IGUANATEXSIZE" val="18"/>
  <p:tag name="IGUANATEXCURSOR" val="191"/>
  <p:tag name="TRANSPARENCY" val="True"/>
  <p:tag name="FILENAME" val=""/>
  <p:tag name="LATEXENGINEID" val="0"/>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626.9216"/>
  <p:tag name="ORIGINALWIDTH" val="1449.569"/>
  <p:tag name="LATEXADDIN" val="\documentclass{article}&#10;\usepackage{amsmath}&#10;\usepackage{amsfonts}&#10;\pagestyle{empty}&#10;\begin{document}&#10;&#10;\begin{align*}&#10;\mathbb E\left[ \frac {\partial p}{\partial b} \frac { b}{p}\right] &amp; = \int \frac {\partial p}{\partial b} \frac {b}{p} p dy \\ &amp;= b\frac {\partial }{\partial b}\int  p dy =0&#10;\end{align*}&#10;&#10;\end{document}"/>
  <p:tag name="IGUANATEXSIZE" val="18"/>
  <p:tag name="IGUANATEXCURSOR" val="248"/>
  <p:tag name="TRANSPARENCY" val="True"/>
  <p:tag name="FILENAME" val=""/>
  <p:tag name="LATEXENGINEID" val="0"/>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985.3768"/>
  <p:tag name="LATEXADDIN" val="\documentclass{article}&#10;\usepackage{amsmath}&#10;\usepackage{amsfonts}&#10;\pagestyle{empty}&#10;\begin{document}&#10;&#10;$ = b^2 \mathbb E_Y\left[ \left( \frac {\partial \ln p}{\partial b}  \right)^2 \right] $&#10;&#10;\end{document}"/>
  <p:tag name="IGUANATEXSIZE" val="18"/>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3.4871"/>
  <p:tag name="LATEXADDIN" val="\documentclass{article}&#10;\usepackage{amsmath}&#10;\pagestyle{empty}&#10;\begin{document}&#10;&#10;$\bf Y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43.4571"/>
  <p:tag name="LATEXADDIN" val="\documentclass{article}&#10;\usepackage{amsmath}&#10;\pagestyle{empty}&#10;\begin{document}&#10;&#10;$p(\mathbf y|\mathbf b) $&#10;&#10;\end{document}"/>
  <p:tag name="IGUANATEXSIZE" val="18"/>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171.7285"/>
  <p:tag name="ORIGINALWIDTH" val="341.2073"/>
  <p:tag name="LATEXADDIN" val="\documentclass{article}&#10;\usepackage{amsmath}&#10;\pagestyle{empty}&#10;\begin{document}&#10;&#10;$\frac {\partial p(\mathbf y|\mathbf b)}{\partial \mathbf b} $&#10;&#10;\end{document}"/>
  <p:tag name="IGUANATEXSIZE" val="18"/>
  <p:tag name="IGUANATEXCURSOR" val="109"/>
  <p:tag name="TRANSPARENCY" val="True"/>
  <p:tag name="FILENAME" val=""/>
  <p:tag name="LATEXENGINEID" val="0"/>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855.6431"/>
  <p:tag name="LATEXADDIN" val="\documentclass{article}&#10;\usepackage{amsmath}&#10;\usepackage{amsfonts}&#10;\pagestyle{empty}&#10;\begin{document}&#10;&#10;$ b^2 \mathbb E_Y\left[ \left( \frac {\partial \ln p}{\partial b}  \right)^2 \right] $&#10;&#10;\end{document}"/>
  <p:tag name="IGUANATEXSIZE" val="18"/>
  <p:tag name="IGUANATEXCURSOR" val="105"/>
  <p:tag name="TRANSPARENCY" val="True"/>
  <p:tag name="FILENAME" val=""/>
  <p:tag name="LATEXENGINEID" val="0"/>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1008.624"/>
  <p:tag name="LATEXADDIN" val="\documentclass{article}&#10;\usepackage{amsmath}&#10;\usepackage{amsfonts}&#10;\pagestyle{empty}&#10;\begin{document}&#10;&#10;$ b_jb_k\mathbb E_Y\left[ \frac {\partial \ln p}{\partial b_j} \frac {\partial \ln p}{\partial b_k} \right] $&#10;&#10;\end{document}"/>
  <p:tag name="IGUANATEXSIZE" val="18"/>
  <p:tag name="IGUANATEXCURSOR" val="201"/>
  <p:tag name="TRANSPARENCY" val="True"/>
  <p:tag name="FILENAME" val=""/>
  <p:tag name="LATEXENGINEID" val="0"/>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121.4848"/>
  <p:tag name="ORIGINALWIDTH" val="300.7124"/>
  <p:tag name="LATEXADDIN" val="\documentclass{article}&#10;\usepackage{amsmath}&#10;\pagestyle{empty}&#10;\begin{document}&#10;&#10;$=F_{jk}$&#10;&#10;\end{document}"/>
  <p:tag name="IGUANATEXSIZE" val="18"/>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79.49008"/>
  <p:tag name="LATEXADDIN" val="\documentclass{article}&#10;\usepackage{amsmath}&#10;\pagestyle{empty}&#10;\begin{document}&#10;&#10;$\mathbf F$&#10;&#10;\end{document}"/>
  <p:tag name="IGUANATEXSIZE" val="18"/>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79.49008"/>
  <p:tag name="LATEXADDIN" val="\documentclass{article}&#10;\usepackage{amsmath}&#10;\pagestyle{empty}&#10;\begin{document}&#10;&#10;$\mathbf F$&#10;&#10;\end{document}"/>
  <p:tag name="IGUANATEXSIZE" val="18"/>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1079.865"/>
  <p:tag name="LATEXADDIN" val="\documentclass{article}&#10;\usepackage{amsmath}&#10;\usepackage{amsfonts}&#10;\pagestyle{empty}&#10;\begin{document}&#10;&#10;$ cov \left (\frac {b_j\partial \ln p}{\partial b_j}, \frac {b_k\partial \ln p}{\partial b_k} \right) $&#10;&#10;\end{document}"/>
  <p:tag name="IGUANATEXSIZE" val="18"/>
  <p:tag name="IGUANATEXCURSOR" val="167"/>
  <p:tag name="TRANSPARENCY" val="True"/>
  <p:tag name="FILENAME" val=""/>
  <p:tag name="LATEXENGINEID" val="0"/>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10.2362"/>
  <p:tag name="ORIGINALWIDTH" val="589.4263"/>
  <p:tag name="LATEXADDIN" val="\documentclass{article}&#10;\usepackage{amsmath}&#10;\pagestyle{empty}&#10;\begin{document}&#10;&#10;$\mathbf F \mathbf q_i=\lambda_i\mathbf q_i $&#10;&#10;\end{document}"/>
  <p:tag name="IGUANATEXSIZE" val="18"/>
  <p:tag name="IGUANATEXCURSOR" val="113"/>
  <p:tag name="TRANSPARENCY" val="True"/>
  <p:tag name="FILENAME" val=""/>
  <p:tag name="LATEXENGINEID" val="0"/>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224.222"/>
  <p:tag name="ORIGINALWIDTH" val="980.1275"/>
  <p:tag name="LATEXADDIN" val="\documentclass{article}&#10;\usepackage{amsmath}&#10;\usepackage{amsfonts}&#10;\pagestyle{empty}&#10;\begin{document}&#10;&#10;$\mathbb E_Y\left[ \frac { b_j\partial \ln p}{\partial b_j} \frac {b_k\partial \ln p}{\partial b_k} \right] $&#10;&#10;\end{document}"/>
  <p:tag name="IGUANATEXSIZE" val="18"/>
  <p:tag name="IGUANATEXCURSOR" val="173"/>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0.4874"/>
  <p:tag name="LATEXADDIN" val="\documentclass{article}&#10;\usepackage{amsmath}&#10;\pagestyle{empty}&#10;\begin{document}&#10;&#10;$\bf X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121.4848"/>
  <p:tag name="ORIGINALWIDTH" val="171.7285"/>
  <p:tag name="LATEXADDIN" val="\documentclass{article}&#10;\usepackage{amsmath}&#10;\pagestyle{empty}&#10;\begin{document}&#10;&#10;$F_{jk}$&#10;&#10;\end{document}"/>
  <p:tag name="IGUANATEXSIZE" val="18"/>
  <p:tag name="IGUANATEXCURSOR" val="82"/>
  <p:tag name="TRANSPARENCY" val="True"/>
  <p:tag name="FILENAME" val=""/>
  <p:tag name="LATEXENGINEID" val="0"/>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158.9802"/>
  <p:tag name="ORIGINALWIDTH" val="155.9805"/>
  <p:tag name="LATEXADDIN" val="\documentclass{article}&#10;\usepackage{amsmath}&#10;\pagestyle{empty}&#10;\begin{document}&#10;&#10;$\frac {\partial P_\text{f}}{\partial \mathbf b}$&#10;&#10;\end{document}"/>
  <p:tag name="IGUANATEXSIZE" val="18"/>
  <p:tag name="IGUANATEXCURSOR" val="128"/>
  <p:tag name="TRANSPARENCY" val="True"/>
  <p:tag name="FILENAME" val=""/>
  <p:tag name="LATEXENGINEID" val="0"/>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110.2362"/>
  <p:tag name="ORIGINALWIDTH" val="589.4263"/>
  <p:tag name="LATEXADDIN" val="\documentclass{article}&#10;\usepackage{amsmath}&#10;\pagestyle{empty}&#10;\begin{document}&#10;&#10;$\mathbf F \mathbf q_i=\lambda_i\mathbf q_i $&#10;&#10;\end{document}"/>
  <p:tag name="IGUANATEXSIZE" val="18"/>
  <p:tag name="IGUANATEXCURSOR" val="113"/>
  <p:tag name="TRANSPARENCY" val="True"/>
  <p:tag name="FILENAME" val=""/>
  <p:tag name="LATEXENGINEID" val="0"/>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70.49118"/>
  <p:tag name="LATEXADDIN" val="\documentclass{article}&#10;\usepackage{amsmath}&#10;\pagestyle{empty}&#10;\begin{document}&#10;&#10;$\mathbf b$&#10;\end{document}"/>
  <p:tag name="IGUANATEXSIZE" val="18"/>
  <p:tag name="IGUANATEXCURSOR" val="82"/>
  <p:tag name="TRANSPARENCY" val="True"/>
  <p:tag name="FILENAME" val=""/>
  <p:tag name="LATEXENGINEID" val="0"/>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3.4871"/>
  <p:tag name="LATEXADDIN" val="\documentclass{article}&#10;\usepackage{amsmath}&#10;\pagestyle{empty}&#10;\begin{document}&#10;&#10;$\bf Y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0.4874"/>
  <p:tag name="LATEXADDIN" val="\documentclass{article}&#10;\usepackage{amsmath}&#10;\pagestyle{empty}&#10;\begin{document}&#10;&#10;$\bf X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70.49118"/>
  <p:tag name="LATEXADDIN" val="\documentclass{article}&#10;\usepackage{amsmath}&#10;\pagestyle{empty}&#10;\begin{document}&#10;&#10;$\mathbf b$&#10;\end{document}"/>
  <p:tag name="IGUANATEXSIZE" val="18"/>
  <p:tag name="IGUANATEXCURSOR" val="82"/>
  <p:tag name="TRANSPARENCY" val="True"/>
  <p:tag name="FILENAME" val=""/>
  <p:tag name="LATEXENGINEID" val="0"/>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3.4871"/>
  <p:tag name="LATEXADDIN" val="\documentclass{article}&#10;\usepackage{amsmath}&#10;\pagestyle{empty}&#10;\begin{document}&#10;&#10;$\bf Y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0.4874"/>
  <p:tag name="LATEXADDIN" val="\documentclass{article}&#10;\usepackage{amsmath}&#10;\pagestyle{empty}&#10;\begin{document}&#10;&#10;$\bf X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691.4135"/>
  <p:tag name="LATEXADDIN" val="\documentclass{article}&#10;\usepackage{amsmath}&#10;\pagestyle{empty}&#10;\begin{document}&#10;&#10;$N(s)=\alpha s^{-\delta}$&#10;&#10;&#10;\end{document}"/>
  <p:tag name="IGUANATEXSIZE" val="20"/>
  <p:tag name="IGUANATEXCURSOR" val="104"/>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3.4871"/>
  <p:tag name="LATEXADDIN" val="\documentclass{article}&#10;\usepackage{amsmath}&#10;\pagestyle{empty}&#10;\begin{document}&#10;&#10;$\bf Y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158.9802"/>
  <p:tag name="ORIGINALWIDTH" val="366.7042"/>
  <p:tag name="LATEXADDIN" val="\documentclass{article}&#10;\usepackage{amsmath}&#10;\pagestyle{empty}&#10;\begin{document}&#10;&#10;$\frac {\partial P_\text{f}}{\partial \mathbf b} \cdot \mathbf q_i$&#10;&#10;\end{document}"/>
  <p:tag name="IGUANATEXSIZE" val="18"/>
  <p:tag name="IGUANATEXCURSOR" val="147"/>
  <p:tag name="TRANSPARENCY" val="True"/>
  <p:tag name="FILENAME" val=""/>
  <p:tag name="LATEXENGINEID" val="0"/>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70.49118"/>
  <p:tag name="LATEXADDIN" val="\documentclass{article}&#10;\usepackage{amsmath}&#10;\pagestyle{empty}&#10;\begin{document}&#10;&#10;$\mathbf b$&#10;\end{document}"/>
  <p:tag name="IGUANATEXSIZE" val="18"/>
  <p:tag name="IGUANATEXCURSOR" val="82"/>
  <p:tag name="TRANSPARENCY" val="True"/>
  <p:tag name="FILENAME" val=""/>
  <p:tag name="LATEXENGINEID" val="0"/>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3.4871"/>
  <p:tag name="LATEXADDIN" val="\documentclass{article}&#10;\usepackage{amsmath}&#10;\pagestyle{empty}&#10;\begin{document}&#10;&#10;$\bf Y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0.4874"/>
  <p:tag name="LATEXADDIN" val="\documentclass{article}&#10;\usepackage{amsmath}&#10;\pagestyle{empty}&#10;\begin{document}&#10;&#10;$\bf X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70.49118"/>
  <p:tag name="LATEXADDIN" val="\documentclass{article}&#10;\usepackage{amsmath}&#10;\pagestyle{empty}&#10;\begin{document}&#10;&#10;$\mathbf b$&#10;\end{document}"/>
  <p:tag name="IGUANATEXSIZE" val="18"/>
  <p:tag name="IGUANATEXCURSOR" val="82"/>
  <p:tag name="TRANSPARENCY" val="True"/>
  <p:tag name="FILENAME" val=""/>
  <p:tag name="LATEXENGINEID" val="0"/>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3.4871"/>
  <p:tag name="LATEXADDIN" val="\documentclass{article}&#10;\usepackage{amsmath}&#10;\pagestyle{empty}&#10;\begin{document}&#10;&#10;$\bf Y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0.4874"/>
  <p:tag name="LATEXADDIN" val="\documentclass{article}&#10;\usepackage{amsmath}&#10;\pagestyle{empty}&#10;\begin{document}&#10;&#10;$\bf X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70.49118"/>
  <p:tag name="LATEXADDIN" val="\documentclass{article}&#10;\usepackage{amsmath}&#10;\pagestyle{empty}&#10;\begin{document}&#10;&#10;$\mathbf b$&#10;\end{document}"/>
  <p:tag name="IGUANATEXSIZE" val="18"/>
  <p:tag name="IGUANATEXCURSOR" val="82"/>
  <p:tag name="TRANSPARENCY" val="True"/>
  <p:tag name="FILENAME" val=""/>
  <p:tag name="LATEXENGINEID" val="0"/>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3.4871"/>
  <p:tag name="LATEXADDIN" val="\documentclass{article}&#10;\usepackage{amsmath}&#10;\pagestyle{empty}&#10;\begin{document}&#10;&#10;$\bf Y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0.4874"/>
  <p:tag name="LATEXADDIN" val="\documentclass{article}&#10;\usepackage{amsmath}&#10;\pagestyle{empty}&#10;\begin{document}&#10;&#10;$\bf X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0.4874"/>
  <p:tag name="LATEXADDIN" val="\documentclass{article}&#10;\usepackage{amsmath}&#10;\pagestyle{empty}&#10;\begin{document}&#10;&#10;$\bf X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03.4871"/>
  <p:tag name="LATEXADDIN" val="\documentclass{article}&#10;\usepackage{amsmath}&#10;\pagestyle{empty}&#10;\begin{document}&#10;&#10;$\bf Y $&#10;&#10;\end{document}"/>
  <p:tag name="IGUANATEXSIZE" val="1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6809B74D31AD141B34AAA4B90555A1A" ma:contentTypeVersion="13" ma:contentTypeDescription="Create a new document." ma:contentTypeScope="" ma:versionID="97f9c753418900349562e17161d96fff">
  <xsd:schema xmlns:xsd="http://www.w3.org/2001/XMLSchema" xmlns:xs="http://www.w3.org/2001/XMLSchema" xmlns:p="http://schemas.microsoft.com/office/2006/metadata/properties" xmlns:ns3="c25230b8-5c54-49ca-a92c-b41a9e782f71" xmlns:ns4="dca015b1-ae27-47d3-b975-3d94752bd87b" targetNamespace="http://schemas.microsoft.com/office/2006/metadata/properties" ma:root="true" ma:fieldsID="83e5ca058357292bbec84e3ac7a6b515" ns3:_="" ns4:_="">
    <xsd:import namespace="c25230b8-5c54-49ca-a92c-b41a9e782f71"/>
    <xsd:import namespace="dca015b1-ae27-47d3-b975-3d94752bd87b"/>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25230b8-5c54-49ca-a92c-b41a9e782f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ca015b1-ae27-47d3-b975-3d94752bd87b"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B37CEE-A432-48A2-AA8C-54F663BE1B6E}">
  <ds:schemaRefs>
    <ds:schemaRef ds:uri="http://schemas.microsoft.com/sharepoint/v3/contenttype/forms"/>
  </ds:schemaRefs>
</ds:datastoreItem>
</file>

<file path=customXml/itemProps2.xml><?xml version="1.0" encoding="utf-8"?>
<ds:datastoreItem xmlns:ds="http://schemas.openxmlformats.org/officeDocument/2006/customXml" ds:itemID="{5328A961-85F5-4E65-8B28-1545CE1933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25230b8-5c54-49ca-a92c-b41a9e782f71"/>
    <ds:schemaRef ds:uri="dca015b1-ae27-47d3-b975-3d94752bd87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C09CC1B-6375-4A63-AEB6-7896764A100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dca015b1-ae27-47d3-b975-3d94752bd87b"/>
    <ds:schemaRef ds:uri="http://purl.org/dc/terms/"/>
    <ds:schemaRef ds:uri="c25230b8-5c54-49ca-a92c-b41a9e782f71"/>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1362</TotalTime>
  <Words>2737</Words>
  <Application>Microsoft Office PowerPoint</Application>
  <PresentationFormat>Widescreen</PresentationFormat>
  <Paragraphs>357</Paragraphs>
  <Slides>41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DengXian</vt:lpstr>
      <vt:lpstr>Linux Libertine</vt:lpstr>
      <vt:lpstr>メイリオ</vt:lpstr>
      <vt:lpstr>游ゴシック</vt:lpstr>
      <vt:lpstr>Arial</vt:lpstr>
      <vt:lpstr>Calibri</vt:lpstr>
      <vt:lpstr>Calibri Light</vt:lpstr>
      <vt:lpstr>Times New Roman</vt:lpstr>
      <vt:lpstr>Wingdings</vt:lpstr>
      <vt:lpstr>Office Theme</vt:lpstr>
      <vt:lpstr>Toolbox for Engineering Design Sensitivity  - TEDS</vt:lpstr>
      <vt:lpstr>PowerPoint Presentation</vt:lpstr>
      <vt:lpstr>Toolbox for engineering design sensitivity (TEDS) </vt:lpstr>
      <vt:lpstr>Toolbox for engineering design sensitivity (TEDS) </vt:lpstr>
      <vt:lpstr>Overview of the contents </vt:lpstr>
      <vt:lpstr>PowerPoint Presentation</vt:lpstr>
      <vt:lpstr>PowerPoint Presentation</vt:lpstr>
      <vt:lpstr>PowerPoint Presentation</vt:lpstr>
      <vt:lpstr>PowerPoint Presentation</vt:lpstr>
      <vt:lpstr>PowerPoint Presentation</vt:lpstr>
      <vt:lpstr>Design metric  -  sensitivity to uncertainties </vt:lpstr>
      <vt:lpstr>Design metric  -  sensitivity to uncertainties </vt:lpstr>
      <vt:lpstr>Uncertainty and sensitivity analysis</vt:lpstr>
      <vt:lpstr>Uncertainty and sensitivity analysis</vt:lpstr>
      <vt:lpstr>Uncertainty and sensitivity analysis</vt:lpstr>
      <vt:lpstr>Uncertainty and sensitivity analysis</vt:lpstr>
      <vt:lpstr>Uncertainty and sensitivity analysis</vt:lpstr>
      <vt:lpstr>Parametric sensitivity</vt:lpstr>
      <vt:lpstr>Parametric sensitivity</vt:lpstr>
      <vt:lpstr>Parametric sensitivity</vt:lpstr>
      <vt:lpstr>Sensitivity in the design context</vt:lpstr>
      <vt:lpstr>Mathematical framework for sensitivity</vt:lpstr>
      <vt:lpstr>Mathematical framework for sensitivity</vt:lpstr>
      <vt:lpstr>Mathematical framework for sensitivity</vt:lpstr>
      <vt:lpstr>Mathematical framework for sensitivity</vt:lpstr>
      <vt:lpstr>Toolbox for engineering design sensitivity (TEDS) </vt:lpstr>
      <vt:lpstr>Example application of TEDS </vt:lpstr>
      <vt:lpstr>Example results </vt:lpstr>
      <vt:lpstr>Example results </vt:lpstr>
      <vt:lpstr>Example results </vt:lpstr>
      <vt:lpstr>Example results </vt:lpstr>
      <vt:lpstr>Example results </vt:lpstr>
      <vt:lpstr>Example results </vt:lpstr>
      <vt:lpstr>More Example Results – Displacement Response</vt:lpstr>
      <vt:lpstr>More Example Results – Displacement Response</vt:lpstr>
      <vt:lpstr>More Results – General Case</vt:lpstr>
      <vt:lpstr>More Results – General Case</vt:lpstr>
      <vt:lpstr>More Results – General Case</vt:lpstr>
      <vt:lpstr>More Results – General Case</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Toolbox for Engineering Design Sensitivity - TEDS</dc:title>
  <dc:creator>jiannan yang</dc:creator>
  <cp:lastModifiedBy>Jiannan Yang</cp:lastModifiedBy>
  <cp:revision>128</cp:revision>
  <dcterms:created xsi:type="dcterms:W3CDTF">2020-11-26T15:49:21Z</dcterms:created>
  <dcterms:modified xsi:type="dcterms:W3CDTF">2022-01-18T20:49:28Z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0x01010066809B74D31AD141B34AAA4B90555A1A</vt:lpwstr>
  </property>
</Properties>
</file>