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ba231c76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ba231c76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ba231c76d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ba231c76d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ba231c76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ba231c76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ba231c76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ba231c76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ba231c76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ba231c76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ba231c76d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ba231c76d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ba231c76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ba231c76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ba231c76d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ba231c76d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CACACA"/>
                </a:solidFill>
                <a:latin typeface="Average"/>
                <a:ea typeface="Average"/>
                <a:cs typeface="Average"/>
                <a:sym typeface="Average"/>
              </a:rPr>
              <a:t>Based on the segmentation as well as other factors like age, family status, length of the stay etc, we assigned a specific perk to each customer.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ba231c76d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ba231c76d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perks that were assigned to more than a 100 customers. All together they represent more than 90 percent of our population.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ba231c76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ba231c76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right corner is new senior traveller - complimentary meal and above it new traveller - 10% discount</a:t>
            </a:r>
            <a:endParaRPr/>
          </a:p>
          <a:p>
            <a:pPr indent="0" lvl="0" marL="0" rtl="0" algn="l">
              <a:spcBef>
                <a:spcPts val="0"/>
              </a:spcBef>
              <a:spcAft>
                <a:spcPts val="0"/>
              </a:spcAft>
              <a:buNone/>
            </a:pPr>
            <a:r>
              <a:rPr lang="en"/>
              <a:t>Combined revenue of the customers with above perks is over 90 percent of total revenue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744575"/>
            <a:ext cx="8520600" cy="1056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TRAVELTIDE’S REWARD PROGRAM</a:t>
            </a:r>
            <a:endParaRPr sz="3400"/>
          </a:p>
        </p:txBody>
      </p:sp>
      <p:sp>
        <p:nvSpPr>
          <p:cNvPr id="60" name="Google Shape;60;p13"/>
          <p:cNvSpPr txBox="1"/>
          <p:nvPr>
            <p:ph idx="1" type="subTitle"/>
          </p:nvPr>
        </p:nvSpPr>
        <p:spPr>
          <a:xfrm>
            <a:off x="524650" y="3924925"/>
            <a:ext cx="80301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TO ASSIGN PERKS SO THEY ARE MOST EFFECTIVE?</a:t>
            </a:r>
            <a:endParaRPr/>
          </a:p>
        </p:txBody>
      </p:sp>
      <p:sp>
        <p:nvSpPr>
          <p:cNvPr id="61" name="Google Shape;61;p13"/>
          <p:cNvSpPr txBox="1"/>
          <p:nvPr/>
        </p:nvSpPr>
        <p:spPr>
          <a:xfrm>
            <a:off x="2815950" y="2141450"/>
            <a:ext cx="3512100" cy="13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62" name="Google Shape;62;p13"/>
          <p:cNvPicPr preferRelativeResize="0"/>
          <p:nvPr/>
        </p:nvPicPr>
        <p:blipFill>
          <a:blip r:embed="rId3">
            <a:alphaModFix/>
          </a:blip>
          <a:stretch>
            <a:fillRect/>
          </a:stretch>
        </p:blipFill>
        <p:spPr>
          <a:xfrm>
            <a:off x="2428875" y="2038350"/>
            <a:ext cx="4286250" cy="147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a:t>
            </a:r>
            <a:endParaRPr/>
          </a:p>
        </p:txBody>
      </p:sp>
      <p:sp>
        <p:nvSpPr>
          <p:cNvPr id="122" name="Google Shape;122;p22"/>
          <p:cNvSpPr txBox="1"/>
          <p:nvPr>
            <p:ph idx="1" type="body"/>
          </p:nvPr>
        </p:nvSpPr>
        <p:spPr>
          <a:xfrm>
            <a:off x="311700" y="1264000"/>
            <a:ext cx="8520600" cy="3757800"/>
          </a:xfrm>
          <a:prstGeom prst="rect">
            <a:avLst/>
          </a:prstGeom>
        </p:spPr>
        <p:txBody>
          <a:bodyPr anchorCtr="0" anchor="t" bIns="91425" lIns="91425" spcFirstLastPara="1" rIns="91425" wrap="square" tIns="91425">
            <a:normAutofit lnSpcReduction="20000"/>
          </a:bodyPr>
          <a:lstStyle/>
          <a:p>
            <a:pPr indent="-323850" lvl="0" marL="457200" rtl="0" algn="l">
              <a:lnSpc>
                <a:spcPct val="200000"/>
              </a:lnSpc>
              <a:spcBef>
                <a:spcPts val="0"/>
              </a:spcBef>
              <a:spcAft>
                <a:spcPts val="0"/>
              </a:spcAft>
              <a:buSzPts val="1500"/>
              <a:buChar char="●"/>
            </a:pPr>
            <a:r>
              <a:rPr lang="en" sz="1500"/>
              <a:t>It has to be stressed that our proposition need to be tested to see if perks are effective in achieving our goal. Once the test is concluded the collected data needs to be reviewed and fixes implemented.</a:t>
            </a:r>
            <a:endParaRPr sz="1500"/>
          </a:p>
          <a:p>
            <a:pPr indent="-323850" lvl="0" marL="457200" rtl="0" algn="l">
              <a:lnSpc>
                <a:spcPct val="200000"/>
              </a:lnSpc>
              <a:spcBef>
                <a:spcPts val="0"/>
              </a:spcBef>
              <a:spcAft>
                <a:spcPts val="0"/>
              </a:spcAft>
              <a:buSzPts val="1500"/>
              <a:buChar char="●"/>
            </a:pPr>
            <a:r>
              <a:rPr lang="en" sz="1500"/>
              <a:t>For future data collection purposes we </a:t>
            </a:r>
            <a:r>
              <a:rPr lang="en" sz="1500"/>
              <a:t>recommend</a:t>
            </a:r>
            <a:r>
              <a:rPr lang="en" sz="1500"/>
              <a:t> asking customers as they complete their bookings about purpose of the trip (business, leisure etc.) or who are they travelling with (family, friends). That would enable us to conduct more </a:t>
            </a:r>
            <a:r>
              <a:rPr lang="en" sz="1500"/>
              <a:t>in depth</a:t>
            </a:r>
            <a:r>
              <a:rPr lang="en" sz="1500"/>
              <a:t> analysis of customers behaviour and hopefully lead to more effective </a:t>
            </a:r>
            <a:r>
              <a:rPr lang="en" sz="1500"/>
              <a:t>marketing</a:t>
            </a:r>
            <a:r>
              <a:rPr lang="en" sz="1500"/>
              <a:t> campaigns.</a:t>
            </a:r>
            <a:endParaRPr sz="1500"/>
          </a:p>
          <a:p>
            <a:pPr indent="-323850" lvl="0" marL="457200" rtl="0" algn="l">
              <a:lnSpc>
                <a:spcPct val="200000"/>
              </a:lnSpc>
              <a:spcBef>
                <a:spcPts val="0"/>
              </a:spcBef>
              <a:spcAft>
                <a:spcPts val="0"/>
              </a:spcAft>
              <a:buSzPts val="1500"/>
              <a:buChar char="●"/>
            </a:pPr>
            <a:r>
              <a:rPr lang="en" sz="1500"/>
              <a:t>We have also discovered several issues in collected data and we will be forwarding those to data </a:t>
            </a:r>
            <a:r>
              <a:rPr lang="en" sz="1500"/>
              <a:t>engineering</a:t>
            </a:r>
            <a:r>
              <a:rPr lang="en" sz="1500"/>
              <a:t> team for them to be fixed.</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Please reach out to me in case of any questions.</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sz="2200"/>
              <a:t>Thank you for your time.</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OBJECTIVES</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323850" lvl="0" marL="457200" rtl="0" algn="l">
              <a:lnSpc>
                <a:spcPct val="115000"/>
              </a:lnSpc>
              <a:spcBef>
                <a:spcPts val="1200"/>
              </a:spcBef>
              <a:spcAft>
                <a:spcPts val="0"/>
              </a:spcAft>
              <a:buSzPts val="1500"/>
              <a:buChar char="●"/>
            </a:pPr>
            <a:r>
              <a:rPr lang="en" sz="1500"/>
              <a:t>Selecting the relevant scope of data </a:t>
            </a:r>
            <a:r>
              <a:rPr lang="en" sz="1500"/>
              <a:t>that our company has gathered </a:t>
            </a:r>
            <a:endParaRPr sz="1500"/>
          </a:p>
          <a:p>
            <a:pPr indent="0" lvl="0" marL="457200" rtl="0" algn="l">
              <a:lnSpc>
                <a:spcPct val="115000"/>
              </a:lnSpc>
              <a:spcBef>
                <a:spcPts val="1200"/>
              </a:spcBef>
              <a:spcAft>
                <a:spcPts val="0"/>
              </a:spcAft>
              <a:buNone/>
            </a:pPr>
            <a:r>
              <a:rPr lang="en" sz="1500"/>
              <a:t>on </a:t>
            </a:r>
            <a:r>
              <a:rPr lang="en" sz="1500"/>
              <a:t>customers behaviour. </a:t>
            </a:r>
            <a:endParaRPr sz="1500"/>
          </a:p>
          <a:p>
            <a:pPr indent="-323850" lvl="0" marL="457200" rtl="0" algn="l">
              <a:lnSpc>
                <a:spcPct val="200000"/>
              </a:lnSpc>
              <a:spcBef>
                <a:spcPts val="1200"/>
              </a:spcBef>
              <a:spcAft>
                <a:spcPts val="0"/>
              </a:spcAft>
              <a:buSzPts val="1500"/>
              <a:buChar char="●"/>
            </a:pPr>
            <a:r>
              <a:rPr lang="en" sz="1500"/>
              <a:t>Analysis of said data to facilitate the creation of customer segmentation.</a:t>
            </a:r>
            <a:endParaRPr sz="1500"/>
          </a:p>
          <a:p>
            <a:pPr indent="-323850" lvl="0" marL="457200" rtl="0" algn="l">
              <a:lnSpc>
                <a:spcPct val="115000"/>
              </a:lnSpc>
              <a:spcBef>
                <a:spcPts val="0"/>
              </a:spcBef>
              <a:spcAft>
                <a:spcPts val="0"/>
              </a:spcAft>
              <a:buSzPts val="1500"/>
              <a:buChar char="●"/>
            </a:pPr>
            <a:r>
              <a:rPr lang="en" sz="1500"/>
              <a:t>Assigning the specific perks i.e. rewards based on the above mentioned </a:t>
            </a:r>
            <a:endParaRPr sz="1500"/>
          </a:p>
          <a:p>
            <a:pPr indent="0" lvl="0" marL="457200" rtl="0" algn="l">
              <a:lnSpc>
                <a:spcPct val="115000"/>
              </a:lnSpc>
              <a:spcBef>
                <a:spcPts val="1200"/>
              </a:spcBef>
              <a:spcAft>
                <a:spcPts val="0"/>
              </a:spcAft>
              <a:buNone/>
            </a:pPr>
            <a:r>
              <a:rPr lang="en" sz="1500"/>
              <a:t>segmentation to specific customers so they are encouraged </a:t>
            </a:r>
            <a:endParaRPr sz="1500"/>
          </a:p>
          <a:p>
            <a:pPr indent="0" lvl="0" marL="457200" rtl="0" algn="l">
              <a:lnSpc>
                <a:spcPct val="115000"/>
              </a:lnSpc>
              <a:spcBef>
                <a:spcPts val="1200"/>
              </a:spcBef>
              <a:spcAft>
                <a:spcPts val="1200"/>
              </a:spcAft>
              <a:buNone/>
            </a:pPr>
            <a:r>
              <a:rPr lang="en" sz="1500"/>
              <a:t>to join rewards program. </a:t>
            </a:r>
            <a:endParaRPr sz="1500"/>
          </a:p>
        </p:txBody>
      </p:sp>
      <p:sp>
        <p:nvSpPr>
          <p:cNvPr id="69" name="Google Shape;69;p14"/>
          <p:cNvSpPr txBox="1"/>
          <p:nvPr/>
        </p:nvSpPr>
        <p:spPr>
          <a:xfrm>
            <a:off x="6777700" y="631725"/>
            <a:ext cx="2312700" cy="41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70" name="Google Shape;70;p14"/>
          <p:cNvPicPr preferRelativeResize="0"/>
          <p:nvPr/>
        </p:nvPicPr>
        <p:blipFill>
          <a:blip r:embed="rId3">
            <a:alphaModFix/>
          </a:blip>
          <a:stretch>
            <a:fillRect/>
          </a:stretch>
        </p:blipFill>
        <p:spPr>
          <a:xfrm>
            <a:off x="6689175" y="1658800"/>
            <a:ext cx="2143125" cy="263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a:t>
            </a:r>
            <a:endParaRPr/>
          </a:p>
        </p:txBody>
      </p:sp>
      <p:sp>
        <p:nvSpPr>
          <p:cNvPr id="76" name="Google Shape;76;p15"/>
          <p:cNvSpPr txBox="1"/>
          <p:nvPr>
            <p:ph idx="1" type="body"/>
          </p:nvPr>
        </p:nvSpPr>
        <p:spPr>
          <a:xfrm>
            <a:off x="311700" y="1258750"/>
            <a:ext cx="8520600" cy="3667800"/>
          </a:xfrm>
          <a:prstGeom prst="rect">
            <a:avLst/>
          </a:prstGeom>
        </p:spPr>
        <p:txBody>
          <a:bodyPr anchorCtr="0" anchor="t" bIns="91425" lIns="91425" spcFirstLastPara="1" rIns="91425" wrap="square" tIns="91425">
            <a:normAutofit fontScale="70000" lnSpcReduction="10000"/>
          </a:bodyPr>
          <a:lstStyle/>
          <a:p>
            <a:pPr indent="-326390" lvl="0" marL="457200" rtl="0" algn="l">
              <a:lnSpc>
                <a:spcPct val="200000"/>
              </a:lnSpc>
              <a:spcBef>
                <a:spcPts val="1000"/>
              </a:spcBef>
              <a:spcAft>
                <a:spcPts val="0"/>
              </a:spcAft>
              <a:buSzPct val="100000"/>
              <a:buChar char="●"/>
            </a:pPr>
            <a:r>
              <a:rPr lang="en" sz="2200"/>
              <a:t>F</a:t>
            </a:r>
            <a:r>
              <a:rPr lang="en" sz="2200"/>
              <a:t>or the purpose of our analysis we considered the customers who accessed our website since 04.01.2023 no less than seven times.</a:t>
            </a:r>
            <a:endParaRPr sz="2200"/>
          </a:p>
          <a:p>
            <a:pPr indent="-326390" lvl="0" marL="457200" rtl="0" algn="l">
              <a:lnSpc>
                <a:spcPct val="200000"/>
              </a:lnSpc>
              <a:spcBef>
                <a:spcPts val="1200"/>
              </a:spcBef>
              <a:spcAft>
                <a:spcPts val="0"/>
              </a:spcAft>
              <a:buSzPct val="100000"/>
              <a:buChar char="●"/>
            </a:pPr>
            <a:r>
              <a:rPr lang="en" sz="2200"/>
              <a:t>The number of our customers that met the above criteria was 5998.</a:t>
            </a:r>
            <a:endParaRPr sz="2200"/>
          </a:p>
          <a:p>
            <a:pPr indent="-326390" lvl="0" marL="457200" rtl="0" algn="l">
              <a:lnSpc>
                <a:spcPct val="200000"/>
              </a:lnSpc>
              <a:spcBef>
                <a:spcPts val="1000"/>
              </a:spcBef>
              <a:spcAft>
                <a:spcPts val="0"/>
              </a:spcAft>
              <a:buSzPct val="100000"/>
              <a:buChar char="●"/>
            </a:pPr>
            <a:r>
              <a:rPr lang="en" sz="2200"/>
              <a:t>Based on that selected cohort we have created segmentation that consists of 6 distinct groups.</a:t>
            </a:r>
            <a:endParaRPr sz="2200"/>
          </a:p>
          <a:p>
            <a:pPr indent="-326390" lvl="0" marL="457200" rtl="0" algn="l">
              <a:lnSpc>
                <a:spcPct val="200000"/>
              </a:lnSpc>
              <a:spcBef>
                <a:spcPts val="1200"/>
              </a:spcBef>
              <a:spcAft>
                <a:spcPts val="0"/>
              </a:spcAft>
              <a:buSzPct val="100000"/>
              <a:buChar char="●"/>
            </a:pPr>
            <a:r>
              <a:rPr lang="en" sz="2200"/>
              <a:t>We then assigned perks to specific customers based on their segments as well as several other individual characteristics (family status, age etc.)</a:t>
            </a:r>
            <a:endParaRPr sz="22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19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a:t>
            </a:r>
            <a:endParaRPr/>
          </a:p>
        </p:txBody>
      </p:sp>
      <p:sp>
        <p:nvSpPr>
          <p:cNvPr id="82" name="Google Shape;82;p16"/>
          <p:cNvSpPr txBox="1"/>
          <p:nvPr>
            <p:ph idx="1" type="body"/>
          </p:nvPr>
        </p:nvSpPr>
        <p:spPr>
          <a:xfrm>
            <a:off x="311700" y="759600"/>
            <a:ext cx="8520600" cy="4090800"/>
          </a:xfrm>
          <a:prstGeom prst="rect">
            <a:avLst/>
          </a:prstGeom>
        </p:spPr>
        <p:txBody>
          <a:bodyPr anchorCtr="0" anchor="t" bIns="91425" lIns="91425" spcFirstLastPara="1" rIns="91425" wrap="square" tIns="91425">
            <a:normAutofit fontScale="55000"/>
          </a:bodyPr>
          <a:lstStyle/>
          <a:p>
            <a:pPr indent="0" lvl="0" marL="457200" rtl="0" algn="l">
              <a:spcBef>
                <a:spcPts val="0"/>
              </a:spcBef>
              <a:spcAft>
                <a:spcPts val="0"/>
              </a:spcAft>
              <a:buNone/>
            </a:pPr>
            <a:r>
              <a:t/>
            </a:r>
            <a:endParaRPr/>
          </a:p>
          <a:p>
            <a:pPr indent="-312420" lvl="0" marL="457200" rtl="0" algn="l">
              <a:lnSpc>
                <a:spcPct val="150000"/>
              </a:lnSpc>
              <a:spcBef>
                <a:spcPts val="1200"/>
              </a:spcBef>
              <a:spcAft>
                <a:spcPts val="0"/>
              </a:spcAft>
              <a:buSzPct val="100000"/>
              <a:buChar char="●"/>
            </a:pPr>
            <a:r>
              <a:rPr lang="en" sz="2400"/>
              <a:t>For the purpose of creating the segmentation we used RFM analysis..</a:t>
            </a:r>
            <a:endParaRPr sz="2400"/>
          </a:p>
          <a:p>
            <a:pPr indent="-312420" lvl="0" marL="457200" rtl="0" algn="l">
              <a:lnSpc>
                <a:spcPct val="150000"/>
              </a:lnSpc>
              <a:spcBef>
                <a:spcPts val="1200"/>
              </a:spcBef>
              <a:spcAft>
                <a:spcPts val="0"/>
              </a:spcAft>
              <a:buSzPct val="100000"/>
              <a:buChar char="●"/>
            </a:pPr>
            <a:r>
              <a:rPr lang="en" sz="2400"/>
              <a:t>The RFM analysis considers three </a:t>
            </a:r>
            <a:r>
              <a:rPr lang="en" sz="2400"/>
              <a:t>characteristics</a:t>
            </a:r>
            <a:r>
              <a:rPr lang="en" sz="2400"/>
              <a:t>:</a:t>
            </a:r>
            <a:endParaRPr sz="2400"/>
          </a:p>
          <a:p>
            <a:pPr indent="-312419" lvl="0" marL="914400" rtl="0" algn="l">
              <a:lnSpc>
                <a:spcPct val="150000"/>
              </a:lnSpc>
              <a:spcBef>
                <a:spcPts val="1000"/>
              </a:spcBef>
              <a:spcAft>
                <a:spcPts val="0"/>
              </a:spcAft>
              <a:buSzPct val="100000"/>
              <a:buChar char="❏"/>
            </a:pPr>
            <a:r>
              <a:rPr lang="en" sz="2400"/>
              <a:t>Recency - how recent was the latest activity?</a:t>
            </a:r>
            <a:endParaRPr sz="2400"/>
          </a:p>
          <a:p>
            <a:pPr indent="-312419" lvl="0" marL="914400" rtl="0" algn="l">
              <a:lnSpc>
                <a:spcPct val="150000"/>
              </a:lnSpc>
              <a:spcBef>
                <a:spcPts val="1000"/>
              </a:spcBef>
              <a:spcAft>
                <a:spcPts val="0"/>
              </a:spcAft>
              <a:buSzPct val="100000"/>
              <a:buChar char="❏"/>
            </a:pPr>
            <a:r>
              <a:rPr lang="en" sz="2400"/>
              <a:t>Frequency - how frequent were our products purchased?</a:t>
            </a:r>
            <a:endParaRPr sz="2400"/>
          </a:p>
          <a:p>
            <a:pPr indent="-312419" lvl="0" marL="914400" rtl="0" algn="l">
              <a:lnSpc>
                <a:spcPct val="150000"/>
              </a:lnSpc>
              <a:spcBef>
                <a:spcPts val="1000"/>
              </a:spcBef>
              <a:spcAft>
                <a:spcPts val="0"/>
              </a:spcAft>
              <a:buSzPct val="100000"/>
              <a:buChar char="❏"/>
            </a:pPr>
            <a:r>
              <a:rPr lang="en" sz="2400"/>
              <a:t>Monetary - what was the total revenue?</a:t>
            </a:r>
            <a:endParaRPr sz="2400"/>
          </a:p>
          <a:p>
            <a:pPr indent="-312420" lvl="0" marL="457200" rtl="0" algn="l">
              <a:lnSpc>
                <a:spcPct val="150000"/>
              </a:lnSpc>
              <a:spcBef>
                <a:spcPts val="1000"/>
              </a:spcBef>
              <a:spcAft>
                <a:spcPts val="0"/>
              </a:spcAft>
              <a:buSzPct val="100000"/>
              <a:buChar char="●"/>
            </a:pPr>
            <a:r>
              <a:rPr lang="en" sz="2400"/>
              <a:t>Each customer was given a score for each of the above characteristics - the higher the score, the better.</a:t>
            </a:r>
            <a:endParaRPr sz="2400"/>
          </a:p>
          <a:p>
            <a:pPr indent="-312420" lvl="0" marL="457200" rtl="0" algn="l">
              <a:lnSpc>
                <a:spcPct val="150000"/>
              </a:lnSpc>
              <a:spcBef>
                <a:spcPts val="1000"/>
              </a:spcBef>
              <a:spcAft>
                <a:spcPts val="0"/>
              </a:spcAft>
              <a:buSzPct val="100000"/>
              <a:buChar char="●"/>
            </a:pPr>
            <a:r>
              <a:rPr lang="en" sz="2400"/>
              <a:t>Based on these scores they were then grouped into segments.</a:t>
            </a:r>
            <a:endParaRPr sz="2400"/>
          </a:p>
          <a:p>
            <a:pPr indent="-312420" lvl="0" marL="457200" rtl="0" algn="l">
              <a:lnSpc>
                <a:spcPct val="150000"/>
              </a:lnSpc>
              <a:spcBef>
                <a:spcPts val="1200"/>
              </a:spcBef>
              <a:spcAft>
                <a:spcPts val="1200"/>
              </a:spcAft>
              <a:buSzPct val="100000"/>
              <a:buChar char="●"/>
            </a:pPr>
            <a:r>
              <a:rPr lang="en" sz="2400"/>
              <a:t>Perks were then assigned to specific customers based on their segments as well as other individual characteristics (family status, age etc.)</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SEGMENTATION</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23850" lvl="0" marL="457200" rtl="0" algn="l">
              <a:lnSpc>
                <a:spcPct val="200000"/>
              </a:lnSpc>
              <a:spcBef>
                <a:spcPts val="0"/>
              </a:spcBef>
              <a:spcAft>
                <a:spcPts val="0"/>
              </a:spcAft>
              <a:buSzPts val="1500"/>
              <a:buChar char="●"/>
            </a:pPr>
            <a:r>
              <a:rPr b="1" lang="en" sz="1500"/>
              <a:t>Potencial travelers </a:t>
            </a:r>
            <a:r>
              <a:rPr lang="en" sz="1500"/>
              <a:t>- customers that </a:t>
            </a:r>
            <a:r>
              <a:rPr lang="en" sz="1500"/>
              <a:t>visited</a:t>
            </a:r>
            <a:r>
              <a:rPr lang="en" sz="1500"/>
              <a:t> our website but </a:t>
            </a:r>
            <a:r>
              <a:rPr lang="en" sz="1500"/>
              <a:t>haven't</a:t>
            </a:r>
            <a:r>
              <a:rPr lang="en" sz="1500"/>
              <a:t> completed any booking.</a:t>
            </a:r>
            <a:endParaRPr sz="1500"/>
          </a:p>
          <a:p>
            <a:pPr indent="-323850" lvl="0" marL="457200" rtl="0" algn="l">
              <a:lnSpc>
                <a:spcPct val="200000"/>
              </a:lnSpc>
              <a:spcBef>
                <a:spcPts val="0"/>
              </a:spcBef>
              <a:spcAft>
                <a:spcPts val="0"/>
              </a:spcAft>
              <a:buSzPts val="1500"/>
              <a:buChar char="●"/>
            </a:pPr>
            <a:r>
              <a:rPr b="1" lang="en" sz="1500"/>
              <a:t>New travelers</a:t>
            </a:r>
            <a:r>
              <a:rPr lang="en" sz="1500"/>
              <a:t> - </a:t>
            </a:r>
            <a:r>
              <a:rPr lang="en" sz="1500"/>
              <a:t>customers</a:t>
            </a:r>
            <a:r>
              <a:rPr lang="en" sz="1500"/>
              <a:t> that made a booking recently, but overall </a:t>
            </a:r>
            <a:r>
              <a:rPr lang="en" sz="1500"/>
              <a:t>don't have much of history with TRAVELTIDE.</a:t>
            </a:r>
            <a:endParaRPr sz="1500"/>
          </a:p>
          <a:p>
            <a:pPr indent="-323850" lvl="0" marL="457200" rtl="0" algn="l">
              <a:lnSpc>
                <a:spcPct val="200000"/>
              </a:lnSpc>
              <a:spcBef>
                <a:spcPts val="0"/>
              </a:spcBef>
              <a:spcAft>
                <a:spcPts val="0"/>
              </a:spcAft>
              <a:buSzPts val="1500"/>
              <a:buChar char="●"/>
            </a:pPr>
            <a:r>
              <a:rPr b="1" lang="en" sz="1500"/>
              <a:t>Lost travelers</a:t>
            </a:r>
            <a:r>
              <a:rPr lang="en" sz="1500"/>
              <a:t> - customers who haven't made any booking in some time.</a:t>
            </a:r>
            <a:endParaRPr sz="1500"/>
          </a:p>
          <a:p>
            <a:pPr indent="-323850" lvl="0" marL="457200" rtl="0" algn="l">
              <a:lnSpc>
                <a:spcPct val="200000"/>
              </a:lnSpc>
              <a:spcBef>
                <a:spcPts val="0"/>
              </a:spcBef>
              <a:spcAft>
                <a:spcPts val="0"/>
              </a:spcAft>
              <a:buSzPts val="1500"/>
              <a:buChar char="●"/>
            </a:pPr>
            <a:r>
              <a:rPr b="1" lang="en" sz="1500"/>
              <a:t>Regular travelers </a:t>
            </a:r>
            <a:r>
              <a:rPr lang="en" sz="1500"/>
              <a:t>- users that have a history of booking with us until today.</a:t>
            </a:r>
            <a:endParaRPr sz="1500"/>
          </a:p>
          <a:p>
            <a:pPr indent="-323850" lvl="0" marL="457200" rtl="0" algn="l">
              <a:lnSpc>
                <a:spcPct val="200000"/>
              </a:lnSpc>
              <a:spcBef>
                <a:spcPts val="0"/>
              </a:spcBef>
              <a:spcAft>
                <a:spcPts val="0"/>
              </a:spcAft>
              <a:buSzPts val="1500"/>
              <a:buChar char="●"/>
            </a:pPr>
            <a:r>
              <a:rPr b="1" lang="en" sz="1500"/>
              <a:t>Loyal travelers</a:t>
            </a:r>
            <a:r>
              <a:rPr lang="en" sz="1500"/>
              <a:t> - customers who enjoy our services, the more of them we have,  the better.</a:t>
            </a:r>
            <a:endParaRPr sz="1500"/>
          </a:p>
          <a:p>
            <a:pPr indent="-323850" lvl="0" marL="457200" rtl="0" algn="l">
              <a:lnSpc>
                <a:spcPct val="200000"/>
              </a:lnSpc>
              <a:spcBef>
                <a:spcPts val="0"/>
              </a:spcBef>
              <a:spcAft>
                <a:spcPts val="0"/>
              </a:spcAft>
              <a:buSzPts val="1500"/>
              <a:buChar char="●"/>
            </a:pPr>
            <a:r>
              <a:rPr b="1" lang="en" sz="1500"/>
              <a:t>Top travelers</a:t>
            </a:r>
            <a:r>
              <a:rPr lang="en" sz="1500"/>
              <a:t> - customers who not only use our services regularly and frequently but also generate a lot of revenue.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85650"/>
            <a:ext cx="8520600" cy="57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SEGMENTATION IN NUMBERS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58875" y="788813"/>
            <a:ext cx="9026227" cy="41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55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PERKS</a:t>
            </a:r>
            <a:endParaRPr/>
          </a:p>
        </p:txBody>
      </p:sp>
      <p:sp>
        <p:nvSpPr>
          <p:cNvPr id="101" name="Google Shape;101;p19"/>
          <p:cNvSpPr txBox="1"/>
          <p:nvPr>
            <p:ph idx="1" type="body"/>
          </p:nvPr>
        </p:nvSpPr>
        <p:spPr>
          <a:xfrm>
            <a:off x="311700" y="728625"/>
            <a:ext cx="8520600" cy="441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96375" y="920825"/>
            <a:ext cx="8972677" cy="4143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235550"/>
            <a:ext cx="8520600" cy="99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149900" y="214150"/>
            <a:ext cx="8801377" cy="476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192750" y="445025"/>
            <a:ext cx="8801352" cy="4512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