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0fWKgIieW1mc1G/0zJ3hpq3T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92d3f7b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292d3f7b5d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92d3f7b5d_1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92d3f7b5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" name="Google Shape;14;p17"/>
          <p:cNvSpPr txBox="1"/>
          <p:nvPr>
            <p:ph type="ctrTitle"/>
          </p:nvPr>
        </p:nvSpPr>
        <p:spPr>
          <a:xfrm>
            <a:off x="484552" y="447675"/>
            <a:ext cx="8397511" cy="2714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484552" y="3602037"/>
            <a:ext cx="8397511" cy="246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" type="body"/>
          </p:nvPr>
        </p:nvSpPr>
        <p:spPr>
          <a:xfrm rot="5400000">
            <a:off x="4118951" y="-1057886"/>
            <a:ext cx="3600450" cy="10869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"/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27"/>
          <p:cNvSpPr txBox="1"/>
          <p:nvPr>
            <p:ph type="title"/>
          </p:nvPr>
        </p:nvSpPr>
        <p:spPr>
          <a:xfrm rot="5400000">
            <a:off x="7747642" y="2151705"/>
            <a:ext cx="5811838" cy="22386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 rot="5400000">
            <a:off x="1765664" y="-915987"/>
            <a:ext cx="5811838" cy="837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1" type="ftr"/>
          </p:nvPr>
        </p:nvSpPr>
        <p:spPr>
          <a:xfrm>
            <a:off x="322811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" name="Google Shape;27;p19"/>
          <p:cNvSpPr txBox="1"/>
          <p:nvPr>
            <p:ph type="title"/>
          </p:nvPr>
        </p:nvSpPr>
        <p:spPr>
          <a:xfrm>
            <a:off x="484552" y="457200"/>
            <a:ext cx="10862898" cy="27241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484552" y="3695701"/>
            <a:ext cx="10862898" cy="239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84552" y="365760"/>
            <a:ext cx="11264536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484552" y="2552699"/>
            <a:ext cx="5323703" cy="362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2" type="body"/>
          </p:nvPr>
        </p:nvSpPr>
        <p:spPr>
          <a:xfrm>
            <a:off x="6270162" y="2552699"/>
            <a:ext cx="5323703" cy="3624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484552" y="365759"/>
            <a:ext cx="10870836" cy="1691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484552" y="2436473"/>
            <a:ext cx="533202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1"/>
          <p:cNvSpPr txBox="1"/>
          <p:nvPr>
            <p:ph idx="2" type="body"/>
          </p:nvPr>
        </p:nvSpPr>
        <p:spPr>
          <a:xfrm>
            <a:off x="484552" y="3409051"/>
            <a:ext cx="5332026" cy="2780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3" type="body"/>
          </p:nvPr>
        </p:nvSpPr>
        <p:spPr>
          <a:xfrm>
            <a:off x="6270162" y="2436473"/>
            <a:ext cx="5358285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4" type="body"/>
          </p:nvPr>
        </p:nvSpPr>
        <p:spPr>
          <a:xfrm>
            <a:off x="6270162" y="3409051"/>
            <a:ext cx="5358285" cy="2780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4"/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59" name="Google Shape;59;p24"/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61" name="Google Shape;61;p24"/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484552" y="457200"/>
            <a:ext cx="528723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6270162" y="457201"/>
            <a:ext cx="5085226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4"/>
          <p:cNvSpPr txBox="1"/>
          <p:nvPr>
            <p:ph idx="2" type="body"/>
          </p:nvPr>
        </p:nvSpPr>
        <p:spPr>
          <a:xfrm>
            <a:off x="484552" y="2514600"/>
            <a:ext cx="5287234" cy="335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25"/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70" name="Google Shape;70;p25"/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1" name="Google Shape;71;p25"/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2" name="Google Shape;72;p25"/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3" name="Google Shape;73;p25"/>
          <p:cNvSpPr txBox="1"/>
          <p:nvPr>
            <p:ph type="title"/>
          </p:nvPr>
        </p:nvSpPr>
        <p:spPr>
          <a:xfrm>
            <a:off x="484552" y="457200"/>
            <a:ext cx="521151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/>
          <p:nvPr>
            <p:ph idx="2" type="pic"/>
          </p:nvPr>
        </p:nvSpPr>
        <p:spPr>
          <a:xfrm>
            <a:off x="6270162" y="457201"/>
            <a:ext cx="5085226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484552" y="2514600"/>
            <a:ext cx="5211519" cy="3354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5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" name="Google Shape;7;p16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0" i="0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6"/>
          <p:cNvSpPr txBox="1"/>
          <p:nvPr>
            <p:ph idx="1" type="body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1" type="ftr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1" y="0"/>
            <a:ext cx="9144000" cy="22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8" name="Google Shape;98;p1"/>
          <p:cNvSpPr txBox="1"/>
          <p:nvPr>
            <p:ph type="ctrTitle"/>
          </p:nvPr>
        </p:nvSpPr>
        <p:spPr>
          <a:xfrm>
            <a:off x="484553" y="397275"/>
            <a:ext cx="8476567" cy="1638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俄羅斯方塊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9386684" y="397275"/>
            <a:ext cx="2436905" cy="16382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2000"/>
              <a:t>111511012 陳楷勛</a:t>
            </a:r>
            <a:endParaRPr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sz="2000"/>
              <a:t>111511146 廖鉑涵</a:t>
            </a:r>
            <a:endParaRPr sz="2600"/>
          </a:p>
        </p:txBody>
      </p:sp>
      <p:pic>
        <p:nvPicPr>
          <p:cNvPr descr="一張含有 兒童藝術, 辦公用品, 鮮豔, 書寫工具 的圖片&#10;&#10;自動產生的描述" id="100" name="Google Shape;100;p1"/>
          <p:cNvPicPr preferRelativeResize="0"/>
          <p:nvPr/>
        </p:nvPicPr>
        <p:blipFill rotWithShape="1">
          <a:blip r:embed="rId3">
            <a:alphaModFix/>
          </a:blip>
          <a:srcRect b="20966" l="0" r="0" t="8068"/>
          <a:stretch/>
        </p:blipFill>
        <p:spPr>
          <a:xfrm>
            <a:off x="20" y="2283223"/>
            <a:ext cx="9143977" cy="4574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664551" y="2936907"/>
            <a:ext cx="10862898" cy="984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zh-TW">
                <a:solidFill>
                  <a:schemeClr val="dk2"/>
                </a:solidFill>
                <a:highlight>
                  <a:srgbClr val="C0C0C0"/>
                </a:highlight>
              </a:rPr>
              <a:t>遊戲規則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規則</a:t>
            </a:r>
            <a:endParaRPr/>
          </a:p>
        </p:txBody>
      </p:sp>
      <p:sp>
        <p:nvSpPr>
          <p:cNvPr id="173" name="Google Shape;173;p11"/>
          <p:cNvSpPr txBox="1"/>
          <p:nvPr>
            <p:ph idx="1" type="body"/>
          </p:nvPr>
        </p:nvSpPr>
        <p:spPr>
          <a:xfrm>
            <a:off x="344593" y="6550223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30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利用方向鍵及空白鍵控制方塊</a:t>
            </a:r>
            <a:endParaRPr b="0" i="0" sz="30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每消除一行，方塊掉落速度都會加快</a:t>
            </a:r>
            <a:endParaRPr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消除10行即為獲勝</a:t>
            </a:r>
            <a:endParaRPr sz="30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TW" sz="30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方塊碰到頂端即為失敗</a:t>
            </a:r>
            <a:endParaRPr sz="3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>
            <p:ph type="title"/>
          </p:nvPr>
        </p:nvSpPr>
        <p:spPr>
          <a:xfrm>
            <a:off x="664551" y="2936907"/>
            <a:ext cx="10862898" cy="984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zh-TW">
                <a:solidFill>
                  <a:schemeClr val="dk2"/>
                </a:solidFill>
                <a:highlight>
                  <a:srgbClr val="C0C0C0"/>
                </a:highlight>
              </a:rPr>
              <a:t>統計數據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分布圖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344593" y="6550223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8475" y="1160463"/>
            <a:ext cx="8742501" cy="501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統計數據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344593" y="6550223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9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樣本數：3次*10人</a:t>
            </a:r>
            <a:endParaRPr b="0" i="0" sz="2900" u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9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平均成功率：83.33%</a:t>
            </a:r>
            <a:endParaRPr sz="230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9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平均成功次數：2.49次</a:t>
            </a:r>
            <a:endParaRPr sz="230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TW" sz="2900" u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標準差：1.1785</a:t>
            </a:r>
            <a:endParaRPr sz="2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92d3f7b5d_0_2"/>
          <p:cNvSpPr txBox="1"/>
          <p:nvPr>
            <p:ph type="title"/>
          </p:nvPr>
        </p:nvSpPr>
        <p:spPr>
          <a:xfrm>
            <a:off x="664551" y="2936907"/>
            <a:ext cx="108630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zh-TW">
                <a:solidFill>
                  <a:schemeClr val="dk2"/>
                </a:solidFill>
                <a:highlight>
                  <a:srgbClr val="C0C0C0"/>
                </a:highlight>
              </a:rPr>
              <a:t>參考資料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2d3f7b5d_10_0"/>
          <p:cNvSpPr txBox="1"/>
          <p:nvPr>
            <p:ph type="title"/>
          </p:nvPr>
        </p:nvSpPr>
        <p:spPr>
          <a:xfrm>
            <a:off x="484552" y="365125"/>
            <a:ext cx="10869300" cy="168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參考資料</a:t>
            </a:r>
            <a:endParaRPr/>
          </a:p>
        </p:txBody>
      </p:sp>
      <p:sp>
        <p:nvSpPr>
          <p:cNvPr id="205" name="Google Shape;205;g2292d3f7b5d_10_0"/>
          <p:cNvSpPr txBox="1"/>
          <p:nvPr>
            <p:ph idx="1" type="body"/>
          </p:nvPr>
        </p:nvSpPr>
        <p:spPr>
          <a:xfrm>
            <a:off x="484552" y="2576513"/>
            <a:ext cx="108693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00"/>
              <a:t>ChatGPT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00"/>
              <a:t>Youtube音樂（俄羅斯方塊背景音樂、勝利聲、失敗聲、金幣聲）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2900"/>
              <a:t>Google圖片（Tetris字樣、簡報所用方塊圖）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664551" y="2936907"/>
            <a:ext cx="10862898" cy="984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zh-TW">
                <a:solidFill>
                  <a:schemeClr val="dk2"/>
                </a:solidFill>
                <a:highlight>
                  <a:srgbClr val="C0C0C0"/>
                </a:highlight>
              </a:rPr>
              <a:t>Demo</a:t>
            </a:r>
            <a:endParaRPr>
              <a:solidFill>
                <a:schemeClr val="dk2"/>
              </a:solidFill>
              <a:highlight>
                <a:srgbClr val="C0C0C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大綱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84550" y="2576527"/>
            <a:ext cx="10869300" cy="4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500"/>
              <a:t>遊戲構成</a:t>
            </a:r>
            <a:endParaRPr sz="35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500"/>
              <a:t>遊戲規則</a:t>
            </a:r>
            <a:endParaRPr sz="35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500"/>
              <a:t>統計數據</a:t>
            </a:r>
            <a:endParaRPr sz="35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500"/>
              <a:t>參考資料</a:t>
            </a:r>
            <a:endParaRPr sz="35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500"/>
              <a:t>Demo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>
            <p:ph type="title"/>
          </p:nvPr>
        </p:nvSpPr>
        <p:spPr>
          <a:xfrm>
            <a:off x="664551" y="2936907"/>
            <a:ext cx="10862898" cy="9841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zh-TW">
                <a:solidFill>
                  <a:schemeClr val="dk2"/>
                </a:solidFill>
                <a:highlight>
                  <a:srgbClr val="C0C0C0"/>
                </a:highlight>
              </a:rPr>
              <a:t>遊戲構成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方塊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84552" y="2576513"/>
            <a:ext cx="10869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利用二維list表示方塊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/>
              <a:t>Ex: 以下“J”型、“N”型方塊分別以[[1, 0, 0], [1, 1, 1]]、[[0, 1, 1], [1, 1, 0]]表示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6163" y="3697407"/>
            <a:ext cx="2545762" cy="174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1089" r="0" t="0"/>
          <a:stretch/>
        </p:blipFill>
        <p:spPr>
          <a:xfrm>
            <a:off x="7294760" y="3697407"/>
            <a:ext cx="2491449" cy="174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59965" y="3847484"/>
            <a:ext cx="419136" cy="18060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4"/>
          <p:cNvGrpSpPr/>
          <p:nvPr/>
        </p:nvGrpSpPr>
        <p:grpSpPr>
          <a:xfrm>
            <a:off x="1640767" y="3976628"/>
            <a:ext cx="9430849" cy="1300222"/>
            <a:chOff x="1640767" y="3976628"/>
            <a:chExt cx="9430849" cy="1300222"/>
          </a:xfrm>
        </p:grpSpPr>
        <p:sp>
          <p:nvSpPr>
            <p:cNvPr id="122" name="Google Shape;122;p4"/>
            <p:cNvSpPr txBox="1"/>
            <p:nvPr/>
          </p:nvSpPr>
          <p:spPr>
            <a:xfrm>
              <a:off x="1640767" y="3976628"/>
              <a:ext cx="36123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2000" u="none" cap="none" strike="noStrike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zh-TW" sz="2000" u="none" cap="none" strike="noStrike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0 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b="0" i="0" lang="zh-TW" sz="2000" u="none" cap="none" strike="noStrike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0 </a:t>
              </a:r>
              <a:r>
                <a:rPr b="0" i="0" lang="zh-TW" sz="2000" u="none" cap="none" strike="noStrik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   </a:t>
              </a:r>
              <a:r>
                <a:rPr b="0" i="0" lang="zh-TW" sz="2000" u="none" cap="none" strike="noStrike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.</a:t>
              </a:r>
              <a:endParaRPr sz="2000">
                <a:solidFill>
                  <a:schemeClr val="dk1"/>
                </a:solidFill>
                <a:highlight>
                  <a:srgbClr val="C0C0C0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4"/>
            <p:cNvSpPr txBox="1"/>
            <p:nvPr/>
          </p:nvSpPr>
          <p:spPr>
            <a:xfrm>
              <a:off x="1640792" y="4815133"/>
              <a:ext cx="361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.</a:t>
              </a:r>
              <a:endParaRPr sz="2000">
                <a:solidFill>
                  <a:schemeClr val="dk1"/>
                </a:solidFill>
                <a:highlight>
                  <a:srgbClr val="C0C0C0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7459298" y="4059703"/>
              <a:ext cx="361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0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.</a:t>
              </a:r>
              <a:endParaRPr sz="2000">
                <a:solidFill>
                  <a:schemeClr val="dk1"/>
                </a:solidFill>
                <a:highlight>
                  <a:srgbClr val="C0C0C0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7459248" y="4876740"/>
              <a:ext cx="361236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1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 0 </a:t>
              </a:r>
              <a:r>
                <a:rPr lang="zh-TW" sz="20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         </a:t>
              </a:r>
              <a:r>
                <a:rPr lang="zh-TW" sz="2000">
                  <a:solidFill>
                    <a:schemeClr val="dk1"/>
                  </a:solidFill>
                  <a:highlight>
                    <a:srgbClr val="C0C0C0"/>
                  </a:highlight>
                  <a:latin typeface="Avenir"/>
                  <a:ea typeface="Avenir"/>
                  <a:cs typeface="Avenir"/>
                  <a:sym typeface="Avenir"/>
                </a:rPr>
                <a:t>.</a:t>
              </a:r>
              <a:endParaRPr sz="2000">
                <a:solidFill>
                  <a:schemeClr val="dk1"/>
                </a:solidFill>
                <a:highlight>
                  <a:srgbClr val="C0C0C0"/>
                </a:highlight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pic>
        <p:nvPicPr>
          <p:cNvPr id="126" name="Google Shape;1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32097" y="3847483"/>
            <a:ext cx="419136" cy="180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8722" y="3787583"/>
            <a:ext cx="419136" cy="1806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下降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484552" y="2576512"/>
            <a:ext cx="10869248" cy="428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利用一個計數器不斷上數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設定difficulty參數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當計數器為難度參數的倍數時，將方塊y座標-1以實現下降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並且在消除行之後，將困難參數減低，即可讓方塊掉落速度變快</a:t>
            </a:r>
            <a:endParaRPr sz="2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控制</a:t>
            </a:r>
            <a:endParaRPr/>
          </a:p>
        </p:txBody>
      </p:sp>
      <p:sp>
        <p:nvSpPr>
          <p:cNvPr id="139" name="Google Shape;139;p6"/>
          <p:cNvSpPr txBox="1"/>
          <p:nvPr>
            <p:ph idx="1" type="body"/>
          </p:nvPr>
        </p:nvSpPr>
        <p:spPr>
          <a:xfrm>
            <a:off x="484552" y="2576513"/>
            <a:ext cx="108693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在按下「←」、「→」時，修改方塊的x座標以使方塊移動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在按下「↓」時，修改方塊的y座標以使方塊加速下降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在按下「↑」時，藉由重組list以實現旋轉功能(下頁介紹)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在按下「space」時，連續修改方塊的y座標以使方塊直接到底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旋轉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344593" y="6550223"/>
            <a:ext cx="65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"/>
          <p:cNvSpPr txBox="1"/>
          <p:nvPr/>
        </p:nvSpPr>
        <p:spPr>
          <a:xfrm>
            <a:off x="484552" y="2576513"/>
            <a:ext cx="10869248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zh-TW" sz="2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以 </a:t>
            </a:r>
            <a:r>
              <a:rPr lang="zh-TW" sz="2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[[1, 0, 0], [1, 1, 1]] (J型)為例</a:t>
            </a:r>
            <a:endParaRPr sz="29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TW" sz="2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經過旋轉後list會變成[[1, 1], [1, 0], [1, 0]]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self.shape = list(zip(*reversed(self.shape)))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7" name="Google Shape;1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483" y="4704052"/>
            <a:ext cx="2545762" cy="174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416866" y="4704053"/>
            <a:ext cx="2545762" cy="17405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7"/>
          <p:cNvSpPr/>
          <p:nvPr/>
        </p:nvSpPr>
        <p:spPr>
          <a:xfrm>
            <a:off x="7227206" y="5375143"/>
            <a:ext cx="1003500" cy="398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9BE0BB"/>
              </a:gs>
              <a:gs pos="50000">
                <a:srgbClr val="8ED5B0"/>
              </a:gs>
              <a:gs pos="100000">
                <a:srgbClr val="79D4A6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消除</a:t>
            </a:r>
            <a:endParaRPr/>
          </a:p>
        </p:txBody>
      </p:sp>
      <p:sp>
        <p:nvSpPr>
          <p:cNvPr id="155" name="Google Shape;155;p8"/>
          <p:cNvSpPr txBox="1"/>
          <p:nvPr>
            <p:ph idx="1" type="body"/>
          </p:nvPr>
        </p:nvSpPr>
        <p:spPr>
          <a:xfrm>
            <a:off x="484550" y="2576500"/>
            <a:ext cx="67242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當畫面的某一行被方塊填滿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(即game_board.board[row] != BLACK)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將會直接將該行刪除，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900"/>
              <a:t>並在最頂端重新安插一行全為黑色的row</a:t>
            </a:r>
            <a:endParaRPr sz="29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7208750" y="2576500"/>
            <a:ext cx="50859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rows_to_clear = []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row in range(ROWS):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if all(cell != BLACK for cell in game_board.board[row]):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	rows_to_clear.append(row)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 row in rows_to_clear: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del game_board.board[row] 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	game_board.board.insert(0, [BLACK] * COLS) 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zh-TW"/>
              <a:t>判斷失敗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484552" y="2576512"/>
            <a:ext cx="10869300" cy="4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200"/>
              <a:t>在每次方塊掉落時，會有一個計數器持續上數</a:t>
            </a:r>
            <a:endParaRPr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200"/>
              <a:t>當生成新方塊時，計數器將會歸零</a:t>
            </a:r>
            <a:endParaRPr sz="32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3200"/>
              <a:t>若生成新方塊時發現計數器本來就是零，判斷為失敗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rixVTI">
  <a:themeElements>
    <a:clrScheme name="AnalogousFromRegularSeedLeftStep">
      <a:dk1>
        <a:srgbClr val="000000"/>
      </a:dk1>
      <a:lt1>
        <a:srgbClr val="FFFFFF"/>
      </a:lt1>
      <a:dk2>
        <a:srgbClr val="21213E"/>
      </a:dk2>
      <a:lt2>
        <a:srgbClr val="E8E2E4"/>
      </a:lt2>
      <a:accent1>
        <a:srgbClr val="21B87F"/>
      </a:accent1>
      <a:accent2>
        <a:srgbClr val="14B836"/>
      </a:accent2>
      <a:accent3>
        <a:srgbClr val="40B821"/>
      </a:accent3>
      <a:accent4>
        <a:srgbClr val="75B013"/>
      </a:accent4>
      <a:accent5>
        <a:srgbClr val="A9A31E"/>
      </a:accent5>
      <a:accent6>
        <a:srgbClr val="D57E17"/>
      </a:accent6>
      <a:hlink>
        <a:srgbClr val="BF3F6F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2023-06-11T10:00:01Z</dcterms:created>
  <dc:creator>kevinchen921014@gmail.com</dc:creator>
</cp:coreProperties>
</file>