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12"/>
  </p:notesMasterIdLst>
  <p:sldIdLst>
    <p:sldId id="256" r:id="rId2"/>
    <p:sldId id="262" r:id="rId3"/>
    <p:sldId id="265" r:id="rId4"/>
    <p:sldId id="263" r:id="rId5"/>
    <p:sldId id="264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51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BE4C69-B909-4FFC-8E97-A68244B26C5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557D8B-1308-4FCD-9015-89E2A71670AE}">
      <dgm:prSet/>
      <dgm:spPr/>
      <dgm:t>
        <a:bodyPr/>
        <a:lstStyle/>
        <a:p>
          <a:r>
            <a:rPr lang="en-US" b="1" dirty="0"/>
            <a:t>Objective</a:t>
          </a:r>
          <a:r>
            <a:rPr lang="en-US" dirty="0"/>
            <a:t>: The aim is to measure the quality of a chance by calculating the probability of a shot resulting in a goal from </a:t>
          </a:r>
          <a:r>
            <a:rPr lang="en-US" dirty="0" err="1"/>
            <a:t>Metrica</a:t>
          </a:r>
          <a:r>
            <a:rPr lang="en-US" dirty="0"/>
            <a:t> sports data.</a:t>
          </a:r>
        </a:p>
      </dgm:t>
    </dgm:pt>
    <dgm:pt modelId="{489305C9-A21E-4A86-B867-88192BEEF840}" type="parTrans" cxnId="{11DD2378-5CFC-4DD2-B5AB-E53A823030AE}">
      <dgm:prSet/>
      <dgm:spPr/>
      <dgm:t>
        <a:bodyPr/>
        <a:lstStyle/>
        <a:p>
          <a:endParaRPr lang="en-US"/>
        </a:p>
      </dgm:t>
    </dgm:pt>
    <dgm:pt modelId="{A6E93D73-B76F-40D7-9479-B43AC470B9A9}" type="sibTrans" cxnId="{11DD2378-5CFC-4DD2-B5AB-E53A823030AE}">
      <dgm:prSet/>
      <dgm:spPr/>
      <dgm:t>
        <a:bodyPr/>
        <a:lstStyle/>
        <a:p>
          <a:endParaRPr lang="en-US"/>
        </a:p>
      </dgm:t>
    </dgm:pt>
    <dgm:pt modelId="{4DABDE03-3ECF-4DD1-95F2-89DB04CFAF0C}">
      <dgm:prSet/>
      <dgm:spPr/>
      <dgm:t>
        <a:bodyPr/>
        <a:lstStyle/>
        <a:p>
          <a:endParaRPr lang="en-US" dirty="0"/>
        </a:p>
      </dgm:t>
    </dgm:pt>
    <dgm:pt modelId="{5529F11D-AE30-458E-8090-C4B5CC6AA4F3}" type="parTrans" cxnId="{4A15BF08-5E0E-46FB-A36C-43F538152629}">
      <dgm:prSet/>
      <dgm:spPr/>
      <dgm:t>
        <a:bodyPr/>
        <a:lstStyle/>
        <a:p>
          <a:endParaRPr lang="en-US"/>
        </a:p>
      </dgm:t>
    </dgm:pt>
    <dgm:pt modelId="{52AC89E0-0AEA-40BC-BC47-A75F74F99A66}" type="sibTrans" cxnId="{4A15BF08-5E0E-46FB-A36C-43F538152629}">
      <dgm:prSet/>
      <dgm:spPr/>
      <dgm:t>
        <a:bodyPr/>
        <a:lstStyle/>
        <a:p>
          <a:endParaRPr lang="en-US"/>
        </a:p>
      </dgm:t>
    </dgm:pt>
    <dgm:pt modelId="{F7E3D062-CA57-45A7-A220-DD2F6BD40399}">
      <dgm:prSet/>
      <dgm:spPr/>
      <dgm:t>
        <a:bodyPr/>
        <a:lstStyle/>
        <a:p>
          <a:r>
            <a:rPr lang="en-US" b="1"/>
            <a:t>Methodology</a:t>
          </a:r>
          <a:r>
            <a:rPr lang="en-US"/>
            <a:t>: </a:t>
          </a:r>
        </a:p>
      </dgm:t>
    </dgm:pt>
    <dgm:pt modelId="{4D5C5BC0-873F-4791-AA19-1514241C0962}" type="parTrans" cxnId="{0BB8AC83-9E56-452E-B038-9850B6950E16}">
      <dgm:prSet/>
      <dgm:spPr/>
      <dgm:t>
        <a:bodyPr/>
        <a:lstStyle/>
        <a:p>
          <a:endParaRPr lang="en-US"/>
        </a:p>
      </dgm:t>
    </dgm:pt>
    <dgm:pt modelId="{0EF8F7CE-8ED1-41C7-9A97-86C4A310D37C}" type="sibTrans" cxnId="{0BB8AC83-9E56-452E-B038-9850B6950E16}">
      <dgm:prSet/>
      <dgm:spPr/>
      <dgm:t>
        <a:bodyPr/>
        <a:lstStyle/>
        <a:p>
          <a:endParaRPr lang="en-US"/>
        </a:p>
      </dgm:t>
    </dgm:pt>
    <dgm:pt modelId="{B82FCABA-B116-4A51-B909-9C77B94FC7C5}">
      <dgm:prSet custT="1"/>
      <dgm:spPr/>
      <dgm:t>
        <a:bodyPr/>
        <a:lstStyle/>
        <a:p>
          <a:pPr algn="just"/>
          <a:r>
            <a:rPr lang="en-GB" sz="1400" kern="1200"/>
            <a:t>·  </a:t>
          </a:r>
          <a:r>
            <a:rPr lang="en-GB" sz="1400" b="1" kern="1200"/>
            <a:t>Modeling Aim:</a:t>
          </a:r>
          <a:r>
            <a:rPr lang="en-GB" sz="1400" kern="1200"/>
            <a:t> Shot Outcome ~ Set of features/variables</a:t>
          </a:r>
          <a:endParaRPr lang="en-US" sz="1400" b="1" kern="1200" dirty="0"/>
        </a:p>
      </dgm:t>
    </dgm:pt>
    <dgm:pt modelId="{395CD42B-0FE9-4501-AE03-0014BDA55890}" type="parTrans" cxnId="{F9071F6C-1D5B-4DE0-A28D-188DCE401DBA}">
      <dgm:prSet/>
      <dgm:spPr/>
      <dgm:t>
        <a:bodyPr/>
        <a:lstStyle/>
        <a:p>
          <a:endParaRPr lang="en-US"/>
        </a:p>
      </dgm:t>
    </dgm:pt>
    <dgm:pt modelId="{D888C896-10E9-4A31-8091-26DB6C875C51}" type="sibTrans" cxnId="{F9071F6C-1D5B-4DE0-A28D-188DCE401DBA}">
      <dgm:prSet/>
      <dgm:spPr/>
      <dgm:t>
        <a:bodyPr/>
        <a:lstStyle/>
        <a:p>
          <a:endParaRPr lang="en-US"/>
        </a:p>
      </dgm:t>
    </dgm:pt>
    <dgm:pt modelId="{D9789AF4-4D5A-B741-BDEF-E3EE7F3AB11C}">
      <dgm:prSet custT="1"/>
      <dgm:spPr/>
      <dgm:t>
        <a:bodyPr/>
        <a:lstStyle/>
        <a:p>
          <a:pPr algn="just"/>
          <a:r>
            <a:rPr lang="en-GB" sz="1400"/>
            <a:t>·  </a:t>
          </a:r>
          <a:r>
            <a:rPr lang="en-GB" sz="1400" b="1"/>
            <a:t>Data Sources:</a:t>
          </a:r>
          <a:r>
            <a:rPr lang="en-GB" sz="1400"/>
            <a:t> Read and process event and tracking data (for both Home and Away teams) from Metrica Sports Match-2.</a:t>
          </a:r>
        </a:p>
      </dgm:t>
    </dgm:pt>
    <dgm:pt modelId="{21F3AFA7-5179-6A43-9502-4017F67F8778}" type="parTrans" cxnId="{2B5BED35-C652-5B45-B562-E9DF364FCD69}">
      <dgm:prSet/>
      <dgm:spPr/>
      <dgm:t>
        <a:bodyPr/>
        <a:lstStyle/>
        <a:p>
          <a:endParaRPr lang="en-GB"/>
        </a:p>
      </dgm:t>
    </dgm:pt>
    <dgm:pt modelId="{6A797154-58AA-F34A-9C93-7E3D1878D311}" type="sibTrans" cxnId="{2B5BED35-C652-5B45-B562-E9DF364FCD69}">
      <dgm:prSet/>
      <dgm:spPr/>
      <dgm:t>
        <a:bodyPr/>
        <a:lstStyle/>
        <a:p>
          <a:endParaRPr lang="en-GB"/>
        </a:p>
      </dgm:t>
    </dgm:pt>
    <dgm:pt modelId="{6EEC45E3-4DF4-BD46-854F-7755EE7A3DEC}">
      <dgm:prSet custT="1"/>
      <dgm:spPr/>
      <dgm:t>
        <a:bodyPr/>
        <a:lstStyle/>
        <a:p>
          <a:pPr algn="just"/>
          <a:r>
            <a:rPr lang="en-GB" sz="1400" dirty="0"/>
            <a:t>·  </a:t>
          </a:r>
          <a:r>
            <a:rPr lang="en-GB" sz="1400" b="1" dirty="0"/>
            <a:t>Coordinate Conversion:</a:t>
          </a:r>
          <a:r>
            <a:rPr lang="en-GB" sz="1400" dirty="0"/>
            <a:t> Convert coordinates to OPTA format.</a:t>
          </a:r>
        </a:p>
      </dgm:t>
    </dgm:pt>
    <dgm:pt modelId="{60EFE0FB-ED05-0847-9262-179BD5C797D3}" type="parTrans" cxnId="{9485930C-C74C-B64A-9E24-38663E0CDC43}">
      <dgm:prSet/>
      <dgm:spPr/>
      <dgm:t>
        <a:bodyPr/>
        <a:lstStyle/>
        <a:p>
          <a:endParaRPr lang="en-GB"/>
        </a:p>
      </dgm:t>
    </dgm:pt>
    <dgm:pt modelId="{69E494C3-07D3-5E41-9967-043729C28499}" type="sibTrans" cxnId="{9485930C-C74C-B64A-9E24-38663E0CDC43}">
      <dgm:prSet/>
      <dgm:spPr/>
      <dgm:t>
        <a:bodyPr/>
        <a:lstStyle/>
        <a:p>
          <a:endParaRPr lang="en-GB"/>
        </a:p>
      </dgm:t>
    </dgm:pt>
    <dgm:pt modelId="{93866618-FD4E-4E49-8A75-495B177A8430}">
      <dgm:prSet custT="1"/>
      <dgm:spPr/>
      <dgm:t>
        <a:bodyPr/>
        <a:lstStyle/>
        <a:p>
          <a:pPr algn="just"/>
          <a:r>
            <a:rPr lang="en-GB" sz="1400"/>
            <a:t>·  </a:t>
          </a:r>
          <a:r>
            <a:rPr lang="en-GB" sz="1400" b="1"/>
            <a:t>Data Integration:</a:t>
          </a:r>
          <a:r>
            <a:rPr lang="en-GB" sz="1400"/>
            <a:t> Merge event and tracking data to create a unified dataset.</a:t>
          </a:r>
        </a:p>
      </dgm:t>
    </dgm:pt>
    <dgm:pt modelId="{E2AF0E85-07F5-C84A-B934-D249C4E2CA4B}" type="parTrans" cxnId="{970083ED-4501-5241-958A-ABE70A97434E}">
      <dgm:prSet/>
      <dgm:spPr/>
      <dgm:t>
        <a:bodyPr/>
        <a:lstStyle/>
        <a:p>
          <a:endParaRPr lang="en-GB"/>
        </a:p>
      </dgm:t>
    </dgm:pt>
    <dgm:pt modelId="{3C127504-9229-4544-A82E-1F91B2E040ED}" type="sibTrans" cxnId="{970083ED-4501-5241-958A-ABE70A97434E}">
      <dgm:prSet/>
      <dgm:spPr/>
      <dgm:t>
        <a:bodyPr/>
        <a:lstStyle/>
        <a:p>
          <a:endParaRPr lang="en-GB"/>
        </a:p>
      </dgm:t>
    </dgm:pt>
    <dgm:pt modelId="{AEEBEF4F-D9C5-5546-9B55-68838F4797B0}">
      <dgm:prSet custT="1"/>
      <dgm:spPr/>
      <dgm:t>
        <a:bodyPr/>
        <a:lstStyle/>
        <a:p>
          <a:pPr algn="just"/>
          <a:r>
            <a:rPr lang="en-GB" sz="1400" dirty="0"/>
            <a:t>·  </a:t>
          </a:r>
          <a:r>
            <a:rPr lang="en-GB" sz="1400" b="1" dirty="0"/>
            <a:t>Data Engineering:</a:t>
          </a:r>
          <a:r>
            <a:rPr lang="en-GB" sz="1400" dirty="0"/>
            <a:t> Process the merged data, considering </a:t>
          </a:r>
          <a:r>
            <a:rPr lang="en-GB" sz="1400" dirty="0" err="1"/>
            <a:t>Metrica</a:t>
          </a:r>
          <a:r>
            <a:rPr lang="en-GB" sz="1400" dirty="0"/>
            <a:t> data provides coordinates for both sides of the pitch.</a:t>
          </a:r>
        </a:p>
      </dgm:t>
    </dgm:pt>
    <dgm:pt modelId="{D31DC374-FB93-E445-B7AC-FB30291618B6}" type="parTrans" cxnId="{6B9FC9C1-6F63-1E42-AE15-00435D8D235F}">
      <dgm:prSet/>
      <dgm:spPr/>
      <dgm:t>
        <a:bodyPr/>
        <a:lstStyle/>
        <a:p>
          <a:endParaRPr lang="en-GB"/>
        </a:p>
      </dgm:t>
    </dgm:pt>
    <dgm:pt modelId="{8D247FA6-4B5C-4F41-89C3-E2054FA8D9BA}" type="sibTrans" cxnId="{6B9FC9C1-6F63-1E42-AE15-00435D8D235F}">
      <dgm:prSet/>
      <dgm:spPr/>
      <dgm:t>
        <a:bodyPr/>
        <a:lstStyle/>
        <a:p>
          <a:endParaRPr lang="en-GB"/>
        </a:p>
      </dgm:t>
    </dgm:pt>
    <dgm:pt modelId="{635CF164-1002-6742-B12B-2F99FEC747D2}">
      <dgm:prSet custT="1"/>
      <dgm:spPr/>
      <dgm:t>
        <a:bodyPr/>
        <a:lstStyle/>
        <a:p>
          <a:pPr algn="just"/>
          <a:r>
            <a:rPr lang="en-GB" sz="1400" dirty="0"/>
            <a:t>·  </a:t>
          </a:r>
          <a:r>
            <a:rPr lang="en-GB" sz="1400" b="1" dirty="0"/>
            <a:t>Shot and Goal Counting:</a:t>
          </a:r>
          <a:r>
            <a:rPr lang="en-GB" sz="1400" dirty="0"/>
            <a:t> Count the number of shots and goals.</a:t>
          </a:r>
        </a:p>
      </dgm:t>
    </dgm:pt>
    <dgm:pt modelId="{AE54AE93-1820-BA41-9B9F-828B7429A655}" type="parTrans" cxnId="{B1134F2C-325C-684C-B138-CEA767427237}">
      <dgm:prSet/>
      <dgm:spPr/>
      <dgm:t>
        <a:bodyPr/>
        <a:lstStyle/>
        <a:p>
          <a:endParaRPr lang="en-GB"/>
        </a:p>
      </dgm:t>
    </dgm:pt>
    <dgm:pt modelId="{8550D631-2B25-6C4E-8AD1-94781FAD1EE1}" type="sibTrans" cxnId="{B1134F2C-325C-684C-B138-CEA767427237}">
      <dgm:prSet/>
      <dgm:spPr/>
      <dgm:t>
        <a:bodyPr/>
        <a:lstStyle/>
        <a:p>
          <a:endParaRPr lang="en-GB"/>
        </a:p>
      </dgm:t>
    </dgm:pt>
    <dgm:pt modelId="{8DB58727-ACFF-3046-8457-7083ADBA9BCE}">
      <dgm:prSet custT="1"/>
      <dgm:spPr/>
      <dgm:t>
        <a:bodyPr/>
        <a:lstStyle/>
        <a:p>
          <a:pPr algn="just"/>
          <a:r>
            <a:rPr lang="en-GB" sz="1400"/>
            <a:t>·  </a:t>
          </a:r>
          <a:r>
            <a:rPr lang="en-GB" sz="1400" b="1"/>
            <a:t>Player Count in Triangle:</a:t>
          </a:r>
          <a:r>
            <a:rPr lang="en-GB" sz="1400"/>
            <a:t> Determine the number of players (home and away) present in the triangle formed by the shooting location and the two goal posts using tracking data.</a:t>
          </a:r>
        </a:p>
      </dgm:t>
    </dgm:pt>
    <dgm:pt modelId="{F16F4E54-DA00-1946-8FD7-3244341C8F65}" type="parTrans" cxnId="{68399696-1ABB-8849-BA2E-8FD4A233F467}">
      <dgm:prSet/>
      <dgm:spPr/>
      <dgm:t>
        <a:bodyPr/>
        <a:lstStyle/>
        <a:p>
          <a:endParaRPr lang="en-GB"/>
        </a:p>
      </dgm:t>
    </dgm:pt>
    <dgm:pt modelId="{2E5D4A65-14D9-5F40-A997-F25395B4F5CA}" type="sibTrans" cxnId="{68399696-1ABB-8849-BA2E-8FD4A233F467}">
      <dgm:prSet/>
      <dgm:spPr/>
      <dgm:t>
        <a:bodyPr/>
        <a:lstStyle/>
        <a:p>
          <a:endParaRPr lang="en-GB"/>
        </a:p>
      </dgm:t>
    </dgm:pt>
    <dgm:pt modelId="{439394DC-B441-444D-B6AE-3001831C71AA}">
      <dgm:prSet custT="1"/>
      <dgm:spPr/>
      <dgm:t>
        <a:bodyPr/>
        <a:lstStyle/>
        <a:p>
          <a:pPr algn="just"/>
          <a:r>
            <a:rPr lang="en-GB" sz="1400"/>
            <a:t>·  </a:t>
          </a:r>
          <a:r>
            <a:rPr lang="en-GB" sz="1400" b="1"/>
            <a:t>Interference Calculation:</a:t>
          </a:r>
          <a:r>
            <a:rPr lang="en-GB" sz="1400"/>
            <a:t> Calculate the degree of interference exerted on the shot-taker by counting the number of defenders within 2 meters of the shooting location (assumed distance).</a:t>
          </a:r>
        </a:p>
      </dgm:t>
    </dgm:pt>
    <dgm:pt modelId="{08C004D9-1044-AE4E-A6A7-72534B691B4A}" type="parTrans" cxnId="{EF573A1E-A292-804D-AA62-3910FCE553F7}">
      <dgm:prSet/>
      <dgm:spPr/>
      <dgm:t>
        <a:bodyPr/>
        <a:lstStyle/>
        <a:p>
          <a:endParaRPr lang="en-GB"/>
        </a:p>
      </dgm:t>
    </dgm:pt>
    <dgm:pt modelId="{91FE9F7E-8FA1-6645-BFE6-3119959BCE01}" type="sibTrans" cxnId="{EF573A1E-A292-804D-AA62-3910FCE553F7}">
      <dgm:prSet/>
      <dgm:spPr/>
      <dgm:t>
        <a:bodyPr/>
        <a:lstStyle/>
        <a:p>
          <a:endParaRPr lang="en-GB"/>
        </a:p>
      </dgm:t>
    </dgm:pt>
    <dgm:pt modelId="{2B3BF3A7-C92D-AE4B-AFB1-312811E29782}">
      <dgm:prSet custT="1"/>
      <dgm:spPr/>
      <dgm:t>
        <a:bodyPr/>
        <a:lstStyle/>
        <a:p>
          <a:pPr algn="just"/>
          <a:r>
            <a:rPr lang="en-GB" sz="1400"/>
            <a:t>·  </a:t>
          </a:r>
          <a:r>
            <a:rPr lang="en-GB" sz="1400" b="1"/>
            <a:t>Distance Calculations:</a:t>
          </a:r>
          <a:r>
            <a:rPr lang="en-GB" sz="1400"/>
            <a:t> Compute shot distances to both goal posts and to the goal.</a:t>
          </a:r>
        </a:p>
      </dgm:t>
    </dgm:pt>
    <dgm:pt modelId="{EA7A06D4-12D6-E84B-8890-198F33581759}" type="parTrans" cxnId="{533A80C2-FCA6-794E-BB64-C083E77D6178}">
      <dgm:prSet/>
      <dgm:spPr/>
      <dgm:t>
        <a:bodyPr/>
        <a:lstStyle/>
        <a:p>
          <a:endParaRPr lang="en-GB"/>
        </a:p>
      </dgm:t>
    </dgm:pt>
    <dgm:pt modelId="{4B4DAF98-7287-524F-BA22-6DEA2442E3CF}" type="sibTrans" cxnId="{533A80C2-FCA6-794E-BB64-C083E77D6178}">
      <dgm:prSet/>
      <dgm:spPr/>
      <dgm:t>
        <a:bodyPr/>
        <a:lstStyle/>
        <a:p>
          <a:endParaRPr lang="en-GB"/>
        </a:p>
      </dgm:t>
    </dgm:pt>
    <dgm:pt modelId="{A708A92E-3AEB-0A4F-BAAA-3CE146B9A80B}">
      <dgm:prSet custT="1"/>
      <dgm:spPr/>
      <dgm:t>
        <a:bodyPr/>
        <a:lstStyle/>
        <a:p>
          <a:pPr algn="just"/>
          <a:r>
            <a:rPr lang="en-GB" sz="1400" dirty="0"/>
            <a:t>·  </a:t>
          </a:r>
          <a:r>
            <a:rPr lang="en-GB" sz="1400" b="1" dirty="0"/>
            <a:t>Shot Angle Calculation:</a:t>
          </a:r>
          <a:r>
            <a:rPr lang="en-GB" sz="1400" dirty="0"/>
            <a:t> Calculate the angle of the shot.</a:t>
          </a:r>
        </a:p>
      </dgm:t>
    </dgm:pt>
    <dgm:pt modelId="{ED790112-0C2A-394B-8E1B-083F4096ECF2}" type="parTrans" cxnId="{018BF19C-F058-F246-8B29-C32B7A77EA7B}">
      <dgm:prSet/>
      <dgm:spPr/>
      <dgm:t>
        <a:bodyPr/>
        <a:lstStyle/>
        <a:p>
          <a:endParaRPr lang="en-GB"/>
        </a:p>
      </dgm:t>
    </dgm:pt>
    <dgm:pt modelId="{26146B21-A969-5949-848B-EA6EE24E6304}" type="sibTrans" cxnId="{018BF19C-F058-F246-8B29-C32B7A77EA7B}">
      <dgm:prSet/>
      <dgm:spPr/>
      <dgm:t>
        <a:bodyPr/>
        <a:lstStyle/>
        <a:p>
          <a:endParaRPr lang="en-GB"/>
        </a:p>
      </dgm:t>
    </dgm:pt>
    <dgm:pt modelId="{67E2905F-EDE5-A347-9B0B-E4B5B6D76B9D}">
      <dgm:prSet custT="1"/>
      <dgm:spPr/>
      <dgm:t>
        <a:bodyPr/>
        <a:lstStyle/>
        <a:p>
          <a:pPr algn="just"/>
          <a:r>
            <a:rPr lang="en-GB" sz="1400"/>
            <a:t>·  </a:t>
          </a:r>
          <a:r>
            <a:rPr lang="en-GB" sz="1400" b="1"/>
            <a:t>Zone Assignment:</a:t>
          </a:r>
          <a:r>
            <a:rPr lang="en-GB" sz="1400"/>
            <a:t> Assign zones on the pitch based on the shooting location.</a:t>
          </a:r>
        </a:p>
      </dgm:t>
    </dgm:pt>
    <dgm:pt modelId="{6EF83F85-2FCC-354E-A13D-36005C8879EA}" type="parTrans" cxnId="{39C11F78-CC31-2D46-A23D-C7AE39F97FB3}">
      <dgm:prSet/>
      <dgm:spPr/>
      <dgm:t>
        <a:bodyPr/>
        <a:lstStyle/>
        <a:p>
          <a:endParaRPr lang="en-GB"/>
        </a:p>
      </dgm:t>
    </dgm:pt>
    <dgm:pt modelId="{4624731A-0F89-C74D-B931-B173EDEF5CD6}" type="sibTrans" cxnId="{39C11F78-CC31-2D46-A23D-C7AE39F97FB3}">
      <dgm:prSet/>
      <dgm:spPr/>
      <dgm:t>
        <a:bodyPr/>
        <a:lstStyle/>
        <a:p>
          <a:endParaRPr lang="en-GB"/>
        </a:p>
      </dgm:t>
    </dgm:pt>
    <dgm:pt modelId="{F512EDFF-F5A0-0241-A9F7-894BCB5EF51F}">
      <dgm:prSet custT="1"/>
      <dgm:spPr/>
      <dgm:t>
        <a:bodyPr/>
        <a:lstStyle/>
        <a:p>
          <a:pPr algn="just"/>
          <a:r>
            <a:rPr lang="en-GB" sz="1400"/>
            <a:t>·  </a:t>
          </a:r>
          <a:r>
            <a:rPr lang="en-GB" sz="1400" b="1"/>
            <a:t>Categorical Mapping:</a:t>
          </a:r>
          <a:r>
            <a:rPr lang="en-GB" sz="1400"/>
            <a:t> Apply fixed mappings to categorical columns (e.g., Body Part, Interference_on_Shooter, and zone).</a:t>
          </a:r>
        </a:p>
      </dgm:t>
    </dgm:pt>
    <dgm:pt modelId="{DBF8786C-454E-0B4A-A163-97A4E0D31748}" type="parTrans" cxnId="{CB13FD69-A464-9B45-BF22-494204D6956A}">
      <dgm:prSet/>
      <dgm:spPr/>
      <dgm:t>
        <a:bodyPr/>
        <a:lstStyle/>
        <a:p>
          <a:endParaRPr lang="en-GB"/>
        </a:p>
      </dgm:t>
    </dgm:pt>
    <dgm:pt modelId="{03B22148-DE92-6F41-8DD4-240E75986977}" type="sibTrans" cxnId="{CB13FD69-A464-9B45-BF22-494204D6956A}">
      <dgm:prSet/>
      <dgm:spPr/>
      <dgm:t>
        <a:bodyPr/>
        <a:lstStyle/>
        <a:p>
          <a:endParaRPr lang="en-GB"/>
        </a:p>
      </dgm:t>
    </dgm:pt>
    <dgm:pt modelId="{209ECCC2-83B6-3944-9689-BCF2F5382B22}">
      <dgm:prSet custT="1"/>
      <dgm:spPr/>
      <dgm:t>
        <a:bodyPr/>
        <a:lstStyle/>
        <a:p>
          <a:pPr algn="just"/>
          <a:r>
            <a:rPr lang="en-GB" sz="1400" dirty="0"/>
            <a:t>·  </a:t>
          </a:r>
          <a:r>
            <a:rPr lang="en-GB" sz="1400" b="1" dirty="0"/>
            <a:t>Body Part Assignment:</a:t>
          </a:r>
          <a:r>
            <a:rPr lang="en-GB" sz="1400" dirty="0"/>
            <a:t> As the </a:t>
          </a:r>
          <a:r>
            <a:rPr lang="en-GB" sz="1400" dirty="0" err="1"/>
            <a:t>Metrica</a:t>
          </a:r>
          <a:r>
            <a:rPr lang="en-GB" sz="1400" dirty="0"/>
            <a:t> data does not explicitly mention the body part, assign shots taken by the "Head" as 1 and the rest as "Other" (assigned 2).</a:t>
          </a:r>
        </a:p>
      </dgm:t>
    </dgm:pt>
    <dgm:pt modelId="{403643A2-D658-AF4E-9D3F-1B285BC9FE69}" type="parTrans" cxnId="{2722166D-9DC9-624A-9B8F-B17E9A00EA79}">
      <dgm:prSet/>
      <dgm:spPr/>
      <dgm:t>
        <a:bodyPr/>
        <a:lstStyle/>
        <a:p>
          <a:endParaRPr lang="en-GB"/>
        </a:p>
      </dgm:t>
    </dgm:pt>
    <dgm:pt modelId="{615C72B0-CF2F-9040-A9D7-14B2874BC54F}" type="sibTrans" cxnId="{2722166D-9DC9-624A-9B8F-B17E9A00EA79}">
      <dgm:prSet/>
      <dgm:spPr/>
      <dgm:t>
        <a:bodyPr/>
        <a:lstStyle/>
        <a:p>
          <a:endParaRPr lang="en-GB"/>
        </a:p>
      </dgm:t>
    </dgm:pt>
    <dgm:pt modelId="{AEF86A15-E5BC-EA4B-81E8-47896039E3EA}" type="pres">
      <dgm:prSet presAssocID="{F1BE4C69-B909-4FFC-8E97-A68244B26C5D}" presName="linear" presStyleCnt="0">
        <dgm:presLayoutVars>
          <dgm:animLvl val="lvl"/>
          <dgm:resizeHandles val="exact"/>
        </dgm:presLayoutVars>
      </dgm:prSet>
      <dgm:spPr/>
    </dgm:pt>
    <dgm:pt modelId="{363C95DC-1D8B-F543-AB07-85904A9A8413}" type="pres">
      <dgm:prSet presAssocID="{DD557D8B-1308-4FCD-9015-89E2A71670AE}" presName="parentText" presStyleLbl="node1" presStyleIdx="0" presStyleCnt="2" custScaleY="20959" custLinFactNeighborX="-459" custLinFactNeighborY="-55994">
        <dgm:presLayoutVars>
          <dgm:chMax val="0"/>
          <dgm:bulletEnabled val="1"/>
        </dgm:presLayoutVars>
      </dgm:prSet>
      <dgm:spPr/>
    </dgm:pt>
    <dgm:pt modelId="{AF1F8DB6-1FBB-7740-8687-B206A2A52878}" type="pres">
      <dgm:prSet presAssocID="{DD557D8B-1308-4FCD-9015-89E2A71670AE}" presName="childText" presStyleLbl="revTx" presStyleIdx="0" presStyleCnt="2" custLinFactNeighborY="-41909">
        <dgm:presLayoutVars>
          <dgm:bulletEnabled val="1"/>
        </dgm:presLayoutVars>
      </dgm:prSet>
      <dgm:spPr/>
    </dgm:pt>
    <dgm:pt modelId="{7F523C47-D953-8E4C-91D4-0F094A899C66}" type="pres">
      <dgm:prSet presAssocID="{F7E3D062-CA57-45A7-A220-DD2F6BD40399}" presName="parentText" presStyleLbl="node1" presStyleIdx="1" presStyleCnt="2" custScaleY="18002" custLinFactNeighborX="-306" custLinFactNeighborY="-15383">
        <dgm:presLayoutVars>
          <dgm:chMax val="0"/>
          <dgm:bulletEnabled val="1"/>
        </dgm:presLayoutVars>
      </dgm:prSet>
      <dgm:spPr/>
    </dgm:pt>
    <dgm:pt modelId="{83352765-7769-6444-98FD-49EF0D1E2541}" type="pres">
      <dgm:prSet presAssocID="{F7E3D062-CA57-45A7-A220-DD2F6BD40399}" presName="childText" presStyleLbl="revTx" presStyleIdx="1" presStyleCnt="2" custScaleY="100365" custLinFactNeighborY="-9404">
        <dgm:presLayoutVars>
          <dgm:bulletEnabled val="1"/>
        </dgm:presLayoutVars>
      </dgm:prSet>
      <dgm:spPr/>
    </dgm:pt>
  </dgm:ptLst>
  <dgm:cxnLst>
    <dgm:cxn modelId="{4A15BF08-5E0E-46FB-A36C-43F538152629}" srcId="{DD557D8B-1308-4FCD-9015-89E2A71670AE}" destId="{4DABDE03-3ECF-4DD1-95F2-89DB04CFAF0C}" srcOrd="0" destOrd="0" parTransId="{5529F11D-AE30-458E-8090-C4B5CC6AA4F3}" sibTransId="{52AC89E0-0AEA-40BC-BC47-A75F74F99A66}"/>
    <dgm:cxn modelId="{9485930C-C74C-B64A-9E24-38663E0CDC43}" srcId="{F7E3D062-CA57-45A7-A220-DD2F6BD40399}" destId="{6EEC45E3-4DF4-BD46-854F-7755EE7A3DEC}" srcOrd="2" destOrd="0" parTransId="{60EFE0FB-ED05-0847-9262-179BD5C797D3}" sibTransId="{69E494C3-07D3-5E41-9967-043729C28499}"/>
    <dgm:cxn modelId="{946ED50E-8F85-944D-85C8-9EC4E9EF29D9}" type="presOf" srcId="{DD557D8B-1308-4FCD-9015-89E2A71670AE}" destId="{363C95DC-1D8B-F543-AB07-85904A9A8413}" srcOrd="0" destOrd="0" presId="urn:microsoft.com/office/officeart/2005/8/layout/vList2"/>
    <dgm:cxn modelId="{EF573A1E-A292-804D-AA62-3910FCE553F7}" srcId="{F7E3D062-CA57-45A7-A220-DD2F6BD40399}" destId="{439394DC-B441-444D-B6AE-3001831C71AA}" srcOrd="7" destOrd="0" parTransId="{08C004D9-1044-AE4E-A6A7-72534B691B4A}" sibTransId="{91FE9F7E-8FA1-6645-BFE6-3119959BCE01}"/>
    <dgm:cxn modelId="{4BA0521E-C8B9-6349-9BF9-58A335B464E6}" type="presOf" srcId="{A708A92E-3AEB-0A4F-BAAA-3CE146B9A80B}" destId="{83352765-7769-6444-98FD-49EF0D1E2541}" srcOrd="0" destOrd="9" presId="urn:microsoft.com/office/officeart/2005/8/layout/vList2"/>
    <dgm:cxn modelId="{B1134F2C-325C-684C-B138-CEA767427237}" srcId="{F7E3D062-CA57-45A7-A220-DD2F6BD40399}" destId="{635CF164-1002-6742-B12B-2F99FEC747D2}" srcOrd="5" destOrd="0" parTransId="{AE54AE93-1820-BA41-9B9F-828B7429A655}" sibTransId="{8550D631-2B25-6C4E-8AD1-94781FAD1EE1}"/>
    <dgm:cxn modelId="{2B5BED35-C652-5B45-B562-E9DF364FCD69}" srcId="{F7E3D062-CA57-45A7-A220-DD2F6BD40399}" destId="{D9789AF4-4D5A-B741-BDEF-E3EE7F3AB11C}" srcOrd="1" destOrd="0" parTransId="{21F3AFA7-5179-6A43-9502-4017F67F8778}" sibTransId="{6A797154-58AA-F34A-9C93-7E3D1878D311}"/>
    <dgm:cxn modelId="{C0004147-0B6E-9849-B67A-8CD40E736963}" type="presOf" srcId="{635CF164-1002-6742-B12B-2F99FEC747D2}" destId="{83352765-7769-6444-98FD-49EF0D1E2541}" srcOrd="0" destOrd="5" presId="urn:microsoft.com/office/officeart/2005/8/layout/vList2"/>
    <dgm:cxn modelId="{D0F4D44A-BFEF-BC46-8FBF-8A23F33AFCCB}" type="presOf" srcId="{4DABDE03-3ECF-4DD1-95F2-89DB04CFAF0C}" destId="{AF1F8DB6-1FBB-7740-8687-B206A2A52878}" srcOrd="0" destOrd="0" presId="urn:microsoft.com/office/officeart/2005/8/layout/vList2"/>
    <dgm:cxn modelId="{FF65D862-4628-D145-B97D-18BB897939B3}" type="presOf" srcId="{93866618-FD4E-4E49-8A75-495B177A8430}" destId="{83352765-7769-6444-98FD-49EF0D1E2541}" srcOrd="0" destOrd="3" presId="urn:microsoft.com/office/officeart/2005/8/layout/vList2"/>
    <dgm:cxn modelId="{CB13FD69-A464-9B45-BF22-494204D6956A}" srcId="{F7E3D062-CA57-45A7-A220-DD2F6BD40399}" destId="{F512EDFF-F5A0-0241-A9F7-894BCB5EF51F}" srcOrd="11" destOrd="0" parTransId="{DBF8786C-454E-0B4A-A163-97A4E0D31748}" sibTransId="{03B22148-DE92-6F41-8DD4-240E75986977}"/>
    <dgm:cxn modelId="{C9607E6A-AA19-9A45-95F8-8F8A0BF17DF1}" type="presOf" srcId="{D9789AF4-4D5A-B741-BDEF-E3EE7F3AB11C}" destId="{83352765-7769-6444-98FD-49EF0D1E2541}" srcOrd="0" destOrd="1" presId="urn:microsoft.com/office/officeart/2005/8/layout/vList2"/>
    <dgm:cxn modelId="{F9071F6C-1D5B-4DE0-A28D-188DCE401DBA}" srcId="{F7E3D062-CA57-45A7-A220-DD2F6BD40399}" destId="{B82FCABA-B116-4A51-B909-9C77B94FC7C5}" srcOrd="0" destOrd="0" parTransId="{395CD42B-0FE9-4501-AE03-0014BDA55890}" sibTransId="{D888C896-10E9-4A31-8091-26DB6C875C51}"/>
    <dgm:cxn modelId="{2722166D-9DC9-624A-9B8F-B17E9A00EA79}" srcId="{F7E3D062-CA57-45A7-A220-DD2F6BD40399}" destId="{209ECCC2-83B6-3944-9689-BCF2F5382B22}" srcOrd="12" destOrd="0" parTransId="{403643A2-D658-AF4E-9D3F-1B285BC9FE69}" sibTransId="{615C72B0-CF2F-9040-A9D7-14B2874BC54F}"/>
    <dgm:cxn modelId="{C608A16F-B644-2840-BA57-45F67C4C0EE5}" type="presOf" srcId="{F1BE4C69-B909-4FFC-8E97-A68244B26C5D}" destId="{AEF86A15-E5BC-EA4B-81E8-47896039E3EA}" srcOrd="0" destOrd="0" presId="urn:microsoft.com/office/officeart/2005/8/layout/vList2"/>
    <dgm:cxn modelId="{09106176-3BC9-E844-9C71-B8DCEB20C74A}" type="presOf" srcId="{2B3BF3A7-C92D-AE4B-AFB1-312811E29782}" destId="{83352765-7769-6444-98FD-49EF0D1E2541}" srcOrd="0" destOrd="8" presId="urn:microsoft.com/office/officeart/2005/8/layout/vList2"/>
    <dgm:cxn modelId="{F6B04D77-EABC-0844-AA3A-6DB20E3DE7D9}" type="presOf" srcId="{6EEC45E3-4DF4-BD46-854F-7755EE7A3DEC}" destId="{83352765-7769-6444-98FD-49EF0D1E2541}" srcOrd="0" destOrd="2" presId="urn:microsoft.com/office/officeart/2005/8/layout/vList2"/>
    <dgm:cxn modelId="{39C11F78-CC31-2D46-A23D-C7AE39F97FB3}" srcId="{F7E3D062-CA57-45A7-A220-DD2F6BD40399}" destId="{67E2905F-EDE5-A347-9B0B-E4B5B6D76B9D}" srcOrd="10" destOrd="0" parTransId="{6EF83F85-2FCC-354E-A13D-36005C8879EA}" sibTransId="{4624731A-0F89-C74D-B931-B173EDEF5CD6}"/>
    <dgm:cxn modelId="{11DD2378-5CFC-4DD2-B5AB-E53A823030AE}" srcId="{F1BE4C69-B909-4FFC-8E97-A68244B26C5D}" destId="{DD557D8B-1308-4FCD-9015-89E2A71670AE}" srcOrd="0" destOrd="0" parTransId="{489305C9-A21E-4A86-B867-88192BEEF840}" sibTransId="{A6E93D73-B76F-40D7-9479-B43AC470B9A9}"/>
    <dgm:cxn modelId="{0BB8AC83-9E56-452E-B038-9850B6950E16}" srcId="{F1BE4C69-B909-4FFC-8E97-A68244B26C5D}" destId="{F7E3D062-CA57-45A7-A220-DD2F6BD40399}" srcOrd="1" destOrd="0" parTransId="{4D5C5BC0-873F-4791-AA19-1514241C0962}" sibTransId="{0EF8F7CE-8ED1-41C7-9A97-86C4A310D37C}"/>
    <dgm:cxn modelId="{68399696-1ABB-8849-BA2E-8FD4A233F467}" srcId="{F7E3D062-CA57-45A7-A220-DD2F6BD40399}" destId="{8DB58727-ACFF-3046-8457-7083ADBA9BCE}" srcOrd="6" destOrd="0" parTransId="{F16F4E54-DA00-1946-8FD7-3244341C8F65}" sibTransId="{2E5D4A65-14D9-5F40-A997-F25395B4F5CA}"/>
    <dgm:cxn modelId="{73EA1197-D27C-2143-B530-32B78BF8B7CF}" type="presOf" srcId="{AEEBEF4F-D9C5-5546-9B55-68838F4797B0}" destId="{83352765-7769-6444-98FD-49EF0D1E2541}" srcOrd="0" destOrd="4" presId="urn:microsoft.com/office/officeart/2005/8/layout/vList2"/>
    <dgm:cxn modelId="{018BF19C-F058-F246-8B29-C32B7A77EA7B}" srcId="{F7E3D062-CA57-45A7-A220-DD2F6BD40399}" destId="{A708A92E-3AEB-0A4F-BAAA-3CE146B9A80B}" srcOrd="9" destOrd="0" parTransId="{ED790112-0C2A-394B-8E1B-083F4096ECF2}" sibTransId="{26146B21-A969-5949-848B-EA6EE24E6304}"/>
    <dgm:cxn modelId="{E89F4D9F-B2F0-364B-AE8A-6389008139AD}" type="presOf" srcId="{F7E3D062-CA57-45A7-A220-DD2F6BD40399}" destId="{7F523C47-D953-8E4C-91D4-0F094A899C66}" srcOrd="0" destOrd="0" presId="urn:microsoft.com/office/officeart/2005/8/layout/vList2"/>
    <dgm:cxn modelId="{88089EA0-DCC2-E945-90F9-C9CDA08EFE43}" type="presOf" srcId="{8DB58727-ACFF-3046-8457-7083ADBA9BCE}" destId="{83352765-7769-6444-98FD-49EF0D1E2541}" srcOrd="0" destOrd="6" presId="urn:microsoft.com/office/officeart/2005/8/layout/vList2"/>
    <dgm:cxn modelId="{F3BC54AD-BFBB-0644-B4C8-6728466CEC1C}" type="presOf" srcId="{439394DC-B441-444D-B6AE-3001831C71AA}" destId="{83352765-7769-6444-98FD-49EF0D1E2541}" srcOrd="0" destOrd="7" presId="urn:microsoft.com/office/officeart/2005/8/layout/vList2"/>
    <dgm:cxn modelId="{1AFC23B2-42C1-594C-9AA5-8741EB5DBBE0}" type="presOf" srcId="{B82FCABA-B116-4A51-B909-9C77B94FC7C5}" destId="{83352765-7769-6444-98FD-49EF0D1E2541}" srcOrd="0" destOrd="0" presId="urn:microsoft.com/office/officeart/2005/8/layout/vList2"/>
    <dgm:cxn modelId="{E6565AB5-CCA7-574C-B490-7FE2003AA484}" type="presOf" srcId="{209ECCC2-83B6-3944-9689-BCF2F5382B22}" destId="{83352765-7769-6444-98FD-49EF0D1E2541}" srcOrd="0" destOrd="12" presId="urn:microsoft.com/office/officeart/2005/8/layout/vList2"/>
    <dgm:cxn modelId="{349F7CB6-47BC-4E40-A901-A0947960878C}" type="presOf" srcId="{67E2905F-EDE5-A347-9B0B-E4B5B6D76B9D}" destId="{83352765-7769-6444-98FD-49EF0D1E2541}" srcOrd="0" destOrd="10" presId="urn:microsoft.com/office/officeart/2005/8/layout/vList2"/>
    <dgm:cxn modelId="{6B9FC9C1-6F63-1E42-AE15-00435D8D235F}" srcId="{F7E3D062-CA57-45A7-A220-DD2F6BD40399}" destId="{AEEBEF4F-D9C5-5546-9B55-68838F4797B0}" srcOrd="4" destOrd="0" parTransId="{D31DC374-FB93-E445-B7AC-FB30291618B6}" sibTransId="{8D247FA6-4B5C-4F41-89C3-E2054FA8D9BA}"/>
    <dgm:cxn modelId="{533A80C2-FCA6-794E-BB64-C083E77D6178}" srcId="{F7E3D062-CA57-45A7-A220-DD2F6BD40399}" destId="{2B3BF3A7-C92D-AE4B-AFB1-312811E29782}" srcOrd="8" destOrd="0" parTransId="{EA7A06D4-12D6-E84B-8890-198F33581759}" sibTransId="{4B4DAF98-7287-524F-BA22-6DEA2442E3CF}"/>
    <dgm:cxn modelId="{D6898CEB-35A7-4D49-AD09-FC0D05D092AB}" type="presOf" srcId="{F512EDFF-F5A0-0241-A9F7-894BCB5EF51F}" destId="{83352765-7769-6444-98FD-49EF0D1E2541}" srcOrd="0" destOrd="11" presId="urn:microsoft.com/office/officeart/2005/8/layout/vList2"/>
    <dgm:cxn modelId="{970083ED-4501-5241-958A-ABE70A97434E}" srcId="{F7E3D062-CA57-45A7-A220-DD2F6BD40399}" destId="{93866618-FD4E-4E49-8A75-495B177A8430}" srcOrd="3" destOrd="0" parTransId="{E2AF0E85-07F5-C84A-B934-D249C4E2CA4B}" sibTransId="{3C127504-9229-4544-A82E-1F91B2E040ED}"/>
    <dgm:cxn modelId="{93938AC4-7860-544C-A83D-730FC880BF6B}" type="presParOf" srcId="{AEF86A15-E5BC-EA4B-81E8-47896039E3EA}" destId="{363C95DC-1D8B-F543-AB07-85904A9A8413}" srcOrd="0" destOrd="0" presId="urn:microsoft.com/office/officeart/2005/8/layout/vList2"/>
    <dgm:cxn modelId="{AFADFCBC-BCC6-8C4D-84F8-B538F9E51CFB}" type="presParOf" srcId="{AEF86A15-E5BC-EA4B-81E8-47896039E3EA}" destId="{AF1F8DB6-1FBB-7740-8687-B206A2A52878}" srcOrd="1" destOrd="0" presId="urn:microsoft.com/office/officeart/2005/8/layout/vList2"/>
    <dgm:cxn modelId="{40672324-BD27-1C4C-A0DD-2D6CC72AA8E7}" type="presParOf" srcId="{AEF86A15-E5BC-EA4B-81E8-47896039E3EA}" destId="{7F523C47-D953-8E4C-91D4-0F094A899C66}" srcOrd="2" destOrd="0" presId="urn:microsoft.com/office/officeart/2005/8/layout/vList2"/>
    <dgm:cxn modelId="{5E8AA9A8-7EDD-1347-A5EF-2FA9C65A6173}" type="presParOf" srcId="{AEF86A15-E5BC-EA4B-81E8-47896039E3EA}" destId="{83352765-7769-6444-98FD-49EF0D1E254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C95DC-1D8B-F543-AB07-85904A9A8413}">
      <dsp:nvSpPr>
        <dsp:cNvPr id="0" name=""/>
        <dsp:cNvSpPr/>
      </dsp:nvSpPr>
      <dsp:spPr>
        <a:xfrm>
          <a:off x="0" y="0"/>
          <a:ext cx="7035501" cy="6694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Objective</a:t>
          </a:r>
          <a:r>
            <a:rPr lang="en-US" sz="1700" kern="1200" dirty="0"/>
            <a:t>: The aim is to measure the quality of a chance by calculating the probability of a shot resulting in a goal from </a:t>
          </a:r>
          <a:r>
            <a:rPr lang="en-US" sz="1700" kern="1200" dirty="0" err="1"/>
            <a:t>Metrica</a:t>
          </a:r>
          <a:r>
            <a:rPr lang="en-US" sz="1700" kern="1200" dirty="0"/>
            <a:t> sports data.</a:t>
          </a:r>
        </a:p>
      </dsp:txBody>
      <dsp:txXfrm>
        <a:off x="32680" y="32680"/>
        <a:ext cx="6970141" cy="604091"/>
      </dsp:txXfrm>
    </dsp:sp>
    <dsp:sp modelId="{AF1F8DB6-1FBB-7740-8687-B206A2A52878}">
      <dsp:nvSpPr>
        <dsp:cNvPr id="0" name=""/>
        <dsp:cNvSpPr/>
      </dsp:nvSpPr>
      <dsp:spPr>
        <a:xfrm>
          <a:off x="0" y="0"/>
          <a:ext cx="7035501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37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300" kern="1200" dirty="0"/>
        </a:p>
      </dsp:txBody>
      <dsp:txXfrm>
        <a:off x="0" y="0"/>
        <a:ext cx="7035501" cy="645840"/>
      </dsp:txXfrm>
    </dsp:sp>
    <dsp:sp modelId="{7F523C47-D953-8E4C-91D4-0F094A899C66}">
      <dsp:nvSpPr>
        <dsp:cNvPr id="0" name=""/>
        <dsp:cNvSpPr/>
      </dsp:nvSpPr>
      <dsp:spPr>
        <a:xfrm>
          <a:off x="0" y="743685"/>
          <a:ext cx="7035501" cy="575001"/>
        </a:xfrm>
        <a:prstGeom prst="roundRect">
          <a:avLst/>
        </a:prstGeom>
        <a:solidFill>
          <a:schemeClr val="accent2">
            <a:hueOff val="-1568453"/>
            <a:satOff val="-14204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Methodology</a:t>
          </a:r>
          <a:r>
            <a:rPr lang="en-US" sz="1700" kern="1200"/>
            <a:t>: </a:t>
          </a:r>
        </a:p>
      </dsp:txBody>
      <dsp:txXfrm>
        <a:off x="28069" y="771754"/>
        <a:ext cx="6979363" cy="518863"/>
      </dsp:txXfrm>
    </dsp:sp>
    <dsp:sp modelId="{83352765-7769-6444-98FD-49EF0D1E2541}">
      <dsp:nvSpPr>
        <dsp:cNvPr id="0" name=""/>
        <dsp:cNvSpPr/>
      </dsp:nvSpPr>
      <dsp:spPr>
        <a:xfrm>
          <a:off x="0" y="1676504"/>
          <a:ext cx="7035501" cy="429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377" tIns="17780" rIns="99568" bIns="17780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·  </a:t>
          </a:r>
          <a:r>
            <a:rPr lang="en-GB" sz="1400" b="1" kern="1200"/>
            <a:t>Modeling Aim:</a:t>
          </a:r>
          <a:r>
            <a:rPr lang="en-GB" sz="1400" kern="1200"/>
            <a:t> Shot Outcome ~ Set of features/variables</a:t>
          </a:r>
          <a:endParaRPr lang="en-US" sz="1400" b="1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·  </a:t>
          </a:r>
          <a:r>
            <a:rPr lang="en-GB" sz="1400" b="1" kern="1200"/>
            <a:t>Data Sources:</a:t>
          </a:r>
          <a:r>
            <a:rPr lang="en-GB" sz="1400" kern="1200"/>
            <a:t> Read and process event and tracking data (for both Home and Away teams) from Metrica Sports Match-2.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·  </a:t>
          </a:r>
          <a:r>
            <a:rPr lang="en-GB" sz="1400" b="1" kern="1200" dirty="0"/>
            <a:t>Coordinate Conversion:</a:t>
          </a:r>
          <a:r>
            <a:rPr lang="en-GB" sz="1400" kern="1200" dirty="0"/>
            <a:t> Convert coordinates to OPTA format.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·  </a:t>
          </a:r>
          <a:r>
            <a:rPr lang="en-GB" sz="1400" b="1" kern="1200"/>
            <a:t>Data Integration:</a:t>
          </a:r>
          <a:r>
            <a:rPr lang="en-GB" sz="1400" kern="1200"/>
            <a:t> Merge event and tracking data to create a unified dataset.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·  </a:t>
          </a:r>
          <a:r>
            <a:rPr lang="en-GB" sz="1400" b="1" kern="1200" dirty="0"/>
            <a:t>Data Engineering:</a:t>
          </a:r>
          <a:r>
            <a:rPr lang="en-GB" sz="1400" kern="1200" dirty="0"/>
            <a:t> Process the merged data, considering </a:t>
          </a:r>
          <a:r>
            <a:rPr lang="en-GB" sz="1400" kern="1200" dirty="0" err="1"/>
            <a:t>Metrica</a:t>
          </a:r>
          <a:r>
            <a:rPr lang="en-GB" sz="1400" kern="1200" dirty="0"/>
            <a:t> data provides coordinates for both sides of the pitch.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·  </a:t>
          </a:r>
          <a:r>
            <a:rPr lang="en-GB" sz="1400" b="1" kern="1200" dirty="0"/>
            <a:t>Shot and Goal Counting:</a:t>
          </a:r>
          <a:r>
            <a:rPr lang="en-GB" sz="1400" kern="1200" dirty="0"/>
            <a:t> Count the number of shots and goals.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·  </a:t>
          </a:r>
          <a:r>
            <a:rPr lang="en-GB" sz="1400" b="1" kern="1200"/>
            <a:t>Player Count in Triangle:</a:t>
          </a:r>
          <a:r>
            <a:rPr lang="en-GB" sz="1400" kern="1200"/>
            <a:t> Determine the number of players (home and away) present in the triangle formed by the shooting location and the two goal posts using tracking data.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·  </a:t>
          </a:r>
          <a:r>
            <a:rPr lang="en-GB" sz="1400" b="1" kern="1200"/>
            <a:t>Interference Calculation:</a:t>
          </a:r>
          <a:r>
            <a:rPr lang="en-GB" sz="1400" kern="1200"/>
            <a:t> Calculate the degree of interference exerted on the shot-taker by counting the number of defenders within 2 meters of the shooting location (assumed distance).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·  </a:t>
          </a:r>
          <a:r>
            <a:rPr lang="en-GB" sz="1400" b="1" kern="1200"/>
            <a:t>Distance Calculations:</a:t>
          </a:r>
          <a:r>
            <a:rPr lang="en-GB" sz="1400" kern="1200"/>
            <a:t> Compute shot distances to both goal posts and to the goal.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·  </a:t>
          </a:r>
          <a:r>
            <a:rPr lang="en-GB" sz="1400" b="1" kern="1200" dirty="0"/>
            <a:t>Shot Angle Calculation:</a:t>
          </a:r>
          <a:r>
            <a:rPr lang="en-GB" sz="1400" kern="1200" dirty="0"/>
            <a:t> Calculate the angle of the shot.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·  </a:t>
          </a:r>
          <a:r>
            <a:rPr lang="en-GB" sz="1400" b="1" kern="1200"/>
            <a:t>Zone Assignment:</a:t>
          </a:r>
          <a:r>
            <a:rPr lang="en-GB" sz="1400" kern="1200"/>
            <a:t> Assign zones on the pitch based on the shooting location.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·  </a:t>
          </a:r>
          <a:r>
            <a:rPr lang="en-GB" sz="1400" b="1" kern="1200"/>
            <a:t>Categorical Mapping:</a:t>
          </a:r>
          <a:r>
            <a:rPr lang="en-GB" sz="1400" kern="1200"/>
            <a:t> Apply fixed mappings to categorical columns (e.g., Body Part, Interference_on_Shooter, and zone).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·  </a:t>
          </a:r>
          <a:r>
            <a:rPr lang="en-GB" sz="1400" b="1" kern="1200" dirty="0"/>
            <a:t>Body Part Assignment:</a:t>
          </a:r>
          <a:r>
            <a:rPr lang="en-GB" sz="1400" kern="1200" dirty="0"/>
            <a:t> As the </a:t>
          </a:r>
          <a:r>
            <a:rPr lang="en-GB" sz="1400" kern="1200" dirty="0" err="1"/>
            <a:t>Metrica</a:t>
          </a:r>
          <a:r>
            <a:rPr lang="en-GB" sz="1400" kern="1200" dirty="0"/>
            <a:t> data does not explicitly mention the body part, assign shots taken by the "Head" as 1 and the rest as "Other" (assigned 2).</a:t>
          </a:r>
        </a:p>
      </dsp:txBody>
      <dsp:txXfrm>
        <a:off x="0" y="1676504"/>
        <a:ext cx="7035501" cy="4294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A98F6-37A1-664E-A3FD-5847E18F072B}" type="datetimeFigureOut">
              <a:rPr lang="en-US" smtClean="0"/>
              <a:t>6/18/24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91C10-0195-2D4C-B0B1-17DD2A94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0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91C10-0195-2D4C-B0B1-17DD2A9408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2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6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3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2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7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8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8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0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1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4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1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1C9781-1BFB-4400-A1AC-1BEAE672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B32CAD-5F08-4EE4-B80D-A9E62A650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67818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58625-F7A1-95F4-77A7-B87F684DE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7552" y="1371599"/>
            <a:ext cx="5020236" cy="2360429"/>
          </a:xfrm>
        </p:spPr>
        <p:txBody>
          <a:bodyPr>
            <a:normAutofit/>
          </a:bodyPr>
          <a:lstStyle/>
          <a:p>
            <a:r>
              <a:rPr lang="en-GB" b="0" i="0" u="none" strike="noStrike" dirty="0">
                <a:solidFill>
                  <a:schemeClr val="bg2"/>
                </a:solidFill>
                <a:effectLst/>
              </a:rPr>
              <a:t>“Chance Quality” Model for Football Shots (TASK -2)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05B6E-819F-88BD-3B1B-8401C1EA3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5410200" cy="13716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b="0" i="0" u="none" strike="noStrike" dirty="0">
                <a:solidFill>
                  <a:schemeClr val="bg1"/>
                </a:solidFill>
                <a:effectLst/>
              </a:rPr>
              <a:t>Predicting Goal Probability of a Shot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bg1"/>
                </a:solidFill>
              </a:rPr>
              <a:t>Aritra</a:t>
            </a:r>
            <a:r>
              <a:rPr lang="en-US" dirty="0">
                <a:solidFill>
                  <a:schemeClr val="bg1"/>
                </a:solidFill>
              </a:rPr>
              <a:t> Majumdar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bg1"/>
                </a:solidFill>
              </a:rPr>
              <a:t>16.06.2024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1F4B4-BECF-EA93-FECE-3B626BFD7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50" r="30865" b="2"/>
          <a:stretch/>
        </p:blipFill>
        <p:spPr>
          <a:xfrm>
            <a:off x="8153401" y="10"/>
            <a:ext cx="40386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65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1FCC-DF2A-EC05-F541-92EB2F02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560032"/>
          </a:xfrm>
        </p:spPr>
        <p:txBody>
          <a:bodyPr/>
          <a:lstStyle/>
          <a:p>
            <a:r>
              <a:rPr lang="en-US" dirty="0"/>
              <a:t>Final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39670-DD1C-BB69-0ECA-4032AEBC0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925158"/>
            <a:ext cx="5157787" cy="4410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XGBOOST</a:t>
            </a:r>
          </a:p>
        </p:txBody>
      </p:sp>
      <p:pic>
        <p:nvPicPr>
          <p:cNvPr id="8" name="Content Placeholder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1D3F761-B160-D96C-D520-8E71D73BED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1485191"/>
            <a:ext cx="5997575" cy="435621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FC9370-F8E3-1554-33F2-CB960B664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6798" y="925158"/>
            <a:ext cx="5183188" cy="4410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ANN</a:t>
            </a:r>
          </a:p>
        </p:txBody>
      </p:sp>
      <p:pic>
        <p:nvPicPr>
          <p:cNvPr id="10" name="Content Placeholder 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31BDA18-304B-6112-D6C8-1CB7A587F42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94427" y="1485191"/>
            <a:ext cx="5918683" cy="435621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8D13A6-AD4F-46BB-1671-1BF9E8A483DF}"/>
              </a:ext>
            </a:extLst>
          </p:cNvPr>
          <p:cNvSpPr txBox="1"/>
          <p:nvPr/>
        </p:nvSpPr>
        <p:spPr>
          <a:xfrm>
            <a:off x="1962637" y="6123542"/>
            <a:ext cx="803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According to Expected Goal Model, Away team has higher </a:t>
            </a:r>
            <a:r>
              <a:rPr lang="en-US" dirty="0" err="1"/>
              <a:t>xG</a:t>
            </a:r>
            <a:r>
              <a:rPr lang="en-US" dirty="0"/>
              <a:t> than the Home team. </a:t>
            </a:r>
          </a:p>
        </p:txBody>
      </p:sp>
    </p:spTree>
    <p:extLst>
      <p:ext uri="{BB962C8B-B14F-4D97-AF65-F5344CB8AC3E}">
        <p14:creationId xmlns:p14="http://schemas.microsoft.com/office/powerpoint/2010/main" val="298992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844F8-238A-AF46-FE97-52B1B92A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>
                <a:solidFill>
                  <a:schemeClr val="bg2"/>
                </a:solidFill>
              </a:rPr>
              <a:t>INTRODUCTION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0AE7871-F9CB-2ACD-7021-46AEEB745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319965"/>
              </p:ext>
            </p:extLst>
          </p:nvPr>
        </p:nvGraphicFramePr>
        <p:xfrm>
          <a:off x="5034579" y="139850"/>
          <a:ext cx="7035501" cy="6357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72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34C27EA-18ED-4CFA-8823-6BCBAC02D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699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62930-DB28-E3EE-0346-E4E31D9E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Essential notes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38A86-5267-7E41-BE49-A5B1C4F6C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8299" y="0"/>
            <a:ext cx="6743701" cy="6858000"/>
          </a:xfrm>
        </p:spPr>
        <p:txBody>
          <a:bodyPr anchor="ctr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GB" sz="1400" b="1" i="0" u="none" strike="noStrike" dirty="0">
                <a:effectLst/>
              </a:rPr>
              <a:t>Pre-Processing Steps: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GB" sz="1400" b="0" i="0" u="none" strike="noStrike" dirty="0">
                <a:effectLst/>
              </a:rPr>
              <a:t>All the pre-processing steps for Task – 2 are detailed in the "Task -2 - </a:t>
            </a:r>
            <a:r>
              <a:rPr lang="en-GB" sz="1400" b="0" i="0" u="none" strike="noStrike" dirty="0" err="1">
                <a:effectLst/>
              </a:rPr>
              <a:t>Metrica</a:t>
            </a:r>
            <a:r>
              <a:rPr lang="en-GB" sz="1400" b="0" i="0" u="none" strike="noStrike" dirty="0">
                <a:effectLst/>
              </a:rPr>
              <a:t> data Processing" file.</a:t>
            </a:r>
          </a:p>
          <a:p>
            <a:pPr algn="just">
              <a:lnSpc>
                <a:spcPct val="90000"/>
              </a:lnSpc>
            </a:pPr>
            <a:r>
              <a:rPr lang="en-GB" sz="1400" b="1" i="0" u="none" strike="noStrike" dirty="0">
                <a:effectLst/>
              </a:rPr>
              <a:t>Prediction Aspects: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GB" sz="1400" b="0" i="0" u="none" strike="noStrike" dirty="0">
                <a:effectLst/>
              </a:rPr>
              <a:t>To facilitate prediction, models from Task – 1 could be saved and loaded for use on the </a:t>
            </a:r>
            <a:r>
              <a:rPr lang="en-GB" sz="1400" b="0" i="0" u="none" strike="noStrike" dirty="0" err="1">
                <a:effectLst/>
              </a:rPr>
              <a:t>Metrica</a:t>
            </a:r>
            <a:r>
              <a:rPr lang="en-GB" sz="1400" b="0" i="0" u="none" strike="noStrike" dirty="0">
                <a:effectLst/>
              </a:rPr>
              <a:t> data. Machine learning models are saved in a .SAV file using JOBLIB or PICKLE, and the ANN model is saved in a .h5 file. These files would need to be submitted along with the task.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GB" sz="1400" dirty="0"/>
              <a:t>As a result, saved the pre-processed file as “</a:t>
            </a:r>
            <a:r>
              <a:rPr lang="en-GB" sz="1400" dirty="0" err="1"/>
              <a:t>Shot_data_metrica.xlsx</a:t>
            </a:r>
            <a:r>
              <a:rPr lang="en-GB" sz="1400" dirty="0"/>
              <a:t>” and loaded it for prediction.</a:t>
            </a:r>
            <a:endParaRPr lang="en-GB" sz="1400" b="0" i="0" u="none" strike="noStrike" dirty="0"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GB" sz="1400" b="1" i="0" u="none" strike="noStrike" dirty="0">
                <a:effectLst/>
              </a:rPr>
              <a:t>Differences Between Task – 1 and Task – 2: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GB" sz="1400" b="1" i="0" u="none" strike="noStrike" dirty="0">
                <a:effectLst/>
              </a:rPr>
              <a:t>Feature Consistency:</a:t>
            </a:r>
            <a:r>
              <a:rPr lang="en-GB" sz="1400" b="0" i="0" u="none" strike="noStrike" dirty="0">
                <a:effectLst/>
              </a:rPr>
              <a:t> Both tasks use the same features.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GB" sz="1400" b="1" i="0" u="none" strike="noStrike" dirty="0">
                <a:effectLst/>
              </a:rPr>
              <a:t>Body Part Mapping:</a:t>
            </a:r>
            <a:endParaRPr lang="en-GB" sz="1400" b="0" i="0" u="none" strike="noStrike" dirty="0">
              <a:effectLst/>
            </a:endParaRPr>
          </a:p>
          <a:p>
            <a:pPr marL="74295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effectLst/>
              </a:rPr>
              <a:t>Task – 1:</a:t>
            </a:r>
            <a:r>
              <a:rPr lang="en-GB" sz="1400" b="0" i="0" u="none" strike="noStrike" dirty="0">
                <a:effectLst/>
              </a:rPr>
              <a:t> </a:t>
            </a:r>
            <a:r>
              <a:rPr lang="en-GB" sz="1400" b="0" i="0" u="none" strike="noStrike" dirty="0" err="1">
                <a:effectLst/>
              </a:rPr>
              <a:t>fixed_bodypart_mapping</a:t>
            </a:r>
            <a:r>
              <a:rPr lang="en-GB" sz="1400" b="0" i="0" u="none" strike="noStrike" dirty="0">
                <a:effectLst/>
              </a:rPr>
              <a:t> = {'Head': 1, 'Left': 2, 'Right': 3, 'Other': 4}</a:t>
            </a:r>
          </a:p>
          <a:p>
            <a:pPr marL="74295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effectLst/>
              </a:rPr>
              <a:t>Task – 2:</a:t>
            </a:r>
            <a:r>
              <a:rPr lang="en-GB" sz="1400" b="0" i="0" u="none" strike="noStrike" dirty="0">
                <a:effectLst/>
              </a:rPr>
              <a:t> As the </a:t>
            </a:r>
            <a:r>
              <a:rPr lang="en-GB" sz="1400" b="0" i="0" u="none" strike="noStrike" dirty="0" err="1">
                <a:effectLst/>
              </a:rPr>
              <a:t>Metrica</a:t>
            </a:r>
            <a:r>
              <a:rPr lang="en-GB" sz="1400" b="0" i="0" u="none" strike="noStrike" dirty="0">
                <a:effectLst/>
              </a:rPr>
              <a:t> data does not explicitly mention the body part, I extracted “Head” goals from the “Subtype” column and encoded them as 1, with the rest of the goals encoded as “Other” (2). Thus, </a:t>
            </a:r>
            <a:r>
              <a:rPr lang="en-GB" sz="1400" b="0" i="0" u="none" strike="noStrike" dirty="0" err="1">
                <a:effectLst/>
              </a:rPr>
              <a:t>fixed_bodypart_mapping</a:t>
            </a:r>
            <a:r>
              <a:rPr lang="en-GB" sz="1400" b="0" i="0" u="none" strike="noStrike" dirty="0">
                <a:effectLst/>
              </a:rPr>
              <a:t> = {'Head': 1, 'Other': 2}</a:t>
            </a:r>
          </a:p>
          <a:p>
            <a:pPr algn="just">
              <a:lnSpc>
                <a:spcPct val="90000"/>
              </a:lnSpc>
            </a:pPr>
            <a:r>
              <a:rPr lang="en-GB" sz="1400" b="1" i="0" u="none" strike="noStrike" dirty="0">
                <a:effectLst/>
              </a:rPr>
              <a:t>Special Functions to Note: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GB" sz="1400" b="1" i="0" u="none" strike="noStrike" dirty="0">
                <a:effectLst/>
              </a:rPr>
              <a:t>process:</a:t>
            </a:r>
            <a:r>
              <a:rPr lang="en-GB" sz="1400" b="0" i="0" u="none" strike="noStrike" dirty="0">
                <a:effectLst/>
              </a:rPr>
              <a:t> Converts coordinate pairs to location lists and adds new columns to the </a:t>
            </a:r>
            <a:r>
              <a:rPr lang="en-GB" sz="1400" b="0" i="0" u="none" strike="noStrike" dirty="0" err="1">
                <a:effectLst/>
              </a:rPr>
              <a:t>DataFrame</a:t>
            </a:r>
            <a:r>
              <a:rPr lang="en-GB" sz="1400" b="0" i="0" u="none" strike="noStrike" dirty="0">
                <a:effectLst/>
              </a:rPr>
              <a:t>.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GB" sz="1400" b="1" i="0" u="none" strike="noStrike" dirty="0" err="1">
                <a:effectLst/>
              </a:rPr>
              <a:t>is_point_in_triangle</a:t>
            </a:r>
            <a:r>
              <a:rPr lang="en-GB" sz="1400" b="1" i="0" u="none" strike="noStrike" dirty="0">
                <a:effectLst/>
              </a:rPr>
              <a:t>:</a:t>
            </a:r>
            <a:r>
              <a:rPr lang="en-GB" sz="1400" b="0" i="0" u="none" strike="noStrike" dirty="0">
                <a:effectLst/>
              </a:rPr>
              <a:t> Checks if a point is inside or on the edge of a triangle using barycentric coordinates.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GB" sz="1400" b="1" i="0" u="none" strike="noStrike" dirty="0" err="1">
                <a:effectLst/>
              </a:rPr>
              <a:t>count_players_in_triangle</a:t>
            </a:r>
            <a:r>
              <a:rPr lang="en-GB" sz="1400" b="1" i="0" u="none" strike="noStrike" dirty="0">
                <a:effectLst/>
              </a:rPr>
              <a:t>:</a:t>
            </a:r>
            <a:r>
              <a:rPr lang="en-GB" sz="1400" b="0" i="0" u="none" strike="noStrike" dirty="0">
                <a:effectLst/>
              </a:rPr>
              <a:t> Counts the number of home and away players within the triangle defined by the shooting location and the goal posts.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GB" sz="1400" b="1" i="0" u="none" strike="noStrike" dirty="0" err="1">
                <a:effectLst/>
              </a:rPr>
              <a:t>calculate_interference_on_shooter</a:t>
            </a:r>
            <a:r>
              <a:rPr lang="en-GB" sz="1400" b="1" i="0" u="none" strike="noStrike" dirty="0">
                <a:effectLst/>
              </a:rPr>
              <a:t>:</a:t>
            </a:r>
            <a:r>
              <a:rPr lang="en-GB" sz="1400" b="0" i="0" u="none" strike="noStrike" dirty="0">
                <a:effectLst/>
              </a:rPr>
              <a:t> Calculates the degree of interference on the shot-taker from defenders by checking the number of defenders within 2 meters of the shooting location.</a:t>
            </a:r>
          </a:p>
        </p:txBody>
      </p:sp>
    </p:spTree>
    <p:extLst>
      <p:ext uri="{BB962C8B-B14F-4D97-AF65-F5344CB8AC3E}">
        <p14:creationId xmlns:p14="http://schemas.microsoft.com/office/powerpoint/2010/main" val="208045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69E4C79-4A25-4DCA-9CC1-94147A10E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-1"/>
            <a:ext cx="6781799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8F67B-7EE2-D3ED-2D86-B00A7DB2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6365"/>
            <a:ext cx="5393824" cy="5353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Test case</a:t>
            </a:r>
          </a:p>
        </p:txBody>
      </p:sp>
      <p:pic>
        <p:nvPicPr>
          <p:cNvPr id="7" name="Picture 6" descr="A diagram of a football field&#10;&#10;Description automatically generated">
            <a:extLst>
              <a:ext uri="{FF2B5EF4-FFF2-40B4-BE49-F238E27FC236}">
                <a16:creationId xmlns:a16="http://schemas.microsoft.com/office/drawing/2014/main" id="{6A3AAAC2-68E6-709C-4991-187C030D6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3" y="3428997"/>
            <a:ext cx="5086014" cy="3314703"/>
          </a:xfrm>
          <a:prstGeom prst="rect">
            <a:avLst/>
          </a:prstGeom>
        </p:spPr>
      </p:pic>
      <p:pic>
        <p:nvPicPr>
          <p:cNvPr id="5" name="Content Placeholder 4" descr="A diagram of a football field&#10;&#10;Description automatically generated">
            <a:extLst>
              <a:ext uri="{FF2B5EF4-FFF2-40B4-BE49-F238E27FC236}">
                <a16:creationId xmlns:a16="http://schemas.microsoft.com/office/drawing/2014/main" id="{E4586A51-1418-3406-7A13-25C326FFB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" y="0"/>
            <a:ext cx="5086015" cy="342899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B590EBE-C264-689B-7C7D-08D4A8D45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8522" y="628040"/>
            <a:ext cx="6319165" cy="6115659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2000" b="1" i="0" u="none" strike="noStrike" dirty="0">
                <a:solidFill>
                  <a:srgbClr val="000000"/>
                </a:solidFill>
                <a:effectLst/>
              </a:rPr>
              <a:t>Home Team Data Points: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 1044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000" b="1" i="0" u="none" strike="noStrike" dirty="0">
                <a:solidFill>
                  <a:srgbClr val="000000"/>
                </a:solidFill>
                <a:effectLst/>
              </a:rPr>
              <a:t>Away Team Data Points: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 891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000" b="1" i="0" u="none" strike="noStrike" dirty="0">
                <a:solidFill>
                  <a:srgbClr val="000000"/>
                </a:solidFill>
                <a:effectLst/>
              </a:rPr>
              <a:t>Total Shots in the Match: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 24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Home Team Shots: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 13 (Open play: 12, Set Piece: 1)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Away Team Shots: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 11 (Open play: 9, Set Piece: 2)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000" b="1" i="0" u="none" strike="noStrike" dirty="0">
                <a:solidFill>
                  <a:srgbClr val="000000"/>
                </a:solidFill>
                <a:effectLst/>
              </a:rPr>
              <a:t>Goals Scored:</a:t>
            </a:r>
            <a:endParaRPr lang="en-GB" sz="2000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Home Team Goals: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 3 (Open play: 3, Set Piece: 0)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Away Team Goals: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 2 (Open play: 1, Set Piece: 1)</a:t>
            </a:r>
          </a:p>
          <a:p>
            <a:pPr algn="just"/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In the accompanying figure, both Home and Away team shots are plotted. The objective is to predict the probability of scoring for each shot using advanced machine learning models.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000" b="1" i="0" u="none" strike="noStrike" dirty="0">
                <a:solidFill>
                  <a:srgbClr val="000000"/>
                </a:solidFill>
                <a:effectLst/>
              </a:rPr>
              <a:t>Models Used:</a:t>
            </a:r>
            <a:endParaRPr lang="en-GB" sz="2000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b="1" i="0" u="none" strike="noStrike" dirty="0" err="1">
                <a:solidFill>
                  <a:srgbClr val="000000"/>
                </a:solidFill>
                <a:effectLst/>
              </a:rPr>
              <a:t>XGBoost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 without sampling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ANN cost-sensitive</a:t>
            </a:r>
            <a:endParaRPr lang="en-GB" dirty="0">
              <a:solidFill>
                <a:srgbClr val="000000"/>
              </a:solidFill>
            </a:endParaRPr>
          </a:p>
          <a:p>
            <a:pPr marL="285750" indent="-285750" algn="just"/>
            <a:r>
              <a:rPr lang="en-GB" sz="2100" dirty="0">
                <a:solidFill>
                  <a:srgbClr val="000000"/>
                </a:solidFill>
              </a:rPr>
              <a:t>In the following two slides, I present the open-play goals for both Home and Away teams, along with the positions of opponents and teammates. Due to scope constraints, not all 24 shots are shown.</a:t>
            </a:r>
          </a:p>
        </p:txBody>
      </p:sp>
    </p:spTree>
    <p:extLst>
      <p:ext uri="{BB962C8B-B14F-4D97-AF65-F5344CB8AC3E}">
        <p14:creationId xmlns:p14="http://schemas.microsoft.com/office/powerpoint/2010/main" val="30565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9FA54BD-E042-4C0D-9BF6-069D35072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0E3178-4966-4EEF-829B-5D1BAC92B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97DB3B5-3773-4BC5-84D0-A26AB1DBB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163" y="685800"/>
            <a:ext cx="1083068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80DA0-2EB0-E354-849E-2343BE26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178" y="5187464"/>
            <a:ext cx="8515643" cy="885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dirty="0"/>
              <a:t>Situations of Three OPEN PLAY HOME GOALS </a:t>
            </a:r>
            <a:endParaRPr lang="en-US" sz="2800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game plan&#10;&#10;Description automatically generated">
            <a:extLst>
              <a:ext uri="{FF2B5EF4-FFF2-40B4-BE49-F238E27FC236}">
                <a16:creationId xmlns:a16="http://schemas.microsoft.com/office/drawing/2014/main" id="{36040C31-DC26-70A9-09B8-0E687468C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16" y="828339"/>
            <a:ext cx="3468438" cy="3845582"/>
          </a:xfrm>
          <a:prstGeom prst="rect">
            <a:avLst/>
          </a:prstGeom>
        </p:spPr>
      </p:pic>
      <p:pic>
        <p:nvPicPr>
          <p:cNvPr id="5" name="Content Placeholder 4" descr="A screenshot of a game plan&#10;&#10;Description automatically generated">
            <a:extLst>
              <a:ext uri="{FF2B5EF4-FFF2-40B4-BE49-F238E27FC236}">
                <a16:creationId xmlns:a16="http://schemas.microsoft.com/office/drawing/2014/main" id="{61523F26-DC70-1AD2-00F7-90A04F339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7453" y="828339"/>
            <a:ext cx="3557706" cy="3845582"/>
          </a:xfrm>
          <a:prstGeom prst="rect">
            <a:avLst/>
          </a:prstGeom>
        </p:spPr>
      </p:pic>
      <p:pic>
        <p:nvPicPr>
          <p:cNvPr id="9" name="Picture 8" descr="A screen shot of a game plan&#10;&#10;Description automatically generated">
            <a:extLst>
              <a:ext uri="{FF2B5EF4-FFF2-40B4-BE49-F238E27FC236}">
                <a16:creationId xmlns:a16="http://schemas.microsoft.com/office/drawing/2014/main" id="{B34D0250-623C-10DC-92D5-B06B3F999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137" y="828339"/>
            <a:ext cx="3187848" cy="384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0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37ED-CE4A-3C93-E99C-10FDF732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3" y="309283"/>
            <a:ext cx="10693101" cy="680421"/>
          </a:xfrm>
        </p:spPr>
        <p:txBody>
          <a:bodyPr/>
          <a:lstStyle/>
          <a:p>
            <a:r>
              <a:rPr lang="en-US" sz="3200" dirty="0"/>
              <a:t>Situations of One OPEN PLAY AWAY GOAL</a:t>
            </a:r>
            <a:endParaRPr lang="en-US" dirty="0"/>
          </a:p>
        </p:txBody>
      </p:sp>
      <p:pic>
        <p:nvPicPr>
          <p:cNvPr id="17" name="Content Placeholder 16" descr="A screen shot of a game&#10;&#10;Description automatically generated">
            <a:extLst>
              <a:ext uri="{FF2B5EF4-FFF2-40B4-BE49-F238E27FC236}">
                <a16:creationId xmlns:a16="http://schemas.microsoft.com/office/drawing/2014/main" id="{571DB616-5B49-243B-91F5-54A3C463D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223" y="989704"/>
            <a:ext cx="8799755" cy="5712310"/>
          </a:xfrm>
        </p:spPr>
      </p:pic>
    </p:spTree>
    <p:extLst>
      <p:ext uri="{BB962C8B-B14F-4D97-AF65-F5344CB8AC3E}">
        <p14:creationId xmlns:p14="http://schemas.microsoft.com/office/powerpoint/2010/main" val="143561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21F7-17CE-971C-AB24-FE833AE8B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77" y="107951"/>
            <a:ext cx="10276552" cy="823912"/>
          </a:xfrm>
        </p:spPr>
        <p:txBody>
          <a:bodyPr>
            <a:normAutofit fontScale="90000"/>
          </a:bodyPr>
          <a:lstStyle/>
          <a:p>
            <a:r>
              <a:rPr lang="en-US" dirty="0"/>
              <a:t>open play shots prediction (</a:t>
            </a:r>
            <a:r>
              <a:rPr lang="en-US" dirty="0" err="1"/>
              <a:t>XGBoost</a:t>
            </a:r>
            <a:r>
              <a:rPr lang="en-US" dirty="0"/>
              <a:t> without sampling)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51638-C122-C111-1C25-F6AE5D76E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463" y="1039489"/>
            <a:ext cx="5157787" cy="4464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Home Team (</a:t>
            </a:r>
            <a:r>
              <a:rPr lang="en-US" dirty="0" err="1"/>
              <a:t>xG</a:t>
            </a:r>
            <a:r>
              <a:rPr lang="en-US" dirty="0"/>
              <a:t> predicted: 2.10)</a:t>
            </a:r>
          </a:p>
        </p:txBody>
      </p:sp>
      <p:pic>
        <p:nvPicPr>
          <p:cNvPr id="8" name="Content Placeholder 7" descr="A diagram of a football field&#10;&#10;Description automatically generated">
            <a:extLst>
              <a:ext uri="{FF2B5EF4-FFF2-40B4-BE49-F238E27FC236}">
                <a16:creationId xmlns:a16="http://schemas.microsoft.com/office/drawing/2014/main" id="{F1F649F9-0624-9A7A-1B99-F8E6359E8D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301" y="1857376"/>
            <a:ext cx="6057899" cy="427448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31E1E-BC55-3D39-0BE5-224800D3C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48370"/>
            <a:ext cx="5183188" cy="5375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Away Team (</a:t>
            </a:r>
            <a:r>
              <a:rPr lang="en-US" dirty="0" err="1"/>
              <a:t>xG</a:t>
            </a:r>
            <a:r>
              <a:rPr lang="en-US" dirty="0"/>
              <a:t> predicted: 2.41)</a:t>
            </a:r>
          </a:p>
        </p:txBody>
      </p:sp>
      <p:pic>
        <p:nvPicPr>
          <p:cNvPr id="10" name="Content Placeholder 9" descr="A diagram of a football field&#10;&#10;Description automatically generated">
            <a:extLst>
              <a:ext uri="{FF2B5EF4-FFF2-40B4-BE49-F238E27FC236}">
                <a16:creationId xmlns:a16="http://schemas.microsoft.com/office/drawing/2014/main" id="{1D872C39-75BA-C679-139B-D0F86C17916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0786" y="1857375"/>
            <a:ext cx="5891213" cy="427448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26BDE7-0A59-3EBE-184A-CAB618521DE0}"/>
              </a:ext>
            </a:extLst>
          </p:cNvPr>
          <p:cNvSpPr txBox="1"/>
          <p:nvPr/>
        </p:nvSpPr>
        <p:spPr>
          <a:xfrm>
            <a:off x="2157671" y="6234596"/>
            <a:ext cx="802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+mj-lt"/>
              </a:rPr>
              <a:t>Please refer to the “Task 2 -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xG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- (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XGBoost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) +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metrica.ipynb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” file for in-detail results</a:t>
            </a:r>
          </a:p>
        </p:txBody>
      </p:sp>
    </p:spTree>
    <p:extLst>
      <p:ext uri="{BB962C8B-B14F-4D97-AF65-F5344CB8AC3E}">
        <p14:creationId xmlns:p14="http://schemas.microsoft.com/office/powerpoint/2010/main" val="404940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21F7-17CE-971C-AB24-FE833AE8B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77" y="107951"/>
            <a:ext cx="10276552" cy="823912"/>
          </a:xfrm>
        </p:spPr>
        <p:txBody>
          <a:bodyPr>
            <a:normAutofit fontScale="90000"/>
          </a:bodyPr>
          <a:lstStyle/>
          <a:p>
            <a:r>
              <a:rPr lang="en-US" dirty="0"/>
              <a:t>open play shots prediction (ANN COST-SENSITIVE)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51638-C122-C111-1C25-F6AE5D76E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463" y="1039489"/>
            <a:ext cx="5157787" cy="4464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Home Team (</a:t>
            </a:r>
            <a:r>
              <a:rPr lang="en-US" dirty="0" err="1"/>
              <a:t>xG</a:t>
            </a:r>
            <a:r>
              <a:rPr lang="en-US" dirty="0"/>
              <a:t> predicted: 1.87)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31E1E-BC55-3D39-0BE5-224800D3C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48370"/>
            <a:ext cx="5183188" cy="5375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Away Team (</a:t>
            </a:r>
            <a:r>
              <a:rPr lang="en-US" dirty="0" err="1"/>
              <a:t>xG</a:t>
            </a:r>
            <a:r>
              <a:rPr lang="en-US" dirty="0"/>
              <a:t> predicted: 1.98)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59C687-2038-D25D-9B41-17DBC2BA5D00}"/>
              </a:ext>
            </a:extLst>
          </p:cNvPr>
          <p:cNvSpPr txBox="1"/>
          <p:nvPr/>
        </p:nvSpPr>
        <p:spPr>
          <a:xfrm>
            <a:off x="2081471" y="6248411"/>
            <a:ext cx="7663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  <a:latin typeface="+mj-lt"/>
              </a:rPr>
              <a:t>Please refer to the “Task 2 - </a:t>
            </a:r>
            <a:r>
              <a:rPr lang="en-US" sz="1800" b="1" dirty="0" err="1">
                <a:solidFill>
                  <a:schemeClr val="tx2"/>
                </a:solidFill>
                <a:latin typeface="+mj-lt"/>
              </a:rPr>
              <a:t>xG</a:t>
            </a:r>
            <a:r>
              <a:rPr lang="en-US" sz="1800" b="1" dirty="0">
                <a:solidFill>
                  <a:schemeClr val="tx2"/>
                </a:solidFill>
                <a:latin typeface="+mj-lt"/>
              </a:rPr>
              <a:t> - (ANN) + </a:t>
            </a:r>
            <a:r>
              <a:rPr lang="en-US" sz="1800" b="1" dirty="0" err="1">
                <a:solidFill>
                  <a:schemeClr val="tx2"/>
                </a:solidFill>
                <a:latin typeface="+mj-lt"/>
              </a:rPr>
              <a:t>metrica.ipynb</a:t>
            </a:r>
            <a:r>
              <a:rPr lang="en-US" sz="1800" b="1" dirty="0">
                <a:solidFill>
                  <a:schemeClr val="tx2"/>
                </a:solidFill>
                <a:latin typeface="+mj-lt"/>
              </a:rPr>
              <a:t>” file for in-detail results</a:t>
            </a:r>
          </a:p>
          <a:p>
            <a:endParaRPr lang="en-US" dirty="0"/>
          </a:p>
        </p:txBody>
      </p:sp>
      <p:pic>
        <p:nvPicPr>
          <p:cNvPr id="21" name="Content Placeholder 20" descr="A diagram of a football field&#10;&#10;Description automatically generated">
            <a:extLst>
              <a:ext uri="{FF2B5EF4-FFF2-40B4-BE49-F238E27FC236}">
                <a16:creationId xmlns:a16="http://schemas.microsoft.com/office/drawing/2014/main" id="{C5E48A67-40BF-3CD1-BD80-BE0319A220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1947135"/>
            <a:ext cx="6172200" cy="4301276"/>
          </a:xfrm>
        </p:spPr>
      </p:pic>
      <p:pic>
        <p:nvPicPr>
          <p:cNvPr id="23" name="Content Placeholder 22" descr="A diagram of a football field&#10;&#10;Description automatically generated">
            <a:extLst>
              <a:ext uri="{FF2B5EF4-FFF2-40B4-BE49-F238E27FC236}">
                <a16:creationId xmlns:a16="http://schemas.microsoft.com/office/drawing/2014/main" id="{8FEB853A-4851-A959-B784-735FF23DCA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1947135"/>
            <a:ext cx="5887122" cy="4301275"/>
          </a:xfrm>
        </p:spPr>
      </p:pic>
    </p:spTree>
    <p:extLst>
      <p:ext uri="{BB962C8B-B14F-4D97-AF65-F5344CB8AC3E}">
        <p14:creationId xmlns:p14="http://schemas.microsoft.com/office/powerpoint/2010/main" val="222578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E53B2-E94E-7992-5127-F631AA1F6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Essential Notes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D1A72-C52F-EBA4-C167-6240A3375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1200" b="1" dirty="0" err="1"/>
              <a:t>xG</a:t>
            </a:r>
            <a:r>
              <a:rPr lang="en-GB" sz="1200" b="1" dirty="0"/>
              <a:t> Set Play (</a:t>
            </a:r>
            <a:r>
              <a:rPr lang="en-GB" sz="1200" b="1" dirty="0" err="1"/>
              <a:t>xGSP</a:t>
            </a:r>
            <a:r>
              <a:rPr lang="en-GB" sz="1200" b="1" dirty="0"/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GB" sz="1200" dirty="0" err="1"/>
              <a:t>xG</a:t>
            </a:r>
            <a:r>
              <a:rPr lang="en-GB" sz="1200" dirty="0"/>
              <a:t> Set Play quantifies the expected goals from set-piece situations, including corners, free kicks, and penalties. This metric contrasts with </a:t>
            </a:r>
            <a:r>
              <a:rPr lang="en-GB" sz="1200" dirty="0" err="1"/>
              <a:t>xG</a:t>
            </a:r>
            <a:r>
              <a:rPr lang="en-GB" sz="1200" dirty="0"/>
              <a:t> Open Play and evaluates a team's proficiency in converting dead-ball situations into scoring opportunities. The </a:t>
            </a:r>
            <a:r>
              <a:rPr lang="en-GB" sz="1200" dirty="0" err="1"/>
              <a:t>xG</a:t>
            </a:r>
            <a:r>
              <a:rPr lang="en-GB" sz="1200" dirty="0"/>
              <a:t> Set Play metric is essential for understanding a team's effectiveness in breaking down organized </a:t>
            </a:r>
            <a:r>
              <a:rPr lang="en-GB" sz="1200" dirty="0" err="1"/>
              <a:t>defenses</a:t>
            </a:r>
            <a:r>
              <a:rPr lang="en-GB" sz="1200" dirty="0"/>
              <a:t> through set-pieces. The following </a:t>
            </a:r>
            <a:r>
              <a:rPr lang="en-GB" sz="1200" dirty="0" err="1"/>
              <a:t>xG</a:t>
            </a:r>
            <a:r>
              <a:rPr lang="en-GB" sz="1200" dirty="0"/>
              <a:t> metrics fall under </a:t>
            </a:r>
            <a:r>
              <a:rPr lang="en-GB" sz="1200" dirty="0" err="1"/>
              <a:t>xG</a:t>
            </a:r>
            <a:r>
              <a:rPr lang="en-GB" sz="1200" dirty="0"/>
              <a:t> Set Play:</a:t>
            </a:r>
          </a:p>
          <a:p>
            <a:pPr>
              <a:lnSpc>
                <a:spcPct val="90000"/>
              </a:lnSpc>
            </a:pPr>
            <a:r>
              <a:rPr lang="en-GB" sz="1200" b="1" dirty="0" err="1"/>
              <a:t>xG</a:t>
            </a:r>
            <a:r>
              <a:rPr lang="en-GB" sz="1200" b="1" dirty="0"/>
              <a:t> Corners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GB" sz="1200" dirty="0" err="1"/>
              <a:t>xG</a:t>
            </a:r>
            <a:r>
              <a:rPr lang="en-GB" sz="1200" dirty="0"/>
              <a:t> Corners specifically measures the expected goals from corner kicks. This metric evaluates the quality of corner deliveries and the finishing prowess of the receiving players, providing insights into a team's strategy and efficiency in converting corners into goals.</a:t>
            </a:r>
          </a:p>
          <a:p>
            <a:pPr>
              <a:lnSpc>
                <a:spcPct val="90000"/>
              </a:lnSpc>
            </a:pPr>
            <a:r>
              <a:rPr lang="en-GB" sz="1200" b="1" dirty="0" err="1"/>
              <a:t>xG</a:t>
            </a:r>
            <a:r>
              <a:rPr lang="en-GB" sz="1200" b="1" dirty="0"/>
              <a:t> Free Kick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GB" sz="1200" dirty="0" err="1"/>
              <a:t>xG</a:t>
            </a:r>
            <a:r>
              <a:rPr lang="en-GB" sz="1200" dirty="0"/>
              <a:t> Free Kick calculates the expected goals from direct free kicks. It assesses a player or team's ability to score from set-piece opportunities outside the penalty area, taking into account factors such as distance from the goal and angle of the shot.</a:t>
            </a:r>
          </a:p>
          <a:p>
            <a:pPr>
              <a:lnSpc>
                <a:spcPct val="90000"/>
              </a:lnSpc>
            </a:pPr>
            <a:r>
              <a:rPr lang="en-GB" sz="1200" b="1" dirty="0" err="1"/>
              <a:t>xG</a:t>
            </a:r>
            <a:r>
              <a:rPr lang="en-GB" sz="1200" b="1" dirty="0"/>
              <a:t> Penalty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GB" sz="1200" dirty="0" err="1"/>
              <a:t>xG</a:t>
            </a:r>
            <a:r>
              <a:rPr lang="en-GB" sz="1200" dirty="0"/>
              <a:t> Penalty measures the expected goals from penalty kicks. It evaluates the probability of a penalty being converted into a goal, with each penalty typically worth 0.79 </a:t>
            </a:r>
            <a:r>
              <a:rPr lang="en-GB" sz="1200" dirty="0" err="1"/>
              <a:t>xG</a:t>
            </a:r>
            <a:r>
              <a:rPr lang="en-GB" sz="1200" dirty="0"/>
              <a:t>.</a:t>
            </a:r>
          </a:p>
          <a:p>
            <a:pPr>
              <a:lnSpc>
                <a:spcPct val="90000"/>
              </a:lnSpc>
            </a:pPr>
            <a:r>
              <a:rPr lang="en-GB" sz="1200" b="1" dirty="0"/>
              <a:t>We have very less amount of Set-piece shots to train a model and predict. That is why the three set-piece shots (1 penalty, and 2 Freekicks) are assigned to 0.79 (for the penalty) and 0.10 (for the Free-kicks) accordingly.</a:t>
            </a:r>
          </a:p>
          <a:p>
            <a:pPr>
              <a:lnSpc>
                <a:spcPct val="9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492014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8F97CE"/>
      </a:accent1>
      <a:accent2>
        <a:srgbClr val="76A0C3"/>
      </a:accent2>
      <a:accent3>
        <a:srgbClr val="7AAEAF"/>
      </a:accent3>
      <a:accent4>
        <a:srgbClr val="6BB196"/>
      </a:accent4>
      <a:accent5>
        <a:srgbClr val="77AF82"/>
      </a:accent5>
      <a:accent6>
        <a:srgbClr val="7AB16B"/>
      </a:accent6>
      <a:hlink>
        <a:srgbClr val="8B8354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3619</TotalTime>
  <Words>1205</Words>
  <Application>Microsoft Macintosh PowerPoint</Application>
  <PresentationFormat>Widescreen</PresentationFormat>
  <Paragraphs>75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Gill Sans MT</vt:lpstr>
      <vt:lpstr>Goudy Old Style</vt:lpstr>
      <vt:lpstr>Wingdings</vt:lpstr>
      <vt:lpstr>ClassicFrameVTI</vt:lpstr>
      <vt:lpstr>“Chance Quality” Model for Football Shots (TASK -2)</vt:lpstr>
      <vt:lpstr>INTRODUCTION</vt:lpstr>
      <vt:lpstr>Essential notes</vt:lpstr>
      <vt:lpstr>Test case</vt:lpstr>
      <vt:lpstr>Situations of Three OPEN PLAY HOME GOALS </vt:lpstr>
      <vt:lpstr>Situations of One OPEN PLAY AWAY GOAL</vt:lpstr>
      <vt:lpstr>open play shots prediction (XGBoost without sampling)</vt:lpstr>
      <vt:lpstr>open play shots prediction (ANN COST-SENSITIVE)</vt:lpstr>
      <vt:lpstr>Essential Notes</vt:lpstr>
      <vt:lpstr>Final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aritra majumdar</dc:creator>
  <cp:lastModifiedBy>aritra majumdar</cp:lastModifiedBy>
  <cp:revision>6</cp:revision>
  <dcterms:created xsi:type="dcterms:W3CDTF">2024-06-16T10:56:46Z</dcterms:created>
  <dcterms:modified xsi:type="dcterms:W3CDTF">2024-06-19T05:24:21Z</dcterms:modified>
</cp:coreProperties>
</file>