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609925" cy="40457438"/>
  <p:notesSz cx="6794500" cy="9906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69" autoAdjust="0"/>
    <p:restoredTop sz="99763" autoAdjust="0"/>
  </p:normalViewPr>
  <p:slideViewPr>
    <p:cSldViewPr>
      <p:cViewPr>
        <p:scale>
          <a:sx n="40" d="100"/>
          <a:sy n="40" d="100"/>
        </p:scale>
        <p:origin x="-186" y="43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99"/>
        <p:guide pos="14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24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059242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4388" y="752475"/>
            <a:ext cx="2625725" cy="3714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1614488"/>
            <a:ext cx="25746075" cy="67548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066800" y="1066800"/>
            <a:ext cx="26211213" cy="3754438"/>
            <a:chOff x="672" y="672"/>
            <a:chExt cx="16511" cy="2365"/>
          </a:xfrm>
        </p:grpSpPr>
        <p:pic>
          <p:nvPicPr>
            <p:cNvPr id="10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76" y="672"/>
              <a:ext cx="2307" cy="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2" y="755"/>
              <a:ext cx="2200" cy="2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3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3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20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2542087"/>
            <a:ext cx="14232954" cy="7116477"/>
          </a:xfrm>
          <a:prstGeom prst="rect">
            <a:avLst/>
          </a:prstGeom>
        </p:spPr>
      </p:pic>
      <p:pic>
        <p:nvPicPr>
          <p:cNvPr id="2074" name="Picture 20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786" y="19163407"/>
            <a:ext cx="4937760" cy="3291840"/>
          </a:xfrm>
          <a:prstGeom prst="rect">
            <a:avLst/>
          </a:prstGeom>
        </p:spPr>
      </p:pic>
      <p:pic>
        <p:nvPicPr>
          <p:cNvPr id="2064" name="Picture 20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66" y="19004583"/>
            <a:ext cx="4937760" cy="3291840"/>
          </a:xfrm>
          <a:prstGeom prst="rect">
            <a:avLst/>
          </a:prstGeom>
        </p:spPr>
      </p:pic>
      <p:pic>
        <p:nvPicPr>
          <p:cNvPr id="2073" name="Picture 2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226" y="19163407"/>
            <a:ext cx="4937760" cy="329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" y="20300727"/>
            <a:ext cx="7284485" cy="52978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6" y="13892015"/>
            <a:ext cx="8748326" cy="5832217"/>
          </a:xfrm>
          <a:prstGeom prst="rect">
            <a:avLst/>
          </a:prstGeom>
        </p:spPr>
      </p:pic>
      <p:grpSp>
        <p:nvGrpSpPr>
          <p:cNvPr id="4099" name="Group 1"/>
          <p:cNvGrpSpPr>
            <a:grpSpLocks/>
          </p:cNvGrpSpPr>
          <p:nvPr/>
        </p:nvGrpSpPr>
        <p:grpSpPr bwMode="auto">
          <a:xfrm>
            <a:off x="0" y="4963023"/>
            <a:ext cx="28609925" cy="1295400"/>
            <a:chOff x="9622" y="5538788"/>
            <a:chExt cx="28327029" cy="1295400"/>
          </a:xfrm>
        </p:grpSpPr>
        <p:sp>
          <p:nvSpPr>
            <p:cNvPr id="4181" name="Rectangle 5"/>
            <p:cNvSpPr>
              <a:spLocks noChangeArrowheads="1"/>
            </p:cNvSpPr>
            <p:nvPr/>
          </p:nvSpPr>
          <p:spPr bwMode="auto">
            <a:xfrm>
              <a:off x="973138" y="5538788"/>
              <a:ext cx="26382662" cy="1295400"/>
            </a:xfrm>
            <a:prstGeom prst="rect">
              <a:avLst/>
            </a:prstGeom>
            <a:solidFill>
              <a:srgbClr val="A5CDF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de-DE" altLang="de-DE" sz="7700">
                <a:solidFill>
                  <a:schemeClr val="tx1"/>
                </a:solidFill>
              </a:endParaRPr>
            </a:p>
          </p:txBody>
        </p:sp>
        <p:sp>
          <p:nvSpPr>
            <p:cNvPr id="4182" name="Text Box 86"/>
            <p:cNvSpPr txBox="1">
              <a:spLocks noChangeArrowheads="1"/>
            </p:cNvSpPr>
            <p:nvPr/>
          </p:nvSpPr>
          <p:spPr bwMode="auto">
            <a:xfrm>
              <a:off x="9622" y="5767388"/>
              <a:ext cx="28327029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de-DE" altLang="de-DE" sz="4500">
                  <a:solidFill>
                    <a:schemeClr val="tx1"/>
                  </a:solidFill>
                </a:rPr>
                <a:t>Department of Biogeochemistry</a:t>
              </a:r>
              <a:endParaRPr lang="de-DE" altLang="de-DE" sz="7700">
                <a:solidFill>
                  <a:schemeClr val="tx1"/>
                </a:solidFill>
              </a:endParaRPr>
            </a:p>
          </p:txBody>
        </p:sp>
      </p:grpSp>
      <p:sp>
        <p:nvSpPr>
          <p:cNvPr id="4100" name="Rounded Rectangle 108"/>
          <p:cNvSpPr>
            <a:spLocks noChangeArrowheads="1"/>
          </p:cNvSpPr>
          <p:nvPr/>
        </p:nvSpPr>
        <p:spPr bwMode="auto">
          <a:xfrm>
            <a:off x="14160946" y="33550199"/>
            <a:ext cx="14185576" cy="5288769"/>
          </a:xfrm>
          <a:prstGeom prst="roundRect">
            <a:avLst>
              <a:gd name="adj" fmla="val 16667"/>
            </a:avLst>
          </a:prstGeom>
          <a:solidFill>
            <a:srgbClr val="CCECFF">
              <a:alpha val="86665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buSzPct val="100000"/>
              <a:buFont typeface="Times New Roman" pitchFamily="18" charset="0"/>
              <a:buNone/>
            </a:pPr>
            <a:endParaRPr lang="en-GB" altLang="de-DE" sz="3200">
              <a:solidFill>
                <a:srgbClr val="000000"/>
              </a:solidFill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4737010" y="38950799"/>
            <a:ext cx="11576957" cy="1146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83160" tIns="41760" rIns="83160" bIns="4176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defRPr/>
            </a:pPr>
            <a:r>
              <a:rPr lang="en-US" altLang="de-DE" sz="3800" b="1" dirty="0" smtClean="0">
                <a:solidFill>
                  <a:srgbClr val="000000"/>
                </a:solidFill>
                <a:latin typeface="+mj-lt"/>
              </a:rPr>
              <a:t>R</a:t>
            </a:r>
            <a:r>
              <a:rPr lang="en-US" altLang="de-DE" sz="2800" dirty="0" smtClean="0">
                <a:solidFill>
                  <a:srgbClr val="000000"/>
                </a:solidFill>
                <a:latin typeface="+mj-lt"/>
              </a:rPr>
              <a:t>EFERENCES</a:t>
            </a:r>
          </a:p>
          <a:p>
            <a:pPr eaLnBrk="1" hangingPunct="1">
              <a:spcBef>
                <a:spcPts val="600"/>
              </a:spcBef>
              <a:buSzPct val="100000"/>
              <a:defRPr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altLang="de-DE" sz="2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8350" y="642543"/>
            <a:ext cx="18943638" cy="3960813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3943350" algn="l"/>
                <a:tab pos="7888288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</a:pPr>
            <a:r>
              <a:rPr lang="en-US" altLang="de-DE" sz="5400" dirty="0" smtClean="0"/>
              <a:t>Development </a:t>
            </a:r>
            <a:r>
              <a:rPr lang="en-US" altLang="de-DE" sz="5400" dirty="0"/>
              <a:t>of an in situ measurement protocol for volumetric oxygen consumption rates in permeable </a:t>
            </a:r>
            <a:r>
              <a:rPr lang="en-US" altLang="de-DE" sz="5400" dirty="0" smtClean="0"/>
              <a:t>sediments  </a:t>
            </a:r>
            <a:br>
              <a:rPr lang="en-US" altLang="de-DE" sz="5400" dirty="0" smtClean="0"/>
            </a:br>
            <a:r>
              <a:rPr lang="en-US" altLang="de-DE" sz="2500" dirty="0" smtClean="0"/>
              <a:t> </a:t>
            </a:r>
            <a:r>
              <a:rPr lang="en-US" altLang="de-DE" sz="5400" dirty="0" smtClean="0"/>
              <a:t/>
            </a:r>
            <a:br>
              <a:rPr lang="en-US" altLang="de-DE" sz="5400" dirty="0" smtClean="0"/>
            </a:br>
            <a:r>
              <a:rPr lang="en-US" altLang="de-DE" sz="3600" dirty="0" smtClean="0"/>
              <a:t>Kai Blumberg, </a:t>
            </a:r>
            <a:r>
              <a:rPr lang="en-US" altLang="de-DE" sz="3600" dirty="0" err="1" smtClean="0"/>
              <a:t>Soeren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Ahmerkamp</a:t>
            </a:r>
            <a:r>
              <a:rPr lang="en-US" altLang="de-DE" sz="3600" dirty="0" smtClean="0"/>
              <a:t>, Marcel </a:t>
            </a:r>
            <a:r>
              <a:rPr lang="en-US" altLang="de-DE" sz="3600" dirty="0" err="1" smtClean="0"/>
              <a:t>Kuypers</a:t>
            </a:r>
            <a:r>
              <a:rPr lang="en-US" altLang="de-DE" sz="3600" dirty="0" smtClean="0"/>
              <a:t> </a:t>
            </a:r>
            <a:br>
              <a:rPr lang="en-US" altLang="de-DE" sz="3600" dirty="0" smtClean="0"/>
            </a:br>
            <a:r>
              <a:rPr lang="en-US" altLang="de-DE" sz="800" dirty="0" smtClean="0"/>
              <a:t> </a:t>
            </a:r>
            <a:r>
              <a:rPr lang="en-US" altLang="de-DE" sz="3600" dirty="0" smtClean="0"/>
              <a:t/>
            </a:r>
            <a:br>
              <a:rPr lang="en-US" altLang="de-DE" sz="3600" dirty="0" smtClean="0"/>
            </a:br>
            <a:r>
              <a:rPr lang="en-US" altLang="de-DE" sz="2000" dirty="0" smtClean="0"/>
              <a:t> </a:t>
            </a:r>
            <a:r>
              <a:rPr lang="en-US" altLang="de-DE" sz="3000" dirty="0" smtClean="0"/>
              <a:t>Max Planck Institute for Marine Microbiology</a:t>
            </a:r>
          </a:p>
        </p:txBody>
      </p:sp>
      <p:sp>
        <p:nvSpPr>
          <p:cNvPr id="2059" name="Text Box 38"/>
          <p:cNvSpPr txBox="1">
            <a:spLocks noChangeArrowheads="1"/>
          </p:cNvSpPr>
          <p:nvPr/>
        </p:nvSpPr>
        <p:spPr bwMode="auto">
          <a:xfrm>
            <a:off x="14038262" y="34002562"/>
            <a:ext cx="14308260" cy="48364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60000" tIns="41760" rIns="360000" bIns="4176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endParaRPr lang="en-US" altLang="de-DE" sz="28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Method comparison: </a:t>
            </a:r>
            <a:r>
              <a:rPr lang="en-US" altLang="de-DE" sz="2600" dirty="0">
                <a:solidFill>
                  <a:srgbClr val="000000"/>
                </a:solidFill>
              </a:rPr>
              <a:t>	</a:t>
            </a: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The novel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600" dirty="0" smtClean="0">
                <a:solidFill>
                  <a:srgbClr val="000000"/>
                </a:solidFill>
              </a:rPr>
              <a:t>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600" dirty="0" smtClean="0">
                <a:solidFill>
                  <a:srgbClr val="000000"/>
                </a:solidFill>
              </a:rPr>
              <a:t> spot method yields ~60% of the rate obtained via the flow through reactor method. </a:t>
            </a:r>
            <a:endParaRPr lang="en-US" altLang="de-DE" sz="260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Manually mixed </a:t>
            </a:r>
            <a:r>
              <a:rPr lang="en-US" altLang="de-DE" sz="2600" dirty="0" err="1">
                <a:solidFill>
                  <a:srgbClr val="000000"/>
                </a:solidFill>
              </a:rPr>
              <a:t>exotainer</a:t>
            </a:r>
            <a:r>
              <a:rPr lang="en-US" altLang="de-DE" sz="2600" dirty="0">
                <a:solidFill>
                  <a:srgbClr val="000000"/>
                </a:solidFill>
              </a:rPr>
              <a:t> </a:t>
            </a:r>
            <a:r>
              <a:rPr lang="en-US" altLang="de-DE" sz="2600" dirty="0" smtClean="0">
                <a:solidFill>
                  <a:srgbClr val="000000"/>
                </a:solidFill>
              </a:rPr>
              <a:t>time points method </a:t>
            </a:r>
            <a:r>
              <a:rPr lang="en-US" altLang="de-DE" sz="2600" dirty="0">
                <a:solidFill>
                  <a:srgbClr val="000000"/>
                </a:solidFill>
              </a:rPr>
              <a:t>yields ~60% of the rate obtained </a:t>
            </a:r>
            <a:r>
              <a:rPr lang="en-US" altLang="de-DE" sz="2600" dirty="0" smtClean="0">
                <a:solidFill>
                  <a:srgbClr val="000000"/>
                </a:solidFill>
              </a:rPr>
              <a:t>via a continuously mixed wheel setup. </a:t>
            </a:r>
          </a:p>
          <a:p>
            <a:pPr algn="just">
              <a:lnSpc>
                <a:spcPct val="120000"/>
              </a:lnSpc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Respiration rates:</a:t>
            </a:r>
            <a:endParaRPr lang="en-US" altLang="de-DE" sz="260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Mean winter rate higher than summer, with less variation.</a:t>
            </a: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General trend toward higher rates at deeper depths, however, the highest rates at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at</a:t>
            </a:r>
            <a:r>
              <a:rPr lang="en-US" altLang="de-DE" sz="2600" dirty="0" smtClean="0">
                <a:solidFill>
                  <a:srgbClr val="000000"/>
                </a:solidFill>
              </a:rPr>
              <a:t> surface depths in the summer.</a:t>
            </a:r>
          </a:p>
        </p:txBody>
      </p:sp>
      <p:cxnSp>
        <p:nvCxnSpPr>
          <p:cNvPr id="4106" name="Straight Connector 2"/>
          <p:cNvCxnSpPr>
            <a:cxnSpLocks noChangeShapeType="1"/>
          </p:cNvCxnSpPr>
          <p:nvPr/>
        </p:nvCxnSpPr>
        <p:spPr bwMode="auto">
          <a:xfrm>
            <a:off x="457200" y="13704031"/>
            <a:ext cx="27162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5336245" y="13313506"/>
            <a:ext cx="2262456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ETHODS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4108" name="Straight Connector 39"/>
          <p:cNvCxnSpPr>
            <a:cxnSpLocks noChangeShapeType="1"/>
          </p:cNvCxnSpPr>
          <p:nvPr/>
        </p:nvCxnSpPr>
        <p:spPr bwMode="auto">
          <a:xfrm>
            <a:off x="457200" y="26265545"/>
            <a:ext cx="27162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77" name="Text Box 8"/>
          <p:cNvSpPr txBox="1">
            <a:spLocks noChangeArrowheads="1"/>
          </p:cNvSpPr>
          <p:nvPr/>
        </p:nvSpPr>
        <p:spPr bwMode="auto">
          <a:xfrm>
            <a:off x="4878194" y="25886133"/>
            <a:ext cx="2441992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de-DE" altLang="de-DE" sz="3800" b="1" spc="200" dirty="0" smtClean="0">
                <a:solidFill>
                  <a:srgbClr val="000000"/>
                </a:solidFill>
                <a:latin typeface="+mj-lt"/>
              </a:rPr>
              <a:t>Results</a:t>
            </a:r>
            <a:endParaRPr lang="de-DE" altLang="de-DE" sz="2800" spc="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10" name="Text Box 4"/>
          <p:cNvSpPr txBox="1">
            <a:spLocks noChangeArrowheads="1"/>
          </p:cNvSpPr>
          <p:nvPr/>
        </p:nvSpPr>
        <p:spPr bwMode="auto">
          <a:xfrm>
            <a:off x="8400306" y="13794431"/>
            <a:ext cx="4896543" cy="489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3200" b="1" dirty="0" smtClean="0">
                <a:solidFill>
                  <a:srgbClr val="000000"/>
                </a:solidFill>
              </a:rPr>
              <a:t>Method Comparison</a:t>
            </a:r>
            <a:endParaRPr lang="en-US" altLang="de-DE" sz="26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Rate measurements derived from flow through reactors (blue) and the novel in situ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600" dirty="0" smtClean="0">
                <a:solidFill>
                  <a:srgbClr val="000000"/>
                </a:solidFill>
              </a:rPr>
              <a:t>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600" dirty="0" smtClean="0">
                <a:solidFill>
                  <a:srgbClr val="000000"/>
                </a:solidFill>
              </a:rPr>
              <a:t> spot time point reactions (red). Rates derived from the new method appear to be ~60% of those from the previous method (Objective 1).</a:t>
            </a:r>
            <a:endParaRPr lang="en-GB" altLang="de-DE" sz="2600" dirty="0">
              <a:solidFill>
                <a:srgbClr val="000000"/>
              </a:solidFill>
            </a:endParaRPr>
          </a:p>
        </p:txBody>
      </p:sp>
      <p:sp>
        <p:nvSpPr>
          <p:cNvPr id="4116" name="Rounded Rectangle 20"/>
          <p:cNvSpPr>
            <a:spLocks noChangeArrowheads="1"/>
          </p:cNvSpPr>
          <p:nvPr/>
        </p:nvSpPr>
        <p:spPr bwMode="auto">
          <a:xfrm>
            <a:off x="13652974" y="6547199"/>
            <a:ext cx="6124596" cy="6394847"/>
          </a:xfrm>
          <a:prstGeom prst="roundRect">
            <a:avLst>
              <a:gd name="adj" fmla="val 16667"/>
            </a:avLst>
          </a:prstGeom>
          <a:solidFill>
            <a:srgbClr val="CCECFF">
              <a:alpha val="86665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buSzPct val="100000"/>
              <a:buFont typeface="Times New Roman" pitchFamily="18" charset="0"/>
              <a:buNone/>
            </a:pPr>
            <a:endParaRPr lang="en-GB" altLang="de-DE" sz="3200">
              <a:solidFill>
                <a:srgbClr val="000000"/>
              </a:solidFill>
            </a:endParaRPr>
          </a:p>
        </p:txBody>
      </p:sp>
      <p:sp>
        <p:nvSpPr>
          <p:cNvPr id="3087" name="Text Box 4"/>
          <p:cNvSpPr txBox="1">
            <a:spLocks noChangeArrowheads="1"/>
          </p:cNvSpPr>
          <p:nvPr/>
        </p:nvSpPr>
        <p:spPr bwMode="auto">
          <a:xfrm>
            <a:off x="457201" y="6187159"/>
            <a:ext cx="13194564" cy="7209363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  <a:extLst/>
        </p:spPr>
        <p:txBody>
          <a:bodyPr wrap="square" lIns="360000" tIns="41760" rIns="360000" bIns="4176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lang="en-US" altLang="de-DE" sz="3800" b="1" spc="200" dirty="0" smtClean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de-DE" sz="2800" b="1" spc="200" dirty="0" smtClean="0">
                <a:solidFill>
                  <a:srgbClr val="000000"/>
                </a:solidFill>
                <a:latin typeface="+mj-lt"/>
              </a:rPr>
              <a:t>NTRODUCTION</a:t>
            </a: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Sandy sediments cover up to 70% of continental shelf areas. Characterized by high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permeability,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sands allow for increased seawater advection, transporting solutes and particles from the water column into the sediment. Sand microbial communities serve as natural bio-catalytic filters, using seawater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adverted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oxygen to </a:t>
            </a:r>
            <a:r>
              <a:rPr lang="en-US" altLang="de-DE" sz="2800" spc="200" dirty="0" err="1">
                <a:solidFill>
                  <a:srgbClr val="000000"/>
                </a:solidFill>
                <a:latin typeface="+mj-lt"/>
              </a:rPr>
              <a:t>remineralization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 organic matter sourced from ground water discharge. Quantification of </a:t>
            </a:r>
            <a:r>
              <a:rPr lang="en-US" altLang="de-DE" sz="2800" spc="200" dirty="0" err="1">
                <a:solidFill>
                  <a:srgbClr val="000000"/>
                </a:solidFill>
                <a:latin typeface="+mj-lt"/>
              </a:rPr>
              <a:t>remineralization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 rates requires accurate measurements of volumetric respiration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rates. Sediment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incubated flow-through reactors allow for quantification of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such rates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by reducing complex transport processes into a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measurable one-</a:t>
            </a:r>
            <a:r>
              <a:rPr lang="en-US" altLang="de-DE" sz="2800" spc="200" dirty="0" err="1" smtClean="0">
                <a:solidFill>
                  <a:srgbClr val="000000"/>
                </a:solidFill>
                <a:latin typeface="+mj-lt"/>
              </a:rPr>
              <a:t>dimentional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concentration gradient. It is, however, unknown how representative such measurements are, as they do not consider in situ </a:t>
            </a:r>
            <a:r>
              <a:rPr lang="en-US" altLang="de-DE" sz="2800" spc="200" dirty="0" err="1">
                <a:solidFill>
                  <a:srgbClr val="000000"/>
                </a:solidFill>
                <a:latin typeface="+mj-lt"/>
              </a:rPr>
              <a:t>heterogenity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 or intrinsic sediment characteristics. Thus a novel in situ measurement protocol for volumetric oxygen consumption rates was developed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. The objectives of this work were to: </a:t>
            </a:r>
            <a:endParaRPr lang="en-US" altLang="de-DE" sz="2800" spc="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51765" y="7217665"/>
            <a:ext cx="612580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Compare the results of the novel </a:t>
            </a:r>
            <a:r>
              <a:rPr lang="en-GB" altLang="de-DE" sz="2600" spc="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optode</a:t>
            </a: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-spot </a:t>
            </a:r>
            <a:r>
              <a:rPr lang="en-GB" altLang="de-DE" sz="2600" spc="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exotainer</a:t>
            </a: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methods with flow-through reactors</a:t>
            </a:r>
            <a:endParaRPr lang="en-GB" altLang="de-DE" sz="2600" spc="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Measure volumetric </a:t>
            </a:r>
            <a:r>
              <a:rPr lang="en-US" altLang="de-DE" sz="2600" spc="200" dirty="0">
                <a:solidFill>
                  <a:schemeClr val="tx1"/>
                </a:solidFill>
                <a:latin typeface="Arial" panose="020B0604020202020204" pitchFamily="34" charset="0"/>
              </a:rPr>
              <a:t>oxygen consumption rates </a:t>
            </a: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during the winter and summer seasons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Model oxygen profiles and consumption </a:t>
            </a: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rates along a sandy beach transect</a:t>
            </a:r>
            <a:endParaRPr lang="en-GB" altLang="de-DE" sz="2600" spc="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816130" y="19364623"/>
            <a:ext cx="6863056" cy="684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lnSpc>
                <a:spcPct val="12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800" b="1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800" b="1" dirty="0" smtClean="0">
                <a:solidFill>
                  <a:srgbClr val="000000"/>
                </a:solidFill>
              </a:rPr>
              <a:t> </a:t>
            </a:r>
            <a:r>
              <a:rPr lang="en-US" altLang="de-DE" sz="2800" b="1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800" b="1" dirty="0" smtClean="0">
                <a:solidFill>
                  <a:srgbClr val="000000"/>
                </a:solidFill>
              </a:rPr>
              <a:t> spot method</a:t>
            </a:r>
            <a:endParaRPr lang="en-US" altLang="de-DE" sz="2800" b="1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600" dirty="0" smtClean="0">
                <a:solidFill>
                  <a:srgbClr val="000000"/>
                </a:solidFill>
              </a:rPr>
              <a:t>Comparisons of rates obtained via continuous vs.. non-contiguous, mixed vs. unmixed measurement setups. Non mixed continuous setups involved measuring oxygen values directly in the sediment (stationary) or in the </a:t>
            </a:r>
            <a:r>
              <a:rPr lang="en-GB" altLang="de-DE" sz="2600" dirty="0" err="1" smtClean="0">
                <a:solidFill>
                  <a:srgbClr val="000000"/>
                </a:solidFill>
              </a:rPr>
              <a:t>porewater</a:t>
            </a:r>
            <a:r>
              <a:rPr lang="en-GB" altLang="de-DE" sz="2600" dirty="0" smtClean="0">
                <a:solidFill>
                  <a:srgbClr val="000000"/>
                </a:solidFill>
              </a:rPr>
              <a:t> filled headspace (Inverted stationary), The continuous mixed setup involved attaching the </a:t>
            </a:r>
            <a:r>
              <a:rPr lang="en-GB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GB" altLang="de-DE" sz="2600" dirty="0" smtClean="0">
                <a:solidFill>
                  <a:srgbClr val="000000"/>
                </a:solidFill>
              </a:rPr>
              <a:t> to a spinning wheel to simulate advection (Wheel). The non-contiguous mixed setup involved manual inversion preceding measurements  (time points). </a:t>
            </a:r>
            <a:endParaRPr lang="en-GB" altLang="de-DE" sz="2600" dirty="0">
              <a:solidFill>
                <a:srgbClr val="000000"/>
              </a:solidFill>
            </a:endParaRPr>
          </a:p>
        </p:txBody>
      </p:sp>
      <p:cxnSp>
        <p:nvCxnSpPr>
          <p:cNvPr id="93" name="Straight Connector 2"/>
          <p:cNvCxnSpPr>
            <a:cxnSpLocks noChangeShapeType="1"/>
          </p:cNvCxnSpPr>
          <p:nvPr/>
        </p:nvCxnSpPr>
        <p:spPr bwMode="auto">
          <a:xfrm flipV="1">
            <a:off x="13368858" y="13748000"/>
            <a:ext cx="0" cy="1255160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20137610" y="13356741"/>
            <a:ext cx="2102605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ESULTS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17545322" y="18572535"/>
            <a:ext cx="73215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3A: Winter oxygen respiration rates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cxnSp>
        <p:nvCxnSpPr>
          <p:cNvPr id="107" name="Straight Connector 2"/>
          <p:cNvCxnSpPr>
            <a:cxnSpLocks noChangeShapeType="1"/>
          </p:cNvCxnSpPr>
          <p:nvPr/>
        </p:nvCxnSpPr>
        <p:spPr bwMode="auto">
          <a:xfrm>
            <a:off x="18405156" y="19076591"/>
            <a:ext cx="994136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13651766" y="13964023"/>
            <a:ext cx="14958160" cy="137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3200" b="1" dirty="0" smtClean="0">
                <a:solidFill>
                  <a:srgbClr val="000000"/>
                </a:solidFill>
              </a:rPr>
              <a:t>Volumetric oxygen consumption rates:</a:t>
            </a:r>
          </a:p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Winter (above) and Summer (below) rates were quantified using the non-continuous manually mixed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600" dirty="0" smtClean="0">
                <a:solidFill>
                  <a:srgbClr val="000000"/>
                </a:solidFill>
              </a:rPr>
              <a:t> spot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exotainer</a:t>
            </a:r>
            <a:r>
              <a:rPr lang="en-US" altLang="de-DE" sz="2600" dirty="0" smtClean="0">
                <a:solidFill>
                  <a:srgbClr val="000000"/>
                </a:solidFill>
              </a:rPr>
              <a:t> method (Objective 2).</a:t>
            </a:r>
            <a:endParaRPr lang="en-US" altLang="de-DE" sz="2600" dirty="0">
              <a:solidFill>
                <a:srgbClr val="000000"/>
              </a:solidFill>
            </a:endParaRPr>
          </a:p>
        </p:txBody>
      </p:sp>
      <p:cxnSp>
        <p:nvCxnSpPr>
          <p:cNvPr id="114" name="Straight Connector 2"/>
          <p:cNvCxnSpPr>
            <a:cxnSpLocks noChangeShapeType="1"/>
          </p:cNvCxnSpPr>
          <p:nvPr/>
        </p:nvCxnSpPr>
        <p:spPr bwMode="auto">
          <a:xfrm flipV="1">
            <a:off x="18378626" y="19076591"/>
            <a:ext cx="26530" cy="3372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Straight Connector 2"/>
          <p:cNvCxnSpPr>
            <a:cxnSpLocks noChangeShapeType="1"/>
          </p:cNvCxnSpPr>
          <p:nvPr/>
        </p:nvCxnSpPr>
        <p:spPr bwMode="auto">
          <a:xfrm>
            <a:off x="13368858" y="22449279"/>
            <a:ext cx="502676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Text Box 8"/>
          <p:cNvSpPr txBox="1">
            <a:spLocks noChangeArrowheads="1"/>
          </p:cNvSpPr>
          <p:nvPr/>
        </p:nvSpPr>
        <p:spPr bwMode="auto">
          <a:xfrm>
            <a:off x="15382711" y="6605342"/>
            <a:ext cx="2810683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BJECTIVES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95" y="26513395"/>
            <a:ext cx="7746895" cy="5164596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" y="26493415"/>
            <a:ext cx="7746895" cy="5164596"/>
          </a:xfrm>
          <a:prstGeom prst="rect">
            <a:avLst/>
          </a:prstGeom>
        </p:spPr>
      </p:pic>
      <p:pic>
        <p:nvPicPr>
          <p:cNvPr id="2053" name="Picture 20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47" y="26299602"/>
            <a:ext cx="13101415" cy="6550708"/>
          </a:xfrm>
          <a:prstGeom prst="rect">
            <a:avLst/>
          </a:prstGeom>
        </p:spPr>
      </p:pic>
      <p:sp>
        <p:nvSpPr>
          <p:cNvPr id="132" name="Text Box 4"/>
          <p:cNvSpPr txBox="1">
            <a:spLocks noChangeArrowheads="1"/>
          </p:cNvSpPr>
          <p:nvPr/>
        </p:nvSpPr>
        <p:spPr bwMode="auto">
          <a:xfrm>
            <a:off x="551434" y="39638807"/>
            <a:ext cx="12119570" cy="108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 smtClean="0">
                <a:solidFill>
                  <a:srgbClr val="000000"/>
                </a:solidFill>
              </a:rPr>
              <a:t>Fig. 6: Interpolated summer o</a:t>
            </a:r>
            <a:r>
              <a:rPr lang="en-GB" altLang="de-DE" sz="2000" dirty="0" smtClean="0">
                <a:solidFill>
                  <a:schemeClr val="tx1"/>
                </a:solidFill>
              </a:rPr>
              <a:t>xygen </a:t>
            </a:r>
            <a:r>
              <a:rPr lang="en-GB" altLang="de-DE" sz="2000" dirty="0">
                <a:solidFill>
                  <a:schemeClr val="tx1"/>
                </a:solidFill>
              </a:rPr>
              <a:t>consumption </a:t>
            </a:r>
            <a:r>
              <a:rPr lang="en-GB" altLang="de-DE" sz="2000" dirty="0" smtClean="0">
                <a:solidFill>
                  <a:schemeClr val="tx1"/>
                </a:solidFill>
              </a:rPr>
              <a:t>rates along sandy </a:t>
            </a:r>
            <a:r>
              <a:rPr lang="en-GB" altLang="de-DE" sz="2000" dirty="0">
                <a:solidFill>
                  <a:schemeClr val="tx1"/>
                </a:solidFill>
              </a:rPr>
              <a:t>beach  transect </a:t>
            </a:r>
            <a:r>
              <a:rPr lang="en-GB" altLang="de-DE" sz="2000" dirty="0" err="1">
                <a:solidFill>
                  <a:schemeClr val="tx1"/>
                </a:solidFill>
              </a:rPr>
              <a:t>Spiekaroog</a:t>
            </a:r>
            <a:r>
              <a:rPr lang="en-GB" altLang="de-DE" sz="2000" dirty="0">
                <a:solidFill>
                  <a:schemeClr val="tx1"/>
                </a:solidFill>
              </a:rPr>
              <a:t> Germany (North Sea). </a:t>
            </a:r>
          </a:p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136" name="Text Box 8"/>
          <p:cNvSpPr txBox="1">
            <a:spLocks noChangeArrowheads="1"/>
          </p:cNvSpPr>
          <p:nvPr/>
        </p:nvSpPr>
        <p:spPr bwMode="auto">
          <a:xfrm>
            <a:off x="15428359" y="33838231"/>
            <a:ext cx="2256044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UTLOOK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-24630" y="19600407"/>
            <a:ext cx="7992888" cy="69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2A: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Exotainer</a:t>
            </a:r>
            <a:r>
              <a:rPr lang="en-US" altLang="de-DE" sz="2000" dirty="0" smtClean="0">
                <a:solidFill>
                  <a:srgbClr val="000000"/>
                </a:solidFill>
              </a:rPr>
              <a:t>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v.s</a:t>
            </a:r>
            <a:r>
              <a:rPr lang="en-US" altLang="de-DE" sz="2000" dirty="0" smtClean="0">
                <a:solidFill>
                  <a:srgbClr val="000000"/>
                </a:solidFill>
              </a:rPr>
              <a:t>. flow-through reactor method comparison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-24630" y="25485303"/>
            <a:ext cx="6840760" cy="69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2B: Continuous vs. non-continuous 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000" dirty="0" smtClean="0">
                <a:solidFill>
                  <a:srgbClr val="000000"/>
                </a:solidFill>
              </a:rPr>
              <a:t>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000" dirty="0" smtClean="0">
                <a:solidFill>
                  <a:srgbClr val="000000"/>
                </a:solidFill>
              </a:rPr>
              <a:t> method comparison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147" name="Text Box 4"/>
          <p:cNvSpPr txBox="1">
            <a:spLocks noChangeArrowheads="1"/>
          </p:cNvSpPr>
          <p:nvPr/>
        </p:nvSpPr>
        <p:spPr bwMode="auto">
          <a:xfrm>
            <a:off x="1055490" y="31717927"/>
            <a:ext cx="6374636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 smtClean="0">
                <a:solidFill>
                  <a:srgbClr val="000000"/>
                </a:solidFill>
              </a:rPr>
              <a:t>Fig. 4A: Seasonal </a:t>
            </a:r>
            <a:r>
              <a:rPr lang="en-GB" altLang="de-DE" sz="2000" dirty="0" smtClean="0">
                <a:solidFill>
                  <a:schemeClr val="tx1"/>
                </a:solidFill>
              </a:rPr>
              <a:t>Oxygen consumption rates</a:t>
            </a: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148" name="Text Box 4"/>
          <p:cNvSpPr txBox="1">
            <a:spLocks noChangeArrowheads="1"/>
          </p:cNvSpPr>
          <p:nvPr/>
        </p:nvSpPr>
        <p:spPr bwMode="auto">
          <a:xfrm>
            <a:off x="20425642" y="12883903"/>
            <a:ext cx="73215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1: Pore water circulation …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pic>
        <p:nvPicPr>
          <p:cNvPr id="2061" name="Picture 20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66" y="15375583"/>
            <a:ext cx="4937760" cy="3291840"/>
          </a:xfrm>
          <a:prstGeom prst="rect">
            <a:avLst/>
          </a:prstGeom>
        </p:spPr>
      </p:pic>
      <p:pic>
        <p:nvPicPr>
          <p:cNvPr id="2062" name="Picture 20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42" y="15375583"/>
            <a:ext cx="4937760" cy="3291840"/>
          </a:xfrm>
          <a:prstGeom prst="rect">
            <a:avLst/>
          </a:prstGeom>
        </p:spPr>
      </p:pic>
      <p:pic>
        <p:nvPicPr>
          <p:cNvPr id="2063" name="Picture 20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786" y="15375583"/>
            <a:ext cx="4937760" cy="3291840"/>
          </a:xfrm>
          <a:prstGeom prst="rect">
            <a:avLst/>
          </a:prstGeom>
        </p:spPr>
      </p:pic>
      <p:pic>
        <p:nvPicPr>
          <p:cNvPr id="2076" name="Picture 20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66" y="22604983"/>
            <a:ext cx="4937760" cy="3291840"/>
          </a:xfrm>
          <a:prstGeom prst="rect">
            <a:avLst/>
          </a:prstGeom>
        </p:spPr>
      </p:pic>
      <p:pic>
        <p:nvPicPr>
          <p:cNvPr id="2078" name="Picture 207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434" y="22604983"/>
            <a:ext cx="4937760" cy="3291840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994" y="22604983"/>
            <a:ext cx="4937760" cy="3291840"/>
          </a:xfrm>
          <a:prstGeom prst="rect">
            <a:avLst/>
          </a:prstGeom>
        </p:spPr>
      </p:pic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17545322" y="25773335"/>
            <a:ext cx="73215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3B: Summer oxygen respiration rates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167" name="Text Box 4"/>
          <p:cNvSpPr txBox="1">
            <a:spLocks noChangeArrowheads="1"/>
          </p:cNvSpPr>
          <p:nvPr/>
        </p:nvSpPr>
        <p:spPr bwMode="auto">
          <a:xfrm>
            <a:off x="8578398" y="31717927"/>
            <a:ext cx="6374636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 smtClean="0">
                <a:solidFill>
                  <a:srgbClr val="000000"/>
                </a:solidFill>
              </a:rPr>
              <a:t>Fig. 4B: Seasonal </a:t>
            </a:r>
            <a:r>
              <a:rPr lang="en-GB" altLang="de-DE" sz="2000" dirty="0" smtClean="0">
                <a:solidFill>
                  <a:schemeClr val="tx1"/>
                </a:solidFill>
              </a:rPr>
              <a:t>Oxygen consumption rates</a:t>
            </a: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4112" name="Text Box 4"/>
          <p:cNvSpPr txBox="1">
            <a:spLocks noChangeArrowheads="1"/>
          </p:cNvSpPr>
          <p:nvPr/>
        </p:nvSpPr>
        <p:spPr bwMode="auto">
          <a:xfrm>
            <a:off x="16249178" y="32726039"/>
            <a:ext cx="11881320" cy="69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>
                <a:solidFill>
                  <a:srgbClr val="000000"/>
                </a:solidFill>
              </a:rPr>
              <a:t>Fig. </a:t>
            </a:r>
            <a:r>
              <a:rPr lang="en-GB" altLang="de-DE" sz="2000" dirty="0" smtClean="0">
                <a:solidFill>
                  <a:srgbClr val="000000"/>
                </a:solidFill>
              </a:rPr>
              <a:t>5: Interpolated winter o</a:t>
            </a:r>
            <a:r>
              <a:rPr lang="en-GB" altLang="de-DE" sz="2000" dirty="0" smtClean="0">
                <a:solidFill>
                  <a:schemeClr val="tx1"/>
                </a:solidFill>
              </a:rPr>
              <a:t>xygen profile along sandy beach transect </a:t>
            </a:r>
            <a:r>
              <a:rPr lang="en-GB" altLang="de-DE" sz="2000" dirty="0" err="1" smtClean="0">
                <a:solidFill>
                  <a:schemeClr val="tx1"/>
                </a:solidFill>
              </a:rPr>
              <a:t>Spiekaroog</a:t>
            </a:r>
            <a:r>
              <a:rPr lang="en-GB" altLang="de-DE" sz="2000" dirty="0" smtClean="0">
                <a:solidFill>
                  <a:schemeClr val="tx1"/>
                </a:solidFill>
              </a:rPr>
              <a:t> Germany (North Sea). </a:t>
            </a:r>
            <a:endParaRPr lang="en-GB" altLang="de-D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455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Development of an in situ measurement protocol for volumetric oxygen consumption rates in permeable sediments     Kai Blumberg, Soeren Ahmerkamp, Marcel Kuypers     Max Planck Institute for Marine Microbiology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eallers</dc:creator>
  <cp:lastModifiedBy>kai</cp:lastModifiedBy>
  <cp:revision>277</cp:revision>
  <cp:lastPrinted>2014-04-29T12:36:40Z</cp:lastPrinted>
  <dcterms:created xsi:type="dcterms:W3CDTF">2006-02-20T14:48:45Z</dcterms:created>
  <dcterms:modified xsi:type="dcterms:W3CDTF">2017-07-27T21:59:49Z</dcterms:modified>
</cp:coreProperties>
</file>