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8609925" cy="40457438"/>
  <p:notesSz cx="6794500" cy="9906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33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669" autoAdjust="0"/>
    <p:restoredTop sz="99763" autoAdjust="0"/>
  </p:normalViewPr>
  <p:slideViewPr>
    <p:cSldViewPr>
      <p:cViewPr>
        <p:scale>
          <a:sx n="40" d="100"/>
          <a:sy n="40" d="100"/>
        </p:scale>
        <p:origin x="-2106" y="497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999"/>
        <p:guide pos="14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247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de-DE" noProof="0" smtClean="0"/>
          </a:p>
        </p:txBody>
      </p:sp>
    </p:spTree>
    <p:extLst>
      <p:ext uri="{BB962C8B-B14F-4D97-AF65-F5344CB8AC3E}">
        <p14:creationId xmlns:p14="http://schemas.microsoft.com/office/powerpoint/2010/main" val="1059242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4388" y="752475"/>
            <a:ext cx="2625725" cy="371475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338" y="1614488"/>
            <a:ext cx="25746075" cy="67548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1066800" y="1066800"/>
            <a:ext cx="26211213" cy="3754438"/>
            <a:chOff x="672" y="672"/>
            <a:chExt cx="16511" cy="2365"/>
          </a:xfrm>
        </p:grpSpPr>
        <p:pic>
          <p:nvPicPr>
            <p:cNvPr id="102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876" y="672"/>
              <a:ext cx="2307" cy="2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2" y="755"/>
              <a:ext cx="2200" cy="2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900">
          <a:solidFill>
            <a:srgbClr val="000000"/>
          </a:solidFill>
          <a:latin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900">
          <a:solidFill>
            <a:srgbClr val="000000"/>
          </a:solidFill>
          <a:latin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900">
          <a:solidFill>
            <a:srgbClr val="000000"/>
          </a:solidFill>
          <a:latin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900">
          <a:solidFill>
            <a:srgbClr val="000000"/>
          </a:solidFill>
          <a:latin typeface="Arial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900">
          <a:solidFill>
            <a:srgbClr val="000000"/>
          </a:solidFill>
          <a:latin typeface="Arial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900">
          <a:solidFill>
            <a:srgbClr val="000000"/>
          </a:solidFill>
          <a:latin typeface="Arial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900">
          <a:solidFill>
            <a:srgbClr val="000000"/>
          </a:solidFill>
          <a:latin typeface="Arial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900">
          <a:solidFill>
            <a:srgbClr val="000000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3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3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2000">
          <a:solidFill>
            <a:srgbClr val="000000"/>
          </a:solidFill>
          <a:latin typeface="+mn-lt"/>
        </a:defRPr>
      </a:lvl2pPr>
      <a:lvl3pPr marL="1143000" indent="-228600" algn="l" defTabSz="457200" rtl="0" eaLnBrk="0" fontAlgn="base" hangingPunct="0">
        <a:spcBef>
          <a:spcPts val="2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4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spcBef>
          <a:spcPts val="21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8600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spcBef>
          <a:spcPts val="21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86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spcBef>
          <a:spcPts val="21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86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spcBef>
          <a:spcPts val="21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86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spcBef>
          <a:spcPts val="21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86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spcBef>
          <a:spcPts val="21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8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20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866" y="19249207"/>
            <a:ext cx="4937760" cy="3291840"/>
          </a:xfrm>
          <a:prstGeom prst="rect">
            <a:avLst/>
          </a:prstGeom>
        </p:spPr>
      </p:pic>
      <p:pic>
        <p:nvPicPr>
          <p:cNvPr id="2061" name="Picture 20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66" y="15620207"/>
            <a:ext cx="4937760" cy="3291840"/>
          </a:xfrm>
          <a:prstGeom prst="rect">
            <a:avLst/>
          </a:prstGeom>
        </p:spPr>
      </p:pic>
      <p:pic>
        <p:nvPicPr>
          <p:cNvPr id="2062" name="Picture 20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642" y="15620207"/>
            <a:ext cx="4937760" cy="3291840"/>
          </a:xfrm>
          <a:prstGeom prst="rect">
            <a:avLst/>
          </a:prstGeom>
        </p:spPr>
      </p:pic>
      <p:pic>
        <p:nvPicPr>
          <p:cNvPr id="2063" name="Picture 20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786" y="15620207"/>
            <a:ext cx="4937760" cy="32918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691" y="9715551"/>
            <a:ext cx="7050114" cy="35691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698" y="5683103"/>
            <a:ext cx="7050113" cy="3829026"/>
          </a:xfrm>
          <a:prstGeom prst="rect">
            <a:avLst/>
          </a:prstGeom>
        </p:spPr>
      </p:pic>
      <p:pic>
        <p:nvPicPr>
          <p:cNvPr id="2052" name="Picture 205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32974135"/>
            <a:ext cx="13615328" cy="6807664"/>
          </a:xfrm>
          <a:prstGeom prst="rect">
            <a:avLst/>
          </a:prstGeom>
        </p:spPr>
      </p:pic>
      <p:pic>
        <p:nvPicPr>
          <p:cNvPr id="2074" name="Picture 207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786" y="19292615"/>
            <a:ext cx="4937760" cy="3291840"/>
          </a:xfrm>
          <a:prstGeom prst="rect">
            <a:avLst/>
          </a:prstGeom>
        </p:spPr>
      </p:pic>
      <p:pic>
        <p:nvPicPr>
          <p:cNvPr id="2073" name="Picture 20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226" y="19292615"/>
            <a:ext cx="4937760" cy="3291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" y="20558534"/>
            <a:ext cx="7284485" cy="52978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6" y="14180478"/>
            <a:ext cx="8748326" cy="5832217"/>
          </a:xfrm>
          <a:prstGeom prst="rect">
            <a:avLst/>
          </a:prstGeom>
        </p:spPr>
      </p:pic>
      <p:grpSp>
        <p:nvGrpSpPr>
          <p:cNvPr id="4099" name="Group 1"/>
          <p:cNvGrpSpPr>
            <a:grpSpLocks/>
          </p:cNvGrpSpPr>
          <p:nvPr/>
        </p:nvGrpSpPr>
        <p:grpSpPr bwMode="auto">
          <a:xfrm>
            <a:off x="0" y="4963023"/>
            <a:ext cx="28609925" cy="1295400"/>
            <a:chOff x="9622" y="5538788"/>
            <a:chExt cx="28327029" cy="1295400"/>
          </a:xfrm>
        </p:grpSpPr>
        <p:sp>
          <p:nvSpPr>
            <p:cNvPr id="4181" name="Rectangle 5"/>
            <p:cNvSpPr>
              <a:spLocks noChangeArrowheads="1"/>
            </p:cNvSpPr>
            <p:nvPr/>
          </p:nvSpPr>
          <p:spPr bwMode="auto">
            <a:xfrm>
              <a:off x="973138" y="5538788"/>
              <a:ext cx="26382662" cy="1295400"/>
            </a:xfrm>
            <a:prstGeom prst="rect">
              <a:avLst/>
            </a:prstGeom>
            <a:solidFill>
              <a:srgbClr val="A5CDF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de-DE" altLang="de-DE" sz="7700">
                <a:solidFill>
                  <a:schemeClr val="tx1"/>
                </a:solidFill>
              </a:endParaRPr>
            </a:p>
          </p:txBody>
        </p:sp>
        <p:sp>
          <p:nvSpPr>
            <p:cNvPr id="4182" name="Text Box 86"/>
            <p:cNvSpPr txBox="1">
              <a:spLocks noChangeArrowheads="1"/>
            </p:cNvSpPr>
            <p:nvPr/>
          </p:nvSpPr>
          <p:spPr bwMode="auto">
            <a:xfrm>
              <a:off x="9622" y="5767388"/>
              <a:ext cx="28327029" cy="785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de-DE" altLang="de-DE" sz="4500">
                  <a:solidFill>
                    <a:schemeClr val="tx1"/>
                  </a:solidFill>
                </a:rPr>
                <a:t>Department of Biogeochemistry</a:t>
              </a:r>
              <a:endParaRPr lang="de-DE" altLang="de-DE" sz="7700">
                <a:solidFill>
                  <a:schemeClr val="tx1"/>
                </a:solidFill>
              </a:endParaRPr>
            </a:p>
          </p:txBody>
        </p:sp>
      </p:grpSp>
      <p:sp>
        <p:nvSpPr>
          <p:cNvPr id="4100" name="Rounded Rectangle 108"/>
          <p:cNvSpPr>
            <a:spLocks noChangeArrowheads="1"/>
          </p:cNvSpPr>
          <p:nvPr/>
        </p:nvSpPr>
        <p:spPr bwMode="auto">
          <a:xfrm>
            <a:off x="13491541" y="33373998"/>
            <a:ext cx="15110385" cy="5288769"/>
          </a:xfrm>
          <a:prstGeom prst="roundRect">
            <a:avLst>
              <a:gd name="adj" fmla="val 16667"/>
            </a:avLst>
          </a:prstGeom>
          <a:solidFill>
            <a:srgbClr val="CCECFF">
              <a:alpha val="86665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200000"/>
              </a:lnSpc>
              <a:spcBef>
                <a:spcPts val="600"/>
              </a:spcBef>
              <a:buSzPct val="100000"/>
              <a:buFont typeface="Times New Roman" pitchFamily="18" charset="0"/>
              <a:buNone/>
            </a:pPr>
            <a:endParaRPr lang="en-GB" altLang="de-DE" sz="3200">
              <a:solidFill>
                <a:srgbClr val="000000"/>
              </a:solidFill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3687336" y="38537833"/>
            <a:ext cx="14914590" cy="19309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83160" tIns="41760" rIns="83160" bIns="4176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SzPct val="100000"/>
              <a:defRPr/>
            </a:pPr>
            <a:r>
              <a:rPr lang="en-US" altLang="de-DE" sz="3800" b="1" dirty="0" smtClean="0">
                <a:solidFill>
                  <a:srgbClr val="000000"/>
                </a:solidFill>
                <a:latin typeface="+mj-lt"/>
              </a:rPr>
              <a:t>R</a:t>
            </a:r>
            <a:r>
              <a:rPr lang="en-US" altLang="de-DE" sz="2800" dirty="0" smtClean="0">
                <a:solidFill>
                  <a:srgbClr val="000000"/>
                </a:solidFill>
                <a:latin typeface="+mj-lt"/>
              </a:rPr>
              <a:t>EFERENCES</a:t>
            </a:r>
            <a:endParaRPr lang="en-US" altLang="de-DE" sz="2600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spcBef>
                <a:spcPts val="600"/>
              </a:spcBef>
              <a:buSzPct val="100000"/>
              <a:defRPr/>
            </a:pPr>
            <a:r>
              <a:rPr lang="en-US" altLang="de-DE" dirty="0" err="1">
                <a:solidFill>
                  <a:srgbClr val="000000"/>
                </a:solidFill>
                <a:latin typeface="+mj-lt"/>
              </a:rPr>
              <a:t>Ahmerkamp</a:t>
            </a:r>
            <a:r>
              <a:rPr lang="en-US" altLang="de-DE" dirty="0">
                <a:solidFill>
                  <a:srgbClr val="000000"/>
                </a:solidFill>
                <a:latin typeface="+mj-lt"/>
              </a:rPr>
              <a:t>, S., Winter, C., </a:t>
            </a:r>
            <a:r>
              <a:rPr lang="en-US" altLang="de-DE" dirty="0" err="1">
                <a:solidFill>
                  <a:srgbClr val="000000"/>
                </a:solidFill>
                <a:latin typeface="+mj-lt"/>
              </a:rPr>
              <a:t>Krämer</a:t>
            </a:r>
            <a:r>
              <a:rPr lang="en-US" altLang="de-DE" dirty="0">
                <a:solidFill>
                  <a:srgbClr val="000000"/>
                </a:solidFill>
                <a:latin typeface="+mj-lt"/>
              </a:rPr>
              <a:t>, K., Beer, D. de, Janssen, F., Friedrich, J., </a:t>
            </a:r>
            <a:r>
              <a:rPr lang="en-US" altLang="de-DE" dirty="0" err="1">
                <a:solidFill>
                  <a:srgbClr val="000000"/>
                </a:solidFill>
                <a:latin typeface="+mj-lt"/>
              </a:rPr>
              <a:t>Kuypers</a:t>
            </a:r>
            <a:r>
              <a:rPr lang="en-US" altLang="de-DE" dirty="0">
                <a:solidFill>
                  <a:srgbClr val="000000"/>
                </a:solidFill>
                <a:latin typeface="+mj-lt"/>
              </a:rPr>
              <a:t>, M.M.M., and </a:t>
            </a:r>
            <a:r>
              <a:rPr lang="en-US" altLang="de-DE" dirty="0" err="1">
                <a:solidFill>
                  <a:srgbClr val="000000"/>
                </a:solidFill>
                <a:latin typeface="+mj-lt"/>
              </a:rPr>
              <a:t>Holtappels</a:t>
            </a:r>
            <a:r>
              <a:rPr lang="en-US" altLang="de-DE" dirty="0">
                <a:solidFill>
                  <a:srgbClr val="000000"/>
                </a:solidFill>
                <a:latin typeface="+mj-lt"/>
              </a:rPr>
              <a:t>, M. (2017). Regulation of benthic oxygen fluxes in permeable sediments of the coastal ocean: Regulation of benthic oxygen fluxes. Limnology and Oceanography.</a:t>
            </a:r>
          </a:p>
          <a:p>
            <a:pPr eaLnBrk="1" hangingPunct="1">
              <a:spcBef>
                <a:spcPts val="600"/>
              </a:spcBef>
              <a:buSzPct val="100000"/>
              <a:defRPr/>
            </a:pPr>
            <a:r>
              <a:rPr lang="en-US" altLang="de-DE" dirty="0">
                <a:solidFill>
                  <a:srgbClr val="000000"/>
                </a:solidFill>
                <a:latin typeface="+mj-lt"/>
              </a:rPr>
              <a:t>Sawyer, A.H., Michael, H.A., and </a:t>
            </a:r>
            <a:r>
              <a:rPr lang="en-US" altLang="de-DE" dirty="0" err="1">
                <a:solidFill>
                  <a:srgbClr val="000000"/>
                </a:solidFill>
                <a:latin typeface="+mj-lt"/>
              </a:rPr>
              <a:t>Schroth</a:t>
            </a:r>
            <a:r>
              <a:rPr lang="en-US" altLang="de-DE" dirty="0">
                <a:solidFill>
                  <a:srgbClr val="000000"/>
                </a:solidFill>
                <a:latin typeface="+mj-lt"/>
              </a:rPr>
              <a:t>, A.W. (2016). From soil to sea: the role of groundwater in coastal critical zone processes: From soil to sea. Wiley Interdisciplinary Reviews: Water 3, 706–726.</a:t>
            </a:r>
            <a:endParaRPr lang="en-US" altLang="de-DE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8350" y="642543"/>
            <a:ext cx="18943638" cy="3960813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3943350" algn="l"/>
                <a:tab pos="7888288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</a:tabLst>
            </a:pPr>
            <a:r>
              <a:rPr lang="en-US" altLang="de-DE" sz="5400" dirty="0" smtClean="0"/>
              <a:t>Development </a:t>
            </a:r>
            <a:r>
              <a:rPr lang="en-US" altLang="de-DE" sz="5400" dirty="0"/>
              <a:t>of an in situ measurement protocol for volumetric oxygen consumption rates in permeable </a:t>
            </a:r>
            <a:r>
              <a:rPr lang="en-US" altLang="de-DE" sz="5400" dirty="0" smtClean="0"/>
              <a:t>sediments  </a:t>
            </a:r>
            <a:br>
              <a:rPr lang="en-US" altLang="de-DE" sz="5400" dirty="0" smtClean="0"/>
            </a:br>
            <a:r>
              <a:rPr lang="en-US" altLang="de-DE" sz="2500" dirty="0" smtClean="0"/>
              <a:t> </a:t>
            </a:r>
            <a:r>
              <a:rPr lang="en-US" altLang="de-DE" sz="5400" dirty="0" smtClean="0"/>
              <a:t/>
            </a:r>
            <a:br>
              <a:rPr lang="en-US" altLang="de-DE" sz="5400" dirty="0" smtClean="0"/>
            </a:br>
            <a:r>
              <a:rPr lang="en-US" altLang="de-DE" sz="3600" dirty="0" smtClean="0"/>
              <a:t>Kai Blumberg, </a:t>
            </a:r>
            <a:r>
              <a:rPr lang="en-US" altLang="de-DE" sz="3600" dirty="0" err="1" smtClean="0"/>
              <a:t>Soeren</a:t>
            </a:r>
            <a:r>
              <a:rPr lang="en-US" altLang="de-DE" sz="3600" dirty="0" smtClean="0"/>
              <a:t> </a:t>
            </a:r>
            <a:r>
              <a:rPr lang="en-US" altLang="de-DE" sz="3600" dirty="0" err="1" smtClean="0"/>
              <a:t>Ahmerkamp</a:t>
            </a:r>
            <a:r>
              <a:rPr lang="en-US" altLang="de-DE" sz="3600" dirty="0" smtClean="0"/>
              <a:t>, Hannah </a:t>
            </a:r>
            <a:r>
              <a:rPr lang="en-US" altLang="de-DE" sz="3600" dirty="0" err="1" smtClean="0"/>
              <a:t>Marchant</a:t>
            </a:r>
            <a:r>
              <a:rPr lang="en-US" altLang="de-DE" sz="3600" dirty="0" smtClean="0"/>
              <a:t>, </a:t>
            </a:r>
            <a:r>
              <a:rPr lang="en-US" altLang="de-DE" sz="3600" dirty="0" smtClean="0"/>
              <a:t>Marcel </a:t>
            </a:r>
            <a:r>
              <a:rPr lang="en-US" altLang="de-DE" sz="3600" dirty="0" err="1" smtClean="0"/>
              <a:t>Kuypers</a:t>
            </a:r>
            <a:r>
              <a:rPr lang="en-US" altLang="de-DE" sz="3600" dirty="0" smtClean="0"/>
              <a:t> </a:t>
            </a:r>
            <a:br>
              <a:rPr lang="en-US" altLang="de-DE" sz="3600" dirty="0" smtClean="0"/>
            </a:br>
            <a:r>
              <a:rPr lang="en-US" altLang="de-DE" sz="800" dirty="0" smtClean="0"/>
              <a:t> </a:t>
            </a:r>
            <a:r>
              <a:rPr lang="en-US" altLang="de-DE" sz="3600" dirty="0" smtClean="0"/>
              <a:t/>
            </a:r>
            <a:br>
              <a:rPr lang="en-US" altLang="de-DE" sz="3600" dirty="0" smtClean="0"/>
            </a:br>
            <a:r>
              <a:rPr lang="en-US" altLang="de-DE" sz="2000" dirty="0" smtClean="0"/>
              <a:t> </a:t>
            </a:r>
            <a:r>
              <a:rPr lang="en-US" altLang="de-DE" sz="3000" dirty="0" smtClean="0"/>
              <a:t>Max Planck Institute for Marine Microbiology</a:t>
            </a:r>
          </a:p>
        </p:txBody>
      </p:sp>
      <p:sp>
        <p:nvSpPr>
          <p:cNvPr id="2059" name="Text Box 38"/>
          <p:cNvSpPr txBox="1">
            <a:spLocks noChangeArrowheads="1"/>
          </p:cNvSpPr>
          <p:nvPr/>
        </p:nvSpPr>
        <p:spPr bwMode="auto">
          <a:xfrm>
            <a:off x="13368857" y="33754353"/>
            <a:ext cx="15121681" cy="48364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360000" tIns="41760" rIns="360000" bIns="4176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endParaRPr lang="en-US" altLang="de-DE" sz="28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600" dirty="0" smtClean="0">
                <a:solidFill>
                  <a:srgbClr val="000000"/>
                </a:solidFill>
              </a:rPr>
              <a:t>Method comparison: </a:t>
            </a:r>
            <a:r>
              <a:rPr lang="en-US" altLang="de-DE" sz="2600" dirty="0">
                <a:solidFill>
                  <a:srgbClr val="000000"/>
                </a:solidFill>
              </a:rPr>
              <a:t>	</a:t>
            </a:r>
          </a:p>
          <a:p>
            <a:pPr lvl="1" algn="just">
              <a:lnSpc>
                <a:spcPct val="120000"/>
              </a:lnSpc>
              <a:buSzPct val="100000"/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600" dirty="0" smtClean="0">
                <a:solidFill>
                  <a:srgbClr val="000000"/>
                </a:solidFill>
              </a:rPr>
              <a:t>The novel </a:t>
            </a:r>
            <a:r>
              <a:rPr lang="en-US" altLang="de-DE" sz="2600" dirty="0" err="1" smtClean="0">
                <a:solidFill>
                  <a:srgbClr val="000000"/>
                </a:solidFill>
              </a:rPr>
              <a:t>exetainer</a:t>
            </a:r>
            <a:r>
              <a:rPr lang="en-US" altLang="de-DE" sz="2600" dirty="0" smtClean="0">
                <a:solidFill>
                  <a:srgbClr val="000000"/>
                </a:solidFill>
              </a:rPr>
              <a:t> </a:t>
            </a:r>
            <a:r>
              <a:rPr lang="en-US" altLang="de-DE" sz="2600" dirty="0" err="1" smtClean="0">
                <a:solidFill>
                  <a:srgbClr val="000000"/>
                </a:solidFill>
              </a:rPr>
              <a:t>optode</a:t>
            </a:r>
            <a:r>
              <a:rPr lang="en-US" altLang="de-DE" sz="2600" dirty="0" smtClean="0">
                <a:solidFill>
                  <a:srgbClr val="000000"/>
                </a:solidFill>
              </a:rPr>
              <a:t> spot method yields ~60% of the rate obtained via the flow through reactor method. </a:t>
            </a:r>
            <a:endParaRPr lang="en-US" altLang="de-DE" sz="2600" dirty="0">
              <a:solidFill>
                <a:srgbClr val="000000"/>
              </a:solidFill>
            </a:endParaRPr>
          </a:p>
          <a:p>
            <a:pPr lvl="1" algn="just">
              <a:lnSpc>
                <a:spcPct val="120000"/>
              </a:lnSpc>
              <a:buSzPct val="100000"/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600" dirty="0" smtClean="0">
                <a:solidFill>
                  <a:srgbClr val="000000"/>
                </a:solidFill>
              </a:rPr>
              <a:t>Manually mixed </a:t>
            </a:r>
            <a:r>
              <a:rPr lang="en-US" altLang="de-DE" sz="2600" dirty="0" err="1">
                <a:solidFill>
                  <a:srgbClr val="000000"/>
                </a:solidFill>
              </a:rPr>
              <a:t>exotainer</a:t>
            </a:r>
            <a:r>
              <a:rPr lang="en-US" altLang="de-DE" sz="2600" dirty="0">
                <a:solidFill>
                  <a:srgbClr val="000000"/>
                </a:solidFill>
              </a:rPr>
              <a:t> </a:t>
            </a:r>
            <a:r>
              <a:rPr lang="en-US" altLang="de-DE" sz="2600" dirty="0" smtClean="0">
                <a:solidFill>
                  <a:srgbClr val="000000"/>
                </a:solidFill>
              </a:rPr>
              <a:t>time points method </a:t>
            </a:r>
            <a:r>
              <a:rPr lang="en-US" altLang="de-DE" sz="2600" dirty="0">
                <a:solidFill>
                  <a:srgbClr val="000000"/>
                </a:solidFill>
              </a:rPr>
              <a:t>yields ~60% of the rate obtained </a:t>
            </a:r>
            <a:r>
              <a:rPr lang="en-US" altLang="de-DE" sz="2600" dirty="0" smtClean="0">
                <a:solidFill>
                  <a:srgbClr val="000000"/>
                </a:solidFill>
              </a:rPr>
              <a:t>via a continuously mixed wheel setup. </a:t>
            </a:r>
          </a:p>
          <a:p>
            <a:pPr algn="just">
              <a:lnSpc>
                <a:spcPct val="120000"/>
              </a:lnSpc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600" spc="200" dirty="0" smtClean="0">
                <a:solidFill>
                  <a:schemeClr val="tx1"/>
                </a:solidFill>
                <a:latin typeface="Arial" panose="020B0604020202020204" pitchFamily="34" charset="0"/>
              </a:rPr>
              <a:t>Respiration rates:</a:t>
            </a:r>
            <a:endParaRPr lang="en-US" altLang="de-DE" sz="2600" dirty="0">
              <a:solidFill>
                <a:srgbClr val="000000"/>
              </a:solidFill>
            </a:endParaRPr>
          </a:p>
          <a:p>
            <a:pPr lvl="1" algn="just">
              <a:lnSpc>
                <a:spcPct val="120000"/>
              </a:lnSpc>
              <a:buSzPct val="100000"/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600" dirty="0" smtClean="0">
                <a:solidFill>
                  <a:srgbClr val="000000"/>
                </a:solidFill>
              </a:rPr>
              <a:t>Mean winter rate higher than summer, with less variation.</a:t>
            </a:r>
          </a:p>
          <a:p>
            <a:pPr lvl="1" algn="just">
              <a:lnSpc>
                <a:spcPct val="120000"/>
              </a:lnSpc>
              <a:buSzPct val="100000"/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600" dirty="0" smtClean="0">
                <a:solidFill>
                  <a:srgbClr val="000000"/>
                </a:solidFill>
              </a:rPr>
              <a:t>General trend toward higher rates at deeper depths, however, the highest rates at </a:t>
            </a:r>
            <a:r>
              <a:rPr lang="en-US" altLang="de-DE" sz="2600" dirty="0" smtClean="0">
                <a:solidFill>
                  <a:srgbClr val="000000"/>
                </a:solidFill>
              </a:rPr>
              <a:t>surface </a:t>
            </a:r>
            <a:r>
              <a:rPr lang="en-US" altLang="de-DE" sz="2600" dirty="0" smtClean="0">
                <a:solidFill>
                  <a:srgbClr val="000000"/>
                </a:solidFill>
              </a:rPr>
              <a:t>depths in the summer.</a:t>
            </a:r>
          </a:p>
        </p:txBody>
      </p:sp>
      <p:cxnSp>
        <p:nvCxnSpPr>
          <p:cNvPr id="4106" name="Straight Connector 2"/>
          <p:cNvCxnSpPr>
            <a:cxnSpLocks noChangeShapeType="1"/>
          </p:cNvCxnSpPr>
          <p:nvPr/>
        </p:nvCxnSpPr>
        <p:spPr bwMode="auto">
          <a:xfrm>
            <a:off x="-24630" y="13770839"/>
            <a:ext cx="28634555" cy="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75" name="Text Box 8"/>
          <p:cNvSpPr txBox="1">
            <a:spLocks noChangeArrowheads="1"/>
          </p:cNvSpPr>
          <p:nvPr/>
        </p:nvSpPr>
        <p:spPr bwMode="auto">
          <a:xfrm>
            <a:off x="5336245" y="13387959"/>
            <a:ext cx="2262456" cy="67929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de-DE" altLang="de-DE" sz="3800" b="1" spc="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</a:t>
            </a:r>
            <a:r>
              <a:rPr lang="de-DE" altLang="de-DE" sz="2800" b="1" spc="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ETHODS</a:t>
            </a:r>
            <a:endParaRPr lang="de-DE" altLang="de-DE" sz="2800" b="1" spc="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4108" name="Straight Connector 39"/>
          <p:cNvCxnSpPr>
            <a:cxnSpLocks noChangeShapeType="1"/>
          </p:cNvCxnSpPr>
          <p:nvPr/>
        </p:nvCxnSpPr>
        <p:spPr bwMode="auto">
          <a:xfrm>
            <a:off x="-24630" y="26565423"/>
            <a:ext cx="2863455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77" name="Text Box 8"/>
          <p:cNvSpPr txBox="1">
            <a:spLocks noChangeArrowheads="1"/>
          </p:cNvSpPr>
          <p:nvPr/>
        </p:nvSpPr>
        <p:spPr bwMode="auto">
          <a:xfrm>
            <a:off x="4887588" y="26133375"/>
            <a:ext cx="2423204" cy="67929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de-DE" altLang="de-DE" sz="3800" b="1" spc="2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de-DE" altLang="de-DE" sz="3800" b="1" spc="200" dirty="0" smtClean="0">
                <a:solidFill>
                  <a:srgbClr val="000000"/>
                </a:solidFill>
                <a:latin typeface="+mj-lt"/>
              </a:rPr>
              <a:t>R</a:t>
            </a:r>
            <a:r>
              <a:rPr lang="de-DE" altLang="de-DE" sz="2800" b="1" spc="200" dirty="0" smtClean="0">
                <a:solidFill>
                  <a:srgbClr val="000000"/>
                </a:solidFill>
                <a:latin typeface="+mj-lt"/>
              </a:rPr>
              <a:t>ESULTS</a:t>
            </a:r>
            <a:endParaRPr lang="de-DE" altLang="de-DE" sz="2800" spc="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110" name="Text Box 4"/>
          <p:cNvSpPr txBox="1">
            <a:spLocks noChangeArrowheads="1"/>
          </p:cNvSpPr>
          <p:nvPr/>
        </p:nvSpPr>
        <p:spPr bwMode="auto">
          <a:xfrm>
            <a:off x="8400307" y="14036462"/>
            <a:ext cx="4896543" cy="463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3600" b="1" dirty="0" smtClean="0">
                <a:solidFill>
                  <a:srgbClr val="000000"/>
                </a:solidFill>
                <a:latin typeface="+mj-lt"/>
              </a:rPr>
              <a:t>M</a:t>
            </a:r>
            <a:r>
              <a:rPr lang="en-US" altLang="de-DE" sz="2800" b="1" dirty="0" smtClean="0">
                <a:solidFill>
                  <a:srgbClr val="000000"/>
                </a:solidFill>
                <a:latin typeface="+mj-lt"/>
              </a:rPr>
              <a:t>ETHOD COMPARISON</a:t>
            </a:r>
          </a:p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600" dirty="0" smtClean="0">
                <a:solidFill>
                  <a:srgbClr val="000000"/>
                </a:solidFill>
              </a:rPr>
              <a:t>Figure 2A: shows rate </a:t>
            </a:r>
            <a:r>
              <a:rPr lang="en-US" altLang="de-DE" sz="2600" dirty="0" smtClean="0">
                <a:solidFill>
                  <a:srgbClr val="000000"/>
                </a:solidFill>
              </a:rPr>
              <a:t>measurements derived from flow through reactors (blue) and the novel in situ </a:t>
            </a:r>
            <a:r>
              <a:rPr lang="en-US" altLang="de-DE" sz="2600" dirty="0" err="1" smtClean="0">
                <a:solidFill>
                  <a:srgbClr val="000000"/>
                </a:solidFill>
              </a:rPr>
              <a:t>exetainer</a:t>
            </a:r>
            <a:r>
              <a:rPr lang="en-US" altLang="de-DE" sz="2600" dirty="0" smtClean="0">
                <a:solidFill>
                  <a:srgbClr val="000000"/>
                </a:solidFill>
              </a:rPr>
              <a:t> </a:t>
            </a:r>
            <a:r>
              <a:rPr lang="en-US" altLang="de-DE" sz="2600" dirty="0" err="1" smtClean="0">
                <a:solidFill>
                  <a:srgbClr val="000000"/>
                </a:solidFill>
              </a:rPr>
              <a:t>optode</a:t>
            </a:r>
            <a:r>
              <a:rPr lang="en-US" altLang="de-DE" sz="2600" dirty="0" smtClean="0">
                <a:solidFill>
                  <a:srgbClr val="000000"/>
                </a:solidFill>
              </a:rPr>
              <a:t> spot time point reactions (red). Rates derived from the new method appear to be ~60% of those from the previous method (Objective 1).</a:t>
            </a:r>
            <a:endParaRPr lang="en-GB" altLang="de-DE" sz="2600" dirty="0">
              <a:solidFill>
                <a:srgbClr val="000000"/>
              </a:solidFill>
            </a:endParaRPr>
          </a:p>
        </p:txBody>
      </p:sp>
      <p:sp>
        <p:nvSpPr>
          <p:cNvPr id="4116" name="Rounded Rectangle 20"/>
          <p:cNvSpPr>
            <a:spLocks noChangeArrowheads="1"/>
          </p:cNvSpPr>
          <p:nvPr/>
        </p:nvSpPr>
        <p:spPr bwMode="auto">
          <a:xfrm>
            <a:off x="13730107" y="6849096"/>
            <a:ext cx="6124596" cy="6394847"/>
          </a:xfrm>
          <a:prstGeom prst="roundRect">
            <a:avLst>
              <a:gd name="adj" fmla="val 16667"/>
            </a:avLst>
          </a:prstGeom>
          <a:solidFill>
            <a:srgbClr val="CCECFF">
              <a:alpha val="86665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200000"/>
              </a:lnSpc>
              <a:spcBef>
                <a:spcPts val="600"/>
              </a:spcBef>
              <a:buSzPct val="100000"/>
              <a:buFont typeface="Times New Roman" pitchFamily="18" charset="0"/>
              <a:buNone/>
            </a:pPr>
            <a:endParaRPr lang="en-GB" altLang="de-DE" sz="3200">
              <a:solidFill>
                <a:srgbClr val="000000"/>
              </a:solidFill>
            </a:endParaRPr>
          </a:p>
        </p:txBody>
      </p:sp>
      <p:sp>
        <p:nvSpPr>
          <p:cNvPr id="3087" name="Text Box 4"/>
          <p:cNvSpPr txBox="1">
            <a:spLocks noChangeArrowheads="1"/>
          </p:cNvSpPr>
          <p:nvPr/>
        </p:nvSpPr>
        <p:spPr bwMode="auto">
          <a:xfrm>
            <a:off x="119386" y="6187159"/>
            <a:ext cx="13753527" cy="7209363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  <a:extLst/>
        </p:spPr>
        <p:txBody>
          <a:bodyPr wrap="square" lIns="360000" tIns="41760" rIns="360000" bIns="4176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SzPct val="100000"/>
              <a:defRPr/>
            </a:pPr>
            <a:r>
              <a:rPr lang="en-US" altLang="de-DE" sz="3800" b="1" spc="200" dirty="0" smtClean="0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de-DE" sz="2800" b="1" spc="200" dirty="0" smtClean="0">
                <a:solidFill>
                  <a:srgbClr val="000000"/>
                </a:solidFill>
                <a:latin typeface="+mj-lt"/>
              </a:rPr>
              <a:t>NTRODUCTION</a:t>
            </a:r>
          </a:p>
          <a:p>
            <a:pPr algn="just" eaLnBrk="1" hangingPunct="1">
              <a:spcBef>
                <a:spcPts val="0"/>
              </a:spcBef>
              <a:spcAft>
                <a:spcPts val="600"/>
              </a:spcAft>
              <a:buSzPct val="100000"/>
              <a:defRPr/>
            </a:pPr>
            <a:r>
              <a:rPr lang="en-US" altLang="de-DE" sz="2800" spc="200" dirty="0">
                <a:solidFill>
                  <a:srgbClr val="000000"/>
                </a:solidFill>
                <a:latin typeface="+mj-lt"/>
              </a:rPr>
              <a:t>Sandy sediments cover up to 70% of continental shelf areas. Characterized by high </a:t>
            </a:r>
            <a:r>
              <a:rPr lang="en-US" altLang="de-DE" sz="2800" spc="200" dirty="0" smtClean="0">
                <a:solidFill>
                  <a:srgbClr val="000000"/>
                </a:solidFill>
                <a:latin typeface="+mj-lt"/>
              </a:rPr>
              <a:t>permeability, </a:t>
            </a:r>
            <a:r>
              <a:rPr lang="en-US" altLang="de-DE" sz="2800" spc="200" dirty="0">
                <a:solidFill>
                  <a:srgbClr val="000000"/>
                </a:solidFill>
                <a:latin typeface="+mj-lt"/>
              </a:rPr>
              <a:t>sands allow for increased seawater advection, transporting solutes and particles from the water column into the sediment. Sand microbial communities serve as natural bio-catalytic filters, </a:t>
            </a:r>
            <a:r>
              <a:rPr lang="en-US" altLang="de-DE" sz="2800" spc="200" dirty="0" smtClean="0">
                <a:solidFill>
                  <a:srgbClr val="000000"/>
                </a:solidFill>
                <a:latin typeface="+mj-lt"/>
              </a:rPr>
              <a:t>making use of oxygen transported via seawater advection to </a:t>
            </a:r>
            <a:r>
              <a:rPr lang="en-US" altLang="de-DE" sz="2800" spc="200" dirty="0" err="1">
                <a:solidFill>
                  <a:srgbClr val="000000"/>
                </a:solidFill>
                <a:latin typeface="+mj-lt"/>
              </a:rPr>
              <a:t>remineralization</a:t>
            </a:r>
            <a:r>
              <a:rPr lang="en-US" altLang="de-DE" sz="2800" spc="200" dirty="0">
                <a:solidFill>
                  <a:srgbClr val="000000"/>
                </a:solidFill>
                <a:latin typeface="+mj-lt"/>
              </a:rPr>
              <a:t> organic matter sourced from ground water discharge. Quantification of </a:t>
            </a:r>
            <a:r>
              <a:rPr lang="en-US" altLang="de-DE" sz="2800" spc="200" dirty="0" err="1">
                <a:solidFill>
                  <a:srgbClr val="000000"/>
                </a:solidFill>
                <a:latin typeface="+mj-lt"/>
              </a:rPr>
              <a:t>remineralization</a:t>
            </a:r>
            <a:r>
              <a:rPr lang="en-US" altLang="de-DE" sz="2800" spc="200" dirty="0">
                <a:solidFill>
                  <a:srgbClr val="000000"/>
                </a:solidFill>
                <a:latin typeface="+mj-lt"/>
              </a:rPr>
              <a:t> rates requires accurate measurements of volumetric respiration </a:t>
            </a:r>
            <a:r>
              <a:rPr lang="en-US" altLang="de-DE" sz="2800" spc="200" dirty="0" smtClean="0">
                <a:solidFill>
                  <a:srgbClr val="000000"/>
                </a:solidFill>
                <a:latin typeface="+mj-lt"/>
              </a:rPr>
              <a:t>rates. Sediment </a:t>
            </a:r>
            <a:r>
              <a:rPr lang="en-US" altLang="de-DE" sz="2800" spc="200" dirty="0">
                <a:solidFill>
                  <a:srgbClr val="000000"/>
                </a:solidFill>
                <a:latin typeface="+mj-lt"/>
              </a:rPr>
              <a:t>incubated flow-through reactors allow for quantification of </a:t>
            </a:r>
            <a:r>
              <a:rPr lang="en-US" altLang="de-DE" sz="2800" spc="200" dirty="0" smtClean="0">
                <a:solidFill>
                  <a:srgbClr val="000000"/>
                </a:solidFill>
                <a:latin typeface="+mj-lt"/>
              </a:rPr>
              <a:t>such rates </a:t>
            </a:r>
            <a:r>
              <a:rPr lang="en-US" altLang="de-DE" sz="2800" spc="200" dirty="0">
                <a:solidFill>
                  <a:srgbClr val="000000"/>
                </a:solidFill>
                <a:latin typeface="+mj-lt"/>
              </a:rPr>
              <a:t>by reducing complex transport processes into a </a:t>
            </a:r>
            <a:r>
              <a:rPr lang="en-US" altLang="de-DE" sz="2800" spc="200" dirty="0" smtClean="0">
                <a:solidFill>
                  <a:srgbClr val="000000"/>
                </a:solidFill>
                <a:latin typeface="+mj-lt"/>
              </a:rPr>
              <a:t>measurable one-dimensional </a:t>
            </a:r>
            <a:r>
              <a:rPr lang="en-US" altLang="de-DE" sz="2800" spc="200" dirty="0">
                <a:solidFill>
                  <a:srgbClr val="000000"/>
                </a:solidFill>
                <a:latin typeface="+mj-lt"/>
              </a:rPr>
              <a:t>concentration gradient. It is, however, unknown how representative such measurements are, as they do not consider in situ </a:t>
            </a:r>
            <a:r>
              <a:rPr lang="en-US" altLang="de-DE" sz="2800" spc="200" dirty="0" smtClean="0">
                <a:solidFill>
                  <a:srgbClr val="000000"/>
                </a:solidFill>
                <a:latin typeface="+mj-lt"/>
              </a:rPr>
              <a:t>heterogeneity </a:t>
            </a:r>
            <a:r>
              <a:rPr lang="en-US" altLang="de-DE" sz="2800" spc="200" dirty="0">
                <a:solidFill>
                  <a:srgbClr val="000000"/>
                </a:solidFill>
                <a:latin typeface="+mj-lt"/>
              </a:rPr>
              <a:t>or intrinsic sediment characteristics. Thus a novel in situ measurement protocol for volumetric oxygen consumption rates was developed</a:t>
            </a:r>
            <a:r>
              <a:rPr lang="en-US" altLang="de-DE" sz="2800" spc="200" dirty="0" smtClean="0">
                <a:solidFill>
                  <a:srgbClr val="000000"/>
                </a:solidFill>
                <a:latin typeface="+mj-lt"/>
              </a:rPr>
              <a:t>. The objectives of this work were to: </a:t>
            </a:r>
            <a:endParaRPr lang="en-US" altLang="de-DE" sz="2800" spc="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728898" y="7519562"/>
            <a:ext cx="612580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de-DE" sz="2600" spc="200" dirty="0" smtClean="0">
                <a:solidFill>
                  <a:schemeClr val="tx1"/>
                </a:solidFill>
                <a:latin typeface="Arial" panose="020B0604020202020204" pitchFamily="34" charset="0"/>
              </a:rPr>
              <a:t>Compare the results of the novel </a:t>
            </a:r>
            <a:r>
              <a:rPr lang="en-GB" altLang="de-DE" sz="2600" spc="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optode</a:t>
            </a:r>
            <a:r>
              <a:rPr lang="en-GB" altLang="de-DE" sz="2600" spc="200" dirty="0" smtClean="0">
                <a:solidFill>
                  <a:schemeClr val="tx1"/>
                </a:solidFill>
                <a:latin typeface="Arial" panose="020B0604020202020204" pitchFamily="34" charset="0"/>
              </a:rPr>
              <a:t>-spot </a:t>
            </a:r>
            <a:r>
              <a:rPr lang="en-US" altLang="de-DE" sz="2600" dirty="0" err="1">
                <a:solidFill>
                  <a:srgbClr val="000000"/>
                </a:solidFill>
              </a:rPr>
              <a:t>exetainer</a:t>
            </a:r>
            <a:r>
              <a:rPr lang="en-US" altLang="de-DE" sz="2600" dirty="0">
                <a:solidFill>
                  <a:srgbClr val="000000"/>
                </a:solidFill>
              </a:rPr>
              <a:t> </a:t>
            </a:r>
            <a:r>
              <a:rPr lang="en-GB" altLang="de-DE" sz="2600" spc="200" dirty="0" smtClean="0">
                <a:solidFill>
                  <a:schemeClr val="tx1"/>
                </a:solidFill>
                <a:latin typeface="Arial" panose="020B0604020202020204" pitchFamily="34" charset="0"/>
              </a:rPr>
              <a:t>methods with flow-through reactors</a:t>
            </a:r>
            <a:endParaRPr lang="en-GB" altLang="de-DE" sz="2600" spc="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sz="2600" spc="200" dirty="0" smtClean="0">
                <a:solidFill>
                  <a:schemeClr val="tx1"/>
                </a:solidFill>
                <a:latin typeface="Arial" panose="020B0604020202020204" pitchFamily="34" charset="0"/>
              </a:rPr>
              <a:t>Measure volumetric </a:t>
            </a:r>
            <a:r>
              <a:rPr lang="en-US" altLang="de-DE" sz="2600" spc="200" dirty="0">
                <a:solidFill>
                  <a:schemeClr val="tx1"/>
                </a:solidFill>
                <a:latin typeface="Arial" panose="020B0604020202020204" pitchFamily="34" charset="0"/>
              </a:rPr>
              <a:t>oxygen consumption rates </a:t>
            </a:r>
            <a:r>
              <a:rPr lang="en-US" altLang="de-DE" sz="2600" spc="200" dirty="0" smtClean="0">
                <a:solidFill>
                  <a:schemeClr val="tx1"/>
                </a:solidFill>
                <a:latin typeface="Arial" panose="020B0604020202020204" pitchFamily="34" charset="0"/>
              </a:rPr>
              <a:t>during the winter and summer seasons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sz="2600" spc="200" dirty="0" smtClean="0">
                <a:solidFill>
                  <a:schemeClr val="tx1"/>
                </a:solidFill>
                <a:latin typeface="Arial" panose="020B0604020202020204" pitchFamily="34" charset="0"/>
              </a:rPr>
              <a:t>Model oxygen profiles and consumption </a:t>
            </a:r>
            <a:r>
              <a:rPr lang="en-GB" altLang="de-DE" sz="2600" spc="200" dirty="0" smtClean="0">
                <a:solidFill>
                  <a:schemeClr val="tx1"/>
                </a:solidFill>
                <a:latin typeface="Arial" panose="020B0604020202020204" pitchFamily="34" charset="0"/>
              </a:rPr>
              <a:t>rates along a sandy beach transect</a:t>
            </a:r>
            <a:endParaRPr lang="en-GB" altLang="de-DE" sz="2600" spc="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6960146" y="18614318"/>
            <a:ext cx="6480720" cy="795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 algn="just">
              <a:lnSpc>
                <a:spcPct val="12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3600" b="1" dirty="0" smtClean="0">
                <a:solidFill>
                  <a:srgbClr val="000000"/>
                </a:solidFill>
              </a:rPr>
              <a:t>E</a:t>
            </a:r>
            <a:r>
              <a:rPr lang="en-US" altLang="de-DE" sz="2800" b="1" dirty="0" smtClean="0">
                <a:solidFill>
                  <a:srgbClr val="000000"/>
                </a:solidFill>
              </a:rPr>
              <a:t>XETAINER OPTODE METHOD</a:t>
            </a:r>
          </a:p>
          <a:p>
            <a:pPr algn="just">
              <a:lnSpc>
                <a:spcPct val="12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GB" altLang="de-DE" sz="2600" dirty="0" smtClean="0">
                <a:solidFill>
                  <a:srgbClr val="000000"/>
                </a:solidFill>
              </a:rPr>
              <a:t>Figure 2B: shows a comparison </a:t>
            </a:r>
            <a:r>
              <a:rPr lang="en-GB" altLang="de-DE" sz="2600" dirty="0" smtClean="0">
                <a:solidFill>
                  <a:srgbClr val="000000"/>
                </a:solidFill>
              </a:rPr>
              <a:t>of rates obtained via continuous vs</a:t>
            </a:r>
            <a:r>
              <a:rPr lang="en-GB" altLang="de-DE" sz="2600" dirty="0" smtClean="0">
                <a:solidFill>
                  <a:srgbClr val="000000"/>
                </a:solidFill>
              </a:rPr>
              <a:t>. </a:t>
            </a:r>
            <a:r>
              <a:rPr lang="en-GB" altLang="de-DE" sz="2600" dirty="0">
                <a:solidFill>
                  <a:srgbClr val="000000"/>
                </a:solidFill>
              </a:rPr>
              <a:t>n</a:t>
            </a:r>
            <a:r>
              <a:rPr lang="en-GB" altLang="de-DE" sz="2600" dirty="0" smtClean="0">
                <a:solidFill>
                  <a:srgbClr val="000000"/>
                </a:solidFill>
              </a:rPr>
              <a:t>on-</a:t>
            </a:r>
            <a:r>
              <a:rPr lang="en-GB" altLang="de-DE" sz="2600" dirty="0" smtClean="0">
                <a:solidFill>
                  <a:srgbClr val="000000"/>
                </a:solidFill>
              </a:rPr>
              <a:t>continuous, </a:t>
            </a:r>
            <a:r>
              <a:rPr lang="en-GB" altLang="de-DE" sz="2600" dirty="0" smtClean="0">
                <a:solidFill>
                  <a:srgbClr val="000000"/>
                </a:solidFill>
              </a:rPr>
              <a:t>mixed vs. unmixed measurement setups. Non mixed continuous setups involved </a:t>
            </a:r>
            <a:r>
              <a:rPr lang="en-GB" altLang="de-DE" sz="2600" dirty="0" smtClean="0">
                <a:solidFill>
                  <a:srgbClr val="000000"/>
                </a:solidFill>
              </a:rPr>
              <a:t>either positioning the </a:t>
            </a:r>
            <a:r>
              <a:rPr lang="en-GB" altLang="de-DE" sz="2600" dirty="0" err="1" smtClean="0">
                <a:solidFill>
                  <a:srgbClr val="000000"/>
                </a:solidFill>
              </a:rPr>
              <a:t>optode</a:t>
            </a:r>
            <a:r>
              <a:rPr lang="en-GB" altLang="de-DE" sz="2600" dirty="0" smtClean="0">
                <a:solidFill>
                  <a:srgbClr val="000000"/>
                </a:solidFill>
              </a:rPr>
              <a:t> measurement spot over the sediment phase (stationary</a:t>
            </a:r>
            <a:r>
              <a:rPr lang="en-GB" altLang="de-DE" sz="2600" dirty="0" smtClean="0">
                <a:solidFill>
                  <a:srgbClr val="000000"/>
                </a:solidFill>
              </a:rPr>
              <a:t>) or </a:t>
            </a:r>
            <a:r>
              <a:rPr lang="en-GB" altLang="de-DE" sz="2600" dirty="0" smtClean="0">
                <a:solidFill>
                  <a:srgbClr val="000000"/>
                </a:solidFill>
              </a:rPr>
              <a:t>over the </a:t>
            </a:r>
            <a:r>
              <a:rPr lang="en-GB" altLang="de-DE" sz="2600" dirty="0" err="1" smtClean="0">
                <a:solidFill>
                  <a:srgbClr val="000000"/>
                </a:solidFill>
              </a:rPr>
              <a:t>porewater</a:t>
            </a:r>
            <a:r>
              <a:rPr lang="en-GB" altLang="de-DE" sz="2600" dirty="0" smtClean="0">
                <a:solidFill>
                  <a:srgbClr val="000000"/>
                </a:solidFill>
              </a:rPr>
              <a:t> filled headspace (Inverted stationary), The </a:t>
            </a:r>
            <a:r>
              <a:rPr lang="en-GB" altLang="de-DE" sz="2600" dirty="0" smtClean="0">
                <a:solidFill>
                  <a:srgbClr val="000000"/>
                </a:solidFill>
              </a:rPr>
              <a:t>continuously </a:t>
            </a:r>
            <a:r>
              <a:rPr lang="en-GB" altLang="de-DE" sz="2600" dirty="0" smtClean="0">
                <a:solidFill>
                  <a:srgbClr val="000000"/>
                </a:solidFill>
              </a:rPr>
              <a:t>mixed setup involved attaching the </a:t>
            </a:r>
            <a:r>
              <a:rPr lang="en-GB" altLang="de-DE" sz="2600" dirty="0" err="1" smtClean="0">
                <a:solidFill>
                  <a:srgbClr val="000000"/>
                </a:solidFill>
              </a:rPr>
              <a:t>optode</a:t>
            </a:r>
            <a:r>
              <a:rPr lang="en-GB" altLang="de-DE" sz="2600" dirty="0" smtClean="0">
                <a:solidFill>
                  <a:srgbClr val="000000"/>
                </a:solidFill>
              </a:rPr>
              <a:t> to a spinning wheel to simulate advection (Wheel). The </a:t>
            </a:r>
            <a:r>
              <a:rPr lang="en-GB" altLang="de-DE" sz="2600" dirty="0">
                <a:solidFill>
                  <a:srgbClr val="000000"/>
                </a:solidFill>
              </a:rPr>
              <a:t>non- continuous </a:t>
            </a:r>
            <a:r>
              <a:rPr lang="en-GB" altLang="de-DE" sz="2600" dirty="0" smtClean="0">
                <a:solidFill>
                  <a:srgbClr val="000000"/>
                </a:solidFill>
              </a:rPr>
              <a:t>mixed setup involved manual inversion preceding measurements  (time points). </a:t>
            </a:r>
            <a:endParaRPr lang="en-GB" altLang="de-DE" sz="2600" dirty="0">
              <a:solidFill>
                <a:srgbClr val="000000"/>
              </a:solidFill>
            </a:endParaRPr>
          </a:p>
        </p:txBody>
      </p:sp>
      <p:cxnSp>
        <p:nvCxnSpPr>
          <p:cNvPr id="93" name="Straight Connector 2"/>
          <p:cNvCxnSpPr>
            <a:cxnSpLocks noChangeShapeType="1"/>
          </p:cNvCxnSpPr>
          <p:nvPr/>
        </p:nvCxnSpPr>
        <p:spPr bwMode="auto">
          <a:xfrm flipV="1">
            <a:off x="13368858" y="13883638"/>
            <a:ext cx="0" cy="1268178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6" name="Text Box 8"/>
          <p:cNvSpPr txBox="1">
            <a:spLocks noChangeArrowheads="1"/>
          </p:cNvSpPr>
          <p:nvPr/>
        </p:nvSpPr>
        <p:spPr bwMode="auto">
          <a:xfrm>
            <a:off x="20771309" y="13428749"/>
            <a:ext cx="2102605" cy="67929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de-DE" altLang="de-DE" sz="3800" b="1" spc="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</a:t>
            </a:r>
            <a:r>
              <a:rPr lang="de-DE" altLang="de-DE" sz="2800" b="1" spc="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ESULTS</a:t>
            </a:r>
            <a:endParaRPr lang="de-DE" altLang="de-DE" sz="2800" b="1" spc="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1" name="Text Box 4"/>
          <p:cNvSpPr txBox="1">
            <a:spLocks noChangeArrowheads="1"/>
          </p:cNvSpPr>
          <p:nvPr/>
        </p:nvSpPr>
        <p:spPr bwMode="auto">
          <a:xfrm>
            <a:off x="17545322" y="18828495"/>
            <a:ext cx="732155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0" tIns="41760" rIns="360000" bIns="41760">
            <a:spAutoFit/>
          </a:bodyPr>
          <a:lstStyle/>
          <a:p>
            <a:pPr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000" dirty="0" smtClean="0">
                <a:solidFill>
                  <a:srgbClr val="000000"/>
                </a:solidFill>
              </a:rPr>
              <a:t>Figure 3A: Winter oxygen respiration rates</a:t>
            </a:r>
            <a:endParaRPr lang="en-GB" altLang="de-DE" sz="2000" dirty="0">
              <a:solidFill>
                <a:srgbClr val="000000"/>
              </a:solidFill>
            </a:endParaRPr>
          </a:p>
        </p:txBody>
      </p:sp>
      <p:cxnSp>
        <p:nvCxnSpPr>
          <p:cNvPr id="107" name="Straight Connector 2"/>
          <p:cNvCxnSpPr>
            <a:cxnSpLocks noChangeShapeType="1"/>
          </p:cNvCxnSpPr>
          <p:nvPr/>
        </p:nvCxnSpPr>
        <p:spPr bwMode="auto">
          <a:xfrm>
            <a:off x="18405156" y="19292615"/>
            <a:ext cx="1020476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Text Box 4"/>
          <p:cNvSpPr txBox="1">
            <a:spLocks noChangeArrowheads="1"/>
          </p:cNvSpPr>
          <p:nvPr/>
        </p:nvSpPr>
        <p:spPr bwMode="auto">
          <a:xfrm>
            <a:off x="13652975" y="13892015"/>
            <a:ext cx="14693548" cy="143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3600" b="1" dirty="0" smtClean="0">
                <a:solidFill>
                  <a:srgbClr val="000000"/>
                </a:solidFill>
                <a:latin typeface="+mj-lt"/>
              </a:rPr>
              <a:t>O</a:t>
            </a:r>
            <a:r>
              <a:rPr lang="en-US" altLang="de-DE" sz="2800" b="1" dirty="0" smtClean="0">
                <a:solidFill>
                  <a:srgbClr val="000000"/>
                </a:solidFill>
                <a:latin typeface="+mj-lt"/>
              </a:rPr>
              <a:t>XYGEN CONSUMPTION RATES</a:t>
            </a:r>
          </a:p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600" dirty="0" smtClean="0">
                <a:solidFill>
                  <a:srgbClr val="000000"/>
                </a:solidFill>
              </a:rPr>
              <a:t>Winter (Figure 3A) and Summer (Figure 3B) rates were </a:t>
            </a:r>
            <a:r>
              <a:rPr lang="en-US" altLang="de-DE" sz="2600" dirty="0">
                <a:solidFill>
                  <a:srgbClr val="000000"/>
                </a:solidFill>
              </a:rPr>
              <a:t>quantified (Objective 2</a:t>
            </a:r>
            <a:r>
              <a:rPr lang="en-US" altLang="de-DE" sz="2600" dirty="0" smtClean="0">
                <a:solidFill>
                  <a:srgbClr val="000000"/>
                </a:solidFill>
              </a:rPr>
              <a:t>) using the non-continuous manually mixed </a:t>
            </a:r>
            <a:r>
              <a:rPr lang="en-US" altLang="de-DE" sz="2600" dirty="0" err="1" smtClean="0">
                <a:solidFill>
                  <a:srgbClr val="000000"/>
                </a:solidFill>
              </a:rPr>
              <a:t>optode</a:t>
            </a:r>
            <a:r>
              <a:rPr lang="en-US" altLang="de-DE" sz="2600" dirty="0" smtClean="0">
                <a:solidFill>
                  <a:srgbClr val="000000"/>
                </a:solidFill>
              </a:rPr>
              <a:t> spot </a:t>
            </a:r>
            <a:r>
              <a:rPr lang="en-US" altLang="de-DE" sz="2600" dirty="0" err="1">
                <a:solidFill>
                  <a:srgbClr val="000000"/>
                </a:solidFill>
              </a:rPr>
              <a:t>exetainer</a:t>
            </a:r>
            <a:r>
              <a:rPr lang="en-US" altLang="de-DE" sz="2600" dirty="0">
                <a:solidFill>
                  <a:srgbClr val="000000"/>
                </a:solidFill>
              </a:rPr>
              <a:t> </a:t>
            </a:r>
            <a:r>
              <a:rPr lang="en-US" altLang="de-DE" sz="2600" dirty="0" smtClean="0">
                <a:solidFill>
                  <a:srgbClr val="000000"/>
                </a:solidFill>
              </a:rPr>
              <a:t>time points method</a:t>
            </a:r>
            <a:endParaRPr lang="en-US" altLang="de-DE" sz="2600" dirty="0">
              <a:solidFill>
                <a:srgbClr val="000000"/>
              </a:solidFill>
            </a:endParaRPr>
          </a:p>
        </p:txBody>
      </p:sp>
      <p:cxnSp>
        <p:nvCxnSpPr>
          <p:cNvPr id="114" name="Straight Connector 2"/>
          <p:cNvCxnSpPr>
            <a:cxnSpLocks noChangeShapeType="1"/>
          </p:cNvCxnSpPr>
          <p:nvPr/>
        </p:nvCxnSpPr>
        <p:spPr bwMode="auto">
          <a:xfrm flipV="1">
            <a:off x="18378626" y="19292615"/>
            <a:ext cx="26530" cy="3372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" name="Straight Connector 2"/>
          <p:cNvCxnSpPr>
            <a:cxnSpLocks noChangeShapeType="1"/>
          </p:cNvCxnSpPr>
          <p:nvPr/>
        </p:nvCxnSpPr>
        <p:spPr bwMode="auto">
          <a:xfrm>
            <a:off x="13368858" y="22665303"/>
            <a:ext cx="502676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7" name="Text Box 8"/>
          <p:cNvSpPr txBox="1">
            <a:spLocks noChangeArrowheads="1"/>
          </p:cNvSpPr>
          <p:nvPr/>
        </p:nvSpPr>
        <p:spPr bwMode="auto">
          <a:xfrm>
            <a:off x="15459844" y="6907239"/>
            <a:ext cx="2810683" cy="67929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de-DE" altLang="de-DE" sz="3800" b="1" spc="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</a:t>
            </a:r>
            <a:r>
              <a:rPr lang="de-DE" altLang="de-DE" sz="2800" b="1" spc="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BJECTIVES</a:t>
            </a:r>
            <a:endParaRPr lang="de-DE" altLang="de-DE" sz="2800" b="1" spc="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049" name="Picture 204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27" y="26799407"/>
            <a:ext cx="8130835" cy="570858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" y="26779427"/>
            <a:ext cx="8130835" cy="5708588"/>
          </a:xfrm>
          <a:prstGeom prst="rect">
            <a:avLst/>
          </a:prstGeom>
        </p:spPr>
      </p:pic>
      <p:pic>
        <p:nvPicPr>
          <p:cNvPr id="2053" name="Picture 205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154" y="26637431"/>
            <a:ext cx="12525351" cy="6262676"/>
          </a:xfrm>
          <a:prstGeom prst="rect">
            <a:avLst/>
          </a:prstGeom>
        </p:spPr>
      </p:pic>
      <p:sp>
        <p:nvSpPr>
          <p:cNvPr id="132" name="Text Box 4"/>
          <p:cNvSpPr txBox="1">
            <a:spLocks noChangeArrowheads="1"/>
          </p:cNvSpPr>
          <p:nvPr/>
        </p:nvSpPr>
        <p:spPr bwMode="auto">
          <a:xfrm>
            <a:off x="1127498" y="39670879"/>
            <a:ext cx="10153128" cy="1084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 algn="just"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GB" altLang="de-DE" sz="2000" dirty="0" smtClean="0">
                <a:solidFill>
                  <a:srgbClr val="000000"/>
                </a:solidFill>
              </a:rPr>
              <a:t>Fig. 6: Interpolated summer o</a:t>
            </a:r>
            <a:r>
              <a:rPr lang="en-GB" altLang="de-DE" sz="2000" dirty="0" smtClean="0">
                <a:solidFill>
                  <a:schemeClr val="tx1"/>
                </a:solidFill>
              </a:rPr>
              <a:t>xygen </a:t>
            </a:r>
            <a:r>
              <a:rPr lang="en-GB" altLang="de-DE" sz="2000" dirty="0">
                <a:solidFill>
                  <a:schemeClr val="tx1"/>
                </a:solidFill>
              </a:rPr>
              <a:t>consumption </a:t>
            </a:r>
            <a:r>
              <a:rPr lang="en-GB" altLang="de-DE" sz="2000" dirty="0" smtClean="0">
                <a:solidFill>
                  <a:schemeClr val="tx1"/>
                </a:solidFill>
              </a:rPr>
              <a:t>rates along </a:t>
            </a:r>
            <a:r>
              <a:rPr lang="en-GB" altLang="de-DE" sz="2000" dirty="0" smtClean="0">
                <a:solidFill>
                  <a:schemeClr val="tx1"/>
                </a:solidFill>
              </a:rPr>
              <a:t>a sandy </a:t>
            </a:r>
            <a:r>
              <a:rPr lang="en-GB" altLang="de-DE" sz="2000" dirty="0">
                <a:solidFill>
                  <a:schemeClr val="tx1"/>
                </a:solidFill>
              </a:rPr>
              <a:t>beach  transect </a:t>
            </a:r>
            <a:r>
              <a:rPr lang="en-GB" altLang="de-DE" sz="2000" dirty="0" err="1">
                <a:solidFill>
                  <a:schemeClr val="tx1"/>
                </a:solidFill>
              </a:rPr>
              <a:t>Spiekaroog</a:t>
            </a:r>
            <a:r>
              <a:rPr lang="en-GB" altLang="de-DE" sz="2000" dirty="0">
                <a:solidFill>
                  <a:schemeClr val="tx1"/>
                </a:solidFill>
              </a:rPr>
              <a:t> Germany (North Sea). </a:t>
            </a:r>
          </a:p>
          <a:p>
            <a:pPr algn="just"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endParaRPr lang="en-GB" altLang="de-DE" sz="2000" dirty="0">
              <a:solidFill>
                <a:schemeClr val="tx1"/>
              </a:solidFill>
            </a:endParaRPr>
          </a:p>
        </p:txBody>
      </p:sp>
      <p:sp>
        <p:nvSpPr>
          <p:cNvPr id="136" name="Text Box 8"/>
          <p:cNvSpPr txBox="1">
            <a:spLocks noChangeArrowheads="1"/>
          </p:cNvSpPr>
          <p:nvPr/>
        </p:nvSpPr>
        <p:spPr bwMode="auto">
          <a:xfrm>
            <a:off x="14665002" y="33590989"/>
            <a:ext cx="2256044" cy="67929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de-DE" altLang="de-DE" sz="3800" b="1" spc="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</a:t>
            </a:r>
            <a:r>
              <a:rPr lang="de-DE" altLang="de-DE" sz="2800" b="1" spc="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UTLOOK</a:t>
            </a:r>
            <a:endParaRPr lang="de-DE" altLang="de-DE" sz="2800" b="1" spc="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8" name="Text Box 4"/>
          <p:cNvSpPr txBox="1">
            <a:spLocks noChangeArrowheads="1"/>
          </p:cNvSpPr>
          <p:nvPr/>
        </p:nvSpPr>
        <p:spPr bwMode="auto">
          <a:xfrm>
            <a:off x="-24630" y="19888870"/>
            <a:ext cx="7992888" cy="69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000" dirty="0" smtClean="0">
                <a:solidFill>
                  <a:srgbClr val="000000"/>
                </a:solidFill>
              </a:rPr>
              <a:t>Figure 2A: </a:t>
            </a:r>
            <a:r>
              <a:rPr lang="en-US" altLang="de-DE" sz="2000" dirty="0" err="1" smtClean="0">
                <a:solidFill>
                  <a:srgbClr val="000000"/>
                </a:solidFill>
              </a:rPr>
              <a:t>Exotainer</a:t>
            </a:r>
            <a:r>
              <a:rPr lang="en-US" altLang="de-DE" sz="2000" dirty="0" smtClean="0">
                <a:solidFill>
                  <a:srgbClr val="000000"/>
                </a:solidFill>
              </a:rPr>
              <a:t> </a:t>
            </a:r>
            <a:r>
              <a:rPr lang="en-US" altLang="de-DE" sz="2000" dirty="0" err="1" smtClean="0">
                <a:solidFill>
                  <a:srgbClr val="000000"/>
                </a:solidFill>
              </a:rPr>
              <a:t>v.s</a:t>
            </a:r>
            <a:r>
              <a:rPr lang="en-US" altLang="de-DE" sz="2000" dirty="0" smtClean="0">
                <a:solidFill>
                  <a:srgbClr val="000000"/>
                </a:solidFill>
              </a:rPr>
              <a:t>. flow-through reactor method comparison</a:t>
            </a:r>
            <a:endParaRPr lang="en-GB" altLang="de-DE" sz="2000" dirty="0">
              <a:solidFill>
                <a:srgbClr val="000000"/>
              </a:solidFill>
            </a:endParaRPr>
          </a:p>
        </p:txBody>
      </p:sp>
      <p:sp>
        <p:nvSpPr>
          <p:cNvPr id="144" name="Text Box 4"/>
          <p:cNvSpPr txBox="1">
            <a:spLocks noChangeArrowheads="1"/>
          </p:cNvSpPr>
          <p:nvPr/>
        </p:nvSpPr>
        <p:spPr bwMode="auto">
          <a:xfrm>
            <a:off x="-24630" y="25743110"/>
            <a:ext cx="6840760" cy="69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000" dirty="0" smtClean="0">
                <a:solidFill>
                  <a:srgbClr val="000000"/>
                </a:solidFill>
              </a:rPr>
              <a:t>Figure 2B: Continuous vs. non-continuous  </a:t>
            </a:r>
            <a:r>
              <a:rPr lang="en-US" altLang="de-DE" sz="2000" dirty="0" err="1" smtClean="0">
                <a:solidFill>
                  <a:srgbClr val="000000"/>
                </a:solidFill>
              </a:rPr>
              <a:t>exetainer</a:t>
            </a:r>
            <a:r>
              <a:rPr lang="en-US" altLang="de-DE" sz="2000" dirty="0" smtClean="0">
                <a:solidFill>
                  <a:srgbClr val="000000"/>
                </a:solidFill>
              </a:rPr>
              <a:t> </a:t>
            </a:r>
            <a:r>
              <a:rPr lang="en-US" altLang="de-DE" sz="2000" dirty="0" err="1" smtClean="0">
                <a:solidFill>
                  <a:srgbClr val="000000"/>
                </a:solidFill>
              </a:rPr>
              <a:t>optode</a:t>
            </a:r>
            <a:r>
              <a:rPr lang="en-US" altLang="de-DE" sz="2000" dirty="0" smtClean="0">
                <a:solidFill>
                  <a:srgbClr val="000000"/>
                </a:solidFill>
              </a:rPr>
              <a:t> method comparison</a:t>
            </a:r>
            <a:endParaRPr lang="en-GB" altLang="de-DE" sz="2000" dirty="0">
              <a:solidFill>
                <a:srgbClr val="000000"/>
              </a:solidFill>
            </a:endParaRPr>
          </a:p>
        </p:txBody>
      </p:sp>
      <p:sp>
        <p:nvSpPr>
          <p:cNvPr id="147" name="Text Box 4"/>
          <p:cNvSpPr txBox="1">
            <a:spLocks noChangeArrowheads="1"/>
          </p:cNvSpPr>
          <p:nvPr/>
        </p:nvSpPr>
        <p:spPr bwMode="auto">
          <a:xfrm>
            <a:off x="1127498" y="32438007"/>
            <a:ext cx="6374636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 algn="just"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GB" altLang="de-DE" sz="2000" dirty="0" smtClean="0">
                <a:solidFill>
                  <a:srgbClr val="000000"/>
                </a:solidFill>
              </a:rPr>
              <a:t>Fig. 4A: Seasonal </a:t>
            </a:r>
            <a:r>
              <a:rPr lang="en-GB" altLang="de-DE" sz="2000" dirty="0" smtClean="0">
                <a:solidFill>
                  <a:schemeClr val="tx1"/>
                </a:solidFill>
              </a:rPr>
              <a:t>Oxygen consumption rates</a:t>
            </a:r>
            <a:endParaRPr lang="en-GB" altLang="de-DE" sz="2000" dirty="0">
              <a:solidFill>
                <a:schemeClr val="tx1"/>
              </a:solidFill>
            </a:endParaRPr>
          </a:p>
        </p:txBody>
      </p:sp>
      <p:sp>
        <p:nvSpPr>
          <p:cNvPr id="148" name="Text Box 4"/>
          <p:cNvSpPr txBox="1">
            <a:spLocks noChangeArrowheads="1"/>
          </p:cNvSpPr>
          <p:nvPr/>
        </p:nvSpPr>
        <p:spPr bwMode="auto">
          <a:xfrm>
            <a:off x="23436311" y="13171935"/>
            <a:ext cx="5054227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000" dirty="0" smtClean="0">
                <a:solidFill>
                  <a:srgbClr val="000000"/>
                </a:solidFill>
              </a:rPr>
              <a:t>Figure </a:t>
            </a:r>
            <a:r>
              <a:rPr lang="en-US" altLang="de-DE" sz="2000" dirty="0" smtClean="0">
                <a:solidFill>
                  <a:srgbClr val="000000"/>
                </a:solidFill>
              </a:rPr>
              <a:t>1B: High </a:t>
            </a:r>
            <a:r>
              <a:rPr lang="en-US" altLang="de-DE" sz="2000" dirty="0" smtClean="0">
                <a:solidFill>
                  <a:srgbClr val="000000"/>
                </a:solidFill>
              </a:rPr>
              <a:t>tide skin circulation </a:t>
            </a:r>
            <a:endParaRPr lang="en-GB" altLang="de-DE" sz="2000" dirty="0">
              <a:solidFill>
                <a:srgbClr val="000000"/>
              </a:solidFill>
            </a:endParaRPr>
          </a:p>
        </p:txBody>
      </p:sp>
      <p:pic>
        <p:nvPicPr>
          <p:cNvPr id="2076" name="Picture 207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866" y="22734191"/>
            <a:ext cx="4937760" cy="3291840"/>
          </a:xfrm>
          <a:prstGeom prst="rect">
            <a:avLst/>
          </a:prstGeom>
        </p:spPr>
      </p:pic>
      <p:pic>
        <p:nvPicPr>
          <p:cNvPr id="2078" name="Picture 207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434" y="22734191"/>
            <a:ext cx="4937760" cy="3291840"/>
          </a:xfrm>
          <a:prstGeom prst="rect">
            <a:avLst/>
          </a:prstGeom>
        </p:spPr>
      </p:pic>
      <p:pic>
        <p:nvPicPr>
          <p:cNvPr id="2079" name="Picture 207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994" y="22734191"/>
            <a:ext cx="4937760" cy="3291840"/>
          </a:xfrm>
          <a:prstGeom prst="rect">
            <a:avLst/>
          </a:prstGeom>
        </p:spPr>
      </p:pic>
      <p:sp>
        <p:nvSpPr>
          <p:cNvPr id="125" name="Text Box 4"/>
          <p:cNvSpPr txBox="1">
            <a:spLocks noChangeArrowheads="1"/>
          </p:cNvSpPr>
          <p:nvPr/>
        </p:nvSpPr>
        <p:spPr bwMode="auto">
          <a:xfrm>
            <a:off x="17545322" y="26173311"/>
            <a:ext cx="732155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0" tIns="41760" rIns="360000" bIns="41760">
            <a:spAutoFit/>
          </a:bodyPr>
          <a:lstStyle/>
          <a:p>
            <a:pPr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000" dirty="0" smtClean="0">
                <a:solidFill>
                  <a:srgbClr val="000000"/>
                </a:solidFill>
              </a:rPr>
              <a:t>Figure 3B: Summer oxygen respiration rates</a:t>
            </a:r>
            <a:endParaRPr lang="en-GB" altLang="de-DE" sz="2000" dirty="0">
              <a:solidFill>
                <a:srgbClr val="000000"/>
              </a:solidFill>
            </a:endParaRPr>
          </a:p>
        </p:txBody>
      </p:sp>
      <p:sp>
        <p:nvSpPr>
          <p:cNvPr id="167" name="Text Box 4"/>
          <p:cNvSpPr txBox="1">
            <a:spLocks noChangeArrowheads="1"/>
          </p:cNvSpPr>
          <p:nvPr/>
        </p:nvSpPr>
        <p:spPr bwMode="auto">
          <a:xfrm>
            <a:off x="8650406" y="32438007"/>
            <a:ext cx="6374636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 algn="just"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GB" altLang="de-DE" sz="2000" dirty="0" smtClean="0">
                <a:solidFill>
                  <a:srgbClr val="000000"/>
                </a:solidFill>
              </a:rPr>
              <a:t>Fig. 4B: Seasonal </a:t>
            </a:r>
            <a:r>
              <a:rPr lang="en-GB" altLang="de-DE" sz="2000" dirty="0" smtClean="0">
                <a:solidFill>
                  <a:schemeClr val="tx1"/>
                </a:solidFill>
              </a:rPr>
              <a:t>Oxygen consumption rates</a:t>
            </a:r>
            <a:endParaRPr lang="en-GB" altLang="de-DE" sz="2000" dirty="0">
              <a:solidFill>
                <a:schemeClr val="tx1"/>
              </a:solidFill>
            </a:endParaRPr>
          </a:p>
        </p:txBody>
      </p:sp>
      <p:sp>
        <p:nvSpPr>
          <p:cNvPr id="4112" name="Text Box 4"/>
          <p:cNvSpPr txBox="1">
            <a:spLocks noChangeArrowheads="1"/>
          </p:cNvSpPr>
          <p:nvPr/>
        </p:nvSpPr>
        <p:spPr bwMode="auto">
          <a:xfrm>
            <a:off x="16921047" y="32634286"/>
            <a:ext cx="10826146" cy="69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 algn="just"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GB" altLang="de-DE" sz="2000" dirty="0">
                <a:solidFill>
                  <a:srgbClr val="000000"/>
                </a:solidFill>
              </a:rPr>
              <a:t>Fig. </a:t>
            </a:r>
            <a:r>
              <a:rPr lang="en-GB" altLang="de-DE" sz="2000" dirty="0" smtClean="0">
                <a:solidFill>
                  <a:srgbClr val="000000"/>
                </a:solidFill>
              </a:rPr>
              <a:t>5: Interpolated winter o</a:t>
            </a:r>
            <a:r>
              <a:rPr lang="en-GB" altLang="de-DE" sz="2000" dirty="0" smtClean="0">
                <a:solidFill>
                  <a:schemeClr val="tx1"/>
                </a:solidFill>
              </a:rPr>
              <a:t>xygen profile along </a:t>
            </a:r>
            <a:r>
              <a:rPr lang="en-GB" altLang="de-DE" sz="2000" dirty="0" smtClean="0">
                <a:solidFill>
                  <a:schemeClr val="tx1"/>
                </a:solidFill>
              </a:rPr>
              <a:t>a sandy </a:t>
            </a:r>
            <a:r>
              <a:rPr lang="en-GB" altLang="de-DE" sz="2000" dirty="0" smtClean="0">
                <a:solidFill>
                  <a:schemeClr val="tx1"/>
                </a:solidFill>
              </a:rPr>
              <a:t>beach transect </a:t>
            </a:r>
            <a:r>
              <a:rPr lang="en-GB" altLang="de-DE" sz="2000" dirty="0" err="1" smtClean="0">
                <a:solidFill>
                  <a:schemeClr val="tx1"/>
                </a:solidFill>
              </a:rPr>
              <a:t>Spiekaroog</a:t>
            </a:r>
            <a:r>
              <a:rPr lang="en-GB" altLang="de-DE" sz="2000" dirty="0" smtClean="0">
                <a:solidFill>
                  <a:schemeClr val="tx1"/>
                </a:solidFill>
              </a:rPr>
              <a:t> Germany (North Sea). </a:t>
            </a:r>
            <a:endParaRPr lang="en-GB" altLang="de-DE" sz="2000" dirty="0">
              <a:solidFill>
                <a:schemeClr val="tx1"/>
              </a:solidFill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23521986" y="9643543"/>
            <a:ext cx="4742929" cy="40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0" tIns="41760" rIns="360000" bIns="41760">
            <a:spAutoFit/>
          </a:bodyPr>
          <a:lstStyle/>
          <a:p>
            <a:pPr>
              <a:spcBef>
                <a:spcPts val="6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altLang="de-DE" sz="2000" dirty="0" smtClean="0">
                <a:solidFill>
                  <a:srgbClr val="000000"/>
                </a:solidFill>
              </a:rPr>
              <a:t>Figure </a:t>
            </a:r>
            <a:r>
              <a:rPr lang="en-US" altLang="de-DE" sz="2000" dirty="0" smtClean="0">
                <a:solidFill>
                  <a:srgbClr val="000000"/>
                </a:solidFill>
              </a:rPr>
              <a:t>1A: Low tide body circulation </a:t>
            </a:r>
            <a:endParaRPr lang="en-GB" altLang="de-DE" sz="2000" dirty="0">
              <a:solidFill>
                <a:srgbClr val="000000"/>
              </a:solidFill>
            </a:endParaRPr>
          </a:p>
        </p:txBody>
      </p:sp>
      <p:cxnSp>
        <p:nvCxnSpPr>
          <p:cNvPr id="67" name="Straight Connector 2"/>
          <p:cNvCxnSpPr>
            <a:cxnSpLocks noChangeShapeType="1"/>
          </p:cNvCxnSpPr>
          <p:nvPr/>
        </p:nvCxnSpPr>
        <p:spPr bwMode="auto">
          <a:xfrm flipV="1">
            <a:off x="20425642" y="6331175"/>
            <a:ext cx="0" cy="73768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587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Development of an in situ measurement protocol for volumetric oxygen consumption rates in permeable sediments     Kai Blumberg, Soeren Ahmerkamp, Hannah Marchant, Marcel Kuypers     Max Planck Institute for Marine Microbiology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eallers</dc:creator>
  <cp:lastModifiedBy>kai</cp:lastModifiedBy>
  <cp:revision>295</cp:revision>
  <cp:lastPrinted>2014-04-29T12:36:40Z</cp:lastPrinted>
  <dcterms:created xsi:type="dcterms:W3CDTF">2006-02-20T14:48:45Z</dcterms:created>
  <dcterms:modified xsi:type="dcterms:W3CDTF">2017-07-28T09:18:20Z</dcterms:modified>
</cp:coreProperties>
</file>