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72" r:id="rId4"/>
    <p:sldId id="263" r:id="rId5"/>
    <p:sldId id="259" r:id="rId6"/>
    <p:sldId id="267" r:id="rId7"/>
    <p:sldId id="268" r:id="rId8"/>
    <p:sldId id="269" r:id="rId9"/>
    <p:sldId id="260" r:id="rId10"/>
    <p:sldId id="266" r:id="rId11"/>
    <p:sldId id="265" r:id="rId12"/>
    <p:sldId id="26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3E0B1-393D-4939-8572-7E3460E7ED4D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265B-61AD-4C95-8268-277E3FD6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B0E29D7C-2C73-455D-A326-36FD0CE0989B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1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E0859B0D-A1C0-4F1F-81CC-17830D28A402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710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10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10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11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11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12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12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13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13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2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2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3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3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4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4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5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5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6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6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7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7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8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8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/>
            <a:fld id="{8F621EFD-9035-458E-A340-BC7F7CEA3F8C}" type="slidenum">
              <a:rPr lang="en-US" altLang="x-none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eaLnBrk="1"/>
              <a:t>9</a:t>
            </a:fld>
            <a:endParaRPr lang="en-US" altLang="x-none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buClrTx/>
              <a:buFontTx/>
              <a:buNone/>
            </a:pPr>
            <a:fld id="{F558FFEF-A318-435B-BC33-37C890A5F929}" type="slidenum">
              <a:rPr lang="en-US" altLang="x-none" sz="130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pPr algn="r" eaLnBrk="1">
                <a:buClrTx/>
                <a:buFontTx/>
                <a:buNone/>
              </a:pPr>
              <a:t>9</a:t>
            </a:fld>
            <a:endParaRPr lang="en-US" altLang="x-none" sz="1300">
              <a:solidFill>
                <a:srgbClr val="00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49156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4198-5990-41B1-97B0-FE4B3C334C9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7793-1E99-454C-A821-5B89AE6A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" y="18723"/>
            <a:ext cx="91425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58640" y="1083506"/>
            <a:ext cx="8228160" cy="20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9063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3300" b="1" dirty="0" smtClean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Interconnecting Arctic observatory data through machine-actionable knowledge representation: are ontologies fit for purpose?</a:t>
            </a:r>
            <a:endParaRPr lang="en-US" altLang="x-none" sz="3300" b="1" dirty="0">
              <a:solidFill>
                <a:schemeClr val="tx1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-18517" y="6477000"/>
            <a:ext cx="7215840" cy="3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5188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x-none" sz="1050" dirty="0">
                <a:solidFill>
                  <a:srgbClr val="FFFFFF"/>
                </a:solidFill>
              </a:rPr>
              <a:t>Image courtesy of </a:t>
            </a:r>
            <a:r>
              <a:rPr lang="en-US" altLang="x-none" sz="1050" dirty="0" err="1">
                <a:solidFill>
                  <a:srgbClr val="FFFFFF"/>
                </a:solidFill>
              </a:rPr>
              <a:t>Fadeev</a:t>
            </a:r>
            <a:r>
              <a:rPr lang="en-US" altLang="x-none" sz="1050" dirty="0">
                <a:solidFill>
                  <a:srgbClr val="FFFFFF"/>
                </a:solidFill>
              </a:rPr>
              <a:t> et al, 2016: Towards an integrated microbial observatory in the Arctic Ocean 10013/epic.49869. d001</a:t>
            </a:r>
          </a:p>
          <a:p>
            <a:pPr eaLnBrk="1">
              <a:buClrTx/>
              <a:buFontTx/>
              <a:buNone/>
            </a:pPr>
            <a:endParaRPr lang="en-US" altLang="x-none" dirty="0">
              <a:solidFill>
                <a:srgbClr val="FFFFFF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4447200" y="3543092"/>
            <a:ext cx="4925400" cy="140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1719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x-none" sz="2400" dirty="0" smtClean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	                                    Kai </a:t>
            </a:r>
            <a:r>
              <a:rPr lang="en-US" altLang="x-none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Blumberg</a:t>
            </a:r>
          </a:p>
          <a:p>
            <a:pPr eaLnBrk="1">
              <a:buClrTx/>
              <a:buFontTx/>
              <a:buNone/>
            </a:pPr>
            <a:r>
              <a:rPr lang="en-US" altLang="x-none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S</a:t>
            </a:r>
            <a:r>
              <a:rPr lang="en-US" altLang="x-none" sz="2400" dirty="0" smtClean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upervisor</a:t>
            </a:r>
            <a:r>
              <a:rPr lang="en-US" altLang="x-none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: Dr. Pier Luigi </a:t>
            </a:r>
            <a:r>
              <a:rPr lang="en-US" altLang="x-none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Buttigieg</a:t>
            </a:r>
            <a:endParaRPr lang="en-US" altLang="x-none" sz="2400" dirty="0">
              <a:solidFill>
                <a:srgbClr val="FF0000"/>
              </a:solidFill>
              <a:latin typeface="Times New Roman" pitchFamily="16" charset="0"/>
              <a:cs typeface="Times New Roman" pitchFamily="16" charset="0"/>
            </a:endParaRPr>
          </a:p>
          <a:p>
            <a:pPr eaLnBrk="1">
              <a:buClrTx/>
              <a:buFontTx/>
              <a:buNone/>
            </a:pPr>
            <a:r>
              <a:rPr lang="en-US" altLang="x-none" sz="2400" dirty="0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Group leader: Prof. Dr. Antje </a:t>
            </a:r>
            <a:r>
              <a:rPr lang="en-US" altLang="x-none" sz="2400" dirty="0" err="1">
                <a:solidFill>
                  <a:srgbClr val="FF0000"/>
                </a:solidFill>
                <a:latin typeface="Times New Roman" pitchFamily="16" charset="0"/>
                <a:cs typeface="Times New Roman" pitchFamily="16" charset="0"/>
              </a:rPr>
              <a:t>Boetius</a:t>
            </a:r>
            <a:endParaRPr lang="en-US" altLang="x-none" sz="2400" dirty="0">
              <a:solidFill>
                <a:srgbClr val="FF0000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103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299901" cy="5191625"/>
          </a:xfrm>
          <a:prstGeom prst="rect">
            <a:avLst/>
          </a:prstGeom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609600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Interlinking AWI datasets</a:t>
            </a:r>
          </a:p>
          <a:p>
            <a:pPr algn="ctr" eaLnBrk="1">
              <a:buClrTx/>
              <a:buFontTx/>
              <a:buNone/>
            </a:pP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423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Competency questions</a:t>
            </a:r>
          </a:p>
          <a:p>
            <a:pPr algn="ctr" eaLnBrk="1">
              <a:buClrTx/>
              <a:buFontTx/>
              <a:buNone/>
            </a:pPr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>
              <a:buClrTx/>
              <a:buFontTx/>
              <a:buNone/>
            </a:pP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30254" y="1861127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"Can we find the author of an ontology term and if so give me their contact information?"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endParaRPr lang="en-US" altLang="x-none" sz="24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7" y="3505201"/>
            <a:ext cx="400089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3140"/>
            <a:ext cx="3324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6" y="2887147"/>
            <a:ext cx="40100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16" y="3378636"/>
            <a:ext cx="4003149" cy="21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03" y="6123942"/>
            <a:ext cx="4534874" cy="20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040" y="2831068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submit sparql query: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314" y="5715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58" y="28310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2642" y="5706208"/>
            <a:ext cx="19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grep</a:t>
            </a:r>
            <a:r>
              <a:rPr lang="en-US" dirty="0" smtClean="0"/>
              <a:t> email from: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311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7010400" cy="4506150"/>
          </a:xfrm>
          <a:prstGeom prst="rect">
            <a:avLst/>
          </a:prstGeom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609600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Competency questions</a:t>
            </a:r>
          </a:p>
          <a:p>
            <a:pPr algn="ctr" eaLnBrk="1">
              <a:buClrTx/>
              <a:buFontTx/>
              <a:buNone/>
            </a:pP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82440" y="1584902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0" indent="0" eaLnBrk="1">
              <a:spcBef>
                <a:spcPts val="1293"/>
              </a:spcBef>
            </a:pPr>
            <a:r>
              <a:rPr lang="en-US" altLang="x-none" sz="29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"What environments are affected by processes causally downstream of sea ice melting?"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1209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7839" y="685800"/>
            <a:ext cx="793416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Outlook &amp; next steps</a:t>
            </a:r>
          </a:p>
          <a:p>
            <a:pPr algn="ctr" eaLnBrk="1">
              <a:buClrTx/>
              <a:buFontTx/>
              <a:buNone/>
            </a:pP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01086" y="3505200"/>
            <a:ext cx="904147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Create local </a:t>
            </a:r>
            <a:r>
              <a:rPr lang="en-US" altLang="x-none" sz="2400" dirty="0" err="1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datastore</a:t>
            </a: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of AWI </a:t>
            </a: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FRAM </a:t>
            </a: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data in query-able format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Use ontology terms to link datasets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Perform advanced queries:</a:t>
            </a:r>
          </a:p>
          <a:p>
            <a:pPr marL="398463" lvl="1" indent="0" eaLnBrk="1">
              <a:spcBef>
                <a:spcPts val="1293"/>
              </a:spcBef>
            </a:pPr>
            <a:r>
              <a:rPr lang="en-US" altLang="x-none" sz="2000" i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“What seawater nitrate data do we have collected within a phytoplankton bloom?” 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Demonstrate value in exposing AWI </a:t>
            </a:r>
            <a:r>
              <a:rPr lang="en-US" altLang="x-none" sz="24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data to the internet in machine readable and searchable manor </a:t>
            </a:r>
            <a:endParaRPr lang="en-US" altLang="x-none" sz="24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1813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98400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Ontology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" y="1932532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9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Representation of </a:t>
            </a:r>
            <a:r>
              <a:rPr lang="en-US" altLang="x-none" sz="29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knowledge</a:t>
            </a:r>
            <a:endParaRPr lang="en-US" altLang="x-none" sz="29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knowledge network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machine and human readable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hierarchically </a:t>
            </a: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structured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connects entities via relations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digital semantic infrastructure</a:t>
            </a:r>
          </a:p>
          <a:p>
            <a:pPr lvl="2" eaLnBrk="1">
              <a:spcBef>
                <a:spcPts val="771"/>
              </a:spcBef>
              <a:buFont typeface="Arial" charset="0"/>
              <a:buChar char="–"/>
            </a:pPr>
            <a:r>
              <a:rPr lang="en-US" altLang="x-none" sz="2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supports data queries</a:t>
            </a:r>
          </a:p>
          <a:p>
            <a:pPr lvl="1" eaLnBrk="1">
              <a:spcBef>
                <a:spcPts val="1032"/>
              </a:spcBef>
            </a:pPr>
            <a:endParaRPr lang="en-US" altLang="x-none" sz="25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82075"/>
            <a:ext cx="3661920" cy="272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91724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Ontology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" y="1932532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29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Representation of </a:t>
            </a:r>
            <a:r>
              <a:rPr lang="en-US" altLang="x-none" sz="29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knowledge</a:t>
            </a:r>
            <a:endParaRPr lang="en-US" altLang="x-none" sz="29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knowledge network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machine and human readable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hierarchically </a:t>
            </a: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structured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connects entities via relations</a:t>
            </a:r>
          </a:p>
          <a:p>
            <a:pPr lvl="1" eaLnBrk="1">
              <a:spcBef>
                <a:spcPts val="1032"/>
              </a:spcBef>
              <a:buFont typeface="Arial" charset="0"/>
              <a:buChar char="–"/>
            </a:pPr>
            <a:r>
              <a:rPr lang="en-US" altLang="x-none" sz="25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digital semantic infrastructure</a:t>
            </a:r>
          </a:p>
          <a:p>
            <a:pPr lvl="2" eaLnBrk="1">
              <a:spcBef>
                <a:spcPts val="771"/>
              </a:spcBef>
              <a:buFont typeface="Arial" charset="0"/>
              <a:buChar char="–"/>
            </a:pPr>
            <a:r>
              <a:rPr lang="en-US" altLang="x-none" sz="2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supports data queries</a:t>
            </a:r>
          </a:p>
          <a:p>
            <a:pPr lvl="1" eaLnBrk="1">
              <a:spcBef>
                <a:spcPts val="1032"/>
              </a:spcBef>
            </a:pPr>
            <a:endParaRPr lang="en-US" altLang="x-none" sz="25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00" y="1828800"/>
            <a:ext cx="3661920" cy="272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73" y="430915"/>
            <a:ext cx="4203268" cy="5519093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744799">
            <a:off x="2651269" y="4365083"/>
            <a:ext cx="3951804" cy="2092632"/>
          </a:xfrm>
          <a:prstGeom prst="bentUpArrow">
            <a:avLst>
              <a:gd name="adj1" fmla="val 25000"/>
              <a:gd name="adj2" fmla="val 25000"/>
              <a:gd name="adj3" fmla="val 11264"/>
            </a:avLst>
          </a:prstGeom>
          <a:solidFill>
            <a:srgbClr val="FF0000"/>
          </a:solidFill>
        </p:spPr>
        <p:txBody>
          <a:bodyPr lIns="82945" tIns="41473" rIns="82945" bIns="41473" spcCol="0" rtlCol="0" anchor="ctr">
            <a:sp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479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Outline:</a:t>
            </a: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6481" y="1905000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</a:t>
            </a:r>
            <a:r>
              <a:rPr lang="en-US" altLang="x-none" sz="3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ntology contributions</a:t>
            </a:r>
          </a:p>
          <a:p>
            <a:pPr lvl="1"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PCO examples</a:t>
            </a:r>
            <a:endParaRPr lang="en-US" altLang="x-none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Interlinking AWI datasets</a:t>
            </a:r>
          </a:p>
          <a:p>
            <a:pPr marL="857250" lvl="2"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Inorganic nutrient &amp; physical oceanography 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Competency questions</a:t>
            </a:r>
          </a:p>
          <a:p>
            <a:pPr lvl="1"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16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"Can we find the author of an ontology term and if so give me their contact information?"</a:t>
            </a:r>
          </a:p>
          <a:p>
            <a:pPr lvl="1"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16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"What environments are affected by processes causally downstream of sea ice melting?"</a:t>
            </a:r>
            <a:endParaRPr lang="en-US" altLang="x-none" sz="16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Outlook</a:t>
            </a:r>
          </a:p>
          <a:p>
            <a:pPr lvl="1" eaLnBrk="1">
              <a:spcBef>
                <a:spcPts val="1293"/>
              </a:spcBef>
              <a:buFont typeface="Arial" charset="0"/>
              <a:buChar char="•"/>
            </a:pPr>
            <a:endParaRPr lang="en-US" altLang="x-none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30976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Example PCO contributions</a:t>
            </a: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5" y="1981200"/>
            <a:ext cx="84772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944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Example PCO contributions</a:t>
            </a: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6" y="2286000"/>
            <a:ext cx="84772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4064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Example PCO contributions</a:t>
            </a: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753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0980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Example PCO contributions</a:t>
            </a: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8875"/>
            <a:ext cx="83439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3630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1" y="2881"/>
            <a:ext cx="9161281" cy="7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6481" y="796404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595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/>
            <a:endParaRPr lang="en-US" altLang="x-none" sz="4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 eaLnBrk="1"/>
            <a:r>
              <a:rPr lang="en-US" altLang="x-none" sz="4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Interlinking AWI FRAM datasets</a:t>
            </a:r>
          </a:p>
          <a:p>
            <a:pPr algn="ctr" eaLnBrk="1">
              <a:buClrTx/>
              <a:buFontTx/>
              <a:buNone/>
            </a:pPr>
            <a:endParaRPr lang="en-US" altLang="x-none" sz="4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6481" y="2042102"/>
            <a:ext cx="8228160" cy="397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798" rIns="0" bIns="0"/>
          <a:lstStyle>
            <a:lvl1pPr marL="457200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85566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1255713" indent="-457200"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 eaLnBrk="0"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  <a:defRPr>
                <a:solidFill>
                  <a:schemeClr val="bg1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Diatom Phenology in the Southern Ocean: Mean Patterns, Trends and the Role of Climate Oscillations, satellite data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Bacterial sequence information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Biogeography and Photosynthetic Biomass of Arctic Marine Pico-</a:t>
            </a:r>
            <a:r>
              <a:rPr lang="en-US" altLang="x-none" dirty="0" err="1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Eukaroytes</a:t>
            </a: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during Summer of the Record Sea Ice Minimum 2012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Biogenic particle flux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Inorganic nutrients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Physical oceanography and currents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Snow height on sea ice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r>
              <a:rPr lang="en-US" altLang="x-none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Influence of snow depth and surface flooding on light transmission through Antarctic pack ice, supplementary data</a:t>
            </a:r>
          </a:p>
          <a:p>
            <a:pPr eaLnBrk="1">
              <a:spcBef>
                <a:spcPts val="1293"/>
              </a:spcBef>
              <a:buFont typeface="Arial" charset="0"/>
              <a:buChar char="•"/>
            </a:pPr>
            <a:endParaRPr lang="en-US" altLang="x-none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3723"/>
            <a:ext cx="9142560" cy="3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21013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349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kai</cp:lastModifiedBy>
  <cp:revision>12</cp:revision>
  <dcterms:created xsi:type="dcterms:W3CDTF">2017-11-15T15:34:56Z</dcterms:created>
  <dcterms:modified xsi:type="dcterms:W3CDTF">2017-11-15T18:46:01Z</dcterms:modified>
</cp:coreProperties>
</file>