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6.png" ContentType="image/png"/>
  <Override PartName="/ppt/media/image21.png" ContentType="image/png"/>
  <Override PartName="/ppt/media/image5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22.png" ContentType="image/png"/>
  <Override PartName="/ppt/media/image7.png" ContentType="image/png"/>
  <Override PartName="/ppt/media/image4.png" ContentType="image/png"/>
  <Override PartName="/ppt/media/image2.png" ContentType="image/png"/>
  <Override PartName="/ppt/media/image3.png" ContentType="image/png"/>
  <Override PartName="/ppt/media/image1.jpeg" ContentType="image/jpeg"/>
  <Override PartName="/ppt/media/image1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304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236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304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304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236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304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304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236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304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748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040"/>
            <a:ext cx="1007748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14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36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sldNum"/>
          </p:nvPr>
        </p:nvSpPr>
        <p:spPr>
          <a:xfrm>
            <a:off x="722772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8458ECB-6260-4FAC-915F-0EF477EFA8A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29560" y="908640"/>
            <a:ext cx="9071280" cy="16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141413"/>
                </a:solidFill>
                <a:latin typeface="Times New Roman"/>
                <a:ea typeface="Arial"/>
              </a:rPr>
              <a:t>Functional Changes in the Gut Microbiome Contribute to Transforming Growth Factor 􏰀-Deficient Colon Cancer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145160" y="2926080"/>
            <a:ext cx="7998840" cy="206892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619600" y="5303520"/>
            <a:ext cx="4443120" cy="225612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371160" y="5120640"/>
            <a:ext cx="4474800" cy="100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91440" y="94320"/>
            <a:ext cx="104241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Bacteria LPS correlated to host TRL expression</a:t>
            </a:r>
            <a:endParaRPr b="0" lang="en-US" sz="3600" spc="-1" strike="noStrike">
              <a:solidFill>
                <a:srgbClr val="141413"/>
              </a:solidFill>
              <a:latin typeface="Arial"/>
              <a:ea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0" y="996120"/>
            <a:ext cx="7863840" cy="4600440"/>
          </a:xfrm>
          <a:prstGeom prst="rect">
            <a:avLst/>
          </a:prstGeom>
          <a:ln>
            <a:noFill/>
          </a:ln>
        </p:spPr>
      </p:pic>
      <p:sp>
        <p:nvSpPr>
          <p:cNvPr id="171" name="CustomShape 3"/>
          <p:cNvSpPr/>
          <p:nvPr/>
        </p:nvSpPr>
        <p:spPr>
          <a:xfrm>
            <a:off x="4924080" y="5574960"/>
            <a:ext cx="5120640" cy="1920240"/>
          </a:xfrm>
          <a:prstGeom prst="wedgeRectCallout">
            <a:avLst>
              <a:gd name="adj1" fmla="val 1050"/>
              <a:gd name="adj2" fmla="val -18283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Increased RNA counts of LPS genes in bacteria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lpxC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lpxD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correlate significantly with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expression of host mucosal epithelial TLR genes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Tlr2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Tlr4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Smad3</a:t>
            </a:r>
            <a:r>
              <a:rPr b="0" lang="en-US" sz="3448" spc="-1" strike="noStrike" baseline="22000">
                <a:solidFill>
                  <a:srgbClr val="000000"/>
                </a:solidFill>
                <a:latin typeface="Times New Roman"/>
                <a:ea typeface="AppleSymbols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H+ mice.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188720" y="301320"/>
            <a:ext cx="83865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Oxidative phosphorylation</a:t>
            </a:r>
            <a:endParaRPr b="0" lang="en-US" sz="4400" spc="-1" strike="noStrike">
              <a:solidFill>
                <a:srgbClr val="141413"/>
              </a:solidFill>
              <a:latin typeface="Arial"/>
              <a:ea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974600" y="1217520"/>
            <a:ext cx="2259720" cy="51984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1308600" y="1737720"/>
            <a:ext cx="3446280" cy="36540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-6120" y="2468880"/>
            <a:ext cx="6581880" cy="513792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6575760" y="1352160"/>
            <a:ext cx="3504960" cy="5760720"/>
          </a:xfrm>
          <a:prstGeom prst="wedgeRectCallout">
            <a:avLst>
              <a:gd name="adj1" fmla="val -131481"/>
              <a:gd name="adj2" fmla="val -18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OXPHOS surprisingly shows most </a:t>
            </a:r>
            <a:endParaRPr b="0" lang="en-US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change in RNA counts, normally occurs</a:t>
            </a:r>
            <a:endParaRPr b="0" lang="en-US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in oxic environments, colon is anoxic. </a:t>
            </a:r>
            <a:endParaRPr b="0" lang="en-US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endParaRPr b="0" lang="en-US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H. hepaticus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most responsible, rapid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growth may deplete oxygen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endParaRPr b="0" lang="en-US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increase in OXPHOS points to an increase</a:t>
            </a:r>
            <a:endParaRPr b="0" lang="en-US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in reactive oxygen and nitrogen species</a:t>
            </a:r>
            <a:endParaRPr b="0" lang="en-US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(RONS) which may be causing the </a:t>
            </a:r>
            <a:endParaRPr b="0" lang="en-US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oxidative damage to DNA, RNA or</a:t>
            </a:r>
            <a:endParaRPr b="0" lang="en-US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proteins leading to cancerous state. </a:t>
            </a:r>
            <a:endParaRPr b="0" lang="en-US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300960"/>
            <a:ext cx="907236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140" spc="-1" strike="noStrike">
                <a:solidFill>
                  <a:srgbClr val="ffffff"/>
                </a:solidFill>
                <a:latin typeface="Times New Roman"/>
              </a:rPr>
              <a:t>Summary</a:t>
            </a:r>
            <a:endParaRPr b="0" lang="en-US" sz="414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04000" y="1768680"/>
            <a:ext cx="907236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Loss of SMAD3 is associated with changes in bacterial RNA counts in the butyrate and polyamine synthesis pathways</a:t>
            </a:r>
            <a:endParaRPr b="0" lang="en-US" sz="2400" spc="-1" strike="noStrike">
              <a:solidFill>
                <a:srgbClr val="0066cc"/>
              </a:solidFill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66cc"/>
              </a:solidFill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141413"/>
                </a:solidFill>
                <a:latin typeface="Times New Roman"/>
                <a:ea typeface="Arial"/>
              </a:rPr>
              <a:t>Adding H. hepaticus, increases in LPS and OXPHOS pathways’ RNA counts, suggesting an increase in the proinflammatory and free radical status of the colonic epithelium</a:t>
            </a:r>
            <a:endParaRPr b="0" lang="en-US" sz="2400" spc="-1" strike="noStrike">
              <a:solidFill>
                <a:srgbClr val="0066cc"/>
              </a:solidFill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66cc"/>
              </a:solidFill>
              <a:latin typeface="Times New Roman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141413"/>
                </a:solidFill>
                <a:latin typeface="Times New Roman"/>
                <a:ea typeface="Arial"/>
              </a:rPr>
              <a:t>Either changes alone is insufficient to promote carcinogenesis. Their combination and possibly a reduction of probiotic species seem to be necessary to reach the “tipping point” for tumorigenesis</a:t>
            </a:r>
            <a:endParaRPr b="0" lang="en-US" sz="2400" spc="-1" strike="noStrike">
              <a:solidFill>
                <a:srgbClr val="0066cc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79360"/>
            <a:ext cx="907128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Motivation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Shape 3"/>
          <p:cNvSpPr txBox="1"/>
          <p:nvPr/>
        </p:nvSpPr>
        <p:spPr>
          <a:xfrm>
            <a:off x="504360" y="1768680"/>
            <a:ext cx="9072360" cy="161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learn more about Colorectal cancer (CRC) one of the most treatable cancer types yet is still responsible for a death rate of over 50,000 per year in the United States. 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565920" y="3288240"/>
            <a:ext cx="9016920" cy="837720"/>
          </a:xfrm>
          <a:prstGeom prst="rect">
            <a:avLst/>
          </a:prstGeom>
          <a:ln>
            <a:noFill/>
          </a:ln>
        </p:spPr>
      </p:pic>
      <p:sp>
        <p:nvSpPr>
          <p:cNvPr id="130" name="TextShape 4"/>
          <p:cNvSpPr txBox="1"/>
          <p:nvPr/>
        </p:nvSpPr>
        <p:spPr>
          <a:xfrm>
            <a:off x="504720" y="4577040"/>
            <a:ext cx="9072360" cy="161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examine functional shifts in the gut microbiome in CRC using integrated ‘omics’ approaches to untangle the role of host genotype, inflammation, and microbial ecology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Methods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6035040" y="1448280"/>
            <a:ext cx="3705120" cy="3763800"/>
          </a:xfrm>
          <a:prstGeom prst="rect">
            <a:avLst/>
          </a:prstGeom>
          <a:ln>
            <a:noFill/>
          </a:ln>
        </p:spPr>
      </p:pic>
      <p:sp>
        <p:nvSpPr>
          <p:cNvPr id="134" name="TextShape 3"/>
          <p:cNvSpPr txBox="1"/>
          <p:nvPr/>
        </p:nvSpPr>
        <p:spPr>
          <a:xfrm>
            <a:off x="274320" y="1402920"/>
            <a:ext cx="5303520" cy="161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 </a:t>
            </a:r>
            <a:r>
              <a:rPr b="0" lang="en-US" sz="2400" spc="-1" strike="noStrike">
                <a:latin typeface="Times New Roman"/>
              </a:rPr>
              <a:t>Obtained mice with/without a Smad3- knockout mutation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Infected mice with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Helicobacter  hepticus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Employed quantitative real time polymerase chain reaction (qRT-PCR)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Collected and sequenced DNA and RNA from the mice populations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Employed bioinformatic pipelines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Bioinformatic methods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045040" y="861840"/>
            <a:ext cx="4920120" cy="66942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38" name="TextShape 3"/>
          <p:cNvSpPr txBox="1"/>
          <p:nvPr/>
        </p:nvSpPr>
        <p:spPr>
          <a:xfrm>
            <a:off x="182880" y="1097280"/>
            <a:ext cx="4572000" cy="548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RNA and DNA was quality controlled, then bacterial fraction was separated from host.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Reads aligned to known bacterial genomes in PATRIC database using Taxoner64 DNA Alignment used minimum cutoff from </a:t>
            </a: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H. hepaticus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(positive control)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maximum count equal to </a:t>
            </a: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Mycoplasma pulmonis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(negative control)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RNA alignment using Bowtie2 quantified/normalized with cuffquant/cuffnorm 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Remaining reads were mapped to Kyoto Encyclopedia of Genes and Genomes (KEGG) pathways 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4400" y="825840"/>
            <a:ext cx="8080560" cy="552204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257760" y="277200"/>
            <a:ext cx="105156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2296"/>
              </a:lnSpc>
              <a:spcAft>
                <a:spcPts val="1199"/>
              </a:spcAft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Times New Roman"/>
              </a:rPr>
              <a:t>estimated expression by KEGG pathway</a:t>
            </a:r>
            <a:endParaRPr b="0" lang="en-US" sz="4000" spc="-1" strike="noStrike">
              <a:latin typeface="Times New Roman"/>
              <a:ea typeface="Times New Roman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96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7498080" y="1280160"/>
            <a:ext cx="2377440" cy="1920240"/>
          </a:xfrm>
          <a:prstGeom prst="wedgeRectCallout">
            <a:avLst>
              <a:gd name="adj1" fmla="val -111874"/>
              <a:gd name="adj2" fmla="val 64449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Examined the </a:t>
            </a:r>
            <a:endParaRPr b="0" lang="en-US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top 37 pathways </a:t>
            </a:r>
            <a:endParaRPr b="0" lang="en-US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the highest</a:t>
            </a:r>
            <a:endParaRPr b="0" lang="en-US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overall RNA counts</a:t>
            </a:r>
            <a:endParaRPr b="0" lang="en-US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143" name="TextShape 4"/>
          <p:cNvSpPr txBox="1"/>
          <p:nvPr/>
        </p:nvSpPr>
        <p:spPr>
          <a:xfrm>
            <a:off x="3108960" y="6077880"/>
            <a:ext cx="1737360" cy="65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Times New Roman"/>
              </a:rPr>
              <a:t>...</a:t>
            </a:r>
            <a:endParaRPr b="0" lang="en-US" sz="4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560320" y="301320"/>
            <a:ext cx="70149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Butyrate metabolism</a:t>
            </a:r>
            <a:endParaRPr b="0" lang="en-US" sz="4400" spc="-1" strike="noStrike">
              <a:solidFill>
                <a:srgbClr val="141413"/>
              </a:solidFill>
              <a:latin typeface="Arial"/>
              <a:ea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8160" y="930240"/>
            <a:ext cx="4991040" cy="659340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6228360" y="1057680"/>
            <a:ext cx="2640960" cy="55800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5964120" y="1645920"/>
            <a:ext cx="3911040" cy="121824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4"/>
          <a:stretch/>
        </p:blipFill>
        <p:spPr>
          <a:xfrm>
            <a:off x="5396400" y="3017880"/>
            <a:ext cx="4178880" cy="237708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5029200" y="5577840"/>
            <a:ext cx="4937400" cy="1919880"/>
          </a:xfrm>
          <a:prstGeom prst="wedgeRectCallout">
            <a:avLst>
              <a:gd name="adj1" fmla="val -66939"/>
              <a:gd name="adj2" fmla="val -63231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Buk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a key butyrate gene,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found to reduce RNA counts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the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Smad3</a:t>
            </a:r>
            <a:r>
              <a:rPr b="0" lang="en-US" sz="3450" spc="-1" strike="noStrike" baseline="22000">
                <a:solidFill>
                  <a:srgbClr val="000000"/>
                </a:solidFill>
                <a:latin typeface="AppleSymbols"/>
                <a:ea typeface="AppleSymbols"/>
              </a:rPr>
              <a:t>􏰅</a:t>
            </a:r>
            <a:r>
              <a:rPr b="0" i="1" lang="en-US" sz="3450" spc="-1" strike="noStrike" baseline="2200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b="0" lang="en-US" sz="3450" spc="-1" strike="noStrike" baseline="22000">
                <a:solidFill>
                  <a:srgbClr val="000000"/>
                </a:solidFill>
                <a:latin typeface="AppleSymbols"/>
                <a:ea typeface="AppleSymbols"/>
              </a:rPr>
              <a:t>􏰅</a:t>
            </a:r>
            <a:r>
              <a:rPr b="0" lang="en-US" sz="3450" spc="-1" strike="noStrike" baseline="2200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combined effects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Lachnospiraceae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bacterium A4 responsible for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decreased RNA counts of butyrate kinase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Taxonomic changes species level</a:t>
            </a:r>
            <a:endParaRPr b="0" lang="en-US" sz="4400" spc="-1" strike="noStrike">
              <a:solidFill>
                <a:srgbClr val="141413"/>
              </a:solidFill>
              <a:latin typeface="Arial"/>
              <a:ea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656040" y="30132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0" y="1512000"/>
            <a:ext cx="7125120" cy="604764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3840480" y="1005840"/>
            <a:ext cx="3895560" cy="151344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6126480" y="2398320"/>
            <a:ext cx="3969000" cy="3270960"/>
          </a:xfrm>
          <a:prstGeom prst="wedgeRectCallout">
            <a:avLst>
              <a:gd name="adj1" fmla="val -114990"/>
              <a:gd name="adj2" fmla="val 48101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Lachnospiraceae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bacterium A4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phylum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Firmicutes)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decreases in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abundance in the combined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Smad3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ppleSymbols"/>
              </a:rPr>
              <a:t>-</a:t>
            </a:r>
            <a:r>
              <a:rPr b="0" lang="en-US" sz="2000" spc="-1" strike="noStrike" baseline="1900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effects.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Lachnospiraceae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species,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little studied, literature suggests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anti-inflammatory role.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Arginine and proline metabolism</a:t>
            </a:r>
            <a:endParaRPr b="0" lang="en-US" sz="4400" spc="-1" strike="noStrike">
              <a:solidFill>
                <a:srgbClr val="141413"/>
              </a:solidFill>
              <a:latin typeface="Arial"/>
              <a:ea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5781240" y="1371960"/>
            <a:ext cx="4245840" cy="255996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0" y="975240"/>
            <a:ext cx="5621040" cy="429228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5621040" y="4846320"/>
            <a:ext cx="4481640" cy="271332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91440" y="5303520"/>
            <a:ext cx="5212080" cy="2256120"/>
          </a:xfrm>
          <a:prstGeom prst="wedgeRectCallout">
            <a:avLst>
              <a:gd name="adj1" fmla="val 87416"/>
              <a:gd name="adj2" fmla="val 1226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Observed upshift in RNA counts for genes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involved in the production of putrescine and spermidine.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Occurs in the SMAD3 and combined effects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Novel finding that gut bacteria are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possibly responsible for increased polyamine transcription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74320" y="185760"/>
            <a:ext cx="104241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Lipopolysaccharide (LPS) biosynthesis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005840" y="155448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-12240" y="2194560"/>
            <a:ext cx="5772960" cy="512028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1895040" y="1018080"/>
            <a:ext cx="2468520" cy="51336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1443600" y="1689840"/>
            <a:ext cx="3311280" cy="41328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5801760" y="1645920"/>
            <a:ext cx="4133520" cy="3474720"/>
          </a:xfrm>
          <a:prstGeom prst="wedgeRectCallout">
            <a:avLst>
              <a:gd name="adj1" fmla="val -63958"/>
              <a:gd name="adj2" fmla="val 64824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LPS associated with inflammatory response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Increase in LPS pathway biosynthesis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H. hepaticus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-only and combined effects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However,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M. schaedleri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is responsible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not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H. hepaticus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4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May result in shift to proinflammatory state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LibreOffice/6.1.0.3$MacOSX_X86_64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2018-09-10T15:04:00Z</dcterms:created>
  <dc:creator/>
  <dc:description/>
  <dc:language>en-US</dc:language>
  <cp:lastModifiedBy/>
  <dcterms:modified xsi:type="dcterms:W3CDTF">2018-09-10T21:23:19Z</dcterms:modified>
  <cp:revision>19</cp:revision>
  <dc:subject/>
  <dc:title>Blue Curve</dc:title>
</cp:coreProperties>
</file>