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Helvetica Neue" panose="02020500000000000000" charset="0"/>
      <p:regular r:id="rId15"/>
      <p:bold r:id="rId16"/>
      <p:italic r:id="rId17"/>
      <p:boldItalic r:id="rId18"/>
    </p:embeddedFont>
    <p:embeddedFont>
      <p:font typeface="Helvetica Neue Light" panose="02020500000000000000" charset="0"/>
      <p:regular r:id="rId19"/>
      <p:bold r:id="rId20"/>
      <p:italic r:id="rId21"/>
      <p:boldItalic r:id="rId22"/>
    </p:embeddedFont>
    <p:embeddedFont>
      <p:font typeface="Maven Pro" panose="02020500000000000000" charset="0"/>
      <p:regular r:id="rId23"/>
      <p:bold r:id="rId24"/>
    </p:embeddedFont>
    <p:embeddedFont>
      <p:font typeface="Nunito" panose="02020500000000000000" charset="0"/>
      <p:regular r:id="rId25"/>
      <p:bold r:id="rId26"/>
      <p:italic r:id="rId27"/>
      <p:boldItalic r:id="rId28"/>
    </p:embeddedFont>
    <p:embeddedFont>
      <p:font typeface="Raleway" panose="02020500000000000000"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C359B4-FC7C-4235-8196-A8D5A2FF22AA}">
  <a:tblStyle styleId="{93C359B4-FC7C-4235-8196-A8D5A2FF22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71f11d5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71f11d5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720f2005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720f200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0800" marR="12700" lvl="0" indent="0" algn="l" rtl="0">
              <a:lnSpc>
                <a:spcPct val="115000"/>
              </a:lnSpc>
              <a:spcBef>
                <a:spcPts val="100"/>
              </a:spcBef>
              <a:spcAft>
                <a:spcPts val="0"/>
              </a:spcAft>
              <a:buClr>
                <a:schemeClr val="dk1"/>
              </a:buClr>
              <a:buSzPts val="1100"/>
              <a:buFont typeface="Arial"/>
              <a:buNone/>
            </a:pPr>
            <a:r>
              <a:rPr lang="en" sz="1000">
                <a:solidFill>
                  <a:schemeClr val="dk1"/>
                </a:solidFill>
              </a:rPr>
              <a:t>0.013375722095142093</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c720f2005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c720f2005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71f11d5a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c71f11d5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71f11d5a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71f11d5a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720f200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720f200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8761D"/>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空白 1">
  <p:cSld name="空白">
    <p:spTree>
      <p:nvGrpSpPr>
        <p:cNvPr id="1" name="Shape 273"/>
        <p:cNvGrpSpPr/>
        <p:nvPr/>
      </p:nvGrpSpPr>
      <p:grpSpPr>
        <a:xfrm>
          <a:off x="0" y="0"/>
          <a:ext cx="0" cy="0"/>
          <a:chOff x="0" y="0"/>
          <a:chExt cx="0" cy="0"/>
        </a:xfrm>
      </p:grpSpPr>
      <p:sp>
        <p:nvSpPr>
          <p:cNvPr id="274" name="Google Shape;274;p13"/>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75"/>
        <p:cNvGrpSpPr/>
        <p:nvPr/>
      </p:nvGrpSpPr>
      <p:grpSpPr>
        <a:xfrm>
          <a:off x="0" y="0"/>
          <a:ext cx="0" cy="0"/>
          <a:chOff x="0" y="0"/>
          <a:chExt cx="0" cy="0"/>
        </a:xfrm>
      </p:grpSpPr>
      <p:sp>
        <p:nvSpPr>
          <p:cNvPr id="276" name="Google Shape;276;p14"/>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277" name="Google Shape;277;p14"/>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8" name="Google Shape;278;p14"/>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9" name="Google Shape;279;p14"/>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0" name="Google Shape;280;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分隔頁 滿版底圖">
  <p:cSld name="分隔頁 滿版底圖">
    <p:spTree>
      <p:nvGrpSpPr>
        <p:cNvPr id="1" name="Shape 281"/>
        <p:cNvGrpSpPr/>
        <p:nvPr/>
      </p:nvGrpSpPr>
      <p:grpSpPr>
        <a:xfrm>
          <a:off x="0" y="0"/>
          <a:ext cx="0" cy="0"/>
          <a:chOff x="0" y="0"/>
          <a:chExt cx="0" cy="0"/>
        </a:xfrm>
      </p:grpSpPr>
      <p:sp>
        <p:nvSpPr>
          <p:cNvPr id="282" name="Google Shape;282;p15"/>
          <p:cNvSpPr txBox="1">
            <a:spLocks noGrp="1"/>
          </p:cNvSpPr>
          <p:nvPr>
            <p:ph type="body" idx="1"/>
          </p:nvPr>
        </p:nvSpPr>
        <p:spPr>
          <a:xfrm>
            <a:off x="1682354" y="2121694"/>
            <a:ext cx="5936400" cy="450000"/>
          </a:xfrm>
          <a:prstGeom prst="rect">
            <a:avLst/>
          </a:prstGeom>
          <a:noFill/>
          <a:ln>
            <a:noFill/>
          </a:ln>
        </p:spPr>
        <p:txBody>
          <a:bodyPr spcFirstLastPara="1" wrap="square" lIns="68575" tIns="34275" rIns="68575" bIns="34275" anchor="t" anchorCtr="0">
            <a:noAutofit/>
          </a:bodyPr>
          <a:lstStyle>
            <a:lvl1pPr marL="457200" lvl="0" indent="-228600" algn="ctr" rtl="0">
              <a:lnSpc>
                <a:spcPct val="120000"/>
              </a:lnSpc>
              <a:spcBef>
                <a:spcPts val="800"/>
              </a:spcBef>
              <a:spcAft>
                <a:spcPts val="0"/>
              </a:spcAft>
              <a:buClr>
                <a:schemeClr val="lt1"/>
              </a:buClr>
              <a:buSzPts val="2400"/>
              <a:buNone/>
              <a:defRPr sz="2400" b="0" i="0">
                <a:solidFill>
                  <a:schemeClr val="lt1"/>
                </a:solidFill>
                <a:latin typeface="Arial"/>
                <a:ea typeface="Arial"/>
                <a:cs typeface="Arial"/>
                <a:sym typeface="Arial"/>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只有標題 1">
  <p:cSld name="TITLE_ONLY_1">
    <p:bg>
      <p:bgPr>
        <a:solidFill>
          <a:srgbClr val="006AC6"/>
        </a:solidFill>
        <a:effectLst/>
      </p:bgPr>
    </p:bg>
    <p:spTree>
      <p:nvGrpSpPr>
        <p:cNvPr id="1" name="Shape 283"/>
        <p:cNvGrpSpPr/>
        <p:nvPr/>
      </p:nvGrpSpPr>
      <p:grpSpPr>
        <a:xfrm>
          <a:off x="0" y="0"/>
          <a:ext cx="0" cy="0"/>
          <a:chOff x="0" y="0"/>
          <a:chExt cx="0" cy="0"/>
        </a:xfrm>
      </p:grpSpPr>
      <p:sp>
        <p:nvSpPr>
          <p:cNvPr id="284" name="Google Shape;2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85" name="Google Shape;285;p16"/>
          <p:cNvPicPr preferRelativeResize="0"/>
          <p:nvPr/>
        </p:nvPicPr>
        <p:blipFill rotWithShape="1">
          <a:blip r:embed="rId2">
            <a:alphaModFix/>
          </a:blip>
          <a:srcRect t="62384"/>
          <a:stretch/>
        </p:blipFill>
        <p:spPr>
          <a:xfrm>
            <a:off x="3057700" y="2323000"/>
            <a:ext cx="3028600" cy="493450"/>
          </a:xfrm>
          <a:prstGeom prst="rect">
            <a:avLst/>
          </a:prstGeom>
          <a:noFill/>
          <a:ln>
            <a:noFill/>
          </a:ln>
        </p:spPr>
      </p:pic>
      <p:pic>
        <p:nvPicPr>
          <p:cNvPr id="286" name="Google Shape;286;p16"/>
          <p:cNvPicPr preferRelativeResize="0"/>
          <p:nvPr/>
        </p:nvPicPr>
        <p:blipFill rotWithShape="1">
          <a:blip r:embed="rId3">
            <a:alphaModFix/>
          </a:blip>
          <a:srcRect l="48043"/>
          <a:stretch/>
        </p:blipFill>
        <p:spPr>
          <a:xfrm>
            <a:off x="3634720" y="1496025"/>
            <a:ext cx="1990601" cy="1198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W0EL3w6qxHRa5ZFPYhYl87Piv7Y94ELG/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rive.google.com/file/d/1mJv80_a17wXnXydZEPGXKFtnQRd5REsc/view?usp=sha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rQH-POEikT1C1ljei--GVrfNJgQNXxt1?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colab.research.google.com/drive/1SoseuU2slHOAbQJDeyxin3nTLxEySDrX?usp=sharing" TargetMode="External"/><Relationship Id="rId5" Type="http://schemas.openxmlformats.org/officeDocument/2006/relationships/hyperlink" Target="https://colab.research.google.com/drive/1S25isEjjq6c4Nm12t6dgLmFihvG4SuH6?usp=sharing" TargetMode="External"/><Relationship Id="rId4" Type="http://schemas.openxmlformats.org/officeDocument/2006/relationships/hyperlink" Target="https://colab.research.google.com/drive/1jO0poGmU3Pqh_A08LEzyZ8s1bQ-VMk7h?usp=shar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mailto:kent@csie.io" TargetMode="External"/><Relationship Id="rId2" Type="http://schemas.openxmlformats.org/officeDocument/2006/relationships/hyperlink" Target="mailto:jang@csie.ntu.edu.tw"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761D"/>
        </a:solidFill>
        <a:effectLst/>
      </p:bgPr>
    </p:bg>
    <p:spTree>
      <p:nvGrpSpPr>
        <p:cNvPr id="1" name="Shape 290"/>
        <p:cNvGrpSpPr/>
        <p:nvPr/>
      </p:nvGrpSpPr>
      <p:grpSpPr>
        <a:xfrm>
          <a:off x="0" y="0"/>
          <a:ext cx="0" cy="0"/>
          <a:chOff x="0" y="0"/>
          <a:chExt cx="0" cy="0"/>
        </a:xfrm>
      </p:grpSpPr>
      <p:sp>
        <p:nvSpPr>
          <p:cNvPr id="291" name="Google Shape;291;p17"/>
          <p:cNvSpPr txBox="1">
            <a:spLocks noGrp="1"/>
          </p:cNvSpPr>
          <p:nvPr>
            <p:ph type="ctrTitle"/>
          </p:nvPr>
        </p:nvSpPr>
        <p:spPr>
          <a:xfrm>
            <a:off x="1373100" y="784579"/>
            <a:ext cx="4924500" cy="251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latin typeface="Raleway"/>
                <a:ea typeface="Raleway"/>
                <a:cs typeface="Raleway"/>
                <a:sym typeface="Raleway"/>
              </a:rPr>
              <a:t>信用卡盜刷偵測</a:t>
            </a:r>
            <a:endParaRPr sz="4500">
              <a:latin typeface="Raleway"/>
              <a:ea typeface="Raleway"/>
              <a:cs typeface="Raleway"/>
              <a:sym typeface="Raleway"/>
            </a:endParaRPr>
          </a:p>
        </p:txBody>
      </p:sp>
      <p:pic>
        <p:nvPicPr>
          <p:cNvPr id="292" name="Google Shape;292;p17"/>
          <p:cNvPicPr preferRelativeResize="0"/>
          <p:nvPr/>
        </p:nvPicPr>
        <p:blipFill>
          <a:blip r:embed="rId3">
            <a:alphaModFix amt="58000"/>
          </a:blip>
          <a:stretch>
            <a:fillRect/>
          </a:stretch>
        </p:blipFill>
        <p:spPr>
          <a:xfrm>
            <a:off x="235325" y="2939275"/>
            <a:ext cx="2510126" cy="1879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8"/>
          <p:cNvSpPr txBox="1">
            <a:spLocks noGrp="1"/>
          </p:cNvSpPr>
          <p:nvPr>
            <p:ph type="body" idx="1"/>
          </p:nvPr>
        </p:nvSpPr>
        <p:spPr>
          <a:xfrm>
            <a:off x="1303800" y="1440375"/>
            <a:ext cx="73563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在台灣，20歲以上持有信用卡人數超過六成。因信用卡具備高回饋、延遲付款以及付款便利等特性，使得信用卡成為人們支付時不可或缺的工具。不過隨著科技的日新月異，不肖分子也針對此支付模式衍生出新的犯罪手法，即「信用卡盜刷」。</a:t>
            </a:r>
            <a:endParaRPr sz="1400" dirty="0"/>
          </a:p>
          <a:p>
            <a:pPr marL="0" lvl="0" indent="0" algn="l" rtl="0">
              <a:spcBef>
                <a:spcPts val="1600"/>
              </a:spcBef>
              <a:spcAft>
                <a:spcPts val="0"/>
              </a:spcAft>
              <a:buNone/>
            </a:pPr>
            <a:r>
              <a:rPr lang="en" sz="1400" dirty="0"/>
              <a:t>面對盜刷，一般民眾除了可以透過經常對帳、防止卡片資訊外洩等方式來避免外，國內外銀行及發卡組織近年也開始運用機器學習演算法找出潛在的盜刷交易，並及早因應。然而，盜刷的樣態千百種，到底什麼才是足以判斷為盜刷的關鍵因子呢？ </a:t>
            </a:r>
            <a:endParaRPr sz="1400" dirty="0"/>
          </a:p>
          <a:p>
            <a:pPr marL="0" lvl="0" indent="0" algn="l" rtl="0">
              <a:spcBef>
                <a:spcPts val="1600"/>
              </a:spcBef>
              <a:spcAft>
                <a:spcPts val="1600"/>
              </a:spcAft>
              <a:buNone/>
            </a:pPr>
            <a:r>
              <a:rPr lang="en" sz="1400" dirty="0"/>
              <a:t>根據所提供的去識別信用卡交易授權資料，希望大家集思廣益，一同「反盜刷」！不僅捍衛自己的資產，守護身邊親友的財富。</a:t>
            </a:r>
            <a:r>
              <a:rPr lang="en" dirty="0"/>
              <a:t>(摘自 2019 </a:t>
            </a:r>
            <a:r>
              <a:rPr lang="en-US" altLang="zh-TW"/>
              <a:t>ESun</a:t>
            </a:r>
            <a:r>
              <a:rPr lang="en"/>
              <a:t> </a:t>
            </a:r>
            <a:r>
              <a:rPr lang="en" dirty="0"/>
              <a:t>公開挑戰賽)</a:t>
            </a:r>
            <a:endParaRPr dirty="0"/>
          </a:p>
        </p:txBody>
      </p:sp>
      <p:sp>
        <p:nvSpPr>
          <p:cNvPr id="298" name="Google Shape;298;p18"/>
          <p:cNvSpPr txBox="1">
            <a:spLocks noGrp="1"/>
          </p:cNvSpPr>
          <p:nvPr>
            <p:ph type="title"/>
          </p:nvPr>
        </p:nvSpPr>
        <p:spPr>
          <a:xfrm>
            <a:off x="1303800" y="598575"/>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題目說明</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挑戰點</a:t>
            </a:r>
            <a:endParaRPr/>
          </a:p>
        </p:txBody>
      </p:sp>
      <p:sp>
        <p:nvSpPr>
          <p:cNvPr id="304" name="Google Shape;304;p19"/>
          <p:cNvSpPr txBox="1">
            <a:spLocks noGrp="1"/>
          </p:cNvSpPr>
          <p:nvPr>
            <p:ph type="body" idx="1"/>
          </p:nvPr>
        </p:nvSpPr>
        <p:spPr>
          <a:xfrm>
            <a:off x="1303800" y="1359325"/>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Imbalanced:</a:t>
            </a:r>
            <a:endParaRPr/>
          </a:p>
          <a:p>
            <a:pPr marL="914400" lvl="1" indent="-298450" algn="l" rtl="0">
              <a:spcBef>
                <a:spcPts val="0"/>
              </a:spcBef>
              <a:spcAft>
                <a:spcPts val="0"/>
              </a:spcAft>
              <a:buSzPts val="1100"/>
              <a:buChar char="○"/>
            </a:pPr>
            <a:r>
              <a:rPr lang="en"/>
              <a:t>盜刷筆數只佔了 1.3%</a:t>
            </a:r>
            <a:endParaRPr/>
          </a:p>
          <a:p>
            <a:pPr marL="457200" lvl="0" indent="-311150" algn="l" rtl="0">
              <a:spcBef>
                <a:spcPts val="0"/>
              </a:spcBef>
              <a:spcAft>
                <a:spcPts val="0"/>
              </a:spcAft>
              <a:buSzPts val="1300"/>
              <a:buChar char="●"/>
            </a:pPr>
            <a:r>
              <a:rPr lang="en"/>
              <a:t>Sparse</a:t>
            </a:r>
            <a:endParaRPr/>
          </a:p>
          <a:p>
            <a:pPr marL="914400" lvl="1" indent="-298450" algn="l" rtl="0">
              <a:spcBef>
                <a:spcPts val="0"/>
              </a:spcBef>
              <a:spcAft>
                <a:spcPts val="0"/>
              </a:spcAft>
              <a:buSzPts val="1100"/>
              <a:buChar char="○"/>
            </a:pPr>
            <a:r>
              <a:rPr lang="en"/>
              <a:t>長尾，大部份特店只有少數人刷卡過。</a:t>
            </a:r>
            <a:endParaRPr/>
          </a:p>
          <a:p>
            <a:pPr marL="457200" lvl="0" indent="0" algn="l" rtl="0">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資料取得方式</a:t>
            </a:r>
            <a:endParaRPr/>
          </a:p>
        </p:txBody>
      </p:sp>
      <p:sp>
        <p:nvSpPr>
          <p:cNvPr id="310" name="Google Shape;310;p20"/>
          <p:cNvSpPr txBox="1">
            <a:spLocks noGrp="1"/>
          </p:cNvSpPr>
          <p:nvPr>
            <p:ph type="body" idx="1"/>
          </p:nvPr>
        </p:nvSpPr>
        <p:spPr>
          <a:xfrm>
            <a:off x="100850" y="1250475"/>
            <a:ext cx="49194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方法一:執行以下程式碼</a:t>
            </a:r>
            <a:endParaRPr sz="1800" b="1"/>
          </a:p>
          <a:p>
            <a:pPr marL="0" lvl="0" indent="0" algn="l" rtl="0">
              <a:spcBef>
                <a:spcPts val="1600"/>
              </a:spcBef>
              <a:spcAft>
                <a:spcPts val="1600"/>
              </a:spcAft>
              <a:buNone/>
            </a:pPr>
            <a:endParaRPr/>
          </a:p>
        </p:txBody>
      </p:sp>
      <p:sp>
        <p:nvSpPr>
          <p:cNvPr id="311" name="Google Shape;311;p20"/>
          <p:cNvSpPr txBox="1"/>
          <p:nvPr/>
        </p:nvSpPr>
        <p:spPr>
          <a:xfrm>
            <a:off x="100850" y="1815375"/>
            <a:ext cx="4919400" cy="3249300"/>
          </a:xfrm>
          <a:prstGeom prst="rect">
            <a:avLst/>
          </a:prstGeom>
          <a:solidFill>
            <a:srgbClr val="EFEFEF"/>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f1id = '1SvJ_IiHr-ndJDG_sBf6NCn0lMKUxPIlf'</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f2id = '1lZPv46zul32Xbr1qHES66YRzMa-A7MzB'</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!pip3 install gdown</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import gdown</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url = 'https://drive.google.com/uc?id=%s'%(f1id)</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output = 'train.csv'</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gdown.download(url, output, quiet=False)</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url = 'https://drive.google.com/uc?id=%s'%(f2id)</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output = 'test.csv'</a:t>
            </a:r>
            <a:endParaRPr sz="1250" b="1">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250" b="1">
                <a:solidFill>
                  <a:srgbClr val="434343"/>
                </a:solidFill>
                <a:latin typeface="Courier New"/>
                <a:ea typeface="Courier New"/>
                <a:cs typeface="Courier New"/>
                <a:sym typeface="Courier New"/>
              </a:rPr>
              <a:t>gdown.download(url, output, quiet=False)</a:t>
            </a:r>
            <a:endParaRPr sz="1600">
              <a:solidFill>
                <a:srgbClr val="434343"/>
              </a:solidFill>
              <a:latin typeface="Nunito"/>
              <a:ea typeface="Nunito"/>
              <a:cs typeface="Nunito"/>
              <a:sym typeface="Nunito"/>
            </a:endParaRPr>
          </a:p>
        </p:txBody>
      </p:sp>
      <p:sp>
        <p:nvSpPr>
          <p:cNvPr id="312" name="Google Shape;312;p20"/>
          <p:cNvSpPr txBox="1">
            <a:spLocks noGrp="1"/>
          </p:cNvSpPr>
          <p:nvPr>
            <p:ph type="body" idx="1"/>
          </p:nvPr>
        </p:nvSpPr>
        <p:spPr>
          <a:xfrm>
            <a:off x="5020250" y="1250475"/>
            <a:ext cx="27174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方法二:從以下連結下載</a:t>
            </a:r>
            <a:endParaRPr sz="1800" b="1"/>
          </a:p>
          <a:p>
            <a:pPr marL="0" lvl="0" indent="0" algn="l" rtl="0">
              <a:spcBef>
                <a:spcPts val="1600"/>
              </a:spcBef>
              <a:spcAft>
                <a:spcPts val="1600"/>
              </a:spcAft>
              <a:buNone/>
            </a:pPr>
            <a:endParaRPr/>
          </a:p>
        </p:txBody>
      </p:sp>
      <p:sp>
        <p:nvSpPr>
          <p:cNvPr id="313" name="Google Shape;313;p20"/>
          <p:cNvSpPr txBox="1"/>
          <p:nvPr/>
        </p:nvSpPr>
        <p:spPr>
          <a:xfrm>
            <a:off x="5150225" y="1815375"/>
            <a:ext cx="3680100" cy="3323957"/>
          </a:xfrm>
          <a:prstGeom prst="rect">
            <a:avLst/>
          </a:prstGeom>
          <a:solidFill>
            <a:srgbClr val="EFEFEF"/>
          </a:solidFill>
          <a:ln>
            <a:noFill/>
          </a:ln>
        </p:spPr>
        <p:txBody>
          <a:bodyPr spcFirstLastPara="1" wrap="square" lIns="91425" tIns="91425" rIns="91425" bIns="91425" anchor="t" anchorCtr="0">
            <a:spAutoFit/>
          </a:bodyPr>
          <a:lstStyle/>
          <a:p>
            <a:pPr marL="457200" lvl="0" indent="-307975" algn="l" rtl="0">
              <a:lnSpc>
                <a:spcPct val="135714"/>
              </a:lnSpc>
              <a:spcBef>
                <a:spcPts val="0"/>
              </a:spcBef>
              <a:spcAft>
                <a:spcPts val="0"/>
              </a:spcAft>
              <a:buClr>
                <a:srgbClr val="434343"/>
              </a:buClr>
              <a:buSzPts val="1250"/>
              <a:buFont typeface="Courier New"/>
              <a:buChar char="●"/>
            </a:pPr>
            <a:r>
              <a:rPr lang="en" sz="1250" b="1" u="sng" dirty="0">
                <a:solidFill>
                  <a:schemeClr val="hlink"/>
                </a:solidFill>
                <a:latin typeface="Courier New"/>
                <a:ea typeface="Courier New"/>
                <a:cs typeface="Courier New"/>
                <a:sym typeface="Courier New"/>
                <a:hlinkClick r:id="rId3"/>
              </a:rPr>
              <a:t>連結一: train.csv</a:t>
            </a: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457200" lvl="0" indent="-307975" algn="l" rtl="0">
              <a:lnSpc>
                <a:spcPct val="135714"/>
              </a:lnSpc>
              <a:spcBef>
                <a:spcPts val="0"/>
              </a:spcBef>
              <a:spcAft>
                <a:spcPts val="0"/>
              </a:spcAft>
              <a:buClr>
                <a:srgbClr val="434343"/>
              </a:buClr>
              <a:buSzPts val="1250"/>
              <a:buFont typeface="Courier New"/>
              <a:buChar char="●"/>
            </a:pPr>
            <a:r>
              <a:rPr lang="en" sz="1250" b="1" u="sng" dirty="0">
                <a:solidFill>
                  <a:schemeClr val="hlink"/>
                </a:solidFill>
                <a:latin typeface="Courier New"/>
                <a:ea typeface="Courier New"/>
                <a:cs typeface="Courier New"/>
                <a:sym typeface="Courier New"/>
                <a:hlinkClick r:id="rId4"/>
              </a:rPr>
              <a:t>連結二: test</a:t>
            </a:r>
            <a:r>
              <a:rPr lang="en" sz="1250" b="1" u="sng">
                <a:solidFill>
                  <a:schemeClr val="hlink"/>
                </a:solidFill>
                <a:latin typeface="Courier New"/>
                <a:ea typeface="Courier New"/>
                <a:cs typeface="Courier New"/>
                <a:sym typeface="Courier New"/>
                <a:hlinkClick r:id="rId4"/>
              </a:rPr>
              <a:t>.cv</a:t>
            </a: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250" b="1" dirty="0">
              <a:solidFill>
                <a:srgbClr val="43434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資料欄位說明</a:t>
            </a:r>
            <a:endParaRPr/>
          </a:p>
        </p:txBody>
      </p:sp>
      <p:pic>
        <p:nvPicPr>
          <p:cNvPr id="319" name="Google Shape;319;p21"/>
          <p:cNvPicPr preferRelativeResize="0"/>
          <p:nvPr/>
        </p:nvPicPr>
        <p:blipFill rotWithShape="1">
          <a:blip r:embed="rId3">
            <a:alphaModFix/>
          </a:blip>
          <a:srcRect b="1681"/>
          <a:stretch/>
        </p:blipFill>
        <p:spPr>
          <a:xfrm>
            <a:off x="1008075" y="1552800"/>
            <a:ext cx="3839799" cy="3186375"/>
          </a:xfrm>
          <a:prstGeom prst="rect">
            <a:avLst/>
          </a:prstGeom>
          <a:noFill/>
          <a:ln>
            <a:noFill/>
          </a:ln>
        </p:spPr>
      </p:pic>
      <p:pic>
        <p:nvPicPr>
          <p:cNvPr id="320" name="Google Shape;320;p21"/>
          <p:cNvPicPr preferRelativeResize="0"/>
          <p:nvPr/>
        </p:nvPicPr>
        <p:blipFill>
          <a:blip r:embed="rId4">
            <a:alphaModFix/>
          </a:blip>
          <a:stretch>
            <a:fillRect/>
          </a:stretch>
        </p:blipFill>
        <p:spPr>
          <a:xfrm>
            <a:off x="5009665" y="1552800"/>
            <a:ext cx="3991335" cy="2620010"/>
          </a:xfrm>
          <a:prstGeom prst="rect">
            <a:avLst/>
          </a:prstGeom>
          <a:noFill/>
          <a:ln>
            <a:noFill/>
          </a:ln>
        </p:spPr>
      </p:pic>
      <p:sp>
        <p:nvSpPr>
          <p:cNvPr id="321" name="Google Shape;321;p21"/>
          <p:cNvSpPr/>
          <p:nvPr/>
        </p:nvSpPr>
        <p:spPr>
          <a:xfrm>
            <a:off x="4974250" y="3892875"/>
            <a:ext cx="4026900" cy="357300"/>
          </a:xfrm>
          <a:prstGeom prst="rect">
            <a:avLst/>
          </a:prstGeom>
          <a:noFill/>
          <a:ln w="76200"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txBox="1"/>
          <p:nvPr/>
        </p:nvSpPr>
        <p:spPr>
          <a:xfrm>
            <a:off x="5009675" y="4363050"/>
            <a:ext cx="313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fraud_ind = 0 =&gt; 代表正常</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fraud_ind = 1 =&gt; 代表被盜刷</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F1-Score 評分方式</a:t>
            </a:r>
            <a:endParaRPr/>
          </a:p>
        </p:txBody>
      </p:sp>
      <p:sp>
        <p:nvSpPr>
          <p:cNvPr id="328" name="Google Shape;328;p22"/>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b="1"/>
              <a:t>F1 Score 為評分標準</a:t>
            </a:r>
            <a:endParaRPr b="1"/>
          </a:p>
          <a:p>
            <a:pPr marL="457200" lvl="0" indent="-311150" algn="l" rtl="0">
              <a:spcBef>
                <a:spcPts val="1600"/>
              </a:spcBef>
              <a:spcAft>
                <a:spcPts val="0"/>
              </a:spcAft>
              <a:buSzPts val="1300"/>
              <a:buChar char="●"/>
            </a:pPr>
            <a:r>
              <a:rPr lang="en" b="1"/>
              <a:t>F1 = 2 * (precision * recall) / (precision + recall)</a:t>
            </a:r>
            <a:endParaRPr b="1"/>
          </a:p>
          <a:p>
            <a:pPr marL="914400" lvl="1" indent="-298450" algn="l" rtl="0">
              <a:spcBef>
                <a:spcPts val="1600"/>
              </a:spcBef>
              <a:spcAft>
                <a:spcPts val="0"/>
              </a:spcAft>
              <a:buSzPts val="1100"/>
              <a:buChar char="○"/>
            </a:pPr>
            <a:r>
              <a:rPr lang="en"/>
              <a:t>Precision = tp / (tp + fp)</a:t>
            </a:r>
            <a:endParaRPr/>
          </a:p>
          <a:p>
            <a:pPr marL="914400" lvl="1" indent="-298450" algn="l" rtl="0">
              <a:spcBef>
                <a:spcPts val="1600"/>
              </a:spcBef>
              <a:spcAft>
                <a:spcPts val="0"/>
              </a:spcAft>
              <a:buSzPts val="1100"/>
              <a:buChar char="○"/>
            </a:pPr>
            <a:r>
              <a:rPr lang="en"/>
              <a:t>Recall = tp / (tp+ fn)</a:t>
            </a:r>
            <a:endParaRPr/>
          </a:p>
          <a:p>
            <a:pPr marL="457200" lvl="0" indent="-311150" algn="l" rtl="0">
              <a:spcBef>
                <a:spcPts val="1600"/>
              </a:spcBef>
              <a:spcAft>
                <a:spcPts val="0"/>
              </a:spcAft>
              <a:buSzPts val="1300"/>
              <a:buChar char="●"/>
            </a:pPr>
            <a:r>
              <a:rPr lang="en" b="1"/>
              <a:t>Positive : 代表被盜刷, Negative; 代表沒有被盜刷</a:t>
            </a:r>
            <a:endParaRPr b="1"/>
          </a:p>
          <a:p>
            <a:pPr marL="0" lvl="0" indent="0" algn="l" rtl="0">
              <a:spcBef>
                <a:spcPts val="1600"/>
              </a:spcBef>
              <a:spcAft>
                <a:spcPts val="0"/>
              </a:spcAft>
              <a:buNone/>
            </a:pPr>
            <a:endParaRPr/>
          </a:p>
          <a:p>
            <a:pPr marL="0" lvl="0" indent="0" algn="l" rtl="0">
              <a:spcBef>
                <a:spcPts val="1600"/>
              </a:spcBef>
              <a:spcAft>
                <a:spcPts val="0"/>
              </a:spcAft>
              <a:buNone/>
            </a:pPr>
            <a:endParaRPr sz="1050">
              <a:solidFill>
                <a:srgbClr val="212529"/>
              </a:solidFill>
              <a:highlight>
                <a:srgbClr val="F8F8F8"/>
              </a:highlight>
              <a:latin typeface="Courier New"/>
              <a:ea typeface="Courier New"/>
              <a:cs typeface="Courier New"/>
              <a:sym typeface="Courier New"/>
            </a:endParaRPr>
          </a:p>
          <a:p>
            <a:pPr marL="0" lvl="0" indent="0" algn="l" rtl="0">
              <a:spcBef>
                <a:spcPts val="0"/>
              </a:spcBef>
              <a:spcAft>
                <a:spcPts val="0"/>
              </a:spcAft>
              <a:buNone/>
            </a:pPr>
            <a:endParaRPr sz="1200">
              <a:solidFill>
                <a:srgbClr val="212529"/>
              </a:solidFill>
              <a:highlight>
                <a:srgbClr val="F8F8F8"/>
              </a:highlight>
              <a:latin typeface="Helvetica Neue"/>
              <a:ea typeface="Helvetica Neue"/>
              <a:cs typeface="Helvetica Neue"/>
              <a:sym typeface="Helvetica Neue"/>
            </a:endParaRPr>
          </a:p>
          <a:p>
            <a:pPr marL="0" lvl="0" indent="0" algn="l" rtl="0">
              <a:spcBef>
                <a:spcPts val="0"/>
              </a:spcBef>
              <a:spcAft>
                <a:spcPts val="0"/>
              </a:spcAft>
              <a:buNone/>
            </a:pPr>
            <a:endParaRPr>
              <a:solidFill>
                <a:srgbClr val="002339"/>
              </a:solidFill>
              <a:highlight>
                <a:srgbClr val="F0F5F8"/>
              </a:highlight>
              <a:latin typeface="Arial"/>
              <a:ea typeface="Arial"/>
              <a:cs typeface="Arial"/>
              <a:sym typeface="Arial"/>
            </a:endParaRPr>
          </a:p>
          <a:p>
            <a:pPr marL="0" lvl="0" indent="0" algn="l" rtl="0">
              <a:spcBef>
                <a:spcPts val="0"/>
              </a:spcBef>
              <a:spcAft>
                <a:spcPts val="1600"/>
              </a:spcAft>
              <a:buNone/>
            </a:pPr>
            <a:endParaRPr/>
          </a:p>
        </p:txBody>
      </p:sp>
      <p:graphicFrame>
        <p:nvGraphicFramePr>
          <p:cNvPr id="329" name="Google Shape;329;p22"/>
          <p:cNvGraphicFramePr/>
          <p:nvPr/>
        </p:nvGraphicFramePr>
        <p:xfrm>
          <a:off x="1245625" y="3457125"/>
          <a:ext cx="5906475" cy="1264425"/>
        </p:xfrm>
        <a:graphic>
          <a:graphicData uri="http://schemas.openxmlformats.org/drawingml/2006/table">
            <a:tbl>
              <a:tblPr>
                <a:noFill/>
                <a:tableStyleId>{93C359B4-FC7C-4235-8196-A8D5A2FF22AA}</a:tableStyleId>
              </a:tblPr>
              <a:tblGrid>
                <a:gridCol w="1968825">
                  <a:extLst>
                    <a:ext uri="{9D8B030D-6E8A-4147-A177-3AD203B41FA5}">
                      <a16:colId xmlns:a16="http://schemas.microsoft.com/office/drawing/2014/main" val="20000"/>
                    </a:ext>
                  </a:extLst>
                </a:gridCol>
                <a:gridCol w="1968825">
                  <a:extLst>
                    <a:ext uri="{9D8B030D-6E8A-4147-A177-3AD203B41FA5}">
                      <a16:colId xmlns:a16="http://schemas.microsoft.com/office/drawing/2014/main" val="20001"/>
                    </a:ext>
                  </a:extLst>
                </a:gridCol>
                <a:gridCol w="1968825">
                  <a:extLst>
                    <a:ext uri="{9D8B030D-6E8A-4147-A177-3AD203B41FA5}">
                      <a16:colId xmlns:a16="http://schemas.microsoft.com/office/drawing/2014/main" val="20002"/>
                    </a:ext>
                  </a:extLst>
                </a:gridCol>
              </a:tblGrid>
              <a:tr h="4214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Predict Positive</a:t>
                      </a:r>
                      <a:endParaRPr/>
                    </a:p>
                  </a:txBody>
                  <a:tcPr marL="91425" marR="91425" marT="91425" marB="91425"/>
                </a:tc>
                <a:tc>
                  <a:txBody>
                    <a:bodyPr/>
                    <a:lstStyle/>
                    <a:p>
                      <a:pPr marL="0" lvl="0" indent="0" algn="l" rtl="0">
                        <a:spcBef>
                          <a:spcPts val="0"/>
                        </a:spcBef>
                        <a:spcAft>
                          <a:spcPts val="0"/>
                        </a:spcAft>
                        <a:buNone/>
                      </a:pPr>
                      <a:r>
                        <a:rPr lang="en"/>
                        <a:t>Predict Negative</a:t>
                      </a:r>
                      <a:endParaRPr/>
                    </a:p>
                  </a:txBody>
                  <a:tcPr marL="91425" marR="91425" marT="91425" marB="91425"/>
                </a:tc>
                <a:extLst>
                  <a:ext uri="{0D108BD9-81ED-4DB2-BD59-A6C34878D82A}">
                    <a16:rowId xmlns:a16="http://schemas.microsoft.com/office/drawing/2014/main" val="10000"/>
                  </a:ext>
                </a:extLst>
              </a:tr>
              <a:tr h="421475">
                <a:tc>
                  <a:txBody>
                    <a:bodyPr/>
                    <a:lstStyle/>
                    <a:p>
                      <a:pPr marL="0" lvl="0" indent="0" algn="l" rtl="0">
                        <a:spcBef>
                          <a:spcPts val="0"/>
                        </a:spcBef>
                        <a:spcAft>
                          <a:spcPts val="0"/>
                        </a:spcAft>
                        <a:buNone/>
                      </a:pPr>
                      <a:r>
                        <a:rPr lang="en"/>
                        <a:t>Actual Positive</a:t>
                      </a:r>
                      <a:endParaRPr/>
                    </a:p>
                  </a:txBody>
                  <a:tcPr marL="91425" marR="91425" marT="91425" marB="91425"/>
                </a:tc>
                <a:tc>
                  <a:txBody>
                    <a:bodyPr/>
                    <a:lstStyle/>
                    <a:p>
                      <a:pPr marL="0" lvl="0" indent="0" algn="l" rtl="0">
                        <a:spcBef>
                          <a:spcPts val="0"/>
                        </a:spcBef>
                        <a:spcAft>
                          <a:spcPts val="0"/>
                        </a:spcAft>
                        <a:buNone/>
                      </a:pPr>
                      <a:r>
                        <a:rPr lang="en"/>
                        <a:t>TP</a:t>
                      </a:r>
                      <a:endParaRPr/>
                    </a:p>
                  </a:txBody>
                  <a:tcPr marL="91425" marR="91425" marT="91425" marB="91425"/>
                </a:tc>
                <a:tc>
                  <a:txBody>
                    <a:bodyPr/>
                    <a:lstStyle/>
                    <a:p>
                      <a:pPr marL="0" lvl="0" indent="0" algn="l" rtl="0">
                        <a:spcBef>
                          <a:spcPts val="0"/>
                        </a:spcBef>
                        <a:spcAft>
                          <a:spcPts val="0"/>
                        </a:spcAft>
                        <a:buNone/>
                      </a:pPr>
                      <a:r>
                        <a:rPr lang="en"/>
                        <a:t>FN</a:t>
                      </a:r>
                      <a:endParaRPr/>
                    </a:p>
                  </a:txBody>
                  <a:tcPr marL="91425" marR="91425" marT="91425" marB="91425"/>
                </a:tc>
                <a:extLst>
                  <a:ext uri="{0D108BD9-81ED-4DB2-BD59-A6C34878D82A}">
                    <a16:rowId xmlns:a16="http://schemas.microsoft.com/office/drawing/2014/main" val="10001"/>
                  </a:ext>
                </a:extLst>
              </a:tr>
              <a:tr h="421475">
                <a:tc>
                  <a:txBody>
                    <a:bodyPr/>
                    <a:lstStyle/>
                    <a:p>
                      <a:pPr marL="0" lvl="0" indent="0" algn="l" rtl="0">
                        <a:spcBef>
                          <a:spcPts val="0"/>
                        </a:spcBef>
                        <a:spcAft>
                          <a:spcPts val="0"/>
                        </a:spcAft>
                        <a:buNone/>
                      </a:pPr>
                      <a:r>
                        <a:rPr lang="en"/>
                        <a:t>Actual Negative</a:t>
                      </a:r>
                      <a:endParaRPr/>
                    </a:p>
                  </a:txBody>
                  <a:tcPr marL="91425" marR="91425" marT="91425" marB="91425"/>
                </a:tc>
                <a:tc>
                  <a:txBody>
                    <a:bodyPr/>
                    <a:lstStyle/>
                    <a:p>
                      <a:pPr marL="0" lvl="0" indent="0" algn="l" rtl="0">
                        <a:spcBef>
                          <a:spcPts val="0"/>
                        </a:spcBef>
                        <a:spcAft>
                          <a:spcPts val="0"/>
                        </a:spcAft>
                        <a:buNone/>
                      </a:pPr>
                      <a:r>
                        <a:rPr lang="en"/>
                        <a:t>FP</a:t>
                      </a:r>
                      <a:endParaRPr/>
                    </a:p>
                  </a:txBody>
                  <a:tcPr marL="91425" marR="91425" marT="91425" marB="91425"/>
                </a:tc>
                <a:tc>
                  <a:txBody>
                    <a:bodyPr/>
                    <a:lstStyle/>
                    <a:p>
                      <a:pPr marL="0" lvl="0" indent="0" algn="l" rtl="0">
                        <a:spcBef>
                          <a:spcPts val="0"/>
                        </a:spcBef>
                        <a:spcAft>
                          <a:spcPts val="0"/>
                        </a:spcAft>
                        <a:buNone/>
                      </a:pPr>
                      <a:r>
                        <a:rPr lang="en"/>
                        <a:t>TN</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參考程式碼</a:t>
            </a:r>
            <a:endParaRPr/>
          </a:p>
        </p:txBody>
      </p:sp>
      <p:sp>
        <p:nvSpPr>
          <p:cNvPr id="335" name="Google Shape;335;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資料觀察</a:t>
            </a:r>
            <a:endParaRPr/>
          </a:p>
          <a:p>
            <a:pPr marL="914400" lvl="1" indent="-298450" algn="l" rtl="0">
              <a:spcBef>
                <a:spcPts val="0"/>
              </a:spcBef>
              <a:spcAft>
                <a:spcPts val="0"/>
              </a:spcAft>
              <a:buSzPts val="1100"/>
              <a:buChar char="○"/>
            </a:pPr>
            <a:r>
              <a:rPr lang="en" u="sng">
                <a:solidFill>
                  <a:schemeClr val="hlink"/>
                </a:solidFill>
                <a:hlinkClick r:id="rId3"/>
              </a:rPr>
              <a:t>資料觀察</a:t>
            </a:r>
            <a:r>
              <a:rPr lang="en" u="sng">
                <a:solidFill>
                  <a:schemeClr val="hlink"/>
                </a:solidFill>
              </a:rPr>
              <a:t>一</a:t>
            </a:r>
            <a:endParaRPr/>
          </a:p>
          <a:p>
            <a:pPr marL="457200" lvl="0" indent="-311150" algn="l" rtl="0">
              <a:spcBef>
                <a:spcPts val="0"/>
              </a:spcBef>
              <a:spcAft>
                <a:spcPts val="0"/>
              </a:spcAft>
              <a:buSzPts val="1300"/>
              <a:buChar char="●"/>
            </a:pPr>
            <a:r>
              <a:rPr lang="en"/>
              <a:t>資料前處理</a:t>
            </a:r>
            <a:endParaRPr/>
          </a:p>
          <a:p>
            <a:pPr marL="914400" lvl="1" indent="-298450" algn="l" rtl="0">
              <a:spcBef>
                <a:spcPts val="0"/>
              </a:spcBef>
              <a:spcAft>
                <a:spcPts val="0"/>
              </a:spcAft>
              <a:buSzPts val="1100"/>
              <a:buChar char="○"/>
            </a:pPr>
            <a:r>
              <a:rPr lang="en" u="sng">
                <a:solidFill>
                  <a:schemeClr val="hlink"/>
                </a:solidFill>
                <a:hlinkClick r:id="rId4"/>
              </a:rPr>
              <a:t>Encoding and Standardize</a:t>
            </a:r>
            <a:r>
              <a:rPr lang="en"/>
              <a:t> </a:t>
            </a:r>
            <a:endParaRPr/>
          </a:p>
          <a:p>
            <a:pPr marL="914400" lvl="1" indent="-298450" algn="l" rtl="0">
              <a:spcBef>
                <a:spcPts val="0"/>
              </a:spcBef>
              <a:spcAft>
                <a:spcPts val="0"/>
              </a:spcAft>
              <a:buSzPts val="1100"/>
              <a:buChar char="○"/>
            </a:pPr>
            <a:r>
              <a:rPr lang="en" u="sng">
                <a:solidFill>
                  <a:schemeClr val="hlink"/>
                </a:solidFill>
                <a:hlinkClick r:id="rId5"/>
              </a:rPr>
              <a:t>Down Sampling</a:t>
            </a:r>
            <a:endParaRPr/>
          </a:p>
          <a:p>
            <a:pPr marL="457200" lvl="0" indent="-311150" algn="l" rtl="0">
              <a:spcBef>
                <a:spcPts val="0"/>
              </a:spcBef>
              <a:spcAft>
                <a:spcPts val="0"/>
              </a:spcAft>
              <a:buSzPts val="1300"/>
              <a:buChar char="●"/>
            </a:pPr>
            <a:r>
              <a:rPr lang="en" u="sng">
                <a:solidFill>
                  <a:schemeClr val="hlink"/>
                </a:solidFill>
                <a:hlinkClick r:id="rId6"/>
              </a:rPr>
              <a:t>基礎模型</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30D0FC-92D6-4F2B-8EF8-CEBAC58F9982}"/>
              </a:ext>
            </a:extLst>
          </p:cNvPr>
          <p:cNvSpPr>
            <a:spLocks noGrp="1"/>
          </p:cNvSpPr>
          <p:nvPr>
            <p:ph type="title"/>
          </p:nvPr>
        </p:nvSpPr>
        <p:spPr/>
        <p:txBody>
          <a:bodyPr/>
          <a:lstStyle/>
          <a:p>
            <a:r>
              <a:rPr lang="zh-TW" altLang="en-US" dirty="0"/>
              <a:t>專案指導者</a:t>
            </a:r>
          </a:p>
        </p:txBody>
      </p:sp>
      <p:sp>
        <p:nvSpPr>
          <p:cNvPr id="3" name="文字版面配置區 2">
            <a:extLst>
              <a:ext uri="{FF2B5EF4-FFF2-40B4-BE49-F238E27FC236}">
                <a16:creationId xmlns:a16="http://schemas.microsoft.com/office/drawing/2014/main" id="{4829940C-B67B-4A13-BEFD-B1295D809E03}"/>
              </a:ext>
            </a:extLst>
          </p:cNvPr>
          <p:cNvSpPr>
            <a:spLocks noGrp="1"/>
          </p:cNvSpPr>
          <p:nvPr>
            <p:ph type="body" idx="1"/>
          </p:nvPr>
        </p:nvSpPr>
        <p:spPr/>
        <p:txBody>
          <a:bodyPr/>
          <a:lstStyle/>
          <a:p>
            <a:r>
              <a:rPr lang="zh-TW" altLang="en-US" dirty="0"/>
              <a:t>張智星</a:t>
            </a:r>
            <a:endParaRPr lang="en-US" altLang="zh-TW" dirty="0"/>
          </a:p>
          <a:p>
            <a:pPr lvl="1"/>
            <a:r>
              <a:rPr lang="en-US" altLang="zh-TW" dirty="0"/>
              <a:t>Email: </a:t>
            </a:r>
            <a:r>
              <a:rPr lang="en-US" altLang="zh-TW" dirty="0">
                <a:hlinkClick r:id="rId2"/>
              </a:rPr>
              <a:t>jang@csie.ntu.edu.tw</a:t>
            </a:r>
            <a:endParaRPr lang="en-US" altLang="zh-TW" dirty="0"/>
          </a:p>
          <a:p>
            <a:endParaRPr lang="en-US" altLang="zh-TW" dirty="0"/>
          </a:p>
          <a:p>
            <a:r>
              <a:rPr lang="zh-TW" altLang="en-US" dirty="0"/>
              <a:t>施晨揚</a:t>
            </a:r>
            <a:endParaRPr lang="en-US" altLang="zh-TW" dirty="0"/>
          </a:p>
          <a:p>
            <a:pPr lvl="1"/>
            <a:r>
              <a:rPr lang="en-US" altLang="zh-TW" dirty="0"/>
              <a:t>Email: </a:t>
            </a:r>
            <a:r>
              <a:rPr lang="en-US" altLang="zh-TW" dirty="0">
                <a:hlinkClick r:id="rId3"/>
              </a:rPr>
              <a:t>kent@</a:t>
            </a:r>
            <a:r>
              <a:rPr lang="en-US" altLang="zh-TW">
                <a:hlinkClick r:id="rId3"/>
              </a:rPr>
              <a:t>csie.io</a:t>
            </a:r>
            <a:r>
              <a:rPr lang="zh-TW" altLang="en-US"/>
              <a:t> </a:t>
            </a:r>
            <a:r>
              <a:rPr lang="en-US" altLang="zh-TW" dirty="0"/>
              <a:t> </a:t>
            </a:r>
          </a:p>
          <a:p>
            <a:endParaRPr lang="en-US" altLang="zh-TW" dirty="0"/>
          </a:p>
        </p:txBody>
      </p:sp>
    </p:spTree>
    <p:extLst>
      <p:ext uri="{BB962C8B-B14F-4D97-AF65-F5344CB8AC3E}">
        <p14:creationId xmlns:p14="http://schemas.microsoft.com/office/powerpoint/2010/main" val="60501027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280</Words>
  <Application>Microsoft Office PowerPoint</Application>
  <PresentationFormat>如螢幕大小 (16:9)</PresentationFormat>
  <Paragraphs>70</Paragraphs>
  <Slides>8</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vt:i4>
      </vt:variant>
    </vt:vector>
  </HeadingPairs>
  <TitlesOfParts>
    <vt:vector size="17" baseType="lpstr">
      <vt:lpstr>Raleway</vt:lpstr>
      <vt:lpstr>Maven Pro</vt:lpstr>
      <vt:lpstr>Nunito</vt:lpstr>
      <vt:lpstr>Helvetica Neue Light</vt:lpstr>
      <vt:lpstr>Helvetica Neue</vt:lpstr>
      <vt:lpstr>Courier New</vt:lpstr>
      <vt:lpstr>Calibri</vt:lpstr>
      <vt:lpstr>Arial</vt:lpstr>
      <vt:lpstr>Momentum</vt:lpstr>
      <vt:lpstr>信用卡盜刷偵測</vt:lpstr>
      <vt:lpstr>題目說明</vt:lpstr>
      <vt:lpstr>挑戰點</vt:lpstr>
      <vt:lpstr>資料取得方式</vt:lpstr>
      <vt:lpstr>資料欄位說明</vt:lpstr>
      <vt:lpstr>F1-Score 評分方式</vt:lpstr>
      <vt:lpstr>參考程式碼</vt:lpstr>
      <vt:lpstr>專案指導者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信用卡盜刷偵測</dc:title>
  <cp:lastModifiedBy>user</cp:lastModifiedBy>
  <cp:revision>11</cp:revision>
  <dcterms:modified xsi:type="dcterms:W3CDTF">2021-06-05T10:01:18Z</dcterms:modified>
</cp:coreProperties>
</file>