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8" r:id="rId1"/>
  </p:sldMasterIdLst>
  <p:sldIdLst>
    <p:sldId id="256" r:id="rId2"/>
    <p:sldId id="257" r:id="rId3"/>
    <p:sldId id="258" r:id="rId4"/>
    <p:sldId id="259" r:id="rId5"/>
    <p:sldId id="263" r:id="rId6"/>
    <p:sldId id="267" r:id="rId7"/>
    <p:sldId id="264" r:id="rId8"/>
    <p:sldId id="268" r:id="rId9"/>
    <p:sldId id="262" r:id="rId10"/>
    <p:sldId id="26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0"/>
  </p:normalViewPr>
  <p:slideViewPr>
    <p:cSldViewPr snapToGrid="0">
      <p:cViewPr varScale="1">
        <p:scale>
          <a:sx n="113" d="100"/>
          <a:sy n="113" d="100"/>
        </p:scale>
        <p:origin x="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185B45-5051-A74C-8E02-23D340CD7A9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C1850CF-6A45-C845-855E-FDDCA0B1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5B45-5051-A74C-8E02-23D340CD7A9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0CF-6A45-C845-855E-FDDCA0B1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5B45-5051-A74C-8E02-23D340CD7A9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0CF-6A45-C845-855E-FDDCA0B1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33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5B45-5051-A74C-8E02-23D340CD7A9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0CF-6A45-C845-855E-FDDCA0B139E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5759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5B45-5051-A74C-8E02-23D340CD7A9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0CF-6A45-C845-855E-FDDCA0B1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40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5B45-5051-A74C-8E02-23D340CD7A9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0CF-6A45-C845-855E-FDDCA0B1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29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5B45-5051-A74C-8E02-23D340CD7A9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0CF-6A45-C845-855E-FDDCA0B1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21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5B45-5051-A74C-8E02-23D340CD7A9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0CF-6A45-C845-855E-FDDCA0B1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23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5B45-5051-A74C-8E02-23D340CD7A9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0CF-6A45-C845-855E-FDDCA0B1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6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5B45-5051-A74C-8E02-23D340CD7A9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0CF-6A45-C845-855E-FDDCA0B1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3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5B45-5051-A74C-8E02-23D340CD7A9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0CF-6A45-C845-855E-FDDCA0B1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5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5B45-5051-A74C-8E02-23D340CD7A9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0CF-6A45-C845-855E-FDDCA0B1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1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5B45-5051-A74C-8E02-23D340CD7A9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0CF-6A45-C845-855E-FDDCA0B1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5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5B45-5051-A74C-8E02-23D340CD7A9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0CF-6A45-C845-855E-FDDCA0B1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0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5B45-5051-A74C-8E02-23D340CD7A9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0CF-6A45-C845-855E-FDDCA0B1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9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5B45-5051-A74C-8E02-23D340CD7A9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0CF-6A45-C845-855E-FDDCA0B1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5B45-5051-A74C-8E02-23D340CD7A9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0CF-6A45-C845-855E-FDDCA0B1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85B45-5051-A74C-8E02-23D340CD7A9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50CF-6A45-C845-855E-FDDCA0B1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01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2" r:id="rId14"/>
    <p:sldLayoutId id="2147484073" r:id="rId15"/>
    <p:sldLayoutId id="2147484074" r:id="rId16"/>
    <p:sldLayoutId id="214748407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iiyer/bsides-edmonton-worksh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igmaHQ/sigma/wik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42B5-C766-B9AC-99D1-ADDB20ED5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7084" y="239824"/>
            <a:ext cx="9804914" cy="4528457"/>
          </a:xfrm>
        </p:spPr>
        <p:txBody>
          <a:bodyPr anchor="ctr">
            <a:normAutofit/>
          </a:bodyPr>
          <a:lstStyle/>
          <a:p>
            <a:pPr algn="ctr"/>
            <a:r>
              <a:rPr lang="en-CA" sz="5400" b="1" i="0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Threat Hunting with </a:t>
            </a:r>
            <a:r>
              <a:rPr lang="en-CA" sz="5400" b="1" i="0" u="none" strike="noStrike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Jupyter</a:t>
            </a:r>
            <a:r>
              <a:rPr lang="en-CA" sz="5400" b="1" i="0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Notebooks</a:t>
            </a:r>
            <a:endParaRPr lang="en-US" sz="5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89EB3-D9D5-2052-E60F-E4C0E8CA6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7084" y="3533422"/>
            <a:ext cx="9804915" cy="170883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Presented by: Kai Iyer and Meaghan Neill</a:t>
            </a:r>
          </a:p>
        </p:txBody>
      </p:sp>
    </p:spTree>
    <p:extLst>
      <p:ext uri="{BB962C8B-B14F-4D97-AF65-F5344CB8AC3E}">
        <p14:creationId xmlns:p14="http://schemas.microsoft.com/office/powerpoint/2010/main" val="239374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6DA9-1F9D-4E34-A06A-EEECC9B0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Workshop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932C-06C3-90CF-F34F-6CD1B908B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Throughout this workshop, we will cover </a:t>
            </a:r>
            <a:r>
              <a:rPr lang="en-CA" dirty="0"/>
              <a:t>converting SIGMA Logic detections mapped to the MITRE ATT&amp;CK framework into Python using </a:t>
            </a:r>
            <a:r>
              <a:rPr lang="en-CA" dirty="0" err="1"/>
              <a:t>Jupyter</a:t>
            </a:r>
            <a:r>
              <a:rPr lang="en-CA" dirty="0"/>
              <a:t> Notebooks. </a:t>
            </a:r>
          </a:p>
          <a:p>
            <a:r>
              <a:rPr lang="en-CA" dirty="0"/>
              <a:t>We will also be showing you how you can use anomaly detection and visualizations within </a:t>
            </a:r>
            <a:r>
              <a:rPr lang="en-CA" dirty="0" err="1"/>
              <a:t>Jupyter</a:t>
            </a:r>
            <a:r>
              <a:rPr lang="en-CA" dirty="0"/>
              <a:t> to be able to detect anomalies.</a:t>
            </a:r>
          </a:p>
          <a:p>
            <a:r>
              <a:rPr lang="en-CA" dirty="0"/>
              <a:t>Once we cover some of the basics and show you some examples, it will be your turn to create these detections and find anomalies in the datasets we provided.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8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0F4E-5D8E-7A22-29C8-3B6D7691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80DE-C1FF-A59B-A21D-744E4AAE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files from the following </a:t>
            </a:r>
            <a:r>
              <a:rPr lang="en-US" dirty="0" err="1"/>
              <a:t>Github</a:t>
            </a:r>
            <a:r>
              <a:rPr lang="en-US" dirty="0"/>
              <a:t> for this Workshop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https://github.com/kaiiyer/bsides-edmonton-workshop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/>
              <a:t>Can also clone the repo from </a:t>
            </a:r>
            <a:r>
              <a:rPr lang="en-US" dirty="0" err="1"/>
              <a:t>Github</a:t>
            </a:r>
            <a:r>
              <a:rPr lang="en-US" dirty="0"/>
              <a:t> using</a:t>
            </a:r>
          </a:p>
          <a:p>
            <a:pPr marL="0" indent="0">
              <a:buNone/>
            </a:pPr>
            <a:r>
              <a:rPr lang="en-US" dirty="0"/>
              <a:t>	git clone “https://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kaiiyer</a:t>
            </a:r>
            <a:r>
              <a:rPr lang="en-US" dirty="0"/>
              <a:t>/</a:t>
            </a:r>
            <a:r>
              <a:rPr lang="en-US" dirty="0" err="1"/>
              <a:t>bsides</a:t>
            </a:r>
            <a:r>
              <a:rPr lang="en-US" dirty="0"/>
              <a:t>-</a:t>
            </a:r>
            <a:r>
              <a:rPr lang="en-US" dirty="0" err="1"/>
              <a:t>edmonton</a:t>
            </a:r>
            <a:r>
              <a:rPr lang="en-US" dirty="0"/>
              <a:t>-workshop”</a:t>
            </a:r>
          </a:p>
        </p:txBody>
      </p:sp>
    </p:spTree>
    <p:extLst>
      <p:ext uri="{BB962C8B-B14F-4D97-AF65-F5344CB8AC3E}">
        <p14:creationId xmlns:p14="http://schemas.microsoft.com/office/powerpoint/2010/main" val="128178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52D2-DE6B-7C5B-65A6-525527C6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b="1" dirty="0"/>
              <a:t>Intros – Kai Iyer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F257-CE48-ED8A-4775-37C5F80C2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Senior Security Engineer, EY Canada</a:t>
            </a:r>
          </a:p>
          <a:p>
            <a:r>
              <a:rPr lang="en-US" dirty="0"/>
              <a:t>Dev, Blog, Opensource, Privacy</a:t>
            </a:r>
          </a:p>
          <a:p>
            <a:r>
              <a:rPr lang="en-US" dirty="0"/>
              <a:t>Anime &amp; Manga</a:t>
            </a:r>
          </a:p>
          <a:p>
            <a:endParaRPr lang="en-US" dirty="0"/>
          </a:p>
          <a:p>
            <a:r>
              <a:rPr lang="en-US" dirty="0"/>
              <a:t>find me @</a:t>
            </a:r>
            <a:r>
              <a:rPr lang="en-US" dirty="0" err="1"/>
              <a:t>kaiiyer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1F007D-4D0C-5DFD-C2BD-8200D41C9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5" r="15560" b="-2"/>
          <a:stretch/>
        </p:blipFill>
        <p:spPr bwMode="auto"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93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A045-216B-E4A6-D590-2B8BC5AC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Intro – Meaghan Neill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512A-6889-461B-85FD-21937E51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9474" y="2249487"/>
            <a:ext cx="6487937" cy="3541714"/>
          </a:xfrm>
        </p:spPr>
        <p:txBody>
          <a:bodyPr>
            <a:normAutofit/>
          </a:bodyPr>
          <a:lstStyle/>
          <a:p>
            <a:r>
              <a:rPr lang="en-CA" dirty="0"/>
              <a:t>Threat Hunter and DFIR Analyst, EY Canada</a:t>
            </a:r>
          </a:p>
          <a:p>
            <a:r>
              <a:rPr lang="en-CA" dirty="0"/>
              <a:t>GSEC, GCIH, GCFA</a:t>
            </a:r>
          </a:p>
          <a:p>
            <a:r>
              <a:rPr lang="en-CA" dirty="0"/>
              <a:t>Threat Hunting, DFIR, Adversary Emulation, and Purple Teaming</a:t>
            </a:r>
          </a:p>
          <a:p>
            <a:r>
              <a:rPr lang="en-CA" dirty="0"/>
              <a:t>CTFs, Camping, and Board Games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6F6D03-EB00-3AAA-D3D4-239428B9D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1" r="13484" b="-2"/>
          <a:stretch/>
        </p:blipFill>
        <p:spPr bwMode="auto">
          <a:xfrm>
            <a:off x="1553693" y="2241551"/>
            <a:ext cx="2511859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56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F7B8-6CA0-2342-7870-D56E3245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0F90-00F2-2989-9980-FD84CBC08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533"/>
            <a:ext cx="9905999" cy="389466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Threat Hunting – </a:t>
            </a:r>
            <a:r>
              <a:rPr lang="en-US" dirty="0"/>
              <a:t>Practice of searching for cyber threats that are hiding undetected in a network</a:t>
            </a:r>
          </a:p>
          <a:p>
            <a:r>
              <a:rPr lang="en-US" b="1" dirty="0">
                <a:solidFill>
                  <a:schemeClr val="bg1"/>
                </a:solidFill>
              </a:rPr>
              <a:t>MITRE ATT&amp;CK Framework – </a:t>
            </a:r>
            <a:r>
              <a:rPr lang="en-US" dirty="0">
                <a:solidFill>
                  <a:schemeClr val="bg1"/>
                </a:solidFill>
              </a:rPr>
              <a:t>Knowledge base that tracks threat actor tactics and techniques</a:t>
            </a:r>
          </a:p>
          <a:p>
            <a:r>
              <a:rPr lang="en-US" b="1" dirty="0" err="1"/>
              <a:t>Jupyter</a:t>
            </a:r>
            <a:r>
              <a:rPr lang="en-US" b="1" dirty="0"/>
              <a:t> Notebooks – </a:t>
            </a:r>
            <a:r>
              <a:rPr lang="en-US" dirty="0"/>
              <a:t>Web-based interactive computing platform</a:t>
            </a:r>
          </a:p>
          <a:p>
            <a:r>
              <a:rPr lang="en-US" b="1" dirty="0">
                <a:solidFill>
                  <a:schemeClr val="bg1"/>
                </a:solidFill>
              </a:rPr>
              <a:t>Sysmon (Sysmon Monitor) –</a:t>
            </a:r>
            <a:r>
              <a:rPr lang="en-US" dirty="0">
                <a:solidFill>
                  <a:schemeClr val="bg1"/>
                </a:solidFill>
              </a:rPr>
              <a:t> Service and driver that logs system activity to the event log, such as process creations, network connections, and file changes</a:t>
            </a:r>
          </a:p>
          <a:p>
            <a:r>
              <a:rPr lang="en-US" b="1" dirty="0"/>
              <a:t>Windows Event Logs – </a:t>
            </a:r>
            <a:r>
              <a:rPr lang="en-US" dirty="0"/>
              <a:t>Record of events related to System, Security, and Applications stored on Windows</a:t>
            </a:r>
          </a:p>
        </p:txBody>
      </p:sp>
    </p:spTree>
    <p:extLst>
      <p:ext uri="{BB962C8B-B14F-4D97-AF65-F5344CB8AC3E}">
        <p14:creationId xmlns:p14="http://schemas.microsoft.com/office/powerpoint/2010/main" val="268337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933D-70CD-57EA-2C07-5F52DF19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SIGMA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D908A-8805-58A9-D90E-2569B638C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used to share detections in a common language</a:t>
            </a:r>
          </a:p>
          <a:p>
            <a:r>
              <a:rPr lang="en-US" dirty="0"/>
              <a:t>Focused on SIEM (Security and Event Management)</a:t>
            </a:r>
          </a:p>
          <a:p>
            <a:r>
              <a:rPr lang="en-US" dirty="0" err="1"/>
              <a:t>SigmaHQ</a:t>
            </a:r>
            <a:r>
              <a:rPr lang="en-US" dirty="0"/>
              <a:t> – Official Sigma Wiki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https://github.com/SigmaHQ/sigma/wiki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Thousands of SIGMA Rules already exist online, as this is an open-source resource meant to be shared and edited by the community</a:t>
            </a:r>
          </a:p>
          <a:p>
            <a:endParaRPr lang="en-US" dirty="0"/>
          </a:p>
        </p:txBody>
      </p:sp>
      <p:pic>
        <p:nvPicPr>
          <p:cNvPr id="4100" name="Picture 4" descr="Sigma Logo">
            <a:extLst>
              <a:ext uri="{FF2B5EF4-FFF2-40B4-BE49-F238E27FC236}">
                <a16:creationId xmlns:a16="http://schemas.microsoft.com/office/drawing/2014/main" id="{9508F108-F898-76E8-F216-C3770C054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08"/>
          <a:stretch/>
        </p:blipFill>
        <p:spPr bwMode="auto">
          <a:xfrm>
            <a:off x="9025176" y="2097088"/>
            <a:ext cx="1884993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87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5D7F-4DAE-D510-E460-C96FEE86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Few More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5078-6436-7058-DCFB-4108F00F9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Anomaly Detection – </a:t>
            </a:r>
            <a:r>
              <a:rPr lang="en-US" dirty="0"/>
              <a:t>Identification of rare events or observations which are not normal activity for a host or user</a:t>
            </a:r>
          </a:p>
          <a:p>
            <a:r>
              <a:rPr lang="en-US" b="1" dirty="0"/>
              <a:t>Visualizations – </a:t>
            </a:r>
            <a:r>
              <a:rPr lang="en-US" dirty="0"/>
              <a:t>Shows anomaly detections in a visual way such as a Blot Graph or Edge List Graph; Can be easier to read and see any outliers</a:t>
            </a:r>
          </a:p>
          <a:p>
            <a:r>
              <a:rPr lang="en-US" b="1" dirty="0"/>
              <a:t>Isolation Forests – </a:t>
            </a:r>
            <a:r>
              <a:rPr lang="en-US" dirty="0"/>
              <a:t>Algorithm using binary trees used to detect anomalies, as opposed to just outliers</a:t>
            </a:r>
          </a:p>
        </p:txBody>
      </p:sp>
    </p:spTree>
    <p:extLst>
      <p:ext uri="{BB962C8B-B14F-4D97-AF65-F5344CB8AC3E}">
        <p14:creationId xmlns:p14="http://schemas.microsoft.com/office/powerpoint/2010/main" val="342367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3F301A-8052-874D-9D27-8C9B10A6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b="1"/>
              <a:t>Outlier Vs Anomaly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D476-D634-DDA6-79BA-7BF16500A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b="1" dirty="0"/>
              <a:t>Anomaly – </a:t>
            </a:r>
            <a:r>
              <a:rPr lang="en-US" sz="2000" dirty="0"/>
              <a:t>Data that occurs very rarely in the data set and whose features differ from most of the other data</a:t>
            </a:r>
          </a:p>
          <a:p>
            <a:r>
              <a:rPr lang="en-US" sz="2000" b="1" dirty="0"/>
              <a:t>Outlier – </a:t>
            </a:r>
            <a:r>
              <a:rPr lang="en-US" sz="2000" dirty="0"/>
              <a:t>Observation which appears to be inconsistent with the remainder of the set of data; Usually is far away from other data in the visualization</a:t>
            </a:r>
          </a:p>
        </p:txBody>
      </p:sp>
      <p:pic>
        <p:nvPicPr>
          <p:cNvPr id="1030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023B541C-0470-C4BA-799E-AE3009097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612268"/>
            <a:ext cx="5456279" cy="2059745"/>
          </a:xfrm>
          <a:prstGeom prst="round2DiagRect">
            <a:avLst>
              <a:gd name="adj1" fmla="val 5608"/>
              <a:gd name="adj2" fmla="val 0"/>
            </a:avLst>
          </a:prstGeom>
          <a:solidFill>
            <a:schemeClr val="tx2">
              <a:lumMod val="20000"/>
              <a:lumOff val="80000"/>
              <a:alpha val="68346"/>
            </a:schemeClr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4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060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A6A354-C5CB-DEAD-02A6-AFADEAA3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AutoencodeRS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6522-DDC4-4119-122D-4CCC80664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012" y="1846461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/>
              <a:t>Special type of unsupervised feedforward neural network</a:t>
            </a:r>
          </a:p>
          <a:p>
            <a:r>
              <a:rPr lang="en-US" dirty="0"/>
              <a:t>Accurately capture the key aspects of the provided data to provide a compressed version of the input data, generate realistic synthetic data, or flag anomalies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63683E-7E2F-BEA7-F0CD-D7EFA27F7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27289"/>
            <a:ext cx="5456279" cy="377847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712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153B-E318-701A-EC97-EE70A606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Autoencoder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855F-A8CC-59D3-1ED4-467D84509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ReLU</a:t>
            </a:r>
            <a:r>
              <a:rPr lang="en-US" b="1" dirty="0"/>
              <a:t> – </a:t>
            </a:r>
            <a:r>
              <a:rPr lang="en-US" dirty="0"/>
              <a:t>Rectified linear unit activation function; Linear function that will output the input directly if it is positive, otherwise, it will output zero</a:t>
            </a:r>
          </a:p>
          <a:p>
            <a:r>
              <a:rPr lang="en-US" b="1" dirty="0"/>
              <a:t>Sigmoid – </a:t>
            </a:r>
            <a:r>
              <a:rPr lang="en-US" dirty="0"/>
              <a:t>Activation function that limits neurons output to (0,1)</a:t>
            </a:r>
          </a:p>
          <a:p>
            <a:r>
              <a:rPr lang="en-US" b="1" dirty="0"/>
              <a:t>Adam – </a:t>
            </a:r>
            <a:r>
              <a:rPr lang="en-US" dirty="0"/>
              <a:t>Adaptive Moment Estimation; Optimization algorithm</a:t>
            </a:r>
          </a:p>
          <a:p>
            <a:r>
              <a:rPr lang="en-US" b="1" dirty="0"/>
              <a:t>Mean Squared Error (MSE) – </a:t>
            </a:r>
            <a:r>
              <a:rPr lang="en-US" dirty="0"/>
              <a:t>Estimator that measures the average of the squares of the errors</a:t>
            </a:r>
          </a:p>
        </p:txBody>
      </p:sp>
    </p:spTree>
    <p:extLst>
      <p:ext uri="{BB962C8B-B14F-4D97-AF65-F5344CB8AC3E}">
        <p14:creationId xmlns:p14="http://schemas.microsoft.com/office/powerpoint/2010/main" val="2757572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5">
      <a:dk1>
        <a:srgbClr val="000000"/>
      </a:dk1>
      <a:lt1>
        <a:srgbClr val="000000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1349</TotalTime>
  <Words>566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Threat Hunting with Jupyter Notebooks</vt:lpstr>
      <vt:lpstr>Intros – Kai Iyer</vt:lpstr>
      <vt:lpstr>Intro – Meaghan Neill</vt:lpstr>
      <vt:lpstr>Basic Definitions</vt:lpstr>
      <vt:lpstr>SIGMA Rules</vt:lpstr>
      <vt:lpstr>A Few More Definitions</vt:lpstr>
      <vt:lpstr>Outlier Vs Anomaly</vt:lpstr>
      <vt:lpstr>AutoencodeRS</vt:lpstr>
      <vt:lpstr>Autoencoder Definitions</vt:lpstr>
      <vt:lpstr>Workshop TIME!</vt:lpstr>
      <vt:lpstr>Download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Meaghan Neill</dc:creator>
  <cp:lastModifiedBy>Meaghan Neill</cp:lastModifiedBy>
  <cp:revision>12</cp:revision>
  <dcterms:created xsi:type="dcterms:W3CDTF">2024-09-22T04:46:07Z</dcterms:created>
  <dcterms:modified xsi:type="dcterms:W3CDTF">2024-09-24T12:14:31Z</dcterms:modified>
</cp:coreProperties>
</file>