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Caveat Medium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7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b19235bd6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8b19235bd6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b19235bd6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28b19235bd6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b19235bd6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28b19235bd6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Insights events are logged only when CloudTrail detects changes in your account's API usage or error rate logging that differ significantly from the account's typical usage patterns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 Insights event is logged at the start of the unusual activity, and another Insights event is logged to mark the end of the unusual activity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b19235bd6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28b19235bd6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b19235bd6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8b19235bd6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b19235bd6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28b19235bd6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b19235bd6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28b19235bd6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b19235bd6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28b19235bd6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b19235bd6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8b19235bd6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b19235bd6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8b19235bd6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b19235bd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28b19235bd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b19235bd6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8b19235bd6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b19235bd6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8b19235bd6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b19235bd6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8b19235bd6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event.outcome: success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b19235bd6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8b19235bd6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b19235bd6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8b19235bd6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8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1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2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2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2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24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402525" y="1539150"/>
            <a:ext cx="82968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>
                <a:solidFill>
                  <a:srgbClr val="FFFF00"/>
                </a:solidFill>
              </a:rPr>
              <a:t>Streamlining Threat Hunting in Cloud Environments with Jupyter</a:t>
            </a:r>
            <a:endParaRPr sz="4000">
              <a:solidFill>
                <a:srgbClr val="FFFF00"/>
              </a:solidFill>
            </a:endParaRPr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4294967295"/>
          </p:nvPr>
        </p:nvSpPr>
        <p:spPr>
          <a:xfrm>
            <a:off x="3651975" y="3540200"/>
            <a:ext cx="50697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" sz="2400" b="0" i="0" u="none" strike="noStrike" cap="non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Kai </a:t>
            </a:r>
            <a:r>
              <a:rPr lang="en" sz="2400">
                <a:solidFill>
                  <a:srgbClr val="FFFF00"/>
                </a:solidFill>
              </a:rPr>
              <a:t>&amp; Phong</a:t>
            </a:r>
            <a:endParaRPr sz="2400" b="1" i="0" u="none" strike="noStrike" cap="none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 idx="4294967295"/>
          </p:nvPr>
        </p:nvSpPr>
        <p:spPr>
          <a:xfrm>
            <a:off x="311700" y="680600"/>
            <a:ext cx="8520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00"/>
                </a:solidFill>
              </a:rPr>
              <a:t>Data events</a:t>
            </a:r>
            <a:endParaRPr sz="13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500">
              <a:solidFill>
                <a:srgbClr val="FFFF00"/>
              </a:solidFill>
            </a:endParaRPr>
          </a:p>
        </p:txBody>
      </p:sp>
      <p:sp>
        <p:nvSpPr>
          <p:cNvPr id="181" name="Google Shape;181;p34"/>
          <p:cNvSpPr txBox="1">
            <a:spLocks noGrp="1"/>
          </p:cNvSpPr>
          <p:nvPr>
            <p:ph type="title" idx="4294967295"/>
          </p:nvPr>
        </p:nvSpPr>
        <p:spPr>
          <a:xfrm>
            <a:off x="303300" y="1073150"/>
            <a:ext cx="5754300" cy="31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❏"/>
            </a:pPr>
            <a:r>
              <a:rPr lang="en" sz="1200" b="0">
                <a:solidFill>
                  <a:srgbClr val="FFFF00"/>
                </a:solidFill>
              </a:rPr>
              <a:t>Information about the resource operations performed on or in a resource</a:t>
            </a:r>
            <a:endParaRPr sz="1200" b="0">
              <a:solidFill>
                <a:srgbClr val="FFFF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200" b="0">
              <a:solidFill>
                <a:srgbClr val="FFFF00"/>
              </a:solidFill>
            </a:endParaRPr>
          </a:p>
          <a:p>
            <a:pPr marL="9144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Char char="❏"/>
            </a:pPr>
            <a:r>
              <a:rPr lang="en" sz="1000" b="0">
                <a:solidFill>
                  <a:srgbClr val="FFFF00"/>
                </a:solidFill>
              </a:rPr>
              <a:t>Amazon S3 object-level API activity on objects in S3 buckets</a:t>
            </a:r>
            <a:endParaRPr sz="1000" b="0">
              <a:solidFill>
                <a:srgbClr val="FFFF00"/>
              </a:solidFill>
            </a:endParaRPr>
          </a:p>
          <a:p>
            <a:pPr marL="13716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Char char="❏"/>
            </a:pPr>
            <a:r>
              <a:rPr lang="en" sz="800" b="0" u="sng">
                <a:solidFill>
                  <a:srgbClr val="FFFF00"/>
                </a:solidFill>
              </a:rPr>
              <a:t>GetObject</a:t>
            </a:r>
            <a:r>
              <a:rPr lang="en" sz="800" b="0">
                <a:solidFill>
                  <a:srgbClr val="FFFF00"/>
                </a:solidFill>
              </a:rPr>
              <a:t>, </a:t>
            </a:r>
            <a:r>
              <a:rPr lang="en" sz="800" b="0" u="sng">
                <a:solidFill>
                  <a:srgbClr val="FFFF00"/>
                </a:solidFill>
              </a:rPr>
              <a:t>DeleteObject</a:t>
            </a:r>
            <a:r>
              <a:rPr lang="en" sz="800" b="0">
                <a:solidFill>
                  <a:srgbClr val="FFFF00"/>
                </a:solidFill>
              </a:rPr>
              <a:t>, and </a:t>
            </a:r>
            <a:r>
              <a:rPr lang="en" sz="800" b="0" u="sng">
                <a:solidFill>
                  <a:srgbClr val="FFFF00"/>
                </a:solidFill>
              </a:rPr>
              <a:t>PutObject</a:t>
            </a:r>
            <a:r>
              <a:rPr lang="en" sz="800" b="0">
                <a:solidFill>
                  <a:srgbClr val="FFFF00"/>
                </a:solidFill>
              </a:rPr>
              <a:t> API operations</a:t>
            </a:r>
            <a:endParaRPr sz="800" b="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800" b="0">
              <a:solidFill>
                <a:srgbClr val="FFFF00"/>
              </a:solidFill>
            </a:endParaRPr>
          </a:p>
          <a:p>
            <a:pPr marL="9144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Char char="❏"/>
            </a:pPr>
            <a:r>
              <a:rPr lang="en" sz="1000" b="0">
                <a:solidFill>
                  <a:srgbClr val="FFFF00"/>
                </a:solidFill>
              </a:rPr>
              <a:t>AWS Lambda function execution activity</a:t>
            </a:r>
            <a:endParaRPr sz="1000" b="0">
              <a:solidFill>
                <a:srgbClr val="FFFF00"/>
              </a:solidFill>
            </a:endParaRPr>
          </a:p>
          <a:p>
            <a:pPr marL="13716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Char char="❏"/>
            </a:pPr>
            <a:r>
              <a:rPr lang="en" sz="800" b="0" u="sng">
                <a:solidFill>
                  <a:srgbClr val="FFFF00"/>
                </a:solidFill>
              </a:rPr>
              <a:t>Invoke</a:t>
            </a:r>
            <a:r>
              <a:rPr lang="en" sz="800" b="0">
                <a:solidFill>
                  <a:srgbClr val="FFFF00"/>
                </a:solidFill>
              </a:rPr>
              <a:t> API</a:t>
            </a:r>
            <a:endParaRPr sz="800" b="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800" b="0">
              <a:solidFill>
                <a:srgbClr val="FFFF00"/>
              </a:solidFill>
            </a:endParaRPr>
          </a:p>
          <a:p>
            <a:pPr marL="9144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Char char="❏"/>
            </a:pPr>
            <a:r>
              <a:rPr lang="en" sz="1000" b="0">
                <a:solidFill>
                  <a:srgbClr val="FFFF00"/>
                </a:solidFill>
              </a:rPr>
              <a:t>Amazon EBS direct APIs on snapshots</a:t>
            </a:r>
            <a:endParaRPr sz="1000" b="0">
              <a:solidFill>
                <a:srgbClr val="FFFF00"/>
              </a:solidFill>
            </a:endParaRPr>
          </a:p>
          <a:p>
            <a:pPr marL="13716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Char char="❏"/>
            </a:pPr>
            <a:r>
              <a:rPr lang="en" sz="800" b="0" u="sng">
                <a:solidFill>
                  <a:srgbClr val="FFFF00"/>
                </a:solidFill>
              </a:rPr>
              <a:t>PutSnapshotBlock</a:t>
            </a:r>
            <a:r>
              <a:rPr lang="en" sz="800" b="0">
                <a:solidFill>
                  <a:srgbClr val="FFFF00"/>
                </a:solidFill>
              </a:rPr>
              <a:t>, </a:t>
            </a:r>
            <a:r>
              <a:rPr lang="en" sz="800" b="0" u="sng">
                <a:solidFill>
                  <a:srgbClr val="FFFF00"/>
                </a:solidFill>
              </a:rPr>
              <a:t>GetSnapshotBlock</a:t>
            </a:r>
            <a:r>
              <a:rPr lang="en" sz="800" b="0">
                <a:solidFill>
                  <a:srgbClr val="FFFF00"/>
                </a:solidFill>
              </a:rPr>
              <a:t>, and </a:t>
            </a:r>
            <a:r>
              <a:rPr lang="en" sz="800" b="0" u="sng">
                <a:solidFill>
                  <a:srgbClr val="FFFF00"/>
                </a:solidFill>
              </a:rPr>
              <a:t>ListChangedBlocks</a:t>
            </a:r>
            <a:endParaRPr sz="800" b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 idx="4294967295"/>
          </p:nvPr>
        </p:nvSpPr>
        <p:spPr>
          <a:xfrm>
            <a:off x="311700" y="680600"/>
            <a:ext cx="8520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00"/>
                </a:solidFill>
              </a:rPr>
              <a:t>Insights events</a:t>
            </a:r>
            <a:endParaRPr sz="13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500">
              <a:solidFill>
                <a:srgbClr val="FFFF00"/>
              </a:solidFill>
            </a:endParaRPr>
          </a:p>
        </p:txBody>
      </p:sp>
      <p:sp>
        <p:nvSpPr>
          <p:cNvPr id="187" name="Google Shape;187;p35"/>
          <p:cNvSpPr txBox="1">
            <a:spLocks noGrp="1"/>
          </p:cNvSpPr>
          <p:nvPr>
            <p:ph type="title" idx="4294967295"/>
          </p:nvPr>
        </p:nvSpPr>
        <p:spPr>
          <a:xfrm>
            <a:off x="303300" y="1073150"/>
            <a:ext cx="5750400" cy="31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❏"/>
            </a:pPr>
            <a:r>
              <a:rPr lang="en" sz="1200" b="0">
                <a:solidFill>
                  <a:srgbClr val="FFFF00"/>
                </a:solidFill>
              </a:rPr>
              <a:t>Information about unusual API call rate or error rate activity in your AWS account by analyzing CloudTrail management activity</a:t>
            </a:r>
            <a:endParaRPr sz="1200" b="0">
              <a:solidFill>
                <a:srgbClr val="FFFF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200" b="0">
              <a:solidFill>
                <a:srgbClr val="FFFF00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❏"/>
            </a:pPr>
            <a:r>
              <a:rPr lang="en" sz="1000" b="0">
                <a:solidFill>
                  <a:srgbClr val="FFFF00"/>
                </a:solidFill>
              </a:rPr>
              <a:t>An account that logs no more than 20 Amazon S3 deleteBucket API calls per minute starts to log an average of 100 calls</a:t>
            </a:r>
            <a:endParaRPr sz="1000" b="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800" b="0">
              <a:solidFill>
                <a:srgbClr val="FFFF00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❏"/>
            </a:pPr>
            <a:r>
              <a:rPr lang="en" sz="1000" b="0">
                <a:solidFill>
                  <a:srgbClr val="FFFF00"/>
                </a:solidFill>
              </a:rPr>
              <a:t>An account that logs 20 calls per minute to the Amazon EC2 AuthorizeSecurity GroupIngress API starts to log zero calls</a:t>
            </a:r>
            <a:endParaRPr sz="1000" b="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800" b="0">
              <a:solidFill>
                <a:srgbClr val="FFFF00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❏"/>
            </a:pPr>
            <a:r>
              <a:rPr lang="en" sz="1000" b="0">
                <a:solidFill>
                  <a:srgbClr val="FFFF00"/>
                </a:solidFill>
              </a:rPr>
              <a:t>An account that logs less than one AccessDeniedException error in 7 days on the AWS IAM API, DeleteInstanceProfile starts to log an average of 12 calls</a:t>
            </a:r>
            <a:endParaRPr sz="1000" b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 idx="4294967295"/>
          </p:nvPr>
        </p:nvSpPr>
        <p:spPr>
          <a:xfrm>
            <a:off x="287900" y="464750"/>
            <a:ext cx="53064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00"/>
                </a:solidFill>
              </a:rPr>
              <a:t>Diving into Jupyter</a:t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4294967295"/>
          </p:nvPr>
        </p:nvSpPr>
        <p:spPr>
          <a:xfrm>
            <a:off x="2504100" y="2254350"/>
            <a:ext cx="4135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500">
                <a:solidFill>
                  <a:srgbClr val="FFFF00"/>
                </a:solidFill>
              </a:rPr>
              <a:t>Enough Slides, show me the actual stuff!!!</a:t>
            </a:r>
            <a:endParaRPr sz="1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311700" y="221950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>
                <a:solidFill>
                  <a:srgbClr val="FFFF00"/>
                </a:solidFill>
              </a:rPr>
              <a:t>Takeaways</a:t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199" name="Google Shape;199;p37"/>
          <p:cNvSpPr txBox="1"/>
          <p:nvPr/>
        </p:nvSpPr>
        <p:spPr>
          <a:xfrm>
            <a:off x="573825" y="1133550"/>
            <a:ext cx="4736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❏"/>
            </a:pPr>
            <a: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Challenges with traditional Threat Hunting</a:t>
            </a:r>
            <a:b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❏"/>
            </a:pPr>
            <a: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Jupyter based Hunting Approach</a:t>
            </a:r>
            <a:b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❏"/>
            </a:pPr>
            <a: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Enhancing Hunting with ML</a:t>
            </a:r>
            <a:b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❏"/>
            </a:pPr>
            <a: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Automating Threat Hunting Methodology</a:t>
            </a:r>
            <a:b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❏"/>
            </a:pPr>
            <a: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Ease of Adoption and Integration</a:t>
            </a:r>
            <a:endParaRPr sz="12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3075" y="1516850"/>
            <a:ext cx="2340950" cy="21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000000"/>
                </a:solidFill>
              </a:rPr>
              <a:t>Questions?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311700" y="221950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>
                <a:solidFill>
                  <a:srgbClr val="FFFF00"/>
                </a:solidFill>
              </a:rPr>
              <a:t>References</a:t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212" name="Google Shape;212;p39"/>
          <p:cNvSpPr txBox="1"/>
          <p:nvPr/>
        </p:nvSpPr>
        <p:spPr>
          <a:xfrm>
            <a:off x="871825" y="1126926"/>
            <a:ext cx="7461900" cy="3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Raleway"/>
              <a:buChar char="❏"/>
            </a:pPr>
            <a: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https://www.cloudflare.com/learning/security/glossary/what-is-threat-hunting/</a:t>
            </a:r>
            <a:b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Raleway"/>
              <a:buChar char="❏"/>
            </a:pPr>
            <a: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https://www.microsoft.com/en-ca/security/business/security-101/what-is-cyber-threat-hunting</a:t>
            </a:r>
            <a:b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Raleway"/>
              <a:buChar char="❏"/>
            </a:pPr>
            <a: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https://learn.microsoft.com/en-us/purview/audit-log-activities</a:t>
            </a:r>
            <a:b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Raleway"/>
              <a:buChar char="❏"/>
            </a:pPr>
            <a: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https://learn.microsoft.com/en-us/office/office-365-management-api/office-365-management-activity-api-schema</a:t>
            </a:r>
            <a:b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Raleway"/>
              <a:buChar char="❏"/>
            </a:pPr>
            <a: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https://learn.microsoft.com/en-us/entra/identity/monitoring-health/concept-sign-ins</a:t>
            </a:r>
            <a:b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Raleway"/>
              <a:buChar char="❏"/>
            </a:pPr>
            <a: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https://docs.aws.amazon.com/awscloudtrail/latest/userguide/cloudtrail-events.html</a:t>
            </a:r>
            <a:b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Raleway"/>
              <a:buChar char="❏"/>
            </a:pPr>
            <a: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https://research.splunk.com/detections/</a:t>
            </a:r>
            <a:endParaRPr sz="1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FFF00"/>
                </a:solidFill>
              </a:rPr>
              <a:t>Thank You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 idx="4294967295"/>
          </p:nvPr>
        </p:nvSpPr>
        <p:spPr>
          <a:xfrm>
            <a:off x="535775" y="3315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>
                <a:solidFill>
                  <a:srgbClr val="FFFF00"/>
                </a:solidFill>
              </a:rPr>
              <a:t>Agenda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4294967295"/>
          </p:nvPr>
        </p:nvSpPr>
        <p:spPr>
          <a:xfrm>
            <a:off x="535775" y="1231500"/>
            <a:ext cx="4789800" cy="24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Lato"/>
              <a:buChar char="❏"/>
            </a:pPr>
            <a:r>
              <a:rPr lang="en" sz="1500" b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whoami</a:t>
            </a:r>
            <a:endParaRPr sz="1500" b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Lato"/>
              <a:buChar char="❏"/>
            </a:pPr>
            <a:r>
              <a:rPr lang="en" sz="1500" b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sz="1500" b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Lato"/>
              <a:buChar char="❏"/>
            </a:pPr>
            <a:r>
              <a:rPr lang="en" sz="1500" b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Limitations of traditional hunting</a:t>
            </a:r>
            <a:endParaRPr sz="1500" b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Lato"/>
              <a:buChar char="❏"/>
            </a:pPr>
            <a:r>
              <a:rPr lang="en" sz="1500" b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Deep Dive into Azure Logs</a:t>
            </a:r>
            <a:endParaRPr sz="1500" b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Lato"/>
              <a:buChar char="❏"/>
            </a:pPr>
            <a:r>
              <a:rPr lang="en" sz="1500" b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Understanding AWS CloudTrail </a:t>
            </a:r>
            <a:endParaRPr sz="1500" b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Lato"/>
              <a:buChar char="❏"/>
            </a:pPr>
            <a:r>
              <a:rPr lang="en" sz="1500" b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Diving into Jupyter</a:t>
            </a:r>
            <a:endParaRPr sz="1500" b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Lato"/>
              <a:buChar char="❏"/>
            </a:pPr>
            <a:r>
              <a:rPr lang="en" sz="1500" b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Takeaways</a:t>
            </a:r>
            <a:endParaRPr sz="1500" b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Lato"/>
              <a:buChar char="❏"/>
            </a:pPr>
            <a:r>
              <a:rPr lang="en" sz="1500" b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sz="1500" b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</a:pPr>
            <a:endParaRPr sz="1800" b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7700" y="1457450"/>
            <a:ext cx="2250375" cy="21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463750" y="342149"/>
            <a:ext cx="3432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whoami /priv</a:t>
            </a:r>
            <a:endParaRPr sz="2000" b="1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4294967295"/>
          </p:nvPr>
        </p:nvSpPr>
        <p:spPr>
          <a:xfrm>
            <a:off x="861248" y="1385750"/>
            <a:ext cx="3432900" cy="21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b="1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Kai Iyer</a:t>
            </a:r>
            <a:endParaRPr sz="20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➔"/>
            </a:pPr>
            <a:r>
              <a:rPr lang="en" sz="120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Senior Security Engineer, EY Canada</a:t>
            </a:r>
            <a:endParaRPr sz="12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➔"/>
            </a:pPr>
            <a:r>
              <a:rPr lang="en" sz="120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Dev, Blog, Opensource, Privacy</a:t>
            </a:r>
            <a:endParaRPr sz="12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➔"/>
            </a:pPr>
            <a:r>
              <a:rPr lang="en" sz="120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Anime &amp; Manga</a:t>
            </a:r>
            <a:endParaRPr sz="12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find me @kaiiyer</a:t>
            </a:r>
            <a:endParaRPr sz="12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SzPts val="1800"/>
              <a:buNone/>
            </a:pPr>
            <a:endParaRPr sz="12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4956739" y="1385750"/>
            <a:ext cx="3432900" cy="21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" sz="2000" b="1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Phong</a:t>
            </a:r>
            <a:endParaRPr sz="2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➔"/>
            </a:pPr>
            <a: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Senior Security Engineer, EY Canada</a:t>
            </a:r>
            <a:endParaRPr/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➔"/>
            </a:pPr>
            <a: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Biking &amp; Hiking</a:t>
            </a:r>
            <a:endParaRPr sz="12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find me </a:t>
            </a:r>
            <a:endParaRPr/>
          </a:p>
          <a:p>
            <a:pPr marL="137160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Lato"/>
              <a:buNone/>
            </a:pPr>
            <a:endParaRPr sz="12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27" descr="A qr code with a few black squar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9421" y="3215902"/>
            <a:ext cx="683348" cy="68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303300" y="233750"/>
            <a:ext cx="85206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>
                <a:solidFill>
                  <a:srgbClr val="FFFF00"/>
                </a:solidFill>
              </a:rPr>
              <a:t>Introduction</a:t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682200" y="1139400"/>
            <a:ext cx="76893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❏"/>
            </a:pPr>
            <a: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Threat hunting is an umbrella term for the techniques and tools organizations use to identify cyber threats</a:t>
            </a:r>
            <a:b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❏"/>
            </a:pPr>
            <a: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Traditional threat hunting was a manual investigation process relied on the expertise of Analyst, rather than automated tools, modern threat hunting depends on a combination of the two</a:t>
            </a:r>
            <a:b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❏"/>
            </a:pPr>
            <a: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Types:</a:t>
            </a:r>
            <a:endParaRPr sz="12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Raleway"/>
              <a:buChar char="❏"/>
            </a:pPr>
            <a: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Structured → Look for suspicious TTPs</a:t>
            </a:r>
            <a:endParaRPr sz="1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Raleway"/>
              <a:buChar char="❏"/>
            </a:pPr>
            <a: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Unstructured → Look for IoCs</a:t>
            </a:r>
            <a:endParaRPr sz="1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Raleway"/>
              <a:buChar char="❏"/>
            </a:pPr>
            <a: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Ad Hoc</a:t>
            </a:r>
            <a:endParaRPr sz="1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03300" y="233750"/>
            <a:ext cx="85206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>
                <a:solidFill>
                  <a:srgbClr val="FFFF00"/>
                </a:solidFill>
              </a:rPr>
              <a:t>Limitations of Traditional Hunting</a:t>
            </a:r>
            <a:endParaRPr sz="20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000">
              <a:solidFill>
                <a:srgbClr val="FFFF00"/>
              </a:solidFill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686050" y="849125"/>
            <a:ext cx="7768800" cy="3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❏"/>
            </a:pPr>
            <a: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Too much data</a:t>
            </a:r>
            <a:b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Abundance of data hampers efficient threat analysis</a:t>
            </a:r>
            <a:endParaRPr sz="1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❏"/>
            </a:pPr>
            <a: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Limited Scalability</a:t>
            </a:r>
            <a:b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Challenging for analysts to manually identify relevant patterns and anomalies at large scale</a:t>
            </a:r>
            <a:endParaRPr sz="1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❏"/>
            </a:pPr>
            <a: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Static Nature of Hunts</a:t>
            </a:r>
            <a:b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Fixed rules or patterns are ineffective against dynamic and constantly evolving threats</a:t>
            </a:r>
            <a:endParaRPr sz="1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aleway"/>
              <a:buChar char="❏"/>
            </a:pPr>
            <a: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Inability to Address Unknown Threats</a:t>
            </a:r>
            <a:br>
              <a:rPr lang="en" sz="12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000" b="0" i="0" u="none" strike="noStrike" cap="none">
                <a:solidFill>
                  <a:srgbClr val="FFFF00"/>
                </a:solidFill>
                <a:latin typeface="Raleway"/>
                <a:ea typeface="Raleway"/>
                <a:cs typeface="Raleway"/>
                <a:sym typeface="Raleway"/>
              </a:rPr>
              <a:t>Unable to identifying threats not previously encountered</a:t>
            </a:r>
            <a:endParaRPr sz="1000" b="0" i="0" u="none" strike="noStrike" cap="non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title"/>
          </p:nvPr>
        </p:nvSpPr>
        <p:spPr>
          <a:xfrm>
            <a:off x="303300" y="233750"/>
            <a:ext cx="85206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>
                <a:solidFill>
                  <a:srgbClr val="FFFF00"/>
                </a:solidFill>
              </a:rPr>
              <a:t>Data Flow</a:t>
            </a:r>
            <a:endParaRPr sz="2000">
              <a:solidFill>
                <a:srgbClr val="FFFF00"/>
              </a:solidFill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1137" y="1032725"/>
            <a:ext cx="3164925" cy="32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/>
          <p:nvPr/>
        </p:nvSpPr>
        <p:spPr>
          <a:xfrm>
            <a:off x="2910450" y="1032750"/>
            <a:ext cx="1134900" cy="467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400"/>
            </a:pPr>
            <a:r>
              <a:rPr lang="en-CA" smtClean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Log </a:t>
            </a:r>
            <a:r>
              <a:rPr lang="en-CA" dirty="0" smtClean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Source</a:t>
            </a:r>
            <a:endParaRPr lang="en-CA" dirty="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3005700" y="2883100"/>
            <a:ext cx="944400" cy="467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SIEM</a:t>
            </a:r>
            <a:endParaRPr sz="1400" b="0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5055150" y="3881950"/>
            <a:ext cx="1134900" cy="467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aveat Medium"/>
                <a:ea typeface="Caveat Medium"/>
                <a:cs typeface="Caveat Medium"/>
                <a:sym typeface="Caveat Medium"/>
              </a:rPr>
              <a:t>HUNTERS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55" name="Google Shape;155;p30"/>
          <p:cNvSpPr/>
          <p:nvPr/>
        </p:nvSpPr>
        <p:spPr>
          <a:xfrm>
            <a:off x="5055150" y="2883100"/>
            <a:ext cx="1134900" cy="467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Caveat Medium"/>
                <a:ea typeface="Caveat Medium"/>
                <a:cs typeface="Caveat Medium"/>
                <a:sym typeface="Caveat Medium"/>
              </a:rPr>
              <a:t>JUPYTER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30"/>
          <p:cNvSpPr/>
          <p:nvPr/>
        </p:nvSpPr>
        <p:spPr>
          <a:xfrm>
            <a:off x="2980950" y="3881950"/>
            <a:ext cx="993900" cy="467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ANALYSTS</a:t>
            </a:r>
            <a:endParaRPr sz="12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30"/>
          <p:cNvSpPr/>
          <p:nvPr/>
        </p:nvSpPr>
        <p:spPr>
          <a:xfrm>
            <a:off x="3003700" y="1957913"/>
            <a:ext cx="944400" cy="467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DATA LAKE/ OBJECT STORAGE</a:t>
            </a:r>
            <a:endParaRPr sz="8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 idx="4294967295"/>
          </p:nvPr>
        </p:nvSpPr>
        <p:spPr>
          <a:xfrm>
            <a:off x="303300" y="233750"/>
            <a:ext cx="51843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>
                <a:solidFill>
                  <a:srgbClr val="FFFF00"/>
                </a:solidFill>
              </a:rPr>
              <a:t>Deep Dive into Azure Logs</a:t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 idx="4294967295"/>
          </p:nvPr>
        </p:nvSpPr>
        <p:spPr>
          <a:xfrm>
            <a:off x="303300" y="1073150"/>
            <a:ext cx="5754300" cy="31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❏"/>
            </a:pPr>
            <a:r>
              <a:rPr lang="en" sz="1200" b="0">
                <a:solidFill>
                  <a:srgbClr val="FFFF00"/>
                </a:solidFill>
              </a:rPr>
              <a:t>Entra ID (AAD) Sign in &amp; Audit Schema</a:t>
            </a:r>
            <a:endParaRPr sz="1200" b="0">
              <a:solidFill>
                <a:srgbClr val="FFFF00"/>
              </a:solidFill>
            </a:endParaRPr>
          </a:p>
          <a:p>
            <a:pPr marL="793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Arial"/>
              <a:buChar char="•"/>
            </a:pPr>
            <a:r>
              <a:rPr lang="en" sz="1000" b="0">
                <a:solidFill>
                  <a:srgbClr val="FFFF00"/>
                </a:solidFill>
              </a:rPr>
              <a:t>Entra ID user’s sign in log</a:t>
            </a:r>
            <a:endParaRPr/>
          </a:p>
          <a:p>
            <a:pPr marL="793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Arial"/>
              <a:buChar char="•"/>
            </a:pPr>
            <a:r>
              <a:rPr lang="en" sz="1000" b="0">
                <a:solidFill>
                  <a:srgbClr val="FFFF00"/>
                </a:solidFill>
              </a:rPr>
              <a:t>Entra ID user’s activity audit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000" b="0">
                <a:solidFill>
                  <a:srgbClr val="FFFF00"/>
                </a:solidFill>
              </a:rPr>
              <a:t/>
            </a:r>
            <a:br>
              <a:rPr lang="en" sz="1000" b="0">
                <a:solidFill>
                  <a:srgbClr val="FFFF00"/>
                </a:solidFill>
              </a:rPr>
            </a:br>
            <a:endParaRPr sz="1000" b="0">
              <a:solidFill>
                <a:srgbClr val="FFFF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❏"/>
            </a:pPr>
            <a:r>
              <a:rPr lang="en" sz="1200" b="0">
                <a:solidFill>
                  <a:srgbClr val="FFFF00"/>
                </a:solidFill>
              </a:rPr>
              <a:t>Graph API Activities</a:t>
            </a:r>
            <a:endParaRPr sz="1000" b="0">
              <a:solidFill>
                <a:srgbClr val="FFFF00"/>
              </a:solidFill>
            </a:endParaRPr>
          </a:p>
          <a:p>
            <a:pPr marL="793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Arial"/>
              <a:buChar char="•"/>
            </a:pPr>
            <a:r>
              <a:rPr lang="en" sz="1000" b="0">
                <a:solidFill>
                  <a:srgbClr val="FFFF00"/>
                </a:solidFill>
              </a:rPr>
              <a:t>Allow user interacts with Microsoft cloud resources</a:t>
            </a:r>
            <a:br>
              <a:rPr lang="en" sz="1000" b="0">
                <a:solidFill>
                  <a:srgbClr val="FFFF00"/>
                </a:solidFill>
              </a:rPr>
            </a:br>
            <a:endParaRPr sz="1000" b="0">
              <a:solidFill>
                <a:srgbClr val="FFFF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000" b="0">
              <a:solidFill>
                <a:srgbClr val="FFFF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❏"/>
            </a:pPr>
            <a:r>
              <a:rPr lang="en" sz="1200" b="0">
                <a:solidFill>
                  <a:srgbClr val="FFFF00"/>
                </a:solidFill>
              </a:rPr>
              <a:t>Azure Activities</a:t>
            </a:r>
            <a:endParaRPr sz="1200" b="0">
              <a:solidFill>
                <a:srgbClr val="FFFF00"/>
              </a:solidFill>
            </a:endParaRPr>
          </a:p>
          <a:p>
            <a:pPr marL="793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Arial"/>
              <a:buChar char="•"/>
            </a:pPr>
            <a:r>
              <a:rPr lang="en" sz="1000" b="0">
                <a:solidFill>
                  <a:srgbClr val="FFFF00"/>
                </a:solidFill>
              </a:rPr>
              <a:t>Azure resource activity (create, modify, delete)</a:t>
            </a:r>
            <a:endParaRPr sz="1000" b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000" b="0">
              <a:solidFill>
                <a:srgbClr val="FFFF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000" b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 idx="4294967295"/>
          </p:nvPr>
        </p:nvSpPr>
        <p:spPr>
          <a:xfrm>
            <a:off x="303300" y="1073150"/>
            <a:ext cx="5754300" cy="31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❏"/>
            </a:pPr>
            <a:r>
              <a:rPr lang="en" sz="1200" b="0">
                <a:solidFill>
                  <a:srgbClr val="FFFF00"/>
                </a:solidFill>
              </a:rPr>
              <a:t>An event in CloudTrail is the record of an activity in an AWS account</a:t>
            </a:r>
            <a:br>
              <a:rPr lang="en" sz="1200" b="0">
                <a:solidFill>
                  <a:srgbClr val="FFFF00"/>
                </a:solidFill>
              </a:rPr>
            </a:br>
            <a:endParaRPr sz="1200" b="0">
              <a:solidFill>
                <a:srgbClr val="FFFF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❏"/>
            </a:pPr>
            <a:r>
              <a:rPr lang="en" sz="1200" b="0">
                <a:solidFill>
                  <a:srgbClr val="FFFF00"/>
                </a:solidFill>
              </a:rPr>
              <a:t>CloudTrail events provide a history of both API and non-API account activity made through AWS services</a:t>
            </a:r>
            <a:endParaRPr sz="1200" b="0">
              <a:solidFill>
                <a:srgbClr val="FFFF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200" b="0">
              <a:solidFill>
                <a:srgbClr val="FFFF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❏"/>
            </a:pPr>
            <a:r>
              <a:rPr lang="en" sz="1200" b="0">
                <a:solidFill>
                  <a:srgbClr val="FFFF00"/>
                </a:solidFill>
              </a:rPr>
              <a:t>Three types of CloudTrail events:</a:t>
            </a:r>
            <a:endParaRPr sz="1200" b="0">
              <a:solidFill>
                <a:srgbClr val="FFFF00"/>
              </a:solidFill>
            </a:endParaRPr>
          </a:p>
          <a:p>
            <a:pPr marL="9144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AutoNum type="arabicPeriod"/>
            </a:pPr>
            <a:r>
              <a:rPr lang="en" sz="1000" b="0">
                <a:solidFill>
                  <a:srgbClr val="FFFF00"/>
                </a:solidFill>
              </a:rPr>
              <a:t>Management events</a:t>
            </a:r>
            <a:endParaRPr sz="1000" b="0">
              <a:solidFill>
                <a:srgbClr val="FFFF00"/>
              </a:solidFill>
            </a:endParaRPr>
          </a:p>
          <a:p>
            <a:pPr marL="9144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AutoNum type="arabicPeriod"/>
            </a:pPr>
            <a:r>
              <a:rPr lang="en" sz="1000" b="0">
                <a:solidFill>
                  <a:srgbClr val="FFFF00"/>
                </a:solidFill>
              </a:rPr>
              <a:t>Data events</a:t>
            </a:r>
            <a:endParaRPr sz="1000" b="0">
              <a:solidFill>
                <a:srgbClr val="FFFF00"/>
              </a:solidFill>
            </a:endParaRPr>
          </a:p>
          <a:p>
            <a:pPr marL="9144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AutoNum type="arabicPeriod"/>
            </a:pPr>
            <a:r>
              <a:rPr lang="en" sz="1000" b="0">
                <a:solidFill>
                  <a:srgbClr val="FFFF00"/>
                </a:solidFill>
              </a:rPr>
              <a:t>Insights events</a:t>
            </a:r>
            <a:endParaRPr sz="1000" b="0">
              <a:solidFill>
                <a:srgbClr val="FFFF00"/>
              </a:solidFill>
            </a:endParaRPr>
          </a:p>
        </p:txBody>
      </p:sp>
      <p:sp>
        <p:nvSpPr>
          <p:cNvPr id="169" name="Google Shape;169;p32"/>
          <p:cNvSpPr txBox="1">
            <a:spLocks noGrp="1"/>
          </p:cNvSpPr>
          <p:nvPr>
            <p:ph type="title" idx="4294967295"/>
          </p:nvPr>
        </p:nvSpPr>
        <p:spPr>
          <a:xfrm>
            <a:off x="311700" y="457050"/>
            <a:ext cx="42603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00"/>
                </a:solidFill>
              </a:rPr>
              <a:t>Understanding AWS CloudTrail</a:t>
            </a:r>
            <a:endParaRPr sz="20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 idx="4294967295"/>
          </p:nvPr>
        </p:nvSpPr>
        <p:spPr>
          <a:xfrm>
            <a:off x="311700" y="680600"/>
            <a:ext cx="8520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00"/>
                </a:solidFill>
              </a:rPr>
              <a:t>Management events</a:t>
            </a:r>
            <a:endParaRPr sz="110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500">
              <a:solidFill>
                <a:srgbClr val="FFFF00"/>
              </a:solidFill>
            </a:endParaRPr>
          </a:p>
        </p:txBody>
      </p:sp>
      <p:sp>
        <p:nvSpPr>
          <p:cNvPr id="175" name="Google Shape;175;p33"/>
          <p:cNvSpPr txBox="1">
            <a:spLocks noGrp="1"/>
          </p:cNvSpPr>
          <p:nvPr>
            <p:ph type="title" idx="4294967295"/>
          </p:nvPr>
        </p:nvSpPr>
        <p:spPr>
          <a:xfrm>
            <a:off x="303300" y="1073150"/>
            <a:ext cx="5754300" cy="31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❏"/>
            </a:pPr>
            <a:r>
              <a:rPr lang="en" sz="1200" b="0">
                <a:solidFill>
                  <a:srgbClr val="FFFF00"/>
                </a:solidFill>
              </a:rPr>
              <a:t>Information about management operations that are performed on resources in your AWS account</a:t>
            </a:r>
            <a:endParaRPr sz="1200" b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200" b="0">
              <a:solidFill>
                <a:srgbClr val="FFFF00"/>
              </a:solidFill>
            </a:endParaRPr>
          </a:p>
          <a:p>
            <a:pPr marL="9144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Char char="❏"/>
            </a:pPr>
            <a:r>
              <a:rPr lang="en" sz="1000" b="0">
                <a:solidFill>
                  <a:srgbClr val="FFFF00"/>
                </a:solidFill>
              </a:rPr>
              <a:t>Configuring security </a:t>
            </a:r>
            <a:endParaRPr sz="1000" b="0">
              <a:solidFill>
                <a:srgbClr val="FFFF00"/>
              </a:solidFill>
            </a:endParaRPr>
          </a:p>
          <a:p>
            <a:pPr marL="13716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Char char="❏"/>
            </a:pPr>
            <a:r>
              <a:rPr lang="en" sz="800" b="0">
                <a:solidFill>
                  <a:srgbClr val="FFFF00"/>
                </a:solidFill>
              </a:rPr>
              <a:t>AWS IAM </a:t>
            </a:r>
            <a:r>
              <a:rPr lang="en" sz="800" b="0" u="sng">
                <a:solidFill>
                  <a:srgbClr val="FFFF00"/>
                </a:solidFill>
              </a:rPr>
              <a:t>AttachRolePolicy</a:t>
            </a:r>
            <a:r>
              <a:rPr lang="en" sz="800" b="0">
                <a:solidFill>
                  <a:srgbClr val="FFFF00"/>
                </a:solidFill>
              </a:rPr>
              <a:t> API operations</a:t>
            </a:r>
            <a:endParaRPr sz="800" b="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800" b="0">
              <a:solidFill>
                <a:srgbClr val="FFFF00"/>
              </a:solidFill>
            </a:endParaRPr>
          </a:p>
          <a:p>
            <a:pPr marL="9144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Char char="❏"/>
            </a:pPr>
            <a:r>
              <a:rPr lang="en" sz="1000" b="0">
                <a:solidFill>
                  <a:srgbClr val="FFFF00"/>
                </a:solidFill>
              </a:rPr>
              <a:t>Registering devices</a:t>
            </a:r>
            <a:endParaRPr sz="1000" b="0">
              <a:solidFill>
                <a:srgbClr val="FFFF00"/>
              </a:solidFill>
            </a:endParaRPr>
          </a:p>
          <a:p>
            <a:pPr marL="13716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Char char="❏"/>
            </a:pPr>
            <a:r>
              <a:rPr lang="en" sz="800" b="0">
                <a:solidFill>
                  <a:srgbClr val="FFFF00"/>
                </a:solidFill>
              </a:rPr>
              <a:t>Amazon EC2 </a:t>
            </a:r>
            <a:r>
              <a:rPr lang="en" sz="800" b="0" u="sng">
                <a:solidFill>
                  <a:srgbClr val="FFFF00"/>
                </a:solidFill>
              </a:rPr>
              <a:t>CreateDefaultVpc</a:t>
            </a:r>
            <a:r>
              <a:rPr lang="en" sz="800" b="0">
                <a:solidFill>
                  <a:srgbClr val="FFFF00"/>
                </a:solidFill>
              </a:rPr>
              <a:t> API operations</a:t>
            </a:r>
            <a:endParaRPr sz="800" b="0">
              <a:solidFill>
                <a:srgbClr val="FFFF0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800" b="0">
              <a:solidFill>
                <a:srgbClr val="FFFF00"/>
              </a:solidFill>
            </a:endParaRPr>
          </a:p>
          <a:p>
            <a:pPr marL="9144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Char char="❏"/>
            </a:pPr>
            <a:r>
              <a:rPr lang="en" sz="1000" b="0">
                <a:solidFill>
                  <a:srgbClr val="FFFF00"/>
                </a:solidFill>
              </a:rPr>
              <a:t>Configuring rules for routing data</a:t>
            </a:r>
            <a:endParaRPr sz="1000" b="0">
              <a:solidFill>
                <a:srgbClr val="FFFF00"/>
              </a:solidFill>
            </a:endParaRPr>
          </a:p>
          <a:p>
            <a:pPr marL="13716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Char char="❏"/>
            </a:pPr>
            <a:r>
              <a:rPr lang="en" sz="800" b="0">
                <a:solidFill>
                  <a:srgbClr val="FFFF00"/>
                </a:solidFill>
              </a:rPr>
              <a:t>Amazon EC2 </a:t>
            </a:r>
            <a:r>
              <a:rPr lang="en" sz="800" b="0" u="sng">
                <a:solidFill>
                  <a:srgbClr val="FFFF00"/>
                </a:solidFill>
              </a:rPr>
              <a:t>CreateSubnet</a:t>
            </a:r>
            <a:r>
              <a:rPr lang="en" sz="800" b="0">
                <a:solidFill>
                  <a:srgbClr val="FFFF00"/>
                </a:solidFill>
              </a:rPr>
              <a:t> API operations</a:t>
            </a:r>
            <a:endParaRPr sz="800" b="0">
              <a:solidFill>
                <a:srgbClr val="FFFF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800" b="0">
                <a:solidFill>
                  <a:srgbClr val="FFFF00"/>
                </a:solidFill>
              </a:rPr>
              <a:t>	</a:t>
            </a:r>
            <a:endParaRPr sz="800" b="0">
              <a:solidFill>
                <a:srgbClr val="FFFF00"/>
              </a:solidFill>
            </a:endParaRPr>
          </a:p>
          <a:p>
            <a:pPr marL="9144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Char char="❏"/>
            </a:pPr>
            <a:r>
              <a:rPr lang="en" sz="1000" b="0">
                <a:solidFill>
                  <a:srgbClr val="FFFF00"/>
                </a:solidFill>
              </a:rPr>
              <a:t>Setting up logging</a:t>
            </a:r>
            <a:endParaRPr sz="1000" b="0">
              <a:solidFill>
                <a:srgbClr val="FFFF00"/>
              </a:solidFill>
            </a:endParaRPr>
          </a:p>
          <a:p>
            <a:pPr marL="13716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Char char="❏"/>
            </a:pPr>
            <a:r>
              <a:rPr lang="en" sz="800" b="0">
                <a:solidFill>
                  <a:srgbClr val="FFFF00"/>
                </a:solidFill>
              </a:rPr>
              <a:t>AWS CloudTrail </a:t>
            </a:r>
            <a:r>
              <a:rPr lang="en" sz="800" b="0" u="sng">
                <a:solidFill>
                  <a:srgbClr val="FFFF00"/>
                </a:solidFill>
              </a:rPr>
              <a:t>CreateTrail</a:t>
            </a:r>
            <a:r>
              <a:rPr lang="en" sz="800" b="0">
                <a:solidFill>
                  <a:srgbClr val="FFFF00"/>
                </a:solidFill>
              </a:rPr>
              <a:t> API operations</a:t>
            </a:r>
            <a:endParaRPr sz="800" b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On-screen Show 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Lato</vt:lpstr>
      <vt:lpstr>Arial</vt:lpstr>
      <vt:lpstr>Raleway</vt:lpstr>
      <vt:lpstr>Caveat Medium</vt:lpstr>
      <vt:lpstr>Simple Light</vt:lpstr>
      <vt:lpstr>Swiss</vt:lpstr>
      <vt:lpstr>Streamlining Threat Hunting in Cloud Environments with Jupyter</vt:lpstr>
      <vt:lpstr>Agenda</vt:lpstr>
      <vt:lpstr>PowerPoint Presentation</vt:lpstr>
      <vt:lpstr>Introduction</vt:lpstr>
      <vt:lpstr>Limitations of Traditional Hunting  </vt:lpstr>
      <vt:lpstr>Data Flow</vt:lpstr>
      <vt:lpstr>Deep Dive into Azure Logs</vt:lpstr>
      <vt:lpstr>An event in CloudTrail is the record of an activity in an AWS account  CloudTrail events provide a history of both API and non-API account activity made through AWS services  Three types of CloudTrail events: Management events Data events Insights events</vt:lpstr>
      <vt:lpstr>Management events </vt:lpstr>
      <vt:lpstr>Data events </vt:lpstr>
      <vt:lpstr>Insights events </vt:lpstr>
      <vt:lpstr>Diving into Jupyter</vt:lpstr>
      <vt:lpstr>Takeaways</vt:lpstr>
      <vt:lpstr>Questions?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Streamlining Threat Hunting in Cloud Environments with Jupyter</dc:title>
  <cp:lastModifiedBy>Anoop Krishnan</cp:lastModifiedBy>
  <cp:revision>1</cp:revision>
  <dcterms:modified xsi:type="dcterms:W3CDTF">2024-09-24T19:47:57Z</dcterms:modified>
</cp:coreProperties>
</file>