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4"/>
  </p:sldMasterIdLst>
  <p:notesMasterIdLst>
    <p:notesMasterId r:id="rId10"/>
  </p:notesMasterIdLst>
  <p:sldIdLst>
    <p:sldId id="306" r:id="rId5"/>
    <p:sldId id="310" r:id="rId6"/>
    <p:sldId id="634" r:id="rId7"/>
    <p:sldId id="562" r:id="rId8"/>
    <p:sldId id="635" r:id="rId9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F4B"/>
    <a:srgbClr val="FFFFFF"/>
    <a:srgbClr val="7F7F7F"/>
    <a:srgbClr val="696969"/>
    <a:srgbClr val="7A7A7A"/>
    <a:srgbClr val="5F5F5F"/>
    <a:srgbClr val="757575"/>
    <a:srgbClr val="6F6F6F"/>
    <a:srgbClr val="6464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42"/>
    <p:restoredTop sz="94694"/>
  </p:normalViewPr>
  <p:slideViewPr>
    <p:cSldViewPr snapToGrid="0">
      <p:cViewPr varScale="1">
        <p:scale>
          <a:sx n="208" d="100"/>
          <a:sy n="208" d="100"/>
        </p:scale>
        <p:origin x="328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BFC73-CEE9-43C2-9D48-D15A76806419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144C-91FA-4FEC-B3F3-DE3A551BE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ild 3">
            <a:extLst>
              <a:ext uri="{FF2B5EF4-FFF2-40B4-BE49-F238E27FC236}">
                <a16:creationId xmlns:a16="http://schemas.microsoft.com/office/drawing/2014/main" id="{E0AD4254-014D-5E46-B397-863E4EDBA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63" name="Rechteck 5">
            <a:extLst>
              <a:ext uri="{FF2B5EF4-FFF2-40B4-BE49-F238E27FC236}">
                <a16:creationId xmlns:a16="http://schemas.microsoft.com/office/drawing/2014/main" id="{4C36BBC9-296E-0F44-B0F8-05F2C0A1DC8C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4374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Gerade Verbindung 2">
            <a:extLst>
              <a:ext uri="{FF2B5EF4-FFF2-40B4-BE49-F238E27FC236}">
                <a16:creationId xmlns:a16="http://schemas.microsoft.com/office/drawing/2014/main" id="{81122002-6053-004B-A255-EBA8CC822032}"/>
              </a:ext>
            </a:extLst>
          </p:cNvPr>
          <p:cNvCxnSpPr/>
          <p:nvPr userDrawn="1"/>
        </p:nvCxnSpPr>
        <p:spPr>
          <a:xfrm>
            <a:off x="712788" y="3933056"/>
            <a:ext cx="108013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Bild 24">
            <a:extLst>
              <a:ext uri="{FF2B5EF4-FFF2-40B4-BE49-F238E27FC236}">
                <a16:creationId xmlns:a16="http://schemas.microsoft.com/office/drawing/2014/main" id="{E2BF1879-0B6B-6141-A55D-059BBCE08B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881" y="453346"/>
            <a:ext cx="1980000" cy="195281"/>
          </a:xfrm>
          <a:prstGeom prst="rect">
            <a:avLst/>
          </a:prstGeom>
        </p:spPr>
      </p:pic>
      <p:sp>
        <p:nvSpPr>
          <p:cNvPr id="58" name="Titel 1">
            <a:extLst>
              <a:ext uri="{FF2B5EF4-FFF2-40B4-BE49-F238E27FC236}">
                <a16:creationId xmlns:a16="http://schemas.microsoft.com/office/drawing/2014/main" id="{72CB0911-6477-854B-8C49-FFAA6DB03F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1919198"/>
            <a:ext cx="10801349" cy="1928389"/>
          </a:xfrm>
        </p:spPr>
        <p:txBody>
          <a:bodyPr lIns="0" anchor="ctr">
            <a:noAutofit/>
          </a:bodyPr>
          <a:lstStyle>
            <a:lvl1pPr algn="l">
              <a:defRPr lang="de-DE" sz="4000" b="0" kern="1200" cap="all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 Zeile 1</a:t>
            </a:r>
            <a:br>
              <a:rPr lang="de-DE"/>
            </a:br>
            <a:r>
              <a:rPr lang="de-DE"/>
              <a:t>Titel Zeile 2</a:t>
            </a:r>
          </a:p>
        </p:txBody>
      </p:sp>
      <p:sp>
        <p:nvSpPr>
          <p:cNvPr id="61" name="Untertitel 2">
            <a:extLst>
              <a:ext uri="{FF2B5EF4-FFF2-40B4-BE49-F238E27FC236}">
                <a16:creationId xmlns:a16="http://schemas.microsoft.com/office/drawing/2014/main" id="{DA115CE7-0150-B240-BC5F-5A62503DD5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4461053"/>
            <a:ext cx="4390443" cy="632923"/>
          </a:xfrm>
        </p:spPr>
        <p:txBody>
          <a:bodyPr lIns="0"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Kunde</a:t>
            </a:r>
            <a:br>
              <a:rPr lang="de-DE"/>
            </a:br>
            <a:r>
              <a:rPr lang="de-DE"/>
              <a:t>Vorname Name, Abteilung</a:t>
            </a:r>
          </a:p>
          <a:p>
            <a:r>
              <a:rPr lang="de-DE"/>
              <a:t>Vorname Name, Abteilung</a:t>
            </a:r>
          </a:p>
        </p:txBody>
      </p:sp>
    </p:spTree>
    <p:extLst>
      <p:ext uri="{BB962C8B-B14F-4D97-AF65-F5344CB8AC3E}">
        <p14:creationId xmlns:p14="http://schemas.microsoft.com/office/powerpoint/2010/main" val="161778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 Grau (Agenda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20">
            <a:extLst>
              <a:ext uri="{FF2B5EF4-FFF2-40B4-BE49-F238E27FC236}">
                <a16:creationId xmlns:a16="http://schemas.microsoft.com/office/drawing/2014/main" id="{F625D25F-8667-F34D-A8DD-1C9A2DF69365}"/>
              </a:ext>
            </a:extLst>
          </p:cNvPr>
          <p:cNvSpPr/>
          <p:nvPr userDrawn="1"/>
        </p:nvSpPr>
        <p:spPr>
          <a:xfrm>
            <a:off x="0" y="1628777"/>
            <a:ext cx="12192000" cy="522922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BEAE17-5894-47C2-801D-8AA4EA4CAB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377" rtl="0" eaLnBrk="1" latinLnBrk="0" hangingPunct="1">
              <a:defRPr lang="de-DE" sz="3600" b="1" kern="1200" cap="all" dirty="0">
                <a:solidFill>
                  <a:schemeClr val="accent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TITEL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0778CD7-EFB3-0A4A-AC6B-CD5E7C25D5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919563"/>
            <a:ext cx="10801351" cy="365125"/>
          </a:xfrm>
        </p:spPr>
        <p:txBody>
          <a:bodyPr tIns="46800" r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Untertitel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46F313B-7137-C44B-AB1E-BD596CD83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6" y="6529493"/>
            <a:ext cx="1449751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EF29C1-C70A-AD4E-A79B-3686A37B1E9A}" type="datetime1">
              <a:rPr lang="de-DE" smtClean="0"/>
              <a:t>05.03.20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A8B5594C-49C6-6848-9896-EC4096CC7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5075" y="6529493"/>
            <a:ext cx="4985656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Data Science Portal – Infrastructure &amp; Setup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39897A9F-8723-F843-8137-0E7B13A66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334" y="6529493"/>
            <a:ext cx="1110343" cy="215692"/>
          </a:xfrm>
          <a:prstGeom prst="rect">
            <a:avLst/>
          </a:prstGeom>
        </p:spPr>
        <p:txBody>
          <a:bodyPr vert="horz" wrap="none" lIns="0" tIns="36000" rIns="0" bIns="36000" rtlCol="0" anchor="ctr" anchorCtr="0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1BBA1D-4E86-4306-8C93-1AAF7F7BC9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6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EAE17-5894-47C2-801D-8AA4EA4CAB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377" rtl="0" eaLnBrk="1" latinLnBrk="0" hangingPunct="1">
              <a:defRPr lang="de-DE" sz="3600" b="1" kern="1200" cap="all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TITEL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0778CD7-EFB3-0A4A-AC6B-CD5E7C25D5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919563"/>
            <a:ext cx="10801351" cy="365125"/>
          </a:xfrm>
        </p:spPr>
        <p:txBody>
          <a:bodyPr tIns="46800" r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/>
              <a:t>Untertitel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9002CA-A0DF-8043-91CD-AECA22DE339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6" y="1628776"/>
            <a:ext cx="10801351" cy="47878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A8F0E696-7FD2-E74F-92FF-24A21939B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6" y="6529493"/>
            <a:ext cx="1449751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C9D370-7A3C-A54C-9100-92FA67408D61}" type="datetime1">
              <a:rPr lang="de-DE" smtClean="0"/>
              <a:t>05.03.20</a:t>
            </a:fld>
            <a:endParaRPr lang="de-DE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77710EF-9E3A-0743-ABE4-4DC25036C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5075" y="6529493"/>
            <a:ext cx="4985656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Data Science Portal – Infrastructure &amp; Setup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5D8DD257-71BD-9A44-BCA1-1B23AF276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334" y="6529493"/>
            <a:ext cx="1110343" cy="215692"/>
          </a:xfrm>
          <a:prstGeom prst="rect">
            <a:avLst/>
          </a:prstGeom>
        </p:spPr>
        <p:txBody>
          <a:bodyPr vert="horz" wrap="none" lIns="0" tIns="36000" rIns="0" bIns="36000" rtlCol="0" anchor="ctr" anchorCtr="0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1BBA1D-4E86-4306-8C93-1AAF7F7BC9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36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EAE17-5894-47C2-801D-8AA4EA4CAB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377" rtl="0" eaLnBrk="1" latinLnBrk="0" hangingPunct="1">
              <a:defRPr lang="de-DE" sz="3600" b="1" kern="1200" cap="all" dirty="0">
                <a:solidFill>
                  <a:schemeClr val="accent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TITEL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0778CD7-EFB3-0A4A-AC6B-CD5E7C25D5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919563"/>
            <a:ext cx="10801351" cy="365125"/>
          </a:xfrm>
        </p:spPr>
        <p:txBody>
          <a:bodyPr tIns="46800" r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Untertitel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B508A05-6E15-1D4F-BB57-3ED45152B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6" y="6529493"/>
            <a:ext cx="1449751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E6A624-EBC5-1F46-AEC1-6FB5BBA1E504}" type="datetime1">
              <a:rPr lang="de-DE" smtClean="0"/>
              <a:t>05.03.20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F54ED386-6B59-1F4C-9F1F-E3F05A88B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5075" y="6529493"/>
            <a:ext cx="4985656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Data Science Portal – Infrastructure &amp; Setup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4693D738-6681-224B-B89F-0EDE08C9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334" y="6529493"/>
            <a:ext cx="1110343" cy="215692"/>
          </a:xfrm>
          <a:prstGeom prst="rect">
            <a:avLst/>
          </a:prstGeom>
        </p:spPr>
        <p:txBody>
          <a:bodyPr vert="horz" wrap="none" lIns="0" tIns="36000" rIns="0" bIns="36000" rtlCol="0" anchor="ctr" anchorCtr="0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1BBA1D-4E86-4306-8C93-1AAF7F7BC9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23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3">
            <a:extLst>
              <a:ext uri="{FF2B5EF4-FFF2-40B4-BE49-F238E27FC236}">
                <a16:creationId xmlns:a16="http://schemas.microsoft.com/office/drawing/2014/main" id="{E3707A7B-7BBD-E145-A8D3-9EB26B131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5" name="Rechteck 5">
            <a:extLst>
              <a:ext uri="{FF2B5EF4-FFF2-40B4-BE49-F238E27FC236}">
                <a16:creationId xmlns:a16="http://schemas.microsoft.com/office/drawing/2014/main" id="{955BB234-5A2E-584D-A7DD-02A3B714FD3B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rgbClr val="04374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chemeClr val="accent1">
                  <a:lumMod val="50000"/>
                </a:schemeClr>
              </a:solidFill>
              <a:latin typeface="Nimbus Sans Regular" pitchFamily="2" charset="77"/>
            </a:endParaRPr>
          </a:p>
        </p:txBody>
      </p:sp>
      <p:pic>
        <p:nvPicPr>
          <p:cNvPr id="26" name="Bild 6">
            <a:extLst>
              <a:ext uri="{FF2B5EF4-FFF2-40B4-BE49-F238E27FC236}">
                <a16:creationId xmlns:a16="http://schemas.microsoft.com/office/drawing/2014/main" id="{6C296A5B-0568-C841-8EC7-C04E54E3BA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881" y="453346"/>
            <a:ext cx="1980000" cy="1952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438768-52F5-449D-954D-567A8E042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2204864"/>
            <a:ext cx="10801351" cy="1784373"/>
          </a:xfrm>
        </p:spPr>
        <p:txBody>
          <a:bodyPr anchor="ctr">
            <a:noAutofit/>
          </a:bodyPr>
          <a:lstStyle>
            <a:lvl1pPr>
              <a:defRPr sz="300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ABSCHNITTSTITEL 1</a:t>
            </a:r>
            <a:br>
              <a:rPr lang="de-DE"/>
            </a:br>
            <a:r>
              <a:rPr lang="de-DE"/>
              <a:t>ABSCHNITTSTITEL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DB9BD6-6FE2-4E0B-8EBB-A3477F86683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5325" y="4374938"/>
            <a:ext cx="7332676" cy="963761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16" rIns="91433" bIns="45716" rtlCol="0" anchor="t"/>
          <a:lstStyle>
            <a:lvl1pPr>
              <a:lnSpc>
                <a:spcPct val="100000"/>
              </a:lnSpc>
              <a:spcBef>
                <a:spcPts val="0"/>
              </a:spcBef>
              <a:defRPr lang="de-DE" dirty="0">
                <a:solidFill>
                  <a:schemeClr val="bg1"/>
                </a:solidFill>
                <a:ea typeface="Nimbus Sans" charset="0"/>
              </a:defRPr>
            </a:lvl1pPr>
          </a:lstStyle>
          <a:p>
            <a:pPr lvl="0"/>
            <a:r>
              <a:rPr lang="de-DE"/>
              <a:t>Kapitelinhalt 1</a:t>
            </a:r>
          </a:p>
          <a:p>
            <a:pPr lvl="0"/>
            <a:r>
              <a:rPr lang="de-DE"/>
              <a:t>Kapitelinhalt 2</a:t>
            </a:r>
          </a:p>
          <a:p>
            <a:pPr lvl="0"/>
            <a:r>
              <a:rPr lang="de-DE"/>
              <a:t>Kapitelinhalt 3</a:t>
            </a:r>
          </a:p>
        </p:txBody>
      </p:sp>
      <p:cxnSp>
        <p:nvCxnSpPr>
          <p:cNvPr id="38" name="Gerade Verbindung 8">
            <a:extLst>
              <a:ext uri="{FF2B5EF4-FFF2-40B4-BE49-F238E27FC236}">
                <a16:creationId xmlns:a16="http://schemas.microsoft.com/office/drawing/2014/main" id="{52C89B9A-35FA-754A-96A4-8F280B48D577}"/>
              </a:ext>
            </a:extLst>
          </p:cNvPr>
          <p:cNvCxnSpPr/>
          <p:nvPr userDrawn="1"/>
        </p:nvCxnSpPr>
        <p:spPr>
          <a:xfrm>
            <a:off x="712788" y="3968815"/>
            <a:ext cx="108013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6C9CDD1C-E3AE-FE41-800C-A54ACA5AC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6" y="6529493"/>
            <a:ext cx="1449751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DA42EE-0897-5643-ADA9-CDBD54C70AA9}" type="datetime1">
              <a:rPr lang="de-DE" smtClean="0"/>
              <a:t>05.03.20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1DD0748-21D0-5144-B368-16CF1FCC4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5075" y="6529493"/>
            <a:ext cx="4985656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Data Science Portal – Infrastructure &amp; Setup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B3A884C-A8EE-EE42-AF6C-F491973AF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334" y="6529493"/>
            <a:ext cx="1110343" cy="215692"/>
          </a:xfrm>
          <a:prstGeom prst="rect">
            <a:avLst/>
          </a:prstGeom>
        </p:spPr>
        <p:txBody>
          <a:bodyPr vert="horz" wrap="none" lIns="0" tIns="36000" rIns="0" bIns="36000" rtlCol="0" anchor="ctr" anchorCtr="0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1BBA1D-4E86-4306-8C93-1AAF7F7BC9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7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i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3">
            <a:extLst>
              <a:ext uri="{FF2B5EF4-FFF2-40B4-BE49-F238E27FC236}">
                <a16:creationId xmlns:a16="http://schemas.microsoft.com/office/drawing/2014/main" id="{D38C58DE-706C-7F41-A21D-2DD4EA41F3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1" name="Rechteck 5">
            <a:extLst>
              <a:ext uri="{FF2B5EF4-FFF2-40B4-BE49-F238E27FC236}">
                <a16:creationId xmlns:a16="http://schemas.microsoft.com/office/drawing/2014/main" id="{7E7C6821-81A3-9047-BAAD-69AE85658385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rgbClr val="01384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83D6171-9A40-45D1-87E6-BB0B3BD8FB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3383" y="1646431"/>
            <a:ext cx="9000000" cy="36000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de-DE"/>
              <a:t>„Zitate, Kommentare, etc.“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542FDE-E4FC-4246-9734-88EA50530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012E8A-F085-0F4A-A439-D4F71B81D6A3}" type="datetime1">
              <a:rPr lang="de-DE" smtClean="0"/>
              <a:t>05.03.20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7E33BD-0A52-4B37-83D7-8FA38AF29B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Data Science Portal – Infrastructure &amp; Setup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D03E1E-703D-4A42-A7CF-9BA05A9207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1BBA1D-4E86-4306-8C93-1AAF7F7BC9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2" name="Bild 6">
            <a:extLst>
              <a:ext uri="{FF2B5EF4-FFF2-40B4-BE49-F238E27FC236}">
                <a16:creationId xmlns:a16="http://schemas.microsoft.com/office/drawing/2014/main" id="{F0A8B049-FFAD-334D-A421-BB7FB33B70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881" y="453346"/>
            <a:ext cx="1980000" cy="1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3">
            <a:extLst>
              <a:ext uri="{FF2B5EF4-FFF2-40B4-BE49-F238E27FC236}">
                <a16:creationId xmlns:a16="http://schemas.microsoft.com/office/drawing/2014/main" id="{48FC9643-2F06-9A4E-9908-42ACDD6E1E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0" name="Rechteck 5">
            <a:extLst>
              <a:ext uri="{FF2B5EF4-FFF2-40B4-BE49-F238E27FC236}">
                <a16:creationId xmlns:a16="http://schemas.microsoft.com/office/drawing/2014/main" id="{B8C5A471-F14C-F447-8975-ECBF3400887D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rgbClr val="01384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Bild 6">
            <a:extLst>
              <a:ext uri="{FF2B5EF4-FFF2-40B4-BE49-F238E27FC236}">
                <a16:creationId xmlns:a16="http://schemas.microsoft.com/office/drawing/2014/main" id="{D5C87EEB-C16C-A540-B16B-55761D246A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881" y="453346"/>
            <a:ext cx="1980000" cy="195281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54E109DB-5B64-204C-8072-61D460CE1985}"/>
              </a:ext>
            </a:extLst>
          </p:cNvPr>
          <p:cNvSpPr txBox="1">
            <a:spLocks/>
          </p:cNvSpPr>
          <p:nvPr userDrawn="1"/>
        </p:nvSpPr>
        <p:spPr>
          <a:xfrm>
            <a:off x="712788" y="2204864"/>
            <a:ext cx="10801349" cy="1784373"/>
          </a:xfrm>
          <a:prstGeom prst="rect">
            <a:avLst/>
          </a:prstGeom>
        </p:spPr>
        <p:txBody>
          <a:bodyPr vert="horz" lIns="0" tIns="45716" rIns="91433" bIns="45716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cap="all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VIELEN DANK</a:t>
            </a:r>
            <a:br>
              <a:rPr lang="de-DE" sz="3000" b="1" cap="all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</a:br>
            <a:r>
              <a:rPr lang="de-DE" sz="3000" b="1" cap="all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FÜR IHRE AUFMERKSAMKEIT.</a:t>
            </a:r>
            <a:endParaRPr lang="de-DE" sz="3000" b="1" i="1" cap="all">
              <a:solidFill>
                <a:schemeClr val="bg1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</p:txBody>
      </p:sp>
      <p:cxnSp>
        <p:nvCxnSpPr>
          <p:cNvPr id="17" name="Gerade Verbindung 8">
            <a:extLst>
              <a:ext uri="{FF2B5EF4-FFF2-40B4-BE49-F238E27FC236}">
                <a16:creationId xmlns:a16="http://schemas.microsoft.com/office/drawing/2014/main" id="{E56AB756-C3A5-1549-9385-642520384742}"/>
              </a:ext>
            </a:extLst>
          </p:cNvPr>
          <p:cNvCxnSpPr/>
          <p:nvPr userDrawn="1"/>
        </p:nvCxnSpPr>
        <p:spPr>
          <a:xfrm>
            <a:off x="712788" y="3968815"/>
            <a:ext cx="108013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D13F2-B083-504E-9258-6151322506CC}"/>
              </a:ext>
            </a:extLst>
          </p:cNvPr>
          <p:cNvSpPr/>
          <p:nvPr userDrawn="1"/>
        </p:nvSpPr>
        <p:spPr>
          <a:xfrm>
            <a:off x="712789" y="4329112"/>
            <a:ext cx="4372979" cy="17641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716" rIns="91433" bIns="45716" rtlCol="0" anchor="ctr"/>
          <a:lstStyle/>
          <a:p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KONTAKT</a:t>
            </a:r>
          </a:p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Sebastian Heinz, CEO</a:t>
            </a:r>
            <a:b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</a:b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sebastian.heinz@statworx.com</a:t>
            </a:r>
            <a:b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</a:b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www.statworx.com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endParaRPr lang="de-DE" sz="1400" b="1">
              <a:solidFill>
                <a:srgbClr val="292D33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r>
              <a:rPr lang="de-DE" sz="1400" b="1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STATWORX GmbH</a:t>
            </a:r>
          </a:p>
          <a:p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Wöhlerstr. 8-10</a:t>
            </a:r>
          </a:p>
          <a:p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60323 Frankfurt am Main</a:t>
            </a:r>
          </a:p>
        </p:txBody>
      </p:sp>
    </p:spTree>
    <p:extLst>
      <p:ext uri="{BB962C8B-B14F-4D97-AF65-F5344CB8AC3E}">
        <p14:creationId xmlns:p14="http://schemas.microsoft.com/office/powerpoint/2010/main" val="19514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418CF8-2984-4F73-B1D2-042F1F23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68301"/>
            <a:ext cx="10801351" cy="535711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/>
          <a:p>
            <a:r>
              <a:rPr lang="de-DE"/>
              <a:t>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06479-4260-4BC8-A09D-D88EDC99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628775"/>
            <a:ext cx="10801351" cy="47879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Erste Ebene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A7DAC-821D-467F-AF5B-2BB65650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6" y="6529493"/>
            <a:ext cx="1449751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E7D38-B02C-F944-90B9-B024EADD4867}" type="datetime1">
              <a:rPr lang="de-DE" smtClean="0"/>
              <a:t>05.03.20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16A72-B3B8-4101-9347-F0CDAE471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5075" y="6529493"/>
            <a:ext cx="4985656" cy="215692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Data Science Portal – Infrastructure &amp; Setup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28427-15D5-47C5-8552-6692E8592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334" y="6529493"/>
            <a:ext cx="1110343" cy="215692"/>
          </a:xfrm>
          <a:prstGeom prst="rect">
            <a:avLst/>
          </a:prstGeom>
        </p:spPr>
        <p:txBody>
          <a:bodyPr vert="horz" wrap="none" lIns="0" tIns="36000" rIns="0" bIns="36000" rtlCol="0" anchor="ctr" anchorCtr="0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1BBA1D-4E86-4306-8C93-1AAF7F7BC9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5" name="Bild 32">
            <a:extLst>
              <a:ext uri="{FF2B5EF4-FFF2-40B4-BE49-F238E27FC236}">
                <a16:creationId xmlns:a16="http://schemas.microsoft.com/office/drawing/2014/main" id="{855364AB-DB33-7541-BBAB-E9F0A2C103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600" y="453601"/>
            <a:ext cx="1980000" cy="1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26" r:id="rId3"/>
    <p:sldLayoutId id="2147483743" r:id="rId4"/>
    <p:sldLayoutId id="2147483728" r:id="rId5"/>
    <p:sldLayoutId id="2147483739" r:id="rId6"/>
    <p:sldLayoutId id="2147483746" r:id="rId7"/>
  </p:sldLayoutIdLst>
  <p:hf hdr="0"/>
  <p:txStyles>
    <p:titleStyle>
      <a:lvl1pPr marL="0" algn="l" defTabSz="914377" rtl="0" eaLnBrk="1" latinLnBrk="0" hangingPunct="1">
        <a:lnSpc>
          <a:spcPct val="100000"/>
        </a:lnSpc>
        <a:spcBef>
          <a:spcPct val="0"/>
        </a:spcBef>
        <a:buNone/>
        <a:defRPr lang="de-DE" sz="3600" b="1" kern="1200" cap="all" baseline="0" dirty="0">
          <a:solidFill>
            <a:srgbClr val="04374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0970" indent="-180970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80000"/>
        <a:buFont typeface="Arial" panose="020B0604020202020204" pitchFamily="34" charset="0"/>
        <a:buChar char="•"/>
        <a:tabLst>
          <a:tab pos="479413" algn="l"/>
        </a:tabLst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9991" indent="-180970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80000"/>
        <a:buFont typeface="Symbol" pitchFamily="2" charset="2"/>
        <a:buChar char="-"/>
        <a:tabLst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987" indent="-180970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8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74712" indent="-269868" algn="l" defTabSz="914377" rtl="0" eaLnBrk="1" latinLnBrk="0" hangingPunct="1">
        <a:lnSpc>
          <a:spcPct val="90000"/>
        </a:lnSpc>
        <a:spcBef>
          <a:spcPts val="500"/>
        </a:spcBef>
        <a:buClr>
          <a:srgbClr val="636363"/>
        </a:buClr>
        <a:buFont typeface="Arial" panose="020B0604020202020204" pitchFamily="34" charset="0"/>
        <a:buChar char="•"/>
        <a:defRPr sz="1400" kern="1200">
          <a:solidFill>
            <a:srgbClr val="636363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pos="439" userDrawn="1">
          <p15:clr>
            <a:srgbClr val="F26B43"/>
          </p15:clr>
        </p15:guide>
        <p15:guide id="11" pos="7243" userDrawn="1">
          <p15:clr>
            <a:srgbClr val="F26B43"/>
          </p15:clr>
        </p15:guide>
        <p15:guide id="12" orient="horz" pos="232" userDrawn="1">
          <p15:clr>
            <a:srgbClr val="F26B43"/>
          </p15:clr>
        </p15:guide>
        <p15:guide id="13" orient="horz" pos="799" userDrawn="1">
          <p15:clr>
            <a:srgbClr val="F26B43"/>
          </p15:clr>
        </p15:guide>
        <p15:guide id="14" orient="horz" pos="1027" userDrawn="1">
          <p15:clr>
            <a:srgbClr val="F26B43"/>
          </p15:clr>
        </p15:guide>
        <p15:guide id="15" orient="horz" pos="4043" userDrawn="1">
          <p15:clr>
            <a:srgbClr val="F26B43"/>
          </p15:clr>
        </p15:guide>
        <p15:guide id="1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sp.dk-ningbo.dekager.dekabank.intern:4430/jupyter" TargetMode="External"/><Relationship Id="rId2" Type="http://schemas.openxmlformats.org/officeDocument/2006/relationships/hyperlink" Target="https://dsp.dk-ningbo.dekager.dekabank.intern:443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7ED790-C84B-BF4F-A327-63D0E5E5C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Portal</a:t>
            </a:r>
            <a:br>
              <a:rPr lang="en-US" dirty="0"/>
            </a:br>
            <a:r>
              <a:rPr lang="en-US" b="1" dirty="0" err="1"/>
              <a:t>Infrastrure</a:t>
            </a:r>
            <a:r>
              <a:rPr lang="en-US" b="1" dirty="0"/>
              <a:t> &amp; Setup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7F39B09-132B-F446-9EA6-1BE2B3DA1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err="1"/>
              <a:t>DekaBank</a:t>
            </a:r>
            <a:endParaRPr lang="de-DE" b="1" dirty="0"/>
          </a:p>
          <a:p>
            <a:r>
              <a:rPr lang="de-DE" dirty="0"/>
              <a:t>Markus Schmid,</a:t>
            </a:r>
          </a:p>
          <a:p>
            <a:r>
              <a:rPr lang="de-DE" dirty="0"/>
              <a:t>Dr. Dieter </a:t>
            </a:r>
            <a:r>
              <a:rPr lang="de-DE" dirty="0" err="1"/>
              <a:t>Korus</a:t>
            </a:r>
            <a:r>
              <a:rPr lang="de-DE" dirty="0"/>
              <a:t>,</a:t>
            </a:r>
          </a:p>
          <a:p>
            <a:r>
              <a:rPr lang="de-DE" dirty="0"/>
              <a:t>Hendrik </a:t>
            </a:r>
            <a:r>
              <a:rPr lang="de-DE" dirty="0" err="1"/>
              <a:t>Devries</a:t>
            </a:r>
            <a:r>
              <a:rPr lang="de-DE" dirty="0"/>
              <a:t>,</a:t>
            </a:r>
          </a:p>
          <a:p>
            <a:endParaRPr lang="de-DE" dirty="0"/>
          </a:p>
          <a:p>
            <a:r>
              <a:rPr lang="en-GB" b="1" dirty="0"/>
              <a:t>STATWORX</a:t>
            </a:r>
          </a:p>
          <a:p>
            <a:r>
              <a:rPr lang="de-DE" dirty="0"/>
              <a:t>Sebastian Heinz,</a:t>
            </a:r>
          </a:p>
          <a:p>
            <a:r>
              <a:rPr lang="de-DE" dirty="0"/>
              <a:t>Kai </a:t>
            </a:r>
            <a:r>
              <a:rPr lang="de-DE" dirty="0" err="1"/>
              <a:t>Jennissen</a:t>
            </a:r>
            <a:r>
              <a:rPr lang="de-DE" dirty="0"/>
              <a:t>,</a:t>
            </a:r>
          </a:p>
          <a:p>
            <a:r>
              <a:rPr lang="de-DE" dirty="0"/>
              <a:t>Stephan Emmer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91F9C1-0679-1947-9802-CB2894CD7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549" y="403804"/>
            <a:ext cx="1993490" cy="2731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8CEDAAF-9ED2-B24B-869C-C04FAD6584FF}"/>
              </a:ext>
            </a:extLst>
          </p:cNvPr>
          <p:cNvSpPr txBox="1"/>
          <p:nvPr/>
        </p:nvSpPr>
        <p:spPr>
          <a:xfrm>
            <a:off x="-147286" y="7124956"/>
            <a:ext cx="0" cy="0"/>
          </a:xfrm>
          <a:prstGeom prst="rect">
            <a:avLst/>
          </a:prstGeom>
          <a:noFill/>
        </p:spPr>
        <p:txBody>
          <a:bodyPr wrap="none" lIns="72000" tIns="46800" rIns="72000" rtlCol="0"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5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E18713-0185-FB44-8D89-92412E42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Science Portal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F95C73-6DF2-1247-A407-85D86595C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Infrastructure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08AE6-6829-AE49-B5AF-10DC2C41CF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9D6FD2-9F83-9048-B7CF-579AA087DC0D}" type="datetime1">
              <a:rPr lang="de-DE" smtClean="0"/>
              <a:t>05.03.20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4FA4-F18B-3E4A-B3F6-70B471381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Data Science Portal – Infrastructure &amp; Setup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66CF-EDA1-1846-8F05-79EB403B8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1BBA1D-4E86-4306-8C93-1AAF7F7BC913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4FAA2AD-82D5-BF48-A683-9241969407EA}"/>
              </a:ext>
            </a:extLst>
          </p:cNvPr>
          <p:cNvCxnSpPr>
            <a:cxnSpLocks/>
          </p:cNvCxnSpPr>
          <p:nvPr/>
        </p:nvCxnSpPr>
        <p:spPr>
          <a:xfrm>
            <a:off x="3225526" y="1628808"/>
            <a:ext cx="0" cy="4807401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59004A1-2E5E-614D-AC77-AB5A31788F15}"/>
              </a:ext>
            </a:extLst>
          </p:cNvPr>
          <p:cNvSpPr txBox="1"/>
          <p:nvPr/>
        </p:nvSpPr>
        <p:spPr>
          <a:xfrm>
            <a:off x="1118399" y="1715205"/>
            <a:ext cx="1422081" cy="365125"/>
          </a:xfrm>
          <a:prstGeom prst="rect">
            <a:avLst/>
          </a:prstGeom>
          <a:noFill/>
        </p:spPr>
        <p:txBody>
          <a:bodyPr wrap="none" lIns="72000" tIns="46800" rIns="72000" rtlCol="0">
            <a:noAutofit/>
          </a:bodyPr>
          <a:lstStyle/>
          <a:p>
            <a:pPr algn="ctr"/>
            <a:r>
              <a:rPr lang="en-US" sz="1200" b="1"/>
              <a:t>Intranet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5E70159-930A-3441-90DA-39EB87AF1917}"/>
              </a:ext>
            </a:extLst>
          </p:cNvPr>
          <p:cNvSpPr txBox="1"/>
          <p:nvPr/>
        </p:nvSpPr>
        <p:spPr>
          <a:xfrm>
            <a:off x="6575188" y="1714194"/>
            <a:ext cx="1512417" cy="361053"/>
          </a:xfrm>
          <a:prstGeom prst="rect">
            <a:avLst/>
          </a:prstGeom>
          <a:noFill/>
        </p:spPr>
        <p:txBody>
          <a:bodyPr wrap="none" lIns="72000" tIns="46800" rIns="72000" rtlCol="0">
            <a:noAutofit/>
          </a:bodyPr>
          <a:lstStyle/>
          <a:p>
            <a:pPr algn="ctr"/>
            <a:r>
              <a:rPr lang="en-US" sz="1200" b="1"/>
              <a:t>On Premise Host Server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37BE0B66-04EE-FC41-A7AE-1F7618DF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920" y="3138283"/>
            <a:ext cx="1078772" cy="1078772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55A4C6B9-03E8-5C4F-8224-61AED9F6DF6A}"/>
              </a:ext>
            </a:extLst>
          </p:cNvPr>
          <p:cNvSpPr txBox="1"/>
          <p:nvPr/>
        </p:nvSpPr>
        <p:spPr>
          <a:xfrm>
            <a:off x="1118399" y="4122349"/>
            <a:ext cx="1422081" cy="365125"/>
          </a:xfrm>
          <a:prstGeom prst="rect">
            <a:avLst/>
          </a:prstGeom>
          <a:noFill/>
        </p:spPr>
        <p:txBody>
          <a:bodyPr wrap="none" lIns="72000" tIns="46800" rIns="72000" rtlCol="0">
            <a:noAutofit/>
          </a:bodyPr>
          <a:lstStyle/>
          <a:p>
            <a:pPr algn="ctr"/>
            <a:r>
              <a:rPr lang="en-US" sz="1200" b="1"/>
              <a:t>Users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081B9D3-7BDA-044F-9EDA-045C75EF319F}"/>
              </a:ext>
            </a:extLst>
          </p:cNvPr>
          <p:cNvGrpSpPr/>
          <p:nvPr/>
        </p:nvGrpSpPr>
        <p:grpSpPr>
          <a:xfrm>
            <a:off x="4944488" y="5389350"/>
            <a:ext cx="4834814" cy="567779"/>
            <a:chOff x="5447427" y="5543309"/>
            <a:chExt cx="4834814" cy="567779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375EDAC9-7AB9-8641-A6A4-E3DC5FB24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47427" y="5543309"/>
              <a:ext cx="540000" cy="540000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1ECB4ED3-25C0-F741-AF85-640FC9DC0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79032" y="5571088"/>
              <a:ext cx="540000" cy="540000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F25331BA-5EFB-B544-B558-5F79DAAB0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0636" y="5564036"/>
              <a:ext cx="540000" cy="540000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35B763EC-42D6-8448-ACB5-0C328DAC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2241" y="5571088"/>
              <a:ext cx="540000" cy="540000"/>
            </a:xfrm>
            <a:prstGeom prst="rect">
              <a:avLst/>
            </a:prstGeom>
          </p:spPr>
        </p:pic>
      </p:grp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D0D0372C-A174-E847-B021-224AA28A6EA6}"/>
              </a:ext>
            </a:extLst>
          </p:cNvPr>
          <p:cNvSpPr/>
          <p:nvPr/>
        </p:nvSpPr>
        <p:spPr>
          <a:xfrm>
            <a:off x="2236121" y="3442163"/>
            <a:ext cx="1144524" cy="23084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  <a:latin typeface="Monaco" pitchFamily="2" charset="77"/>
                <a:cs typeface="Arial" panose="020B0604020202020204" pitchFamily="34" charset="0"/>
              </a:rPr>
              <a:t>https://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1FCA6F0A-E5E0-4344-9C70-66CD7CD5A791}"/>
              </a:ext>
            </a:extLst>
          </p:cNvPr>
          <p:cNvGrpSpPr/>
          <p:nvPr/>
        </p:nvGrpSpPr>
        <p:grpSpPr>
          <a:xfrm>
            <a:off x="3853941" y="2087502"/>
            <a:ext cx="7015907" cy="3185349"/>
            <a:chOff x="4256277" y="2080330"/>
            <a:chExt cx="7015907" cy="318534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7524C10-E80D-684B-A42B-C3C27A3799C7}"/>
                </a:ext>
              </a:extLst>
            </p:cNvPr>
            <p:cNvSpPr/>
            <p:nvPr/>
          </p:nvSpPr>
          <p:spPr>
            <a:xfrm>
              <a:off x="4256277" y="2080330"/>
              <a:ext cx="7015907" cy="3185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38100" dir="5400000" sx="101000" sy="101000" algn="ctr" rotWithShape="0">
                <a:srgbClr val="7F7F7F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D798D6-E14A-F64D-B807-A4A311D1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282" y="2083160"/>
              <a:ext cx="788147" cy="702764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7FA22B2-5AC4-1B45-89CB-C6F8E3968E44}"/>
                </a:ext>
              </a:extLst>
            </p:cNvPr>
            <p:cNvGrpSpPr/>
            <p:nvPr/>
          </p:nvGrpSpPr>
          <p:grpSpPr>
            <a:xfrm>
              <a:off x="4637903" y="3133618"/>
              <a:ext cx="1066123" cy="1078772"/>
              <a:chOff x="4384924" y="3070721"/>
              <a:chExt cx="1296000" cy="129600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BFF7D58-DD0D-3840-B351-79C3D807090A}"/>
                  </a:ext>
                </a:extLst>
              </p:cNvPr>
              <p:cNvSpPr/>
              <p:nvPr/>
            </p:nvSpPr>
            <p:spPr>
              <a:xfrm>
                <a:off x="4384924" y="3070721"/>
                <a:ext cx="1296000" cy="12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sx="101000" sy="101000" algn="ctr" rotWithShape="0">
                  <a:srgbClr val="7F7F7F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Grafik 24" descr="Ein Bild, das Zeichnung, Schild enthält.&#10;&#10;Automatisch generierte Beschreibung">
                <a:extLst>
                  <a:ext uri="{FF2B5EF4-FFF2-40B4-BE49-F238E27FC236}">
                    <a16:creationId xmlns:a16="http://schemas.microsoft.com/office/drawing/2014/main" id="{B8DC14E3-3A0B-7C42-8F0E-4D1FEA83D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4193" y="3101227"/>
                <a:ext cx="760472" cy="760472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0BB18C3-59A2-2B4D-B5B6-CE83ADEB2731}"/>
                  </a:ext>
                </a:extLst>
              </p:cNvPr>
              <p:cNvSpPr txBox="1"/>
              <p:nvPr/>
            </p:nvSpPr>
            <p:spPr>
              <a:xfrm>
                <a:off x="4384924" y="3861699"/>
                <a:ext cx="1296000" cy="400856"/>
              </a:xfrm>
              <a:prstGeom prst="rect">
                <a:avLst/>
              </a:prstGeom>
              <a:noFill/>
            </p:spPr>
            <p:txBody>
              <a:bodyPr wrap="none" lIns="72000" tIns="46800" rIns="72000" rtlCol="0">
                <a:noAutofit/>
              </a:bodyPr>
              <a:lstStyle/>
              <a:p>
                <a:pPr algn="ctr"/>
                <a:r>
                  <a:rPr lang="en-US" sz="1100" b="1" dirty="0"/>
                  <a:t>Reverse Proxy</a:t>
                </a:r>
              </a:p>
              <a:p>
                <a:pPr algn="ctr"/>
                <a:r>
                  <a:rPr lang="en-US" sz="1100" b="1" dirty="0"/>
                  <a:t>Gateway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BABE693-A2C4-C141-BA7B-61619756AA9C}"/>
                </a:ext>
              </a:extLst>
            </p:cNvPr>
            <p:cNvGrpSpPr/>
            <p:nvPr/>
          </p:nvGrpSpPr>
          <p:grpSpPr>
            <a:xfrm>
              <a:off x="7062184" y="2343654"/>
              <a:ext cx="1066122" cy="1078772"/>
              <a:chOff x="6177829" y="3069874"/>
              <a:chExt cx="1296000" cy="1296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C4D9BBE1-1E4C-3A44-A777-14450A695F5F}"/>
                  </a:ext>
                </a:extLst>
              </p:cNvPr>
              <p:cNvSpPr/>
              <p:nvPr/>
            </p:nvSpPr>
            <p:spPr>
              <a:xfrm>
                <a:off x="6177829" y="3069874"/>
                <a:ext cx="1296000" cy="12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sx="101000" sy="101000" algn="ctr" rotWithShape="0">
                  <a:srgbClr val="7F7F7F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0" name="Picture 4" descr="Image result for shinyproxy">
                <a:extLst>
                  <a:ext uri="{FF2B5EF4-FFF2-40B4-BE49-F238E27FC236}">
                    <a16:creationId xmlns:a16="http://schemas.microsoft.com/office/drawing/2014/main" id="{2C751D0A-38AB-7942-BCAF-5CFCD2DCA1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6161" y="3101227"/>
                <a:ext cx="760472" cy="760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8D9CCE8-6288-B646-B168-63AF4C1F4BD7}"/>
                  </a:ext>
                </a:extLst>
              </p:cNvPr>
              <p:cNvSpPr txBox="1"/>
              <p:nvPr/>
            </p:nvSpPr>
            <p:spPr>
              <a:xfrm>
                <a:off x="6177829" y="3861699"/>
                <a:ext cx="1296000" cy="400856"/>
              </a:xfrm>
              <a:prstGeom prst="rect">
                <a:avLst/>
              </a:prstGeom>
              <a:noFill/>
            </p:spPr>
            <p:txBody>
              <a:bodyPr wrap="none" lIns="72000" tIns="46800" rIns="72000" rtlCol="0">
                <a:noAutofit/>
              </a:bodyPr>
              <a:lstStyle/>
              <a:p>
                <a:pPr algn="ctr"/>
                <a:r>
                  <a:rPr lang="en-US" sz="1100" b="1" err="1"/>
                  <a:t>ShinyProxy</a:t>
                </a:r>
                <a:endParaRPr lang="en-US" sz="1100" b="1"/>
              </a:p>
              <a:p>
                <a:pPr algn="ctr"/>
                <a:r>
                  <a:rPr lang="en-US" sz="1100" b="1"/>
                  <a:t>DS-Portal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729B88-2B38-E64C-916C-6940F1BE7CC3}"/>
                </a:ext>
              </a:extLst>
            </p:cNvPr>
            <p:cNvGrpSpPr/>
            <p:nvPr/>
          </p:nvGrpSpPr>
          <p:grpSpPr>
            <a:xfrm>
              <a:off x="7060735" y="3930182"/>
              <a:ext cx="1066122" cy="1078772"/>
              <a:chOff x="7754489" y="3069874"/>
              <a:chExt cx="1296000" cy="1296000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2ECB75B-E175-8846-86FC-DFBD39BCB96E}"/>
                  </a:ext>
                </a:extLst>
              </p:cNvPr>
              <p:cNvSpPr/>
              <p:nvPr/>
            </p:nvSpPr>
            <p:spPr>
              <a:xfrm>
                <a:off x="7754489" y="3069874"/>
                <a:ext cx="1296000" cy="12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sx="101000" sy="101000" algn="ctr" rotWithShape="0">
                  <a:srgbClr val="7F7F7F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0B3033E-C199-7E44-9F8B-90C23F31509E}"/>
                  </a:ext>
                </a:extLst>
              </p:cNvPr>
              <p:cNvSpPr txBox="1"/>
              <p:nvPr/>
            </p:nvSpPr>
            <p:spPr>
              <a:xfrm>
                <a:off x="7754489" y="3861699"/>
                <a:ext cx="1296000" cy="400856"/>
              </a:xfrm>
              <a:prstGeom prst="rect">
                <a:avLst/>
              </a:prstGeom>
              <a:noFill/>
            </p:spPr>
            <p:txBody>
              <a:bodyPr wrap="none" lIns="72000" tIns="46800" rIns="72000" rtlCol="0">
                <a:noAutofit/>
              </a:bodyPr>
              <a:lstStyle/>
              <a:p>
                <a:pPr algn="ctr"/>
                <a:r>
                  <a:rPr lang="en-US" sz="1100" b="1" dirty="0" err="1"/>
                  <a:t>JupyterHub</a:t>
                </a:r>
                <a:endParaRPr lang="en-US" sz="1100" b="1" dirty="0"/>
              </a:p>
              <a:p>
                <a:pPr algn="ctr"/>
                <a:r>
                  <a:rPr lang="en-US" sz="1100" b="1" dirty="0"/>
                  <a:t>DS-Portal</a:t>
                </a:r>
              </a:p>
            </p:txBody>
          </p:sp>
          <p:pic>
            <p:nvPicPr>
              <p:cNvPr id="36" name="Picture 6" descr="Image result for jupyterhub">
                <a:extLst>
                  <a:ext uri="{FF2B5EF4-FFF2-40B4-BE49-F238E27FC236}">
                    <a16:creationId xmlns:a16="http://schemas.microsoft.com/office/drawing/2014/main" id="{4F9F2DB8-FE2D-DE48-9C57-E1109C17DF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376" y="3105187"/>
                <a:ext cx="650225" cy="75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18951545-AFE5-3342-B01D-BC3465DD8956}"/>
                </a:ext>
              </a:extLst>
            </p:cNvPr>
            <p:cNvGrpSpPr/>
            <p:nvPr/>
          </p:nvGrpSpPr>
          <p:grpSpPr>
            <a:xfrm>
              <a:off x="9676810" y="2343654"/>
              <a:ext cx="1066122" cy="719013"/>
              <a:chOff x="527765" y="5078750"/>
              <a:chExt cx="1066122" cy="719013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3F42D152-6BD0-4F48-AB76-6C411C105E1A}"/>
                  </a:ext>
                </a:extLst>
              </p:cNvPr>
              <p:cNvSpPr/>
              <p:nvPr/>
            </p:nvSpPr>
            <p:spPr>
              <a:xfrm>
                <a:off x="527765" y="5078750"/>
                <a:ext cx="1066122" cy="719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sx="101000" sy="101000" algn="ctr" rotWithShape="0">
                  <a:srgbClr val="7F7F7F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9A2842EE-4FFB-6B4B-8C6B-48C1F68910C2}"/>
                  </a:ext>
                </a:extLst>
              </p:cNvPr>
              <p:cNvSpPr txBox="1"/>
              <p:nvPr/>
            </p:nvSpPr>
            <p:spPr>
              <a:xfrm>
                <a:off x="527765" y="5482457"/>
                <a:ext cx="1066122" cy="315306"/>
              </a:xfrm>
              <a:prstGeom prst="rect">
                <a:avLst/>
              </a:prstGeom>
              <a:noFill/>
            </p:spPr>
            <p:txBody>
              <a:bodyPr wrap="none" lIns="72000" tIns="46800" rIns="72000" rtlCol="0">
                <a:noAutofit/>
              </a:bodyPr>
              <a:lstStyle/>
              <a:p>
                <a:pPr algn="ctr"/>
                <a:r>
                  <a:rPr lang="en-US" sz="1100" b="1"/>
                  <a:t>Container</a:t>
                </a:r>
              </a:p>
            </p:txBody>
          </p:sp>
          <p:pic>
            <p:nvPicPr>
              <p:cNvPr id="47" name="Picture 8" descr="Image result for rstudio">
                <a:extLst>
                  <a:ext uri="{FF2B5EF4-FFF2-40B4-BE49-F238E27FC236}">
                    <a16:creationId xmlns:a16="http://schemas.microsoft.com/office/drawing/2014/main" id="{F51EBB8F-8986-9E4D-9FDF-A1369C48F0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66" y="5120681"/>
                <a:ext cx="1030920" cy="361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DC97A147-8ACA-2142-8B67-12E70478CC18}"/>
                </a:ext>
              </a:extLst>
            </p:cNvPr>
            <p:cNvGrpSpPr/>
            <p:nvPr/>
          </p:nvGrpSpPr>
          <p:grpSpPr>
            <a:xfrm>
              <a:off x="9670393" y="3313497"/>
              <a:ext cx="1066122" cy="719013"/>
              <a:chOff x="2402598" y="3888728"/>
              <a:chExt cx="1066122" cy="719013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0148FE2-BFF5-1B43-9A82-48AA2F05D8CA}"/>
                  </a:ext>
                </a:extLst>
              </p:cNvPr>
              <p:cNvSpPr/>
              <p:nvPr/>
            </p:nvSpPr>
            <p:spPr>
              <a:xfrm>
                <a:off x="2402598" y="3888728"/>
                <a:ext cx="1066122" cy="719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sx="101000" sy="101000" algn="ctr" rotWithShape="0">
                  <a:srgbClr val="7F7F7F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D55CF098-736E-BF45-9EB2-83523241438B}"/>
                  </a:ext>
                </a:extLst>
              </p:cNvPr>
              <p:cNvSpPr txBox="1"/>
              <p:nvPr/>
            </p:nvSpPr>
            <p:spPr>
              <a:xfrm>
                <a:off x="2402598" y="4292435"/>
                <a:ext cx="1066122" cy="315306"/>
              </a:xfrm>
              <a:prstGeom prst="rect">
                <a:avLst/>
              </a:prstGeom>
              <a:noFill/>
            </p:spPr>
            <p:txBody>
              <a:bodyPr wrap="none" lIns="72000" tIns="46800" rIns="72000" rtlCol="0">
                <a:noAutofit/>
              </a:bodyPr>
              <a:lstStyle/>
              <a:p>
                <a:pPr algn="ctr"/>
                <a:r>
                  <a:rPr lang="en-US" sz="1100" b="1"/>
                  <a:t>Backend API</a:t>
                </a:r>
              </a:p>
            </p:txBody>
          </p:sp>
          <p:pic>
            <p:nvPicPr>
              <p:cNvPr id="50" name="Picture 10" descr="Image result for mlflow">
                <a:extLst>
                  <a:ext uri="{FF2B5EF4-FFF2-40B4-BE49-F238E27FC236}">
                    <a16:creationId xmlns:a16="http://schemas.microsoft.com/office/drawing/2014/main" id="{F05007B0-4CFF-F242-995C-D8CEC0CB0A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623" y="3915575"/>
                <a:ext cx="1030907" cy="395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D127ABC-7AC6-AA4B-801C-3D0FDDF2E50A}"/>
                </a:ext>
              </a:extLst>
            </p:cNvPr>
            <p:cNvGrpSpPr/>
            <p:nvPr/>
          </p:nvGrpSpPr>
          <p:grpSpPr>
            <a:xfrm>
              <a:off x="9676810" y="4283339"/>
              <a:ext cx="1066122" cy="719012"/>
              <a:chOff x="1688795" y="5078751"/>
              <a:chExt cx="1066122" cy="719012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9410F000-ED29-0B42-A6D3-2F475F474C6E}"/>
                  </a:ext>
                </a:extLst>
              </p:cNvPr>
              <p:cNvSpPr/>
              <p:nvPr/>
            </p:nvSpPr>
            <p:spPr>
              <a:xfrm>
                <a:off x="1688795" y="5078751"/>
                <a:ext cx="1066122" cy="719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38100" dir="5400000" sx="101000" sy="101000" algn="ctr" rotWithShape="0">
                  <a:srgbClr val="7F7F7F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AE38C957-29D6-0644-A835-31CB9E6337A5}"/>
                  </a:ext>
                </a:extLst>
              </p:cNvPr>
              <p:cNvSpPr txBox="1"/>
              <p:nvPr/>
            </p:nvSpPr>
            <p:spPr>
              <a:xfrm>
                <a:off x="1688795" y="5325710"/>
                <a:ext cx="1066122" cy="315306"/>
              </a:xfrm>
              <a:prstGeom prst="rect">
                <a:avLst/>
              </a:prstGeom>
              <a:noFill/>
            </p:spPr>
            <p:txBody>
              <a:bodyPr wrap="none" lIns="72000" tIns="46800" rIns="72000" rtlCol="0">
                <a:noAutofit/>
              </a:bodyPr>
              <a:lstStyle/>
              <a:p>
                <a:pPr algn="ctr"/>
                <a:r>
                  <a:rPr lang="en-US" sz="1100" b="1" err="1"/>
                  <a:t>JupyterLab</a:t>
                </a:r>
                <a:endParaRPr lang="en-US" sz="1100" b="1"/>
              </a:p>
              <a:p>
                <a:pPr algn="ctr"/>
                <a:r>
                  <a:rPr lang="en-US" sz="1100" b="1"/>
                  <a:t>Instance</a:t>
                </a:r>
              </a:p>
            </p:txBody>
          </p:sp>
          <p:pic>
            <p:nvPicPr>
              <p:cNvPr id="55" name="Picture 6" descr="Image result for jupyterhub">
                <a:extLst>
                  <a:ext uri="{FF2B5EF4-FFF2-40B4-BE49-F238E27FC236}">
                    <a16:creationId xmlns:a16="http://schemas.microsoft.com/office/drawing/2014/main" id="{7E302023-F43F-C74F-9AFF-295F3FDC09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1346" y="5124241"/>
                <a:ext cx="219291" cy="255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9" name="Gewinkelte Verbindung 121">
              <a:extLst>
                <a:ext uri="{FF2B5EF4-FFF2-40B4-BE49-F238E27FC236}">
                  <a16:creationId xmlns:a16="http://schemas.microsoft.com/office/drawing/2014/main" id="{6D0F8180-CEBB-C848-970A-C597D807E75E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24173" y="2703160"/>
              <a:ext cx="1552637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121">
              <a:extLst>
                <a:ext uri="{FF2B5EF4-FFF2-40B4-BE49-F238E27FC236}">
                  <a16:creationId xmlns:a16="http://schemas.microsoft.com/office/drawing/2014/main" id="{BD706EF2-4537-3147-8A15-F51F5B92EA62}"/>
                </a:ext>
              </a:extLst>
            </p:cNvPr>
            <p:cNvCxnSpPr>
              <a:cxnSpLocks/>
              <a:stCxn id="29" idx="3"/>
              <a:endCxn id="48" idx="1"/>
            </p:cNvCxnSpPr>
            <p:nvPr/>
          </p:nvCxnSpPr>
          <p:spPr>
            <a:xfrm>
              <a:off x="8128306" y="2883040"/>
              <a:ext cx="1542087" cy="78996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winkelte Verbindung 121">
              <a:extLst>
                <a:ext uri="{FF2B5EF4-FFF2-40B4-BE49-F238E27FC236}">
                  <a16:creationId xmlns:a16="http://schemas.microsoft.com/office/drawing/2014/main" id="{57008727-1BA0-7043-8460-75057B73C031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8124173" y="4642845"/>
              <a:ext cx="1552637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1">
              <a:extLst>
                <a:ext uri="{FF2B5EF4-FFF2-40B4-BE49-F238E27FC236}">
                  <a16:creationId xmlns:a16="http://schemas.microsoft.com/office/drawing/2014/main" id="{CC0A9446-FA8E-714C-B849-90BB1CAE4FB1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5704026" y="3673004"/>
              <a:ext cx="1356709" cy="79656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winkelte Verbindung 121">
              <a:extLst>
                <a:ext uri="{FF2B5EF4-FFF2-40B4-BE49-F238E27FC236}">
                  <a16:creationId xmlns:a16="http://schemas.microsoft.com/office/drawing/2014/main" id="{F8E3E981-D2B1-C142-AFA1-7FA633DD9C61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>
            <a:xfrm flipV="1">
              <a:off x="5704026" y="2883040"/>
              <a:ext cx="1358158" cy="78996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winkelte Verbindung 121">
              <a:extLst>
                <a:ext uri="{FF2B5EF4-FFF2-40B4-BE49-F238E27FC236}">
                  <a16:creationId xmlns:a16="http://schemas.microsoft.com/office/drawing/2014/main" id="{23B65DA2-185C-A147-9081-FFF09D10381C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 flipH="1">
              <a:off x="10203454" y="3062666"/>
              <a:ext cx="6417" cy="25083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winkelte Verbindung 121">
              <a:extLst>
                <a:ext uri="{FF2B5EF4-FFF2-40B4-BE49-F238E27FC236}">
                  <a16:creationId xmlns:a16="http://schemas.microsoft.com/office/drawing/2014/main" id="{C2B330CB-7349-8545-BD7E-5EEDAB5AA3A1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H="1" flipV="1">
              <a:off x="10203454" y="4032510"/>
              <a:ext cx="6417" cy="250829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>
              <a:extLst>
                <a:ext uri="{FF2B5EF4-FFF2-40B4-BE49-F238E27FC236}">
                  <a16:creationId xmlns:a16="http://schemas.microsoft.com/office/drawing/2014/main" id="{25D2F675-0A0C-8944-A7FE-5D4422C32120}"/>
                </a:ext>
              </a:extLst>
            </p:cNvPr>
            <p:cNvSpPr/>
            <p:nvPr/>
          </p:nvSpPr>
          <p:spPr>
            <a:xfrm rot="19694698">
              <a:off x="5753339" y="3103037"/>
              <a:ext cx="1144524" cy="23084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2"/>
                  </a:solidFill>
                  <a:latin typeface="Monaco" pitchFamily="2" charset="77"/>
                  <a:cs typeface="Arial" panose="020B0604020202020204" pitchFamily="34" charset="0"/>
                </a:rPr>
                <a:t>User Login</a:t>
              </a:r>
            </a:p>
          </p:txBody>
        </p:sp>
        <p:sp>
          <p:nvSpPr>
            <p:cNvPr id="68" name="Abgerundetes Rechteck 67">
              <a:extLst>
                <a:ext uri="{FF2B5EF4-FFF2-40B4-BE49-F238E27FC236}">
                  <a16:creationId xmlns:a16="http://schemas.microsoft.com/office/drawing/2014/main" id="{96A6F005-2ADD-C64B-8FAD-5BE962416E8F}"/>
                </a:ext>
              </a:extLst>
            </p:cNvPr>
            <p:cNvSpPr/>
            <p:nvPr/>
          </p:nvSpPr>
          <p:spPr>
            <a:xfrm rot="1875661">
              <a:off x="5740509" y="4022062"/>
              <a:ext cx="1144524" cy="23084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2"/>
                  </a:solidFill>
                  <a:latin typeface="Monaco" pitchFamily="2" charset="77"/>
                  <a:cs typeface="Arial" panose="020B0604020202020204" pitchFamily="34" charset="0"/>
                </a:rPr>
                <a:t>User Login</a:t>
              </a:r>
            </a:p>
          </p:txBody>
        </p:sp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37A426C1-1462-624C-B7A5-BB7A4B0B2410}"/>
                </a:ext>
              </a:extLst>
            </p:cNvPr>
            <p:cNvSpPr/>
            <p:nvPr/>
          </p:nvSpPr>
          <p:spPr>
            <a:xfrm>
              <a:off x="8135106" y="2479200"/>
              <a:ext cx="1541704" cy="23084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2"/>
                  </a:solidFill>
                  <a:latin typeface="Monaco" pitchFamily="2" charset="77"/>
                  <a:cs typeface="Arial" panose="020B0604020202020204" pitchFamily="34" charset="0"/>
                </a:rPr>
                <a:t>Spawn Container</a:t>
              </a:r>
            </a:p>
          </p:txBody>
        </p:sp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77CF3FEF-6182-C04E-A3E3-6A3006AB8940}"/>
                </a:ext>
              </a:extLst>
            </p:cNvPr>
            <p:cNvSpPr/>
            <p:nvPr/>
          </p:nvSpPr>
          <p:spPr>
            <a:xfrm>
              <a:off x="8135105" y="4415949"/>
              <a:ext cx="1541705" cy="23084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2"/>
                  </a:solidFill>
                  <a:latin typeface="Monaco" pitchFamily="2" charset="77"/>
                  <a:cs typeface="Arial" panose="020B0604020202020204" pitchFamily="34" charset="0"/>
                </a:rPr>
                <a:t>Spawn Instance</a:t>
              </a:r>
            </a:p>
          </p:txBody>
        </p:sp>
        <p:sp>
          <p:nvSpPr>
            <p:cNvPr id="72" name="Abgerundetes Rechteck 71">
              <a:extLst>
                <a:ext uri="{FF2B5EF4-FFF2-40B4-BE49-F238E27FC236}">
                  <a16:creationId xmlns:a16="http://schemas.microsoft.com/office/drawing/2014/main" id="{152C8E41-505E-AE42-9E3C-520C61CCB501}"/>
                </a:ext>
              </a:extLst>
            </p:cNvPr>
            <p:cNvSpPr/>
            <p:nvPr/>
          </p:nvSpPr>
          <p:spPr>
            <a:xfrm rot="1658744">
              <a:off x="7994590" y="3199807"/>
              <a:ext cx="1541704" cy="23084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2"/>
                  </a:solidFill>
                  <a:latin typeface="Monaco" pitchFamily="2" charset="77"/>
                  <a:cs typeface="Arial" panose="020B0604020202020204" pitchFamily="34" charset="0"/>
                </a:rPr>
                <a:t>Pass Through</a:t>
              </a:r>
            </a:p>
          </p:txBody>
        </p:sp>
        <p:cxnSp>
          <p:nvCxnSpPr>
            <p:cNvPr id="76" name="Gewinkelte Verbindung 121">
              <a:extLst>
                <a:ext uri="{FF2B5EF4-FFF2-40B4-BE49-F238E27FC236}">
                  <a16:creationId xmlns:a16="http://schemas.microsoft.com/office/drawing/2014/main" id="{F3F96B31-9FE6-6144-8E4A-BB11BB16F582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10736515" y="3673003"/>
              <a:ext cx="144845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1">
              <a:extLst>
                <a:ext uri="{FF2B5EF4-FFF2-40B4-BE49-F238E27FC236}">
                  <a16:creationId xmlns:a16="http://schemas.microsoft.com/office/drawing/2014/main" id="{A4E31301-5621-1E4B-AFB5-890DB372EB5C}"/>
                </a:ext>
              </a:extLst>
            </p:cNvPr>
            <p:cNvCxnSpPr>
              <a:cxnSpLocks/>
            </p:cNvCxnSpPr>
            <p:nvPr/>
          </p:nvCxnSpPr>
          <p:spPr>
            <a:xfrm>
              <a:off x="10742932" y="4642845"/>
              <a:ext cx="138428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Gewinkelte Verbindung 121">
            <a:extLst>
              <a:ext uri="{FF2B5EF4-FFF2-40B4-BE49-F238E27FC236}">
                <a16:creationId xmlns:a16="http://schemas.microsoft.com/office/drawing/2014/main" id="{2DC64FDC-B7A3-D445-883B-9AEAFF412367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5214488" y="5929350"/>
            <a:ext cx="0" cy="22310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 Verbindung 121">
            <a:extLst>
              <a:ext uri="{FF2B5EF4-FFF2-40B4-BE49-F238E27FC236}">
                <a16:creationId xmlns:a16="http://schemas.microsoft.com/office/drawing/2014/main" id="{65D037DE-723C-204E-AE54-832B7AF2ACFF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646093" y="5957129"/>
            <a:ext cx="0" cy="19532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winkelte Verbindung 121">
            <a:extLst>
              <a:ext uri="{FF2B5EF4-FFF2-40B4-BE49-F238E27FC236}">
                <a16:creationId xmlns:a16="http://schemas.microsoft.com/office/drawing/2014/main" id="{1027A4E2-B322-FE4F-962B-F93129F28B0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077697" y="5950077"/>
            <a:ext cx="0" cy="202379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 Verbindung 121">
            <a:extLst>
              <a:ext uri="{FF2B5EF4-FFF2-40B4-BE49-F238E27FC236}">
                <a16:creationId xmlns:a16="http://schemas.microsoft.com/office/drawing/2014/main" id="{AB94F917-DCDB-DA43-B22A-17354778B04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9509302" y="5957129"/>
            <a:ext cx="0" cy="19532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121">
            <a:extLst>
              <a:ext uri="{FF2B5EF4-FFF2-40B4-BE49-F238E27FC236}">
                <a16:creationId xmlns:a16="http://schemas.microsoft.com/office/drawing/2014/main" id="{316BE22B-8702-5249-9D22-BD4181366D76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>
            <a:off x="2372692" y="3677669"/>
            <a:ext cx="1862875" cy="250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95">
            <a:extLst>
              <a:ext uri="{FF2B5EF4-FFF2-40B4-BE49-F238E27FC236}">
                <a16:creationId xmlns:a16="http://schemas.microsoft.com/office/drawing/2014/main" id="{3495A6AD-AF77-D249-ACA8-C3C517873B9D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214487" y="2710332"/>
            <a:ext cx="5126109" cy="3442124"/>
          </a:xfrm>
          <a:prstGeom prst="bentConnector3">
            <a:avLst>
              <a:gd name="adj1" fmla="val -2795"/>
            </a:avLst>
          </a:prstGeom>
          <a:ln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1DF26416-0DD5-7F40-9AC9-7406386C834A}"/>
              </a:ext>
            </a:extLst>
          </p:cNvPr>
          <p:cNvSpPr/>
          <p:nvPr/>
        </p:nvSpPr>
        <p:spPr>
          <a:xfrm rot="5400000">
            <a:off x="9815459" y="3557583"/>
            <a:ext cx="1541704" cy="23084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2"/>
                </a:solidFill>
                <a:latin typeface="Monaco" pitchFamily="2" charset="77"/>
                <a:cs typeface="Arial" panose="020B0604020202020204" pitchFamily="34" charset="0"/>
              </a:rPr>
              <a:t>Mount to Host</a:t>
            </a:r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407D6619-8EE0-2043-BA6B-28A91AEC422E}"/>
              </a:ext>
            </a:extLst>
          </p:cNvPr>
          <p:cNvSpPr/>
          <p:nvPr/>
        </p:nvSpPr>
        <p:spPr>
          <a:xfrm>
            <a:off x="5548298" y="6149583"/>
            <a:ext cx="3627191" cy="230840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Monaco" pitchFamily="2" charset="77"/>
                <a:cs typeface="Arial" panose="020B0604020202020204" pitchFamily="34" charset="0"/>
              </a:rPr>
              <a:t>Individual &amp; Persistent User Directories</a:t>
            </a:r>
          </a:p>
        </p:txBody>
      </p:sp>
    </p:spTree>
    <p:extLst>
      <p:ext uri="{BB962C8B-B14F-4D97-AF65-F5344CB8AC3E}">
        <p14:creationId xmlns:p14="http://schemas.microsoft.com/office/powerpoint/2010/main" val="356037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0B7042-5F34-2B44-AFFF-6A735843E169}"/>
              </a:ext>
            </a:extLst>
          </p:cNvPr>
          <p:cNvSpPr/>
          <p:nvPr/>
        </p:nvSpPr>
        <p:spPr>
          <a:xfrm>
            <a:off x="696913" y="2429692"/>
            <a:ext cx="5328000" cy="34203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sx="101000" sy="101000" algn="ctr" rotWithShape="0">
              <a:srgbClr val="7F7F7F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F3C89-C9D2-BC40-9A11-A9B77D73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Science Portal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6F3E64-EE94-FE48-A4A6-72705BCC4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Setup Guide</a:t>
            </a:r>
          </a:p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5B03E-3982-C444-8189-CBC9CCA438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951A15-3830-7B4F-A468-49D48F5ED521}" type="datetime1">
              <a:rPr lang="de-DE" smtClean="0"/>
              <a:t>05.03.20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F457-523E-2B45-876A-EEE844F82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Data Science Portal – Infrastructure &amp; Setup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88993-381D-A542-9650-C6CB09A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1BBA1D-4E86-4306-8C93-1AAF7F7BC91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90B85-260F-CB4D-B96C-3935983DDB4C}"/>
              </a:ext>
            </a:extLst>
          </p:cNvPr>
          <p:cNvSpPr/>
          <p:nvPr/>
        </p:nvSpPr>
        <p:spPr>
          <a:xfrm>
            <a:off x="6170263" y="2429692"/>
            <a:ext cx="5328000" cy="34203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sx="101000" sy="101000" algn="ctr" rotWithShape="0">
              <a:srgbClr val="7F7F7F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>
              <a:solidFill>
                <a:schemeClr val="bg2"/>
              </a:solidFill>
            </a:endParaRP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E24B43BF-9D37-EF41-BEE9-4F7361BAA9C9}"/>
              </a:ext>
            </a:extLst>
          </p:cNvPr>
          <p:cNvSpPr/>
          <p:nvPr/>
        </p:nvSpPr>
        <p:spPr>
          <a:xfrm>
            <a:off x="696914" y="2429692"/>
            <a:ext cx="5327999" cy="3063467"/>
          </a:xfrm>
          <a:prstGeom prst="rect">
            <a:avLst/>
          </a:prstGeom>
        </p:spPr>
        <p:txBody>
          <a:bodyPr wrap="square" lIns="108000" tIns="46800" rIns="72000" anchor="t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/>
              <a:t>1. git clone 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kaijennissen</a:t>
            </a:r>
            <a:r>
              <a:rPr lang="en-US" sz="1050" b="1" dirty="0"/>
              <a:t>/</a:t>
            </a:r>
            <a:r>
              <a:rPr lang="en-US" sz="1050" b="1" dirty="0" err="1"/>
              <a:t>docker.git</a:t>
            </a:r>
            <a:endParaRPr lang="en-US" sz="1050" b="1" dirty="0"/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2. </a:t>
            </a:r>
            <a:r>
              <a:rPr lang="en-US" sz="1050" b="1" dirty="0"/>
              <a:t>docker pull </a:t>
            </a:r>
            <a:r>
              <a:rPr lang="en-US" sz="1050" b="1" dirty="0" err="1"/>
              <a:t>statworx</a:t>
            </a:r>
            <a:r>
              <a:rPr lang="en-US" sz="1050" b="1" dirty="0"/>
              <a:t>/</a:t>
            </a:r>
            <a:r>
              <a:rPr lang="en-US" sz="1050" b="1" dirty="0" err="1"/>
              <a:t>deka_data_science_portal:tag</a:t>
            </a:r>
            <a:endParaRPr lang="en-US" sz="1050" b="1" dirty="0"/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</a:rPr>
              <a:t>Docker Tags:</a:t>
            </a: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 err="1">
                <a:solidFill>
                  <a:schemeClr val="tx2"/>
                </a:solidFill>
              </a:rPr>
              <a:t>nginx</a:t>
            </a:r>
            <a:endParaRPr lang="en-US" sz="1050" dirty="0">
              <a:solidFill>
                <a:schemeClr val="tx2"/>
              </a:solidFill>
            </a:endParaRP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 err="1">
                <a:solidFill>
                  <a:schemeClr val="tx2"/>
                </a:solidFill>
              </a:rPr>
              <a:t>jupyter</a:t>
            </a:r>
            <a:endParaRPr lang="en-US" sz="1050" dirty="0">
              <a:solidFill>
                <a:schemeClr val="tx2"/>
              </a:solidFill>
            </a:endParaRP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 err="1">
                <a:solidFill>
                  <a:schemeClr val="tx2"/>
                </a:solidFill>
              </a:rPr>
              <a:t>mlflow</a:t>
            </a:r>
            <a:endParaRPr lang="en-US" sz="1050" dirty="0">
              <a:solidFill>
                <a:schemeClr val="tx2"/>
              </a:solidFill>
            </a:endParaRP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 err="1">
                <a:solidFill>
                  <a:schemeClr val="tx2"/>
                </a:solidFill>
              </a:rPr>
              <a:t>shinyproxy</a:t>
            </a:r>
            <a:endParaRPr lang="en-US" sz="1050" dirty="0">
              <a:solidFill>
                <a:schemeClr val="tx2"/>
              </a:solidFill>
            </a:endParaRP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 err="1">
                <a:solidFill>
                  <a:schemeClr val="tx2"/>
                </a:solidFill>
              </a:rPr>
              <a:t>rstudio</a:t>
            </a:r>
            <a:endParaRPr lang="en-US" sz="1050" dirty="0">
              <a:solidFill>
                <a:schemeClr val="tx2"/>
              </a:solidFill>
            </a:endParaRP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Alternative:</a:t>
            </a: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Navigate to project base folder</a:t>
            </a: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Use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Makefile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: make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pull_all</a:t>
            </a: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3. Adjust container volume host directory for 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ShinyProxy</a:t>
            </a: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application.yml</a:t>
            </a:r>
            <a:endParaRPr lang="en-US" sz="1050" b="1" dirty="0"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Navigate to: ./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shiny_proxy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/source/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application.yml</a:t>
            </a: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C2F323DD-7105-CA45-A384-60C4C3A06995}"/>
              </a:ext>
            </a:extLst>
          </p:cNvPr>
          <p:cNvSpPr/>
          <p:nvPr/>
        </p:nvSpPr>
        <p:spPr>
          <a:xfrm>
            <a:off x="6167090" y="2429692"/>
            <a:ext cx="5331174" cy="3063467"/>
          </a:xfrm>
          <a:prstGeom prst="rect">
            <a:avLst/>
          </a:prstGeom>
        </p:spPr>
        <p:txBody>
          <a:bodyPr wrap="square" lIns="108000" tIns="46800" rIns="72000" anchor="t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4. Run Setup for 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jupyter</a:t>
            </a: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 shared libraries</a:t>
            </a: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Use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Makefile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: make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run_setup</a:t>
            </a: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Alternative:</a:t>
            </a: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Navigate to: ./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jupyter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/docker</a:t>
            </a: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Use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Makefile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: make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run_setup</a:t>
            </a: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5. Start Docker Container</a:t>
            </a: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Use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Makefile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: make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run_all</a:t>
            </a: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Alternative:</a:t>
            </a: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Navigate to subfolders/docker</a:t>
            </a:r>
          </a:p>
          <a:p>
            <a:pPr marL="628639" lvl="1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Use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Makefiles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: make run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6. Access the data science portal via the intranet</a:t>
            </a: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Rstudio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 &amp; </a:t>
            </a: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Mlflow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: 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dsp.dk-ningbo.dekager.dekabank.intern:4430/</a:t>
            </a:r>
            <a:endParaRPr 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 err="1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Jupyterhub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: 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dsp.dk-ningbo.dekager.dekabank.intern:4430/jupyter</a:t>
            </a:r>
            <a:endParaRPr 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918384"/>
            <a:ext cx="12192000" cy="493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C3D613-B110-BE40-8C90-C2F05DAC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68301"/>
            <a:ext cx="10801351" cy="535711"/>
          </a:xfrm>
        </p:spPr>
        <p:txBody>
          <a:bodyPr/>
          <a:lstStyle/>
          <a:p>
            <a:r>
              <a:rPr lang="de-DE"/>
              <a:t>Data Science Portal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B92B5A-9917-C047-A9F1-DF0F6B21A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Add Users &amp; Passwords – </a:t>
            </a:r>
            <a:r>
              <a:rPr lang="de-DE" err="1"/>
              <a:t>ShinyProxy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10C712-608D-5746-80ED-77AB3262CC79}" type="datetime1">
              <a:rPr lang="de-DE" smtClean="0"/>
              <a:t>05.03.20</a:t>
            </a:fld>
            <a:endParaRPr lang="de-DE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8F63E8C2-9E0B-4C4E-B75B-FBA5A8AF2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Data Science Portal – Infrastructure &amp; Setup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C8BCB3-F31A-7943-81AF-42C4FB04307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24B68D8-DF1D-064A-82AF-7FAE5CAD91BA}"/>
              </a:ext>
            </a:extLst>
          </p:cNvPr>
          <p:cNvSpPr/>
          <p:nvPr/>
        </p:nvSpPr>
        <p:spPr>
          <a:xfrm>
            <a:off x="696913" y="2429692"/>
            <a:ext cx="5328000" cy="34203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sx="101000" sy="101000" algn="ctr" rotWithShape="0">
              <a:srgbClr val="7F7F7F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Rechteck 9">
            <a:extLst>
              <a:ext uri="{FF2B5EF4-FFF2-40B4-BE49-F238E27FC236}">
                <a16:creationId xmlns:a16="http://schemas.microsoft.com/office/drawing/2014/main" id="{35634B0F-7244-5341-897B-9BB85CD48444}"/>
              </a:ext>
            </a:extLst>
          </p:cNvPr>
          <p:cNvSpPr/>
          <p:nvPr/>
        </p:nvSpPr>
        <p:spPr>
          <a:xfrm>
            <a:off x="696914" y="2429692"/>
            <a:ext cx="5327999" cy="1940083"/>
          </a:xfrm>
          <a:prstGeom prst="rect">
            <a:avLst/>
          </a:prstGeom>
        </p:spPr>
        <p:txBody>
          <a:bodyPr wrap="square" lIns="108000" tIns="46800" rIns="72000" anchor="t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/>
              <a:t>1. Navigate to ./</a:t>
            </a:r>
            <a:r>
              <a:rPr lang="en-US" sz="1050" b="1" dirty="0" err="1"/>
              <a:t>shiny_proxy</a:t>
            </a:r>
            <a:r>
              <a:rPr lang="en-US" sz="1050" b="1" dirty="0"/>
              <a:t>/source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2. </a:t>
            </a:r>
            <a:r>
              <a:rPr lang="en-US" sz="1050" b="1" dirty="0"/>
              <a:t>Adjust the </a:t>
            </a:r>
            <a:r>
              <a:rPr lang="en-US" sz="1050" b="1" dirty="0" err="1"/>
              <a:t>application.yml</a:t>
            </a:r>
            <a:endParaRPr lang="en-US" sz="1050" b="1" dirty="0"/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b="1" dirty="0"/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3. Navigate to ./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shiny_proxy</a:t>
            </a: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/docker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4. Use 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Makefile</a:t>
            </a: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 to reboot 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ShinyProxy</a:t>
            </a:r>
            <a:endParaRPr lang="en-US" sz="1050" b="1" dirty="0"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 rm</a:t>
            </a: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 run</a:t>
            </a: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DD9B57-D2F5-8041-932B-F9BE94678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5932"/>
            <a:ext cx="4470838" cy="47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918384"/>
            <a:ext cx="12192000" cy="493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C3D613-B110-BE40-8C90-C2F05DAC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68301"/>
            <a:ext cx="10801351" cy="535711"/>
          </a:xfrm>
        </p:spPr>
        <p:txBody>
          <a:bodyPr/>
          <a:lstStyle/>
          <a:p>
            <a:r>
              <a:rPr lang="de-DE"/>
              <a:t>Data Science Portal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B92B5A-9917-C047-A9F1-DF0F6B21A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Add Users &amp; Passwords – </a:t>
            </a:r>
            <a:r>
              <a:rPr lang="de-DE" err="1"/>
              <a:t>JupyterHub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793297-02C2-5345-BA81-075241CB6C4E}" type="datetime1">
              <a:rPr lang="de-DE" smtClean="0"/>
              <a:t>05.03.20</a:t>
            </a:fld>
            <a:endParaRPr lang="de-DE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8F63E8C2-9E0B-4C4E-B75B-FBA5A8AF2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Data Science Portal – Infrastructure &amp; Setup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C8BCB3-F31A-7943-81AF-42C4FB04307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BC8EB92-16F5-9C4E-ACBA-AD01782F4FE0}"/>
              </a:ext>
            </a:extLst>
          </p:cNvPr>
          <p:cNvSpPr/>
          <p:nvPr/>
        </p:nvSpPr>
        <p:spPr>
          <a:xfrm>
            <a:off x="695326" y="2429692"/>
            <a:ext cx="5328000" cy="34203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sx="101000" sy="101000" algn="ctr" rotWithShape="0">
              <a:srgbClr val="7F7F7F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>
              <a:solidFill>
                <a:schemeClr val="bg2"/>
              </a:solidFill>
            </a:endParaRP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61A08A62-78E3-9E49-89EF-F8A721871A70}"/>
              </a:ext>
            </a:extLst>
          </p:cNvPr>
          <p:cNvSpPr/>
          <p:nvPr/>
        </p:nvSpPr>
        <p:spPr>
          <a:xfrm>
            <a:off x="696914" y="2429692"/>
            <a:ext cx="5327999" cy="2314544"/>
          </a:xfrm>
          <a:prstGeom prst="rect">
            <a:avLst/>
          </a:prstGeom>
        </p:spPr>
        <p:txBody>
          <a:bodyPr wrap="square" lIns="108000" tIns="46800" rIns="72000" anchor="t">
            <a:spAutoFit/>
          </a:bodyPr>
          <a:lstStyle/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/>
              <a:t>1. Navigate to ./</a:t>
            </a:r>
            <a:r>
              <a:rPr lang="en-US" sz="1050" b="1" dirty="0" err="1"/>
              <a:t>jupyter</a:t>
            </a:r>
            <a:r>
              <a:rPr lang="en-US" sz="1050" b="1" dirty="0"/>
              <a:t>/source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2. </a:t>
            </a:r>
            <a:r>
              <a:rPr lang="en-US" sz="1050" b="1" dirty="0"/>
              <a:t>Adjust the </a:t>
            </a:r>
            <a:r>
              <a:rPr lang="en-US" sz="1050" b="1" dirty="0" err="1"/>
              <a:t>user.sh</a:t>
            </a:r>
            <a:r>
              <a:rPr lang="en-US" sz="1050" b="1" dirty="0"/>
              <a:t> script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b="1" dirty="0"/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3. Navigate to ./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jupyter</a:t>
            </a: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/docker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4. Adjust the 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Makefile</a:t>
            </a: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 (make run)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en-US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5. Use 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Makefile</a:t>
            </a:r>
            <a:r>
              <a:rPr lang="en-US" sz="1050" b="1" dirty="0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 to reboot </a:t>
            </a:r>
            <a:r>
              <a:rPr lang="en-US" sz="1050" b="1" dirty="0" err="1"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JupyterHub</a:t>
            </a:r>
            <a:endParaRPr lang="en-US" sz="1050" b="1" dirty="0"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 rm</a:t>
            </a:r>
          </a:p>
          <a:p>
            <a:pPr marL="171450" indent="-171450"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  <a:buFontTx/>
              <a:buChar char="-"/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Nimbus Sans" charset="0"/>
                <a:cs typeface="Arial" panose="020B0604020202020204" pitchFamily="34" charset="0"/>
              </a:rPr>
              <a:t>make run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  <a:buClr>
                <a:srgbClr val="646464"/>
              </a:buClr>
              <a:buSzPct val="80000"/>
            </a:pPr>
            <a:endParaRPr lang="de-DE" sz="1050" dirty="0">
              <a:solidFill>
                <a:schemeClr val="tx2"/>
              </a:solidFill>
              <a:latin typeface="Arial" panose="020B0604020202020204" pitchFamily="34" charset="0"/>
              <a:ea typeface="Nimbus Sans" charset="0"/>
              <a:cs typeface="Arial" panose="020B0604020202020204" pitchFamily="34" charset="0"/>
            </a:endParaRP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794169-EA66-264B-8008-F0C076E5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5932"/>
            <a:ext cx="4472325" cy="4772331"/>
          </a:xfrm>
          <a:prstGeom prst="rect">
            <a:avLst/>
          </a:prstGeom>
        </p:spPr>
      </p:pic>
      <p:pic>
        <p:nvPicPr>
          <p:cNvPr id="16" name="Grafik 15" descr="Ein Bild, das Text, sitzend, Tisch, Computer enthält.&#10;&#10;Automatisch generierte Beschreibung">
            <a:extLst>
              <a:ext uri="{FF2B5EF4-FFF2-40B4-BE49-F238E27FC236}">
                <a16:creationId xmlns:a16="http://schemas.microsoft.com/office/drawing/2014/main" id="{BE7ECFCC-35AD-D841-9CEB-0185DE876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23" y="2565229"/>
            <a:ext cx="3560277" cy="23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0829"/>
      </p:ext>
    </p:extLst>
  </p:cSld>
  <p:clrMapOvr>
    <a:masterClrMapping/>
  </p:clrMapOvr>
</p:sld>
</file>

<file path=ppt/theme/theme1.xml><?xml version="1.0" encoding="utf-8"?>
<a:theme xmlns:a="http://schemas.openxmlformats.org/drawingml/2006/main" name="STATWORX">
  <a:themeElements>
    <a:clrScheme name="STATWORX">
      <a:dk1>
        <a:srgbClr val="000000"/>
      </a:dk1>
      <a:lt1>
        <a:srgbClr val="FFFFFF"/>
      </a:lt1>
      <a:dk2>
        <a:srgbClr val="696969"/>
      </a:dk2>
      <a:lt2>
        <a:srgbClr val="D9D9D9"/>
      </a:lt2>
      <a:accent1>
        <a:srgbClr val="013848"/>
      </a:accent1>
      <a:accent2>
        <a:srgbClr val="0085AF"/>
      </a:accent2>
      <a:accent3>
        <a:srgbClr val="00A378"/>
      </a:accent3>
      <a:accent4>
        <a:srgbClr val="09557F"/>
      </a:accent4>
      <a:accent5>
        <a:srgbClr val="FF8000"/>
      </a:accent5>
      <a:accent6>
        <a:srgbClr val="F8F8F8"/>
      </a:accent6>
      <a:hlink>
        <a:srgbClr val="09557F"/>
      </a:hlink>
      <a:folHlink>
        <a:srgbClr val="0085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46800" rIns="72000" rtlCol="0"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TWORX Master v10" id="{8F31F508-EED6-8340-9F34-BFECF422BE36}" vid="{C8015EF1-0450-2544-8DA7-3A8537FA9C0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1DFDD1B48B494F8587ED700C4E2164" ma:contentTypeVersion="10" ma:contentTypeDescription="Create a new document." ma:contentTypeScope="" ma:versionID="f6b0e5f79ce3ab636cf76a6a4085c56a">
  <xsd:schema xmlns:xsd="http://www.w3.org/2001/XMLSchema" xmlns:xs="http://www.w3.org/2001/XMLSchema" xmlns:p="http://schemas.microsoft.com/office/2006/metadata/properties" xmlns:ns2="e4c6d26f-3278-4939-ad5c-39ba5ce9c492" xmlns:ns3="307a2e28-328c-4220-bee7-f3e310e55fd7" targetNamespace="http://schemas.microsoft.com/office/2006/metadata/properties" ma:root="true" ma:fieldsID="4fecb2d3a525b040856ec39f030d4475" ns2:_="" ns3:_="">
    <xsd:import namespace="e4c6d26f-3278-4939-ad5c-39ba5ce9c492"/>
    <xsd:import namespace="307a2e28-328c-4220-bee7-f3e310e55f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6d26f-3278-4939-ad5c-39ba5ce9c4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a2e28-328c-4220-bee7-f3e310e55f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05BF70-9D9B-48B8-A8A6-F8FE374AD354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307a2e28-328c-4220-bee7-f3e310e55fd7"/>
    <ds:schemaRef ds:uri="e4c6d26f-3278-4939-ad5c-39ba5ce9c492"/>
  </ds:schemaRefs>
</ds:datastoreItem>
</file>

<file path=customXml/itemProps2.xml><?xml version="1.0" encoding="utf-8"?>
<ds:datastoreItem xmlns:ds="http://schemas.openxmlformats.org/officeDocument/2006/customXml" ds:itemID="{4F205019-CBFA-4C0C-B11E-4FAFA9331B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6d26f-3278-4939-ad5c-39ba5ce9c492"/>
    <ds:schemaRef ds:uri="307a2e28-328c-4220-bee7-f3e310e55f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F64E06-C032-47F5-964A-25EA2EC571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STATWORX</Template>
  <TotalTime>0</TotalTime>
  <Words>388</Words>
  <Application>Microsoft Macintosh PowerPoint</Application>
  <PresentationFormat>Breitbild</PresentationFormat>
  <Paragraphs>101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Monaco</vt:lpstr>
      <vt:lpstr>Nimbus Sans Regular</vt:lpstr>
      <vt:lpstr>Symbol</vt:lpstr>
      <vt:lpstr>STATWORX</vt:lpstr>
      <vt:lpstr>Data Science Portal Infrastrure &amp; Setup</vt:lpstr>
      <vt:lpstr>Data Science Portal</vt:lpstr>
      <vt:lpstr>Data Science Portal</vt:lpstr>
      <vt:lpstr>Data Science Portal</vt:lpstr>
      <vt:lpstr>Data Science Portal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Portal Infrastrure &amp; Setup</dc:title>
  <dc:creator>Stephan Emmer | STATWORX</dc:creator>
  <cp:lastModifiedBy>Stephan Emmer | STATWORX</cp:lastModifiedBy>
  <cp:revision>41</cp:revision>
  <dcterms:created xsi:type="dcterms:W3CDTF">2020-03-02T10:57:29Z</dcterms:created>
  <dcterms:modified xsi:type="dcterms:W3CDTF">2020-03-05T18:50:11Z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0x010100261DFDD1B48B494F8587ED700C4E2164</vt:lpwstr>
  </property>
</Properties>
</file>