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7" r:id="rId3"/>
    <p:sldId id="408" r:id="rId4"/>
    <p:sldId id="409" r:id="rId5"/>
    <p:sldId id="410" r:id="rId6"/>
    <p:sldId id="406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20" r:id="rId16"/>
    <p:sldId id="421" r:id="rId17"/>
    <p:sldId id="403" r:id="rId18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639" y="304800"/>
            <a:ext cx="8479943" cy="677108"/>
          </a:xfrm>
        </p:spPr>
        <p:txBody>
          <a:bodyPr lIns="0" tIns="0" rIns="0" bIns="0"/>
          <a:lstStyle>
            <a:lvl1pPr algn="ctr">
              <a:defRPr sz="4400" b="1">
                <a:solidFill>
                  <a:srgbClr val="626B85"/>
                </a:solidFill>
                <a:latin typeface="Josefin Sans"/>
                <a:cs typeface="Josefin San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>
                <a:latin typeface="Josefin Sans"/>
                <a:cs typeface="Josefin San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>
                <a:solidFill>
                  <a:srgbClr val="626B85"/>
                </a:solidFill>
                <a:latin typeface="Josefin Sans"/>
                <a:cs typeface="Josefi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63336" y="1810054"/>
            <a:ext cx="2951703" cy="4070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Josefin Sans"/>
                <a:cs typeface="Josefin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>
                <a:solidFill>
                  <a:srgbClr val="626B85"/>
                </a:solidFill>
                <a:latin typeface="Josefin Sans"/>
                <a:cs typeface="Josefi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B4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312" y="1280160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1614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028" y="78359"/>
            <a:ext cx="8479943" cy="18798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>
                <a:solidFill>
                  <a:srgbClr val="626B85"/>
                </a:solidFill>
                <a:latin typeface="Josefin Sans"/>
                <a:cs typeface="Josefi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416" y="1609216"/>
            <a:ext cx="8367166" cy="22414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>
                <a:latin typeface="Josefin Sans"/>
                <a:cs typeface="Josefi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k-rgb/pagina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exampl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69000"/>
          </a:xfrm>
          <a:custGeom>
            <a:avLst/>
            <a:gdLst/>
            <a:ahLst/>
            <a:cxnLst/>
            <a:rect l="l" t="t" r="r" b="b"/>
            <a:pathLst>
              <a:path w="9116568" h="5969000">
                <a:moveTo>
                  <a:pt x="0" y="5969000"/>
                </a:moveTo>
                <a:lnTo>
                  <a:pt x="9116568" y="5969000"/>
                </a:lnTo>
                <a:lnTo>
                  <a:pt x="9116568" y="0"/>
                </a:lnTo>
                <a:lnTo>
                  <a:pt x="0" y="0"/>
                </a:lnTo>
                <a:lnTo>
                  <a:pt x="0" y="5969000"/>
                </a:lnTo>
                <a:close/>
              </a:path>
            </a:pathLst>
          </a:custGeom>
          <a:solidFill>
            <a:srgbClr val="626B85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1" y="6065522"/>
            <a:ext cx="2240280" cy="691400"/>
          </a:xfrm>
          <a:custGeom>
            <a:avLst/>
            <a:gdLst/>
            <a:ahLst/>
            <a:cxnLst/>
            <a:rect l="l" t="t" r="r" b="b"/>
            <a:pathLst>
              <a:path w="2240280" h="691400">
                <a:moveTo>
                  <a:pt x="0" y="691400"/>
                </a:moveTo>
                <a:lnTo>
                  <a:pt x="2240280" y="691400"/>
                </a:lnTo>
                <a:lnTo>
                  <a:pt x="2240280" y="0"/>
                </a:lnTo>
                <a:lnTo>
                  <a:pt x="0" y="0"/>
                </a:lnTo>
                <a:lnTo>
                  <a:pt x="0" y="691400"/>
                </a:lnTo>
                <a:close/>
              </a:path>
            </a:pathLst>
          </a:custGeom>
          <a:solidFill>
            <a:srgbClr val="CCB4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11" y="6235130"/>
            <a:ext cx="224028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200" b="1" spc="25" dirty="0">
                <a:latin typeface="Josefin Sans"/>
                <a:cs typeface="Josefin Sans"/>
              </a:rPr>
              <a:t>Noviembre 2022</a:t>
            </a:r>
            <a:endParaRPr sz="2200" b="1" dirty="0">
              <a:latin typeface="Josefin Sans"/>
              <a:cs typeface="Josefi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9151" y="6053334"/>
            <a:ext cx="6784721" cy="703580"/>
          </a:xfrm>
          <a:custGeom>
            <a:avLst/>
            <a:gdLst/>
            <a:ahLst/>
            <a:cxnLst/>
            <a:rect l="l" t="t" r="r" b="b"/>
            <a:pathLst>
              <a:path w="6784721" h="703579">
                <a:moveTo>
                  <a:pt x="0" y="703580"/>
                </a:moveTo>
                <a:lnTo>
                  <a:pt x="6784721" y="703580"/>
                </a:lnTo>
                <a:lnTo>
                  <a:pt x="6784721" y="0"/>
                </a:lnTo>
                <a:lnTo>
                  <a:pt x="0" y="0"/>
                </a:lnTo>
                <a:lnTo>
                  <a:pt x="0" y="703580"/>
                </a:lnTo>
                <a:close/>
              </a:path>
            </a:pathLst>
          </a:custGeom>
          <a:solidFill>
            <a:srgbClr val="D16147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16934" y="6188964"/>
            <a:ext cx="549846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0" spc="-20" dirty="0">
                <a:latin typeface="Josefin Sans"/>
                <a:cs typeface="Josefin Sans"/>
              </a:rPr>
              <a:t>I</a:t>
            </a:r>
            <a:r>
              <a:rPr sz="3000" b="0" spc="45" dirty="0">
                <a:latin typeface="Josefin Sans"/>
                <a:cs typeface="Josefin Sans"/>
              </a:rPr>
              <a:t>ng.</a:t>
            </a:r>
            <a:r>
              <a:rPr sz="3000" b="0" spc="-10" dirty="0">
                <a:latin typeface="Josefin Sans"/>
                <a:cs typeface="Josefin Sans"/>
              </a:rPr>
              <a:t> </a:t>
            </a:r>
            <a:r>
              <a:rPr sz="3000" b="0" spc="15" dirty="0">
                <a:latin typeface="Josefin Sans"/>
                <a:cs typeface="Josefin Sans"/>
              </a:rPr>
              <a:t>Z</a:t>
            </a:r>
            <a:r>
              <a:rPr sz="3000" b="0" spc="20" dirty="0">
                <a:latin typeface="Josefin Sans"/>
                <a:cs typeface="Josefin Sans"/>
              </a:rPr>
              <a:t>a</a:t>
            </a:r>
            <a:r>
              <a:rPr sz="3000" b="0" spc="45" dirty="0">
                <a:latin typeface="Josefin Sans"/>
                <a:cs typeface="Josefin Sans"/>
              </a:rPr>
              <a:t>g</a:t>
            </a:r>
            <a:r>
              <a:rPr sz="3000" b="0" spc="50" dirty="0">
                <a:latin typeface="Josefin Sans"/>
                <a:cs typeface="Josefin Sans"/>
              </a:rPr>
              <a:t>a</a:t>
            </a:r>
            <a:r>
              <a:rPr sz="3000" b="0" spc="30" dirty="0">
                <a:latin typeface="Josefin Sans"/>
                <a:cs typeface="Josefin Sans"/>
              </a:rPr>
              <a:t>l</a:t>
            </a:r>
            <a:r>
              <a:rPr sz="3000" b="0" spc="-60" dirty="0">
                <a:latin typeface="Josefin Sans"/>
                <a:cs typeface="Josefin Sans"/>
              </a:rPr>
              <a:t> </a:t>
            </a:r>
            <a:r>
              <a:rPr sz="3000" b="0" spc="35" dirty="0">
                <a:latin typeface="Josefin Sans"/>
                <a:cs typeface="Josefin Sans"/>
              </a:rPr>
              <a:t>Sola</a:t>
            </a:r>
            <a:r>
              <a:rPr sz="3000" b="0" spc="45" dirty="0">
                <a:latin typeface="Josefin Sans"/>
                <a:cs typeface="Josefin Sans"/>
              </a:rPr>
              <a:t>n</a:t>
            </a:r>
            <a:r>
              <a:rPr sz="3000" b="0" spc="25" dirty="0">
                <a:latin typeface="Josefin Sans"/>
                <a:cs typeface="Josefin Sans"/>
              </a:rPr>
              <a:t>o</a:t>
            </a:r>
            <a:r>
              <a:rPr sz="3000" b="0" spc="-175" dirty="0">
                <a:latin typeface="Josefin Sans"/>
                <a:cs typeface="Josefin Sans"/>
              </a:rPr>
              <a:t> </a:t>
            </a:r>
            <a:r>
              <a:rPr sz="3000" b="0" spc="5" dirty="0">
                <a:latin typeface="Josefin Sans"/>
                <a:cs typeface="Josefin Sans"/>
              </a:rPr>
              <a:t>J</a:t>
            </a:r>
            <a:r>
              <a:rPr sz="3000" b="0" spc="35" dirty="0">
                <a:latin typeface="Josefin Sans"/>
                <a:cs typeface="Josefin Sans"/>
              </a:rPr>
              <a:t>osé</a:t>
            </a:r>
            <a:r>
              <a:rPr sz="3000" b="0" spc="-10" dirty="0">
                <a:latin typeface="Josefin Sans"/>
                <a:cs typeface="Josefin Sans"/>
              </a:rPr>
              <a:t> </a:t>
            </a:r>
            <a:r>
              <a:rPr sz="3000" b="0" spc="-60" dirty="0">
                <a:latin typeface="Josefin Sans"/>
                <a:cs typeface="Josefin Sans"/>
              </a:rPr>
              <a:t>E</a:t>
            </a:r>
            <a:r>
              <a:rPr sz="3000" b="0" spc="80" dirty="0">
                <a:latin typeface="Josefin Sans"/>
                <a:cs typeface="Josefin Sans"/>
              </a:rPr>
              <a:t>n</a:t>
            </a:r>
            <a:r>
              <a:rPr sz="3000" b="0" spc="50" dirty="0">
                <a:latin typeface="Josefin Sans"/>
                <a:cs typeface="Josefin Sans"/>
              </a:rPr>
              <a:t>r</a:t>
            </a:r>
            <a:r>
              <a:rPr sz="3000" b="0" spc="40" dirty="0">
                <a:latin typeface="Josefin Sans"/>
                <a:cs typeface="Josefin Sans"/>
              </a:rPr>
              <a:t>iq</a:t>
            </a:r>
            <a:r>
              <a:rPr sz="3000" b="0" spc="55" dirty="0">
                <a:latin typeface="Josefin Sans"/>
                <a:cs typeface="Josefin Sans"/>
              </a:rPr>
              <a:t>u</a:t>
            </a:r>
            <a:r>
              <a:rPr sz="3000" b="0" spc="35" dirty="0">
                <a:latin typeface="Josefin Sans"/>
                <a:cs typeface="Josefin Sans"/>
              </a:rPr>
              <a:t>e</a:t>
            </a:r>
            <a:endParaRPr sz="3000" dirty="0">
              <a:latin typeface="Josefin Sans"/>
              <a:cs typeface="Josefi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0" y="301625"/>
            <a:ext cx="503745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865" marR="6350" indent="-812800">
              <a:lnSpc>
                <a:spcPts val="3490"/>
              </a:lnSpc>
            </a:pPr>
            <a:r>
              <a:rPr sz="3600" b="1" spc="-15" dirty="0">
                <a:solidFill>
                  <a:srgbClr val="FFFFFF"/>
                </a:solidFill>
                <a:latin typeface="Josefin Sans"/>
                <a:cs typeface="Josefin Sans"/>
              </a:rPr>
              <a:t>U</a:t>
            </a:r>
            <a:r>
              <a:rPr sz="3600" b="1" dirty="0">
                <a:solidFill>
                  <a:srgbClr val="FFFFFF"/>
                </a:solidFill>
                <a:latin typeface="Josefin Sans"/>
                <a:cs typeface="Josefin Sans"/>
              </a:rPr>
              <a:t>n</a:t>
            </a:r>
            <a:r>
              <a:rPr sz="3600" b="1" spc="-25" dirty="0">
                <a:solidFill>
                  <a:srgbClr val="FFFFFF"/>
                </a:solidFill>
                <a:latin typeface="Josefin Sans"/>
                <a:cs typeface="Josefin Sans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Josefin Sans"/>
                <a:cs typeface="Josefin Sans"/>
              </a:rPr>
              <a:t>versida</a:t>
            </a:r>
            <a:r>
              <a:rPr sz="3600" b="1" dirty="0">
                <a:solidFill>
                  <a:srgbClr val="FFFFFF"/>
                </a:solidFill>
                <a:latin typeface="Josefin Sans"/>
                <a:cs typeface="Josefin Sans"/>
              </a:rPr>
              <a:t>d</a:t>
            </a:r>
            <a:r>
              <a:rPr sz="3600" b="1" spc="45" dirty="0">
                <a:solidFill>
                  <a:srgbClr val="FFFFFF"/>
                </a:solidFill>
                <a:latin typeface="Josefin Sans"/>
                <a:cs typeface="Josefin Sans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Josefin Sans"/>
                <a:cs typeface="Josefin Sans"/>
              </a:rPr>
              <a:t>P</a:t>
            </a:r>
            <a:r>
              <a:rPr sz="3600" b="1" spc="-30" dirty="0">
                <a:solidFill>
                  <a:srgbClr val="FFFFFF"/>
                </a:solidFill>
                <a:latin typeface="Josefin Sans"/>
                <a:cs typeface="Josefin Sans"/>
              </a:rPr>
              <a:t>o</a:t>
            </a:r>
            <a:r>
              <a:rPr sz="3600" b="1" spc="-25" dirty="0">
                <a:solidFill>
                  <a:srgbClr val="FFFFFF"/>
                </a:solidFill>
                <a:latin typeface="Josefin Sans"/>
                <a:cs typeface="Josefin Sans"/>
              </a:rPr>
              <a:t>l</a:t>
            </a:r>
            <a:r>
              <a:rPr sz="3600" b="1" spc="-30" dirty="0">
                <a:solidFill>
                  <a:srgbClr val="FFFFFF"/>
                </a:solidFill>
                <a:latin typeface="Josefin Sans"/>
                <a:cs typeface="Josefin Sans"/>
              </a:rPr>
              <a:t>i</a:t>
            </a:r>
            <a:r>
              <a:rPr sz="3600" b="1" spc="-25" dirty="0">
                <a:solidFill>
                  <a:srgbClr val="FFFFFF"/>
                </a:solidFill>
                <a:latin typeface="Josefin Sans"/>
                <a:cs typeface="Josefin Sans"/>
              </a:rPr>
              <a:t>té</a:t>
            </a:r>
            <a:r>
              <a:rPr sz="3600" b="1" spc="-20" dirty="0">
                <a:solidFill>
                  <a:srgbClr val="FFFFFF"/>
                </a:solidFill>
                <a:latin typeface="Josefin Sans"/>
                <a:cs typeface="Josefin Sans"/>
              </a:rPr>
              <a:t>cn</a:t>
            </a:r>
            <a:r>
              <a:rPr sz="3600" b="1" spc="-30" dirty="0">
                <a:solidFill>
                  <a:srgbClr val="FFFFFF"/>
                </a:solidFill>
                <a:latin typeface="Josefin Sans"/>
                <a:cs typeface="Josefin Sans"/>
              </a:rPr>
              <a:t>i</a:t>
            </a:r>
            <a:r>
              <a:rPr sz="3600" b="1" spc="-20" dirty="0">
                <a:solidFill>
                  <a:srgbClr val="FFFFFF"/>
                </a:solidFill>
                <a:latin typeface="Josefin Sans"/>
                <a:cs typeface="Josefin Sans"/>
              </a:rPr>
              <a:t>c</a:t>
            </a:r>
            <a:r>
              <a:rPr sz="3600" b="1" dirty="0">
                <a:solidFill>
                  <a:srgbClr val="FFFFFF"/>
                </a:solidFill>
                <a:latin typeface="Josefin Sans"/>
                <a:cs typeface="Josefin Sans"/>
              </a:rPr>
              <a:t>a</a:t>
            </a:r>
            <a:r>
              <a:rPr sz="3600" b="1" spc="-25" dirty="0">
                <a:solidFill>
                  <a:srgbClr val="FFFFFF"/>
                </a:solidFill>
                <a:latin typeface="Josefin Sans"/>
                <a:cs typeface="Josefin Sans"/>
              </a:rPr>
              <a:t> </a:t>
            </a:r>
            <a:r>
              <a:rPr sz="3600" b="1" dirty="0">
                <a:solidFill>
                  <a:srgbClr val="FFFFFF"/>
                </a:solidFill>
                <a:latin typeface="Josefin Sans"/>
                <a:cs typeface="Josefin Sans"/>
              </a:rPr>
              <a:t>del Estado</a:t>
            </a:r>
            <a:r>
              <a:rPr sz="3600" b="1" spc="-15" dirty="0">
                <a:solidFill>
                  <a:srgbClr val="FFFFFF"/>
                </a:solidFill>
                <a:latin typeface="Josefin Sans"/>
                <a:cs typeface="Josefin Sans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Josefin Sans"/>
                <a:cs typeface="Josefin Sans"/>
              </a:rPr>
              <a:t>d</a:t>
            </a:r>
            <a:r>
              <a:rPr sz="3600" b="1" dirty="0">
                <a:solidFill>
                  <a:srgbClr val="FFFFFF"/>
                </a:solidFill>
                <a:latin typeface="Josefin Sans"/>
                <a:cs typeface="Josefin Sans"/>
              </a:rPr>
              <a:t>e Morelos</a:t>
            </a:r>
            <a:endParaRPr sz="3600">
              <a:latin typeface="Josefin Sans"/>
              <a:cs typeface="Josefi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1680" y="293115"/>
            <a:ext cx="81280" cy="23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C5D1D5"/>
                </a:solidFill>
                <a:latin typeface="Josefin Sans"/>
                <a:cs typeface="Josefin Sans"/>
              </a:rPr>
              <a:t>1</a:t>
            </a:r>
            <a:endParaRPr sz="1400">
              <a:latin typeface="Josefin Sans"/>
              <a:cs typeface="Josefi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6283" y="222504"/>
            <a:ext cx="1488948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05519" y="6370320"/>
            <a:ext cx="939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15" dirty="0">
                <a:solidFill>
                  <a:srgbClr val="888888"/>
                </a:solidFill>
                <a:latin typeface="Josefin Sans"/>
                <a:cs typeface="Josefin Sans"/>
              </a:rPr>
              <a:t>1</a:t>
            </a:r>
            <a:endParaRPr sz="1800">
              <a:latin typeface="Josefin Sans"/>
              <a:cs typeface="Josefi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2766" y="1654555"/>
            <a:ext cx="645731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b="1" spc="-100" dirty="0">
                <a:solidFill>
                  <a:srgbClr val="FFFFFF"/>
                </a:solidFill>
                <a:latin typeface="Josefin Sans"/>
                <a:cs typeface="Josefin Sans"/>
              </a:rPr>
              <a:t>Guía rápida de Git y </a:t>
            </a:r>
            <a:r>
              <a:rPr lang="es-MX" sz="4000" b="1" spc="-100" dirty="0" err="1">
                <a:solidFill>
                  <a:srgbClr val="FFFFFF"/>
                </a:solidFill>
                <a:latin typeface="Josefin Sans"/>
                <a:cs typeface="Josefin Sans"/>
              </a:rPr>
              <a:t>Github</a:t>
            </a:r>
            <a:endParaRPr sz="4000" dirty="0">
              <a:latin typeface="Josefin Sans"/>
              <a:cs typeface="Josefin Sans"/>
            </a:endParaRPr>
          </a:p>
        </p:txBody>
      </p:sp>
      <p:pic>
        <p:nvPicPr>
          <p:cNvPr id="8194" name="Picture 2" descr="GitHub - Sir-wolf/git-github: HOW to use GIT &amp; GITHUB">
            <a:extLst>
              <a:ext uri="{FF2B5EF4-FFF2-40B4-BE49-F238E27FC236}">
                <a16:creationId xmlns:a16="http://schemas.microsoft.com/office/drawing/2014/main" id="{D7803724-CA14-D7B4-3FC6-73C7CB28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66" y="1975374"/>
            <a:ext cx="6363335" cy="42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4. Añadir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5355312"/>
          </a:xfrm>
        </p:spPr>
        <p:txBody>
          <a:bodyPr/>
          <a:lstStyle/>
          <a:p>
            <a:pPr algn="just"/>
            <a:r>
              <a:rPr lang="es-MX" dirty="0"/>
              <a:t>Se debe ejecutar los siguientes comandos: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status –s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Este comando nos permite ver que archivos no han sido registrados (añadidos al repositorio).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Este comando agrega todos los archivos para que esté pendiente de los cambios.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348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5. Confirmar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02688"/>
            <a:ext cx="8354771" cy="5355312"/>
          </a:xfrm>
        </p:spPr>
        <p:txBody>
          <a:bodyPr/>
          <a:lstStyle/>
          <a:p>
            <a:pPr algn="just"/>
            <a:r>
              <a:rPr lang="es-MX" dirty="0"/>
              <a:t>Se debe realizar una captura una instantánea de los cambios preparados en ese momento del proyecto (como si le tomarás una foto)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Comandos: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“nombre“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log –</a:t>
            </a:r>
            <a:r>
              <a:rPr lang="es-MX" dirty="0" err="1"/>
              <a:t>oneline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Este comando muestra la lista de </a:t>
            </a:r>
            <a:r>
              <a:rPr lang="es-MX" dirty="0" err="1"/>
              <a:t>commit</a:t>
            </a:r>
            <a:r>
              <a:rPr lang="es-MX" dirty="0"/>
              <a:t> del más reciente al más antiguo.</a:t>
            </a:r>
          </a:p>
        </p:txBody>
      </p:sp>
    </p:spTree>
    <p:extLst>
      <p:ext uri="{BB962C8B-B14F-4D97-AF65-F5344CB8AC3E}">
        <p14:creationId xmlns:p14="http://schemas.microsoft.com/office/powerpoint/2010/main" val="301973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Resumen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2677656"/>
          </a:xfrm>
        </p:spPr>
        <p:txBody>
          <a:bodyPr/>
          <a:lstStyle/>
          <a:p>
            <a:pPr algn="just"/>
            <a:r>
              <a:rPr lang="es-MX" dirty="0"/>
              <a:t>Cuando se realicen cambios en los archivos, el comando </a:t>
            </a:r>
            <a:r>
              <a:rPr lang="es-MX" b="1" i="1" dirty="0"/>
              <a:t>status</a:t>
            </a:r>
            <a:r>
              <a:rPr lang="es-MX" dirty="0"/>
              <a:t> verificará que archivos han sido modificados. Cuando se desee registrar esos cambios se deberán agregar con </a:t>
            </a:r>
            <a:r>
              <a:rPr lang="es-MX" b="1" i="1" dirty="0" err="1"/>
              <a:t>add</a:t>
            </a:r>
            <a:r>
              <a:rPr lang="es-MX" b="1" i="1" dirty="0"/>
              <a:t> .</a:t>
            </a:r>
            <a:r>
              <a:rPr lang="es-MX" dirty="0"/>
              <a:t> así ya estará listo para poder hacer un </a:t>
            </a:r>
            <a:r>
              <a:rPr lang="es-MX" b="1" i="1" dirty="0" err="1"/>
              <a:t>commit</a:t>
            </a:r>
            <a:r>
              <a:rPr lang="es-MX" i="1" dirty="0"/>
              <a:t>.</a:t>
            </a:r>
            <a:r>
              <a:rPr lang="es-MX" b="1" i="1" dirty="0"/>
              <a:t> </a:t>
            </a:r>
            <a:r>
              <a:rPr lang="es-MX" dirty="0"/>
              <a:t>El </a:t>
            </a:r>
            <a:r>
              <a:rPr lang="es-MX" dirty="0" err="1"/>
              <a:t>commit</a:t>
            </a:r>
            <a:r>
              <a:rPr lang="es-MX" dirty="0"/>
              <a:t> realizará la copia de ese instante para poder volver en el tiempo si es que es necesario.</a:t>
            </a:r>
          </a:p>
        </p:txBody>
      </p:sp>
    </p:spTree>
    <p:extLst>
      <p:ext uri="{BB962C8B-B14F-4D97-AF65-F5344CB8AC3E}">
        <p14:creationId xmlns:p14="http://schemas.microsoft.com/office/powerpoint/2010/main" val="272654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6. Crear repositorio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848" y="2427100"/>
            <a:ext cx="5051218" cy="2677656"/>
          </a:xfrm>
        </p:spPr>
        <p:txBody>
          <a:bodyPr/>
          <a:lstStyle/>
          <a:p>
            <a:pPr algn="just"/>
            <a:endParaRPr lang="es-MX" dirty="0"/>
          </a:p>
          <a:p>
            <a:pPr algn="ctr"/>
            <a:r>
              <a:rPr lang="es-MX" dirty="0"/>
              <a:t>Ir a GitHub y crear un nuevo repositorio y colocarle un nombre</a:t>
            </a:r>
          </a:p>
          <a:p>
            <a:pPr marL="514350" indent="-514350" algn="just">
              <a:buAutoNum type="arabicPeriod"/>
            </a:pPr>
            <a:endParaRPr lang="es-MX" dirty="0"/>
          </a:p>
          <a:p>
            <a:pPr marL="514350" indent="-514350" algn="just">
              <a:buAutoNum type="arabicPeriod"/>
            </a:pP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9F9600-832A-02B1-2677-FD005F4B3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12" t="-1642" r="-299" b="40382"/>
          <a:stretch/>
        </p:blipFill>
        <p:spPr>
          <a:xfrm>
            <a:off x="5486400" y="2410861"/>
            <a:ext cx="3657600" cy="44221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B29A39-8575-C517-D11B-A978C695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70" y="3886200"/>
            <a:ext cx="4058216" cy="17528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089CB8-950B-3998-0269-41633ED2CF92}"/>
              </a:ext>
            </a:extLst>
          </p:cNvPr>
          <p:cNvSpPr txBox="1"/>
          <p:nvPr/>
        </p:nvSpPr>
        <p:spPr>
          <a:xfrm>
            <a:off x="332028" y="1570749"/>
            <a:ext cx="847994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900" dirty="0">
                <a:latin typeface="Josefin Sans"/>
              </a:rPr>
              <a:t>Para crear un repositorio en GitHub se debe realizar lo siguiente:</a:t>
            </a:r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2897C5E6-CBE0-5C50-8E10-8BBD2D29E35A}"/>
              </a:ext>
            </a:extLst>
          </p:cNvPr>
          <p:cNvSpPr/>
          <p:nvPr/>
        </p:nvSpPr>
        <p:spPr>
          <a:xfrm rot="7899539">
            <a:off x="7163873" y="3231025"/>
            <a:ext cx="990600" cy="85542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FE4FF16D-3EC2-2AE1-9D40-F10C4020C8F0}"/>
              </a:ext>
            </a:extLst>
          </p:cNvPr>
          <p:cNvSpPr/>
          <p:nvPr/>
        </p:nvSpPr>
        <p:spPr>
          <a:xfrm rot="12682852">
            <a:off x="3634663" y="4334910"/>
            <a:ext cx="990600" cy="85542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73CDA0E-DCB7-7B43-487D-69FF8DE53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916" y="5714840"/>
            <a:ext cx="2781688" cy="1143160"/>
          </a:xfrm>
          <a:prstGeom prst="rect">
            <a:avLst/>
          </a:prstGeom>
        </p:spPr>
      </p:pic>
      <p:sp>
        <p:nvSpPr>
          <p:cNvPr id="16" name="Flecha: hacia arriba 15">
            <a:extLst>
              <a:ext uri="{FF2B5EF4-FFF2-40B4-BE49-F238E27FC236}">
                <a16:creationId xmlns:a16="http://schemas.microsoft.com/office/drawing/2014/main" id="{9AD1D0DC-584B-18C4-1984-FFBF774D2C7A}"/>
              </a:ext>
            </a:extLst>
          </p:cNvPr>
          <p:cNvSpPr/>
          <p:nvPr/>
        </p:nvSpPr>
        <p:spPr>
          <a:xfrm rot="14920265">
            <a:off x="3597048" y="5966002"/>
            <a:ext cx="990600" cy="85542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AEAA01E-428C-DA68-3CE8-A5FE635C51BA}"/>
              </a:ext>
            </a:extLst>
          </p:cNvPr>
          <p:cNvSpPr txBox="1"/>
          <p:nvPr/>
        </p:nvSpPr>
        <p:spPr>
          <a:xfrm>
            <a:off x="7467600" y="3227849"/>
            <a:ext cx="45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atin typeface="Josefin Sans" pitchFamily="2" charset="0"/>
              </a:rPr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3DF0C0-3865-455E-11B1-9E1EF319ED9F}"/>
              </a:ext>
            </a:extLst>
          </p:cNvPr>
          <p:cNvSpPr txBox="1"/>
          <p:nvPr/>
        </p:nvSpPr>
        <p:spPr>
          <a:xfrm>
            <a:off x="3916681" y="4319826"/>
            <a:ext cx="45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atin typeface="Josefin Sans" pitchFamily="2" charset="0"/>
              </a:rPr>
              <a:t>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0699BA9-F50A-A260-AB99-281F0FCDD2BE}"/>
              </a:ext>
            </a:extLst>
          </p:cNvPr>
          <p:cNvSpPr txBox="1"/>
          <p:nvPr/>
        </p:nvSpPr>
        <p:spPr>
          <a:xfrm>
            <a:off x="3916681" y="5961107"/>
            <a:ext cx="457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latin typeface="Josefin Sans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55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6. Crear un repositorio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485" y="2798950"/>
            <a:ext cx="8354771" cy="4324261"/>
          </a:xfrm>
        </p:spPr>
        <p:txBody>
          <a:bodyPr/>
          <a:lstStyle/>
          <a:p>
            <a:pPr algn="just"/>
            <a:r>
              <a:rPr lang="es-MX" dirty="0"/>
              <a:t>Se deben colocar los siguientes comandos:</a:t>
            </a:r>
          </a:p>
          <a:p>
            <a:pPr algn="just"/>
            <a:endParaRPr lang="es-MX" dirty="0"/>
          </a:p>
          <a:p>
            <a:pPr algn="just"/>
            <a:r>
              <a:rPr lang="en-US" dirty="0"/>
              <a:t>&gt;&gt; git remote add origin </a:t>
            </a:r>
            <a:r>
              <a:rPr lang="en-US" i="1" dirty="0" err="1"/>
              <a:t>link_del_repositorio</a:t>
            </a:r>
            <a:endParaRPr lang="en-US" i="1" dirty="0"/>
          </a:p>
          <a:p>
            <a:pPr algn="just"/>
            <a:endParaRPr lang="en-US" i="1" dirty="0"/>
          </a:p>
          <a:p>
            <a:pPr algn="just"/>
            <a:r>
              <a:rPr lang="en-US" dirty="0"/>
              <a:t>&gt;&gt;git push -u origin master</a:t>
            </a:r>
          </a:p>
          <a:p>
            <a:pPr algn="just"/>
            <a:endParaRPr lang="en-US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remote –v</a:t>
            </a:r>
          </a:p>
          <a:p>
            <a:pPr algn="just"/>
            <a:endParaRPr lang="es-MX" dirty="0"/>
          </a:p>
          <a:p>
            <a:pPr algn="just"/>
            <a:r>
              <a:rPr lang="es-MX" sz="2100" dirty="0"/>
              <a:t>El último comando muestra en que repositorio se está enlazado remotamente</a:t>
            </a:r>
            <a:r>
              <a:rPr lang="es-MX" sz="2000" dirty="0"/>
              <a:t>.</a:t>
            </a:r>
          </a:p>
          <a:p>
            <a:pPr algn="just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EC1122-370F-8DF4-AEF6-4B3A1A28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3" y="1676400"/>
            <a:ext cx="8479943" cy="927272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B25143DF-E93D-C194-2F9F-CECE423B7392}"/>
              </a:ext>
            </a:extLst>
          </p:cNvPr>
          <p:cNvSpPr/>
          <p:nvPr/>
        </p:nvSpPr>
        <p:spPr>
          <a:xfrm rot="12682852">
            <a:off x="7776285" y="1121741"/>
            <a:ext cx="990600" cy="855423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0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7. Guardar las versiones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8354771" cy="3123932"/>
          </a:xfrm>
        </p:spPr>
        <p:txBody>
          <a:bodyPr/>
          <a:lstStyle/>
          <a:p>
            <a:pPr algn="just"/>
            <a:r>
              <a:rPr lang="es-MX" dirty="0"/>
              <a:t>Se deben ejecutar los siguientes comandos:</a:t>
            </a:r>
          </a:p>
          <a:p>
            <a:pPr algn="just"/>
            <a:endParaRPr lang="es-MX" dirty="0"/>
          </a:p>
          <a:p>
            <a:pPr algn="just"/>
            <a:r>
              <a:rPr lang="en-US" dirty="0"/>
              <a:t>&gt;&gt; git add 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&gt;&gt; git commit -m "nuevo </a:t>
            </a:r>
            <a:r>
              <a:rPr lang="en-US" dirty="0" err="1"/>
              <a:t>nombre</a:t>
            </a:r>
            <a:r>
              <a:rPr lang="en-US" dirty="0"/>
              <a:t>“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&gt;&gt; git push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697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Clonar repositorio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8354771" cy="4016484"/>
          </a:xfrm>
        </p:spPr>
        <p:txBody>
          <a:bodyPr/>
          <a:lstStyle/>
          <a:p>
            <a:pPr algn="just"/>
            <a:r>
              <a:rPr lang="es-MX" dirty="0"/>
              <a:t>Para descargar un repositorio completo basta con tomar la URL y ejecutar el siguiente comando en alguna carpeta de su computadora.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Ejemplo:</a:t>
            </a:r>
          </a:p>
          <a:p>
            <a:pPr algn="just"/>
            <a:endParaRPr lang="es-MX" dirty="0"/>
          </a:p>
          <a:p>
            <a:pPr algn="just"/>
            <a:r>
              <a:rPr lang="es-MX" dirty="0" err="1"/>
              <a:t>git</a:t>
            </a:r>
            <a:r>
              <a:rPr lang="es-MX" dirty="0"/>
              <a:t> clone </a:t>
            </a:r>
            <a:r>
              <a:rPr lang="es-MX" dirty="0">
                <a:hlinkClick r:id="rId2"/>
              </a:rPr>
              <a:t>https://github.com/kaik-rgb/pagina.git</a:t>
            </a:r>
            <a:r>
              <a:rPr lang="es-MX" dirty="0"/>
              <a:t> </a:t>
            </a:r>
            <a:r>
              <a:rPr lang="es-MX" dirty="0" err="1"/>
              <a:t>nombreCarpeta</a:t>
            </a:r>
            <a:endParaRPr lang="es-MX" dirty="0"/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164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28800"/>
            <a:ext cx="8839200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4982" y="5201676"/>
            <a:ext cx="0" cy="150575"/>
          </a:xfrm>
          <a:custGeom>
            <a:avLst/>
            <a:gdLst/>
            <a:ahLst/>
            <a:cxnLst/>
            <a:rect l="l" t="t" r="r" b="b"/>
            <a:pathLst>
              <a:path h="150575">
                <a:moveTo>
                  <a:pt x="0" y="150575"/>
                </a:moveTo>
                <a:lnTo>
                  <a:pt x="0" y="0"/>
                </a:lnTo>
              </a:path>
            </a:pathLst>
          </a:custGeom>
          <a:ln w="9130">
            <a:solidFill>
              <a:srgbClr val="E8C3A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¿Qué es Git?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001001" cy="1785104"/>
          </a:xfrm>
        </p:spPr>
        <p:txBody>
          <a:bodyPr/>
          <a:lstStyle/>
          <a:p>
            <a:pPr algn="just"/>
            <a:r>
              <a:rPr lang="es-MX" dirty="0"/>
              <a:t>Es un software de control de versiones, su propósito es llevar registro de los cambios en archivos de computadora y coordinar el trabajo que varias personas realizan sobre archivos compartidos.</a:t>
            </a:r>
          </a:p>
        </p:txBody>
      </p:sp>
      <p:pic>
        <p:nvPicPr>
          <p:cNvPr id="3" name="Imagen 2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72DFDCFC-D48E-54A3-1423-D9291513C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0" y="3324831"/>
            <a:ext cx="8343901" cy="35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¿Por qué utilizar Git?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3570208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dirty="0"/>
              <a:t>Permite regresar a versiones anteriores de forma sencilla y muy rápida.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dirty="0"/>
              <a:t>Facilita el trabajo colaborativo.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dirty="0"/>
              <a:t>Permite respaldar tus proyectos en la nube.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dirty="0"/>
              <a:t>Reduce considerablemente los tiempos de </a:t>
            </a:r>
            <a:r>
              <a:rPr lang="es-MX" dirty="0" err="1"/>
              <a:t>deploy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77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¿Cómo funciona?</a:t>
            </a:r>
          </a:p>
        </p:txBody>
      </p:sp>
      <p:pic>
        <p:nvPicPr>
          <p:cNvPr id="5" name="Marcador de contenido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4E9F5EE-C560-A4D3-A72B-562AC58E9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731018"/>
            <a:ext cx="9067800" cy="5105746"/>
          </a:xfrm>
        </p:spPr>
      </p:pic>
    </p:spTree>
    <p:extLst>
      <p:ext uri="{BB962C8B-B14F-4D97-AF65-F5344CB8AC3E}">
        <p14:creationId xmlns:p14="http://schemas.microsoft.com/office/powerpoint/2010/main" val="189239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¿Qué es GitHub?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1338828"/>
          </a:xfrm>
        </p:spPr>
        <p:txBody>
          <a:bodyPr/>
          <a:lstStyle/>
          <a:p>
            <a:pPr algn="just"/>
            <a:r>
              <a:rPr lang="es-MX" dirty="0"/>
              <a:t>Es una plataforma de desarrollo colaborativo para alojar proyectos (en la nube) utilizando el sistema de control de versiones Git.</a:t>
            </a:r>
          </a:p>
        </p:txBody>
      </p:sp>
      <p:pic>
        <p:nvPicPr>
          <p:cNvPr id="9218" name="Picture 2" descr="Qué es GitHub y por qué puede salvarte en tu trabajo">
            <a:extLst>
              <a:ext uri="{FF2B5EF4-FFF2-40B4-BE49-F238E27FC236}">
                <a16:creationId xmlns:a16="http://schemas.microsoft.com/office/drawing/2014/main" id="{C824F1C1-51FF-3771-2105-9EA78661B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2" b="24395"/>
          <a:stretch/>
        </p:blipFill>
        <p:spPr bwMode="auto">
          <a:xfrm>
            <a:off x="840145" y="3979509"/>
            <a:ext cx="7588878" cy="295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40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15" y="381000"/>
            <a:ext cx="8659570" cy="1354217"/>
          </a:xfrm>
        </p:spPr>
        <p:txBody>
          <a:bodyPr/>
          <a:lstStyle/>
          <a:p>
            <a:pPr algn="ctr"/>
            <a:r>
              <a:rPr lang="en-US" dirty="0"/>
              <a:t>1. </a:t>
            </a:r>
            <a:r>
              <a:rPr lang="en-US" dirty="0" err="1"/>
              <a:t>Instalar</a:t>
            </a:r>
            <a:r>
              <a:rPr lang="en-US" dirty="0"/>
              <a:t> Git y </a:t>
            </a:r>
            <a:r>
              <a:rPr lang="en-US" dirty="0" err="1"/>
              <a:t>crar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de GitHub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4370427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dirty="0"/>
              <a:t>Accede a la siguiente liga para descargar Git: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dirty="0"/>
          </a:p>
          <a:p>
            <a:pPr lvl="1" algn="just"/>
            <a:r>
              <a:rPr lang="es-MX" sz="2900" dirty="0">
                <a:latin typeface="Josefi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</a:t>
            </a:r>
            <a:r>
              <a:rPr lang="es-MX" sz="2900" dirty="0">
                <a:latin typeface="Josefi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it-scm.com/download/win</a:t>
            </a:r>
            <a:endParaRPr lang="es-MX" sz="2900" dirty="0">
              <a:latin typeface="Josefin Sans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dirty="0"/>
          </a:p>
          <a:p>
            <a:pPr algn="just"/>
            <a:r>
              <a:rPr lang="es-MX" sz="2600" b="1" dirty="0"/>
              <a:t>Nota: Para la instalación basta con seleccionar “</a:t>
            </a:r>
            <a:r>
              <a:rPr lang="es-MX" sz="2600" b="1" dirty="0" err="1"/>
              <a:t>next</a:t>
            </a:r>
            <a:r>
              <a:rPr lang="es-MX" sz="2600" b="1" dirty="0"/>
              <a:t>, </a:t>
            </a:r>
            <a:r>
              <a:rPr lang="es-MX" sz="2600" b="1" dirty="0" err="1"/>
              <a:t>next</a:t>
            </a:r>
            <a:r>
              <a:rPr lang="es-MX" sz="2600" b="1" dirty="0"/>
              <a:t>…”</a:t>
            </a:r>
          </a:p>
          <a:p>
            <a:pPr algn="just"/>
            <a:endParaRPr lang="es-MX" sz="2600" b="1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MX" dirty="0"/>
              <a:t>Accede a la siguiente liga para crear una cuenta en GitHub (no permite utilizar el correo de la </a:t>
            </a:r>
            <a:r>
              <a:rPr lang="es-MX" dirty="0" err="1"/>
              <a:t>Uni</a:t>
            </a:r>
            <a:r>
              <a:rPr lang="es-MX" dirty="0"/>
              <a:t>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s-MX" dirty="0"/>
          </a:p>
          <a:p>
            <a:pPr lvl="1" algn="just"/>
            <a:r>
              <a:rPr lang="es-MX" sz="2900" dirty="0">
                <a:latin typeface="Josefin Sans"/>
                <a:hlinkClick r:id="rId4"/>
              </a:rPr>
              <a:t>https://github.com/join</a:t>
            </a:r>
            <a:endParaRPr lang="es-MX" sz="2900" dirty="0">
              <a:latin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25831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2. Revisar la versión de Git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4431983"/>
          </a:xfrm>
        </p:spPr>
        <p:txBody>
          <a:bodyPr/>
          <a:lstStyle/>
          <a:p>
            <a:pPr algn="just"/>
            <a:r>
              <a:rPr lang="es-MX" sz="3600" dirty="0"/>
              <a:t>Todas las tareas se realizarán desde el CMD:</a:t>
            </a:r>
          </a:p>
          <a:p>
            <a:pPr algn="just"/>
            <a:endParaRPr lang="es-MX" sz="3600" dirty="0"/>
          </a:p>
          <a:p>
            <a:pPr algn="just"/>
            <a:r>
              <a:rPr lang="es-MX" sz="3600" dirty="0"/>
              <a:t>&gt;&gt; </a:t>
            </a:r>
            <a:r>
              <a:rPr lang="es-MX" sz="3600" dirty="0" err="1"/>
              <a:t>git</a:t>
            </a:r>
            <a:r>
              <a:rPr lang="es-MX" sz="3600" dirty="0"/>
              <a:t> versión</a:t>
            </a:r>
          </a:p>
          <a:p>
            <a:pPr algn="just"/>
            <a:endParaRPr lang="es-MX" sz="3600" dirty="0"/>
          </a:p>
          <a:p>
            <a:pPr algn="just"/>
            <a:r>
              <a:rPr lang="es-MX" sz="3600" dirty="0"/>
              <a:t>Este comando permite revisar que versión de Git se está ejecutando y nos ayudará a saber si Git se instaló correctamente.</a:t>
            </a:r>
          </a:p>
          <a:p>
            <a:pPr algn="just"/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88813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1292662"/>
          </a:xfrm>
        </p:spPr>
        <p:txBody>
          <a:bodyPr/>
          <a:lstStyle/>
          <a:p>
            <a:pPr algn="ctr"/>
            <a:r>
              <a:rPr lang="es-MX" sz="4000" dirty="0"/>
              <a:t>3. Registrar nuevo usuario asociado a Git</a:t>
            </a:r>
            <a:br>
              <a:rPr lang="es-MX" dirty="0"/>
            </a:br>
            <a:endParaRPr lang="es-MX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4909036"/>
          </a:xfrm>
        </p:spPr>
        <p:txBody>
          <a:bodyPr/>
          <a:lstStyle/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config --global user.name "mi nombre“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config --global </a:t>
            </a:r>
            <a:r>
              <a:rPr lang="es-MX" dirty="0" err="1"/>
              <a:t>user.email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myemail@example.com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fr-FR" dirty="0"/>
              <a:t>git config user.name</a:t>
            </a:r>
          </a:p>
          <a:p>
            <a:pPr algn="just"/>
            <a:endParaRPr lang="fr-FR" dirty="0"/>
          </a:p>
          <a:p>
            <a:pPr algn="just"/>
            <a:r>
              <a:rPr lang="es-MX" dirty="0"/>
              <a:t>&gt;&gt; </a:t>
            </a:r>
            <a:r>
              <a:rPr lang="fr-FR" dirty="0"/>
              <a:t>git config </a:t>
            </a:r>
            <a:r>
              <a:rPr lang="fr-FR" dirty="0" err="1"/>
              <a:t>user.email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⚠️No colocar como nombre de usuario el correo de su cuenta de </a:t>
            </a:r>
            <a:r>
              <a:rPr lang="es-MX" dirty="0" err="1"/>
              <a:t>Github</a:t>
            </a:r>
            <a:r>
              <a:rPr lang="es-MX" dirty="0"/>
              <a:t>, podría traer problemas a futuro.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405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5AABD6-DA92-E6EE-0F9C-0357ADF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28" y="299955"/>
            <a:ext cx="8479943" cy="677108"/>
          </a:xfrm>
        </p:spPr>
        <p:txBody>
          <a:bodyPr/>
          <a:lstStyle/>
          <a:p>
            <a:pPr algn="ctr"/>
            <a:r>
              <a:rPr lang="es-MX" dirty="0"/>
              <a:t>3. Acceder a la capeta del proyecto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F3258D-3E40-23F7-0243-099556D18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577340"/>
            <a:ext cx="8354771" cy="4462760"/>
          </a:xfrm>
        </p:spPr>
        <p:txBody>
          <a:bodyPr/>
          <a:lstStyle/>
          <a:p>
            <a:pPr algn="just"/>
            <a:r>
              <a:rPr lang="es-MX" dirty="0"/>
              <a:t>Se deben utilizar los siguientes comandos: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cd &lt;carpeta del proyecto&gt;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&gt;&gt;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Este comando permite iniciar un nuevo repositorio.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ctr"/>
            <a:r>
              <a:rPr lang="es-MX" b="1" dirty="0"/>
              <a:t>Nota: Solo se ejecuta una vez por proyecto</a:t>
            </a:r>
          </a:p>
        </p:txBody>
      </p:sp>
    </p:spTree>
    <p:extLst>
      <p:ext uri="{BB962C8B-B14F-4D97-AF65-F5344CB8AC3E}">
        <p14:creationId xmlns:p14="http://schemas.microsoft.com/office/powerpoint/2010/main" val="170373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658</Words>
  <Application>Microsoft Office PowerPoint</Application>
  <PresentationFormat>Presentación en pantalla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Josefin Sans</vt:lpstr>
      <vt:lpstr>Wingdings</vt:lpstr>
      <vt:lpstr>Office Theme</vt:lpstr>
      <vt:lpstr>Presentación de PowerPoint</vt:lpstr>
      <vt:lpstr>¿Qué es Git?</vt:lpstr>
      <vt:lpstr>¿Por qué utilizar Git?</vt:lpstr>
      <vt:lpstr>¿Cómo funciona?</vt:lpstr>
      <vt:lpstr>¿Qué es GitHub?</vt:lpstr>
      <vt:lpstr>1. Instalar Git y crar cuenta de GitHub</vt:lpstr>
      <vt:lpstr>2. Revisar la versión de Git</vt:lpstr>
      <vt:lpstr>3. Registrar nuevo usuario asociado a Git </vt:lpstr>
      <vt:lpstr>3. Acceder a la capeta del proyecto</vt:lpstr>
      <vt:lpstr>4. Añadir</vt:lpstr>
      <vt:lpstr>5. Confirmar</vt:lpstr>
      <vt:lpstr>Resumen</vt:lpstr>
      <vt:lpstr>6. Crear repositorio</vt:lpstr>
      <vt:lpstr>6. Crear un repositorio</vt:lpstr>
      <vt:lpstr>7. Guardar las versiones</vt:lpstr>
      <vt:lpstr>Clonar repositorio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técnicas de estimación de costos</dc:title>
  <dc:creator>Sony</dc:creator>
  <cp:lastModifiedBy>EE5525</cp:lastModifiedBy>
  <cp:revision>23</cp:revision>
  <dcterms:created xsi:type="dcterms:W3CDTF">2020-10-01T20:49:23Z</dcterms:created>
  <dcterms:modified xsi:type="dcterms:W3CDTF">2022-11-21T23:51:45Z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2019-10-16T00:00:00Z</vt:filetime>
  </property>
  <property fmtid="{D5CDD505-2E9C-101B-9397-08002B2CF9AE}" pid="3" name="LastSaved">
    <vt:filetime>2020-10-02T00:00:00Z</vt:filetime>
  </property>
</Properties>
</file>