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4.xml" ContentType="application/vnd.openxmlformats-officedocument.themeOverride+xml"/>
  <Override PartName="/ppt/notesSlides/notesSlide24.xml" ContentType="application/vnd.openxmlformats-officedocument.presentationml.notesSlide+xml"/>
  <Override PartName="/ppt/theme/themeOverride5.xml" ContentType="application/vnd.openxmlformats-officedocument.themeOverride+xml"/>
  <Override PartName="/ppt/notesSlides/notesSlide25.xml" ContentType="application/vnd.openxmlformats-officedocument.presentationml.notesSlide+xml"/>
  <Override PartName="/ppt/theme/themeOverride6.xml" ContentType="application/vnd.openxmlformats-officedocument.themeOverride+xml"/>
  <Override PartName="/ppt/notesSlides/notesSlide26.xml" ContentType="application/vnd.openxmlformats-officedocument.presentationml.notesSlide+xml"/>
  <Override PartName="/ppt/theme/themeOverride7.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heme/themeOverride8.xml" ContentType="application/vnd.openxmlformats-officedocument.themeOverride+xml"/>
  <Override PartName="/ppt/notesSlides/notesSlide32.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15" r:id="rId3"/>
    <p:sldId id="311" r:id="rId4"/>
    <p:sldId id="264" r:id="rId5"/>
    <p:sldId id="323" r:id="rId6"/>
    <p:sldId id="346" r:id="rId7"/>
    <p:sldId id="321" r:id="rId8"/>
    <p:sldId id="324" r:id="rId9"/>
    <p:sldId id="325" r:id="rId10"/>
    <p:sldId id="326" r:id="rId11"/>
    <p:sldId id="327" r:id="rId12"/>
    <p:sldId id="328" r:id="rId13"/>
    <p:sldId id="329" r:id="rId14"/>
    <p:sldId id="322" r:id="rId15"/>
    <p:sldId id="261" r:id="rId16"/>
    <p:sldId id="330" r:id="rId17"/>
    <p:sldId id="286" r:id="rId18"/>
    <p:sldId id="332" r:id="rId19"/>
    <p:sldId id="347" r:id="rId20"/>
    <p:sldId id="287" r:id="rId21"/>
    <p:sldId id="334" r:id="rId22"/>
    <p:sldId id="288" r:id="rId23"/>
    <p:sldId id="289" r:id="rId24"/>
    <p:sldId id="335" r:id="rId25"/>
    <p:sldId id="336" r:id="rId26"/>
    <p:sldId id="338" r:id="rId27"/>
    <p:sldId id="337" r:id="rId28"/>
    <p:sldId id="290" r:id="rId29"/>
    <p:sldId id="339" r:id="rId30"/>
    <p:sldId id="291" r:id="rId31"/>
    <p:sldId id="348" r:id="rId32"/>
    <p:sldId id="294" r:id="rId33"/>
    <p:sldId id="292" r:id="rId34"/>
    <p:sldId id="341" r:id="rId35"/>
    <p:sldId id="342" r:id="rId36"/>
    <p:sldId id="295" r:id="rId37"/>
    <p:sldId id="296" r:id="rId38"/>
    <p:sldId id="314" r:id="rId39"/>
    <p:sldId id="297" r:id="rId40"/>
    <p:sldId id="299" r:id="rId41"/>
    <p:sldId id="300" r:id="rId42"/>
    <p:sldId id="302" r:id="rId43"/>
    <p:sldId id="343" r:id="rId44"/>
    <p:sldId id="316" r:id="rId45"/>
    <p:sldId id="260" r:id="rId46"/>
    <p:sldId id="265" r:id="rId47"/>
    <p:sldId id="262" r:id="rId48"/>
    <p:sldId id="345" r:id="rId49"/>
    <p:sldId id="263" r:id="rId50"/>
    <p:sldId id="333" r:id="rId51"/>
    <p:sldId id="340" r:id="rId52"/>
    <p:sldId id="301" r:id="rId53"/>
    <p:sldId id="344" r:id="rId54"/>
    <p:sldId id="30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9" autoAdjust="0"/>
    <p:restoredTop sz="90460" autoAdjust="0"/>
  </p:normalViewPr>
  <p:slideViewPr>
    <p:cSldViewPr snapToGrid="0">
      <p:cViewPr varScale="1">
        <p:scale>
          <a:sx n="82" d="100"/>
          <a:sy n="82" d="100"/>
        </p:scale>
        <p:origin x="13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E8B22-7D20-4954-AEBE-8504ADC2B5E9}"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zh-CN" altLang="en-US"/>
        </a:p>
      </dgm:t>
    </dgm:pt>
    <dgm:pt modelId="{4C644034-9D9A-4A18-9FA0-2A10D3FA420F}">
      <dgm:prSet phldrT="[文本]"/>
      <dgm:spPr/>
      <dgm:t>
        <a:bodyPr/>
        <a:lstStyle/>
        <a:p>
          <a:r>
            <a:rPr lang="en-US" altLang="zh-CN" dirty="0" smtClean="0"/>
            <a:t>64</a:t>
          </a:r>
          <a:r>
            <a:rPr lang="zh-CN" altLang="en-US" dirty="0" smtClean="0"/>
            <a:t>位原子更新</a:t>
          </a:r>
          <a:endParaRPr lang="zh-CN" altLang="en-US" dirty="0"/>
        </a:p>
      </dgm:t>
    </dgm:pt>
    <dgm:pt modelId="{F38370CB-5312-4833-B831-BFE79D717E1A}" type="parTrans" cxnId="{BA373867-AD6E-4507-882C-941577CF618D}">
      <dgm:prSet/>
      <dgm:spPr/>
      <dgm:t>
        <a:bodyPr/>
        <a:lstStyle/>
        <a:p>
          <a:endParaRPr lang="zh-CN" altLang="en-US"/>
        </a:p>
      </dgm:t>
    </dgm:pt>
    <dgm:pt modelId="{CE0C32BA-91E7-4F46-94D2-37905B6A705A}" type="sibTrans" cxnId="{BA373867-AD6E-4507-882C-941577CF618D}">
      <dgm:prSet/>
      <dgm:spPr/>
      <dgm:t>
        <a:bodyPr/>
        <a:lstStyle/>
        <a:p>
          <a:endParaRPr lang="zh-CN" altLang="en-US"/>
        </a:p>
      </dgm:t>
    </dgm:pt>
    <dgm:pt modelId="{4BF250E9-0A13-43FE-9EFD-BB8F75EED245}">
      <dgm:prSet phldrT="[文本]" custT="1"/>
      <dgm:spPr/>
      <dgm:t>
        <a:bodyPr/>
        <a:lstStyle/>
        <a:p>
          <a:r>
            <a:rPr lang="zh-CN" altLang="en-US" sz="2000" b="1" dirty="0" smtClean="0"/>
            <a:t>使用</a:t>
          </a:r>
          <a:r>
            <a:rPr lang="en-US" altLang="zh-CN" sz="2000" b="1" dirty="0" smtClean="0"/>
            <a:t>64</a:t>
          </a:r>
          <a:r>
            <a:rPr lang="zh-CN" altLang="en-US" sz="2000" b="1" dirty="0" smtClean="0"/>
            <a:t>位原地写以便直接修改元数据</a:t>
          </a:r>
          <a:endParaRPr lang="zh-CN" altLang="en-US" sz="2000" b="1" dirty="0"/>
        </a:p>
      </dgm:t>
    </dgm:pt>
    <dgm:pt modelId="{7BA1CB6F-DEA0-46CF-8CAE-2236A1450E71}" type="parTrans" cxnId="{86DEA475-5B7E-475F-9E2A-7443E7027AB0}">
      <dgm:prSet/>
      <dgm:spPr/>
      <dgm:t>
        <a:bodyPr/>
        <a:lstStyle/>
        <a:p>
          <a:endParaRPr lang="zh-CN" altLang="en-US"/>
        </a:p>
      </dgm:t>
    </dgm:pt>
    <dgm:pt modelId="{4CFA8353-DD12-4670-AD31-95B933B50D9C}" type="sibTrans" cxnId="{86DEA475-5B7E-475F-9E2A-7443E7027AB0}">
      <dgm:prSet/>
      <dgm:spPr/>
      <dgm:t>
        <a:bodyPr/>
        <a:lstStyle/>
        <a:p>
          <a:endParaRPr lang="zh-CN" altLang="en-US"/>
        </a:p>
      </dgm:t>
    </dgm:pt>
    <dgm:pt modelId="{9601276F-C3A1-425E-A419-016153ABA9E2}">
      <dgm:prSet phldrT="[文本]"/>
      <dgm:spPr/>
      <dgm:t>
        <a:bodyPr/>
        <a:lstStyle/>
        <a:p>
          <a:r>
            <a:rPr lang="en-US" altLang="zh-CN" dirty="0" smtClean="0"/>
            <a:t>Logging</a:t>
          </a:r>
          <a:endParaRPr lang="zh-CN" altLang="en-US" dirty="0"/>
        </a:p>
      </dgm:t>
    </dgm:pt>
    <dgm:pt modelId="{EF784D48-392D-43C4-8D42-A36734F205BC}" type="parTrans" cxnId="{B5E194C7-B8AC-406E-8C63-DEF8C88B24FE}">
      <dgm:prSet/>
      <dgm:spPr/>
      <dgm:t>
        <a:bodyPr/>
        <a:lstStyle/>
        <a:p>
          <a:endParaRPr lang="zh-CN" altLang="en-US"/>
        </a:p>
      </dgm:t>
    </dgm:pt>
    <dgm:pt modelId="{5F67ECB2-EC43-49CA-A81E-73FA716735B7}" type="sibTrans" cxnId="{B5E194C7-B8AC-406E-8C63-DEF8C88B24FE}">
      <dgm:prSet/>
      <dgm:spPr/>
      <dgm:t>
        <a:bodyPr/>
        <a:lstStyle/>
        <a:p>
          <a:endParaRPr lang="zh-CN" altLang="en-US"/>
        </a:p>
      </dgm:t>
    </dgm:pt>
    <dgm:pt modelId="{4B22B926-5F92-423F-8C26-F7BF3DD4AF55}">
      <dgm:prSet phldrT="[文本]" custT="1"/>
      <dgm:spPr/>
      <dgm:t>
        <a:bodyPr/>
        <a:lstStyle/>
        <a:p>
          <a:r>
            <a:rPr lang="zh-CN" altLang="en-US" sz="1800" b="1" dirty="0" smtClean="0"/>
            <a:t>采用索引结点日志以便记录修改单个索引结点的所有操作。</a:t>
          </a:r>
          <a:endParaRPr lang="zh-CN" altLang="en-US" sz="1800" b="1" dirty="0"/>
        </a:p>
      </dgm:t>
    </dgm:pt>
    <dgm:pt modelId="{0082DCA8-F41C-43F4-B0DE-757A697E025F}" type="parTrans" cxnId="{422BAF34-4620-4171-87B3-8E05F7796A99}">
      <dgm:prSet/>
      <dgm:spPr/>
      <dgm:t>
        <a:bodyPr/>
        <a:lstStyle/>
        <a:p>
          <a:endParaRPr lang="zh-CN" altLang="en-US"/>
        </a:p>
      </dgm:t>
    </dgm:pt>
    <dgm:pt modelId="{30BC78E6-3E73-46FC-BECF-E311EE4A674E}" type="sibTrans" cxnId="{422BAF34-4620-4171-87B3-8E05F7796A99}">
      <dgm:prSet/>
      <dgm:spPr/>
      <dgm:t>
        <a:bodyPr/>
        <a:lstStyle/>
        <a:p>
          <a:endParaRPr lang="zh-CN" altLang="en-US"/>
        </a:p>
      </dgm:t>
    </dgm:pt>
    <dgm:pt modelId="{3DB1F31B-DE4F-4829-BCFB-F4CF8CF279EA}">
      <dgm:prSet phldrT="[文本]" custT="1"/>
      <dgm:spPr/>
      <dgm:t>
        <a:bodyPr/>
        <a:lstStyle/>
        <a:p>
          <a:r>
            <a:rPr lang="zh-CN" altLang="en-US" sz="1800" b="1" dirty="0" smtClean="0"/>
            <a:t>每个索引结点的日志是相互独立存在的。</a:t>
          </a:r>
          <a:endParaRPr lang="zh-CN" altLang="en-US" sz="1800" b="1" dirty="0"/>
        </a:p>
      </dgm:t>
    </dgm:pt>
    <dgm:pt modelId="{E690DBE7-AAFB-4324-8F57-B1D91A155F3F}" type="parTrans" cxnId="{46B73EA5-4689-447B-BF3F-2677968059A6}">
      <dgm:prSet/>
      <dgm:spPr/>
      <dgm:t>
        <a:bodyPr/>
        <a:lstStyle/>
        <a:p>
          <a:endParaRPr lang="zh-CN" altLang="en-US"/>
        </a:p>
      </dgm:t>
    </dgm:pt>
    <dgm:pt modelId="{9F032459-FD17-430D-BA6B-3399CAFAA684}" type="sibTrans" cxnId="{46B73EA5-4689-447B-BF3F-2677968059A6}">
      <dgm:prSet/>
      <dgm:spPr/>
      <dgm:t>
        <a:bodyPr/>
        <a:lstStyle/>
        <a:p>
          <a:endParaRPr lang="zh-CN" altLang="en-US"/>
        </a:p>
      </dgm:t>
    </dgm:pt>
    <dgm:pt modelId="{2C73D0CC-DB2C-4C6A-8DE7-BBC224EA035F}">
      <dgm:prSet phldrT="[文本]"/>
      <dgm:spPr/>
      <dgm:t>
        <a:bodyPr/>
        <a:lstStyle/>
        <a:p>
          <a:r>
            <a:rPr lang="zh-CN" altLang="en-US" dirty="0" smtClean="0"/>
            <a:t>轻量级</a:t>
          </a:r>
          <a:r>
            <a:rPr lang="en-US" altLang="zh-CN" dirty="0" smtClean="0"/>
            <a:t>Journaling</a:t>
          </a:r>
          <a:endParaRPr lang="zh-CN" altLang="en-US" dirty="0"/>
        </a:p>
      </dgm:t>
    </dgm:pt>
    <dgm:pt modelId="{4337C5CC-3AB6-4C4A-95E8-A104EB459B99}" type="parTrans" cxnId="{881B5319-9CEC-4A4D-B38B-52F952357D9D}">
      <dgm:prSet/>
      <dgm:spPr/>
      <dgm:t>
        <a:bodyPr/>
        <a:lstStyle/>
        <a:p>
          <a:endParaRPr lang="zh-CN" altLang="en-US"/>
        </a:p>
      </dgm:t>
    </dgm:pt>
    <dgm:pt modelId="{7BAA99B8-4291-4F74-8E3E-C1DD240FB520}" type="sibTrans" cxnId="{881B5319-9CEC-4A4D-B38B-52F952357D9D}">
      <dgm:prSet/>
      <dgm:spPr/>
      <dgm:t>
        <a:bodyPr/>
        <a:lstStyle/>
        <a:p>
          <a:endParaRPr lang="zh-CN" altLang="en-US"/>
        </a:p>
      </dgm:t>
    </dgm:pt>
    <dgm:pt modelId="{761DA29A-6426-486E-8653-CC6C05A7E66E}">
      <dgm:prSet phldrT="[文本]" custT="1"/>
      <dgm:spPr/>
      <dgm:t>
        <a:bodyPr/>
        <a:lstStyle/>
        <a:p>
          <a:r>
            <a:rPr lang="zh-CN" altLang="en-US" sz="2000" b="1" dirty="0" smtClean="0"/>
            <a:t>任何时间内，任何</a:t>
          </a:r>
          <a:r>
            <a:rPr lang="en-US" altLang="zh-CN" sz="2000" b="1" dirty="0" smtClean="0"/>
            <a:t>journal</a:t>
          </a:r>
          <a:r>
            <a:rPr lang="zh-CN" altLang="en-US" sz="2000" b="1" dirty="0" smtClean="0"/>
            <a:t>的数据是小的，不会超过</a:t>
          </a:r>
          <a:r>
            <a:rPr lang="en-US" altLang="zh-CN" sz="2000" b="1" dirty="0" smtClean="0"/>
            <a:t>64</a:t>
          </a:r>
          <a:r>
            <a:rPr lang="zh-CN" altLang="en-US" sz="2000" b="1" dirty="0" smtClean="0"/>
            <a:t>字节。</a:t>
          </a:r>
          <a:endParaRPr lang="zh-CN" altLang="en-US" sz="2000" b="1" dirty="0"/>
        </a:p>
      </dgm:t>
    </dgm:pt>
    <dgm:pt modelId="{317DF66D-7831-41E0-8CA5-03F716357F58}" type="parTrans" cxnId="{5AC0702A-3FAF-4C54-A30D-6B754D05762C}">
      <dgm:prSet/>
      <dgm:spPr/>
      <dgm:t>
        <a:bodyPr/>
        <a:lstStyle/>
        <a:p>
          <a:endParaRPr lang="zh-CN" altLang="en-US"/>
        </a:p>
      </dgm:t>
    </dgm:pt>
    <dgm:pt modelId="{FC9A6548-59FB-4EDA-992A-FA884CAB8110}" type="sibTrans" cxnId="{5AC0702A-3FAF-4C54-A30D-6B754D05762C}">
      <dgm:prSet/>
      <dgm:spPr/>
      <dgm:t>
        <a:bodyPr/>
        <a:lstStyle/>
        <a:p>
          <a:endParaRPr lang="zh-CN" altLang="en-US"/>
        </a:p>
      </dgm:t>
    </dgm:pt>
    <dgm:pt modelId="{57D4907E-4FBE-4F1B-91D5-F7CD3C7F4005}" type="pres">
      <dgm:prSet presAssocID="{028E8B22-7D20-4954-AEBE-8504ADC2B5E9}" presName="Name0" presStyleCnt="0">
        <dgm:presLayoutVars>
          <dgm:dir/>
          <dgm:animLvl val="lvl"/>
          <dgm:resizeHandles val="exact"/>
        </dgm:presLayoutVars>
      </dgm:prSet>
      <dgm:spPr/>
      <dgm:t>
        <a:bodyPr/>
        <a:lstStyle/>
        <a:p>
          <a:endParaRPr lang="zh-CN" altLang="en-US"/>
        </a:p>
      </dgm:t>
    </dgm:pt>
    <dgm:pt modelId="{5FD7CB48-7478-4FFD-A7A2-32D3FCF35CDF}" type="pres">
      <dgm:prSet presAssocID="{4C644034-9D9A-4A18-9FA0-2A10D3FA420F}" presName="linNode" presStyleCnt="0"/>
      <dgm:spPr/>
    </dgm:pt>
    <dgm:pt modelId="{7E6C2ED9-FAA1-44BB-ABB9-88DEDFFCF5D9}" type="pres">
      <dgm:prSet presAssocID="{4C644034-9D9A-4A18-9FA0-2A10D3FA420F}" presName="parentText" presStyleLbl="node1" presStyleIdx="0" presStyleCnt="3" custLinFactNeighborX="-651" custLinFactNeighborY="3121">
        <dgm:presLayoutVars>
          <dgm:chMax val="1"/>
          <dgm:bulletEnabled val="1"/>
        </dgm:presLayoutVars>
      </dgm:prSet>
      <dgm:spPr/>
      <dgm:t>
        <a:bodyPr/>
        <a:lstStyle/>
        <a:p>
          <a:endParaRPr lang="zh-CN" altLang="en-US"/>
        </a:p>
      </dgm:t>
    </dgm:pt>
    <dgm:pt modelId="{5C214FDD-3B8C-49F8-9FA2-C01B70C19E44}" type="pres">
      <dgm:prSet presAssocID="{4C644034-9D9A-4A18-9FA0-2A10D3FA420F}" presName="descendantText" presStyleLbl="alignAccFollowNode1" presStyleIdx="0" presStyleCnt="3" custLinFactNeighborX="24306" custLinFactNeighborY="8485">
        <dgm:presLayoutVars>
          <dgm:bulletEnabled val="1"/>
        </dgm:presLayoutVars>
      </dgm:prSet>
      <dgm:spPr/>
      <dgm:t>
        <a:bodyPr/>
        <a:lstStyle/>
        <a:p>
          <a:endParaRPr lang="zh-CN" altLang="en-US"/>
        </a:p>
      </dgm:t>
    </dgm:pt>
    <dgm:pt modelId="{AFFC72EA-7F3A-4DAA-8F04-88EED5970434}" type="pres">
      <dgm:prSet presAssocID="{CE0C32BA-91E7-4F46-94D2-37905B6A705A}" presName="sp" presStyleCnt="0"/>
      <dgm:spPr/>
    </dgm:pt>
    <dgm:pt modelId="{0DB143EB-4D9F-4FD6-8B0C-94B3672991F3}" type="pres">
      <dgm:prSet presAssocID="{9601276F-C3A1-425E-A419-016153ABA9E2}" presName="linNode" presStyleCnt="0"/>
      <dgm:spPr/>
    </dgm:pt>
    <dgm:pt modelId="{2DC7FCFA-68D7-4B74-B334-FAB5400CACEC}" type="pres">
      <dgm:prSet presAssocID="{9601276F-C3A1-425E-A419-016153ABA9E2}" presName="parentText" presStyleLbl="node1" presStyleIdx="1" presStyleCnt="3">
        <dgm:presLayoutVars>
          <dgm:chMax val="1"/>
          <dgm:bulletEnabled val="1"/>
        </dgm:presLayoutVars>
      </dgm:prSet>
      <dgm:spPr/>
      <dgm:t>
        <a:bodyPr/>
        <a:lstStyle/>
        <a:p>
          <a:endParaRPr lang="zh-CN" altLang="en-US"/>
        </a:p>
      </dgm:t>
    </dgm:pt>
    <dgm:pt modelId="{0D84D16C-1720-4584-AB9F-74963E36DC64}" type="pres">
      <dgm:prSet presAssocID="{9601276F-C3A1-425E-A419-016153ABA9E2}" presName="descendantText" presStyleLbl="alignAccFollowNode1" presStyleIdx="1" presStyleCnt="3">
        <dgm:presLayoutVars>
          <dgm:bulletEnabled val="1"/>
        </dgm:presLayoutVars>
      </dgm:prSet>
      <dgm:spPr/>
      <dgm:t>
        <a:bodyPr/>
        <a:lstStyle/>
        <a:p>
          <a:endParaRPr lang="zh-CN" altLang="en-US"/>
        </a:p>
      </dgm:t>
    </dgm:pt>
    <dgm:pt modelId="{45B77DBB-D7E2-4A5F-AB8A-402DA0644A33}" type="pres">
      <dgm:prSet presAssocID="{5F67ECB2-EC43-49CA-A81E-73FA716735B7}" presName="sp" presStyleCnt="0"/>
      <dgm:spPr/>
    </dgm:pt>
    <dgm:pt modelId="{D819043A-33D3-409D-9A12-8852B257EBBC}" type="pres">
      <dgm:prSet presAssocID="{2C73D0CC-DB2C-4C6A-8DE7-BBC224EA035F}" presName="linNode" presStyleCnt="0"/>
      <dgm:spPr/>
    </dgm:pt>
    <dgm:pt modelId="{0C8AE107-70CB-442D-97E7-B546089D4DE9}" type="pres">
      <dgm:prSet presAssocID="{2C73D0CC-DB2C-4C6A-8DE7-BBC224EA035F}" presName="parentText" presStyleLbl="node1" presStyleIdx="2" presStyleCnt="3">
        <dgm:presLayoutVars>
          <dgm:chMax val="1"/>
          <dgm:bulletEnabled val="1"/>
        </dgm:presLayoutVars>
      </dgm:prSet>
      <dgm:spPr/>
      <dgm:t>
        <a:bodyPr/>
        <a:lstStyle/>
        <a:p>
          <a:endParaRPr lang="zh-CN" altLang="en-US"/>
        </a:p>
      </dgm:t>
    </dgm:pt>
    <dgm:pt modelId="{A7D94792-ED9F-4334-B195-6B7205162C09}" type="pres">
      <dgm:prSet presAssocID="{2C73D0CC-DB2C-4C6A-8DE7-BBC224EA035F}" presName="descendantText" presStyleLbl="alignAccFollowNode1" presStyleIdx="2" presStyleCnt="3">
        <dgm:presLayoutVars>
          <dgm:bulletEnabled val="1"/>
        </dgm:presLayoutVars>
      </dgm:prSet>
      <dgm:spPr/>
      <dgm:t>
        <a:bodyPr/>
        <a:lstStyle/>
        <a:p>
          <a:endParaRPr lang="zh-CN" altLang="en-US"/>
        </a:p>
      </dgm:t>
    </dgm:pt>
  </dgm:ptLst>
  <dgm:cxnLst>
    <dgm:cxn modelId="{B5E194C7-B8AC-406E-8C63-DEF8C88B24FE}" srcId="{028E8B22-7D20-4954-AEBE-8504ADC2B5E9}" destId="{9601276F-C3A1-425E-A419-016153ABA9E2}" srcOrd="1" destOrd="0" parTransId="{EF784D48-392D-43C4-8D42-A36734F205BC}" sibTransId="{5F67ECB2-EC43-49CA-A81E-73FA716735B7}"/>
    <dgm:cxn modelId="{91B45CF6-97F2-4C52-85B9-7EDB2AE736A1}" type="presOf" srcId="{761DA29A-6426-486E-8653-CC6C05A7E66E}" destId="{A7D94792-ED9F-4334-B195-6B7205162C09}" srcOrd="0" destOrd="0" presId="urn:microsoft.com/office/officeart/2005/8/layout/vList5"/>
    <dgm:cxn modelId="{BA373867-AD6E-4507-882C-941577CF618D}" srcId="{028E8B22-7D20-4954-AEBE-8504ADC2B5E9}" destId="{4C644034-9D9A-4A18-9FA0-2A10D3FA420F}" srcOrd="0" destOrd="0" parTransId="{F38370CB-5312-4833-B831-BFE79D717E1A}" sibTransId="{CE0C32BA-91E7-4F46-94D2-37905B6A705A}"/>
    <dgm:cxn modelId="{CF6D2FD3-DAA2-48BB-92CF-FF63453D4B33}" type="presOf" srcId="{2C73D0CC-DB2C-4C6A-8DE7-BBC224EA035F}" destId="{0C8AE107-70CB-442D-97E7-B546089D4DE9}" srcOrd="0" destOrd="0" presId="urn:microsoft.com/office/officeart/2005/8/layout/vList5"/>
    <dgm:cxn modelId="{7CED357E-781E-4956-B3CF-22DD228B1FE1}" type="presOf" srcId="{4BF250E9-0A13-43FE-9EFD-BB8F75EED245}" destId="{5C214FDD-3B8C-49F8-9FA2-C01B70C19E44}" srcOrd="0" destOrd="0" presId="urn:microsoft.com/office/officeart/2005/8/layout/vList5"/>
    <dgm:cxn modelId="{536E877F-7159-4119-930D-457CEEBAEBEC}" type="presOf" srcId="{9601276F-C3A1-425E-A419-016153ABA9E2}" destId="{2DC7FCFA-68D7-4B74-B334-FAB5400CACEC}" srcOrd="0" destOrd="0" presId="urn:microsoft.com/office/officeart/2005/8/layout/vList5"/>
    <dgm:cxn modelId="{624D9ED2-D3C1-40ED-9847-71B4B9EC22CF}" type="presOf" srcId="{3DB1F31B-DE4F-4829-BCFB-F4CF8CF279EA}" destId="{0D84D16C-1720-4584-AB9F-74963E36DC64}" srcOrd="0" destOrd="1" presId="urn:microsoft.com/office/officeart/2005/8/layout/vList5"/>
    <dgm:cxn modelId="{1D4FB37A-DF48-4F07-A084-5ABAD3648D38}" type="presOf" srcId="{4C644034-9D9A-4A18-9FA0-2A10D3FA420F}" destId="{7E6C2ED9-FAA1-44BB-ABB9-88DEDFFCF5D9}" srcOrd="0" destOrd="0" presId="urn:microsoft.com/office/officeart/2005/8/layout/vList5"/>
    <dgm:cxn modelId="{422BAF34-4620-4171-87B3-8E05F7796A99}" srcId="{9601276F-C3A1-425E-A419-016153ABA9E2}" destId="{4B22B926-5F92-423F-8C26-F7BF3DD4AF55}" srcOrd="0" destOrd="0" parTransId="{0082DCA8-F41C-43F4-B0DE-757A697E025F}" sibTransId="{30BC78E6-3E73-46FC-BECF-E311EE4A674E}"/>
    <dgm:cxn modelId="{86DEA475-5B7E-475F-9E2A-7443E7027AB0}" srcId="{4C644034-9D9A-4A18-9FA0-2A10D3FA420F}" destId="{4BF250E9-0A13-43FE-9EFD-BB8F75EED245}" srcOrd="0" destOrd="0" parTransId="{7BA1CB6F-DEA0-46CF-8CAE-2236A1450E71}" sibTransId="{4CFA8353-DD12-4670-AD31-95B933B50D9C}"/>
    <dgm:cxn modelId="{33152DC1-E7C2-4DFB-9CC1-CD52274F3DD3}" type="presOf" srcId="{4B22B926-5F92-423F-8C26-F7BF3DD4AF55}" destId="{0D84D16C-1720-4584-AB9F-74963E36DC64}" srcOrd="0" destOrd="0" presId="urn:microsoft.com/office/officeart/2005/8/layout/vList5"/>
    <dgm:cxn modelId="{5AC0702A-3FAF-4C54-A30D-6B754D05762C}" srcId="{2C73D0CC-DB2C-4C6A-8DE7-BBC224EA035F}" destId="{761DA29A-6426-486E-8653-CC6C05A7E66E}" srcOrd="0" destOrd="0" parTransId="{317DF66D-7831-41E0-8CA5-03F716357F58}" sibTransId="{FC9A6548-59FB-4EDA-992A-FA884CAB8110}"/>
    <dgm:cxn modelId="{881B5319-9CEC-4A4D-B38B-52F952357D9D}" srcId="{028E8B22-7D20-4954-AEBE-8504ADC2B5E9}" destId="{2C73D0CC-DB2C-4C6A-8DE7-BBC224EA035F}" srcOrd="2" destOrd="0" parTransId="{4337C5CC-3AB6-4C4A-95E8-A104EB459B99}" sibTransId="{7BAA99B8-4291-4F74-8E3E-C1DD240FB520}"/>
    <dgm:cxn modelId="{BB24F475-8B62-400E-BE23-36FC8CA98B83}" type="presOf" srcId="{028E8B22-7D20-4954-AEBE-8504ADC2B5E9}" destId="{57D4907E-4FBE-4F1B-91D5-F7CD3C7F4005}" srcOrd="0" destOrd="0" presId="urn:microsoft.com/office/officeart/2005/8/layout/vList5"/>
    <dgm:cxn modelId="{46B73EA5-4689-447B-BF3F-2677968059A6}" srcId="{9601276F-C3A1-425E-A419-016153ABA9E2}" destId="{3DB1F31B-DE4F-4829-BCFB-F4CF8CF279EA}" srcOrd="1" destOrd="0" parTransId="{E690DBE7-AAFB-4324-8F57-B1D91A155F3F}" sibTransId="{9F032459-FD17-430D-BA6B-3399CAFAA684}"/>
    <dgm:cxn modelId="{7DA2B8E4-5BAD-4390-AFA5-D4E6E23077F0}" type="presParOf" srcId="{57D4907E-4FBE-4F1B-91D5-F7CD3C7F4005}" destId="{5FD7CB48-7478-4FFD-A7A2-32D3FCF35CDF}" srcOrd="0" destOrd="0" presId="urn:microsoft.com/office/officeart/2005/8/layout/vList5"/>
    <dgm:cxn modelId="{660A0D61-483D-480E-88AA-BC650C908002}" type="presParOf" srcId="{5FD7CB48-7478-4FFD-A7A2-32D3FCF35CDF}" destId="{7E6C2ED9-FAA1-44BB-ABB9-88DEDFFCF5D9}" srcOrd="0" destOrd="0" presId="urn:microsoft.com/office/officeart/2005/8/layout/vList5"/>
    <dgm:cxn modelId="{B4BFEBAB-B268-4A24-A721-066E1A479C81}" type="presParOf" srcId="{5FD7CB48-7478-4FFD-A7A2-32D3FCF35CDF}" destId="{5C214FDD-3B8C-49F8-9FA2-C01B70C19E44}" srcOrd="1" destOrd="0" presId="urn:microsoft.com/office/officeart/2005/8/layout/vList5"/>
    <dgm:cxn modelId="{98FBE278-8D33-44B7-BD88-C672EB1AEB55}" type="presParOf" srcId="{57D4907E-4FBE-4F1B-91D5-F7CD3C7F4005}" destId="{AFFC72EA-7F3A-4DAA-8F04-88EED5970434}" srcOrd="1" destOrd="0" presId="urn:microsoft.com/office/officeart/2005/8/layout/vList5"/>
    <dgm:cxn modelId="{A4267316-6F34-4F5E-9472-464837C5ED0C}" type="presParOf" srcId="{57D4907E-4FBE-4F1B-91D5-F7CD3C7F4005}" destId="{0DB143EB-4D9F-4FD6-8B0C-94B3672991F3}" srcOrd="2" destOrd="0" presId="urn:microsoft.com/office/officeart/2005/8/layout/vList5"/>
    <dgm:cxn modelId="{B4EFAD28-D370-4BED-A08D-59368AFF6ADF}" type="presParOf" srcId="{0DB143EB-4D9F-4FD6-8B0C-94B3672991F3}" destId="{2DC7FCFA-68D7-4B74-B334-FAB5400CACEC}" srcOrd="0" destOrd="0" presId="urn:microsoft.com/office/officeart/2005/8/layout/vList5"/>
    <dgm:cxn modelId="{7712B07B-1684-4B6F-AEC9-9211302B2A8D}" type="presParOf" srcId="{0DB143EB-4D9F-4FD6-8B0C-94B3672991F3}" destId="{0D84D16C-1720-4584-AB9F-74963E36DC64}" srcOrd="1" destOrd="0" presId="urn:microsoft.com/office/officeart/2005/8/layout/vList5"/>
    <dgm:cxn modelId="{D926933B-D1E2-4DBE-A168-208B2AE9DD76}" type="presParOf" srcId="{57D4907E-4FBE-4F1B-91D5-F7CD3C7F4005}" destId="{45B77DBB-D7E2-4A5F-AB8A-402DA0644A33}" srcOrd="3" destOrd="0" presId="urn:microsoft.com/office/officeart/2005/8/layout/vList5"/>
    <dgm:cxn modelId="{ADE7524F-0D53-44D3-9F81-06C27917C884}" type="presParOf" srcId="{57D4907E-4FBE-4F1B-91D5-F7CD3C7F4005}" destId="{D819043A-33D3-409D-9A12-8852B257EBBC}" srcOrd="4" destOrd="0" presId="urn:microsoft.com/office/officeart/2005/8/layout/vList5"/>
    <dgm:cxn modelId="{E6066DB7-C6A8-4E51-8285-F368A30DA625}" type="presParOf" srcId="{D819043A-33D3-409D-9A12-8852B257EBBC}" destId="{0C8AE107-70CB-442D-97E7-B546089D4DE9}" srcOrd="0" destOrd="0" presId="urn:microsoft.com/office/officeart/2005/8/layout/vList5"/>
    <dgm:cxn modelId="{B35DA334-EBBC-425C-BF1F-DCB5CC083DB2}" type="presParOf" srcId="{D819043A-33D3-409D-9A12-8852B257EBBC}" destId="{A7D94792-ED9F-4334-B195-6B7205162C0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D1DD0-5672-4481-BE29-4398D8BA02E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F3F6333B-0BB8-497F-A917-2B8185CDB10E}">
      <dgm:prSet phldrT="[文本]"/>
      <dgm:spPr/>
      <dgm:t>
        <a:bodyPr/>
        <a:lstStyle/>
        <a:p>
          <a:r>
            <a:rPr lang="zh-CN" altLang="en-US" dirty="0" smtClean="0">
              <a:solidFill>
                <a:srgbClr val="3F3F3F"/>
              </a:solidFill>
              <a:latin typeface="microsoft yahei" panose="020B0503020204020204" pitchFamily="34" charset="-122"/>
              <a:ea typeface="microsoft yahei" panose="020B0503020204020204" pitchFamily="34" charset="-122"/>
            </a:rPr>
            <a:t>它在更新</a:t>
          </a:r>
          <a:r>
            <a:rPr lang="en-US" altLang="zh-CN" dirty="0" smtClean="0">
              <a:solidFill>
                <a:srgbClr val="3F3F3F"/>
              </a:solidFill>
              <a:latin typeface="microsoft yahei" panose="020B0503020204020204" pitchFamily="34" charset="-122"/>
              <a:ea typeface="microsoft yahei" panose="020B0503020204020204" pitchFamily="34" charset="-122"/>
            </a:rPr>
            <a:t>log tail</a:t>
          </a:r>
          <a:r>
            <a:rPr lang="zh-CN" altLang="en-US" dirty="0" smtClean="0">
              <a:solidFill>
                <a:srgbClr val="3F3F3F"/>
              </a:solidFill>
              <a:latin typeface="microsoft yahei" panose="020B0503020204020204" pitchFamily="34" charset="-122"/>
              <a:ea typeface="microsoft yahei" panose="020B0503020204020204" pitchFamily="34" charset="-122"/>
            </a:rPr>
            <a:t>前提交数据和</a:t>
          </a:r>
          <a:r>
            <a:rPr lang="en-US" altLang="zh-CN" dirty="0" smtClean="0">
              <a:solidFill>
                <a:srgbClr val="3F3F3F"/>
              </a:solidFill>
              <a:latin typeface="microsoft yahei" panose="020B0503020204020204" pitchFamily="34" charset="-122"/>
              <a:ea typeface="microsoft yahei" panose="020B0503020204020204" pitchFamily="34" charset="-122"/>
            </a:rPr>
            <a:t>log entry</a:t>
          </a:r>
          <a:r>
            <a:rPr lang="zh-CN" altLang="en-US" dirty="0" smtClean="0">
              <a:solidFill>
                <a:srgbClr val="3F3F3F"/>
              </a:solidFill>
              <a:latin typeface="microsoft yahei" panose="020B0503020204020204" pitchFamily="34" charset="-122"/>
              <a:ea typeface="microsoft yahei" panose="020B0503020204020204" pitchFamily="34" charset="-122"/>
            </a:rPr>
            <a:t>到</a:t>
          </a:r>
          <a:r>
            <a:rPr lang="en-US" altLang="zh-CN" dirty="0" smtClean="0">
              <a:solidFill>
                <a:srgbClr val="3F3F3F"/>
              </a:solidFill>
              <a:latin typeface="microsoft yahei" panose="020B0503020204020204" pitchFamily="34" charset="-122"/>
              <a:ea typeface="microsoft yahei" panose="020B0503020204020204" pitchFamily="34" charset="-122"/>
            </a:rPr>
            <a:t>NVMM</a:t>
          </a:r>
          <a:r>
            <a:rPr lang="zh-CN" altLang="en-US" dirty="0" smtClean="0">
              <a:solidFill>
                <a:srgbClr val="3F3F3F"/>
              </a:solidFill>
              <a:latin typeface="microsoft yahei" panose="020B0503020204020204" pitchFamily="34" charset="-122"/>
              <a:ea typeface="microsoft yahei" panose="020B0503020204020204" pitchFamily="34" charset="-122"/>
            </a:rPr>
            <a:t>中；</a:t>
          </a:r>
          <a:endParaRPr lang="zh-CN" altLang="en-US" dirty="0"/>
        </a:p>
      </dgm:t>
    </dgm:pt>
    <dgm:pt modelId="{8511EB11-5A6B-4316-9FBA-FADBEE8B5E54}" type="parTrans" cxnId="{F2442401-EACD-42FB-8F77-38ACC68F1403}">
      <dgm:prSet/>
      <dgm:spPr/>
      <dgm:t>
        <a:bodyPr/>
        <a:lstStyle/>
        <a:p>
          <a:endParaRPr lang="zh-CN" altLang="en-US"/>
        </a:p>
      </dgm:t>
    </dgm:pt>
    <dgm:pt modelId="{81E7C2CF-6FDB-4CE1-8468-B7A1C6B49C5A}" type="sibTrans" cxnId="{F2442401-EACD-42FB-8F77-38ACC68F1403}">
      <dgm:prSet/>
      <dgm:spPr/>
      <dgm:t>
        <a:bodyPr/>
        <a:lstStyle/>
        <a:p>
          <a:endParaRPr lang="zh-CN" altLang="en-US"/>
        </a:p>
      </dgm:t>
    </dgm:pt>
    <dgm:pt modelId="{E587115F-51D7-4804-8CC7-7D39397557B2}">
      <dgm:prSet phldrT="[文本]"/>
      <dgm:spPr/>
      <dgm:t>
        <a:bodyPr/>
        <a:lstStyle/>
        <a:p>
          <a:r>
            <a:rPr lang="zh-CN" altLang="en-US" dirty="0" smtClean="0">
              <a:solidFill>
                <a:srgbClr val="3F3F3F"/>
              </a:solidFill>
              <a:latin typeface="microsoft yahei" panose="020B0503020204020204" pitchFamily="34" charset="-122"/>
              <a:ea typeface="microsoft yahei" panose="020B0503020204020204" pitchFamily="34" charset="-122"/>
            </a:rPr>
            <a:t>它在</a:t>
          </a:r>
          <a:r>
            <a:rPr lang="en-US" altLang="zh-CN" dirty="0" err="1" smtClean="0">
              <a:solidFill>
                <a:srgbClr val="3F3F3F"/>
              </a:solidFill>
              <a:latin typeface="microsoft yahei" panose="020B0503020204020204" pitchFamily="34" charset="-122"/>
              <a:ea typeface="microsoft yahei" panose="020B0503020204020204" pitchFamily="34" charset="-122"/>
            </a:rPr>
            <a:t>propogate</a:t>
          </a:r>
          <a:r>
            <a:rPr lang="en-US" altLang="zh-CN" dirty="0" smtClean="0">
              <a:solidFill>
                <a:srgbClr val="3F3F3F"/>
              </a:solidFill>
              <a:latin typeface="microsoft yahei" panose="020B0503020204020204" pitchFamily="34" charset="-122"/>
              <a:ea typeface="microsoft yahei" panose="020B0503020204020204" pitchFamily="34" charset="-122"/>
            </a:rPr>
            <a:t> updates</a:t>
          </a:r>
          <a:r>
            <a:rPr lang="zh-CN" altLang="en-US" dirty="0" smtClean="0">
              <a:solidFill>
                <a:srgbClr val="3F3F3F"/>
              </a:solidFill>
              <a:latin typeface="microsoft yahei" panose="020B0503020204020204" pitchFamily="34" charset="-122"/>
              <a:ea typeface="microsoft yahei" panose="020B0503020204020204" pitchFamily="34" charset="-122"/>
            </a:rPr>
            <a:t>前提交</a:t>
          </a:r>
          <a:r>
            <a:rPr lang="en-US" altLang="zh-CN" dirty="0" smtClean="0">
              <a:solidFill>
                <a:srgbClr val="3F3F3F"/>
              </a:solidFill>
              <a:latin typeface="microsoft yahei" panose="020B0503020204020204" pitchFamily="34" charset="-122"/>
              <a:ea typeface="microsoft yahei" panose="020B0503020204020204" pitchFamily="34" charset="-122"/>
            </a:rPr>
            <a:t>journal</a:t>
          </a:r>
          <a:r>
            <a:rPr lang="zh-CN" altLang="en-US" dirty="0" smtClean="0">
              <a:solidFill>
                <a:srgbClr val="3F3F3F"/>
              </a:solidFill>
              <a:latin typeface="microsoft yahei" panose="020B0503020204020204" pitchFamily="34" charset="-122"/>
              <a:ea typeface="microsoft yahei" panose="020B0503020204020204" pitchFamily="34" charset="-122"/>
            </a:rPr>
            <a:t>的数据到</a:t>
          </a:r>
          <a:r>
            <a:rPr lang="en-US" altLang="zh-CN" dirty="0" smtClean="0">
              <a:solidFill>
                <a:srgbClr val="3F3F3F"/>
              </a:solidFill>
              <a:latin typeface="microsoft yahei" panose="020B0503020204020204" pitchFamily="34" charset="-122"/>
              <a:ea typeface="microsoft yahei" panose="020B0503020204020204" pitchFamily="34" charset="-122"/>
            </a:rPr>
            <a:t>NVMM</a:t>
          </a:r>
          <a:endParaRPr lang="zh-CN" altLang="en-US" dirty="0"/>
        </a:p>
      </dgm:t>
    </dgm:pt>
    <dgm:pt modelId="{7C98385B-2C3E-44D5-A078-7FD6D628E847}" type="parTrans" cxnId="{2D15BDCA-0582-47FA-B9C3-7812540464ED}">
      <dgm:prSet/>
      <dgm:spPr/>
      <dgm:t>
        <a:bodyPr/>
        <a:lstStyle/>
        <a:p>
          <a:endParaRPr lang="zh-CN" altLang="en-US"/>
        </a:p>
      </dgm:t>
    </dgm:pt>
    <dgm:pt modelId="{E02C5F9B-CC01-4E7A-BDD2-A5B35BF5FE4A}" type="sibTrans" cxnId="{2D15BDCA-0582-47FA-B9C3-7812540464ED}">
      <dgm:prSet/>
      <dgm:spPr/>
      <dgm:t>
        <a:bodyPr/>
        <a:lstStyle/>
        <a:p>
          <a:endParaRPr lang="zh-CN" altLang="en-US"/>
        </a:p>
      </dgm:t>
    </dgm:pt>
    <dgm:pt modelId="{7BC950E6-F816-47F5-BA3E-CA84FC6E64CB}">
      <dgm:prSet phldrT="[文本]"/>
      <dgm:spPr/>
      <dgm:t>
        <a:bodyPr/>
        <a:lstStyle/>
        <a:p>
          <a:r>
            <a:rPr lang="zh-CN" altLang="en-US" dirty="0" smtClean="0">
              <a:solidFill>
                <a:srgbClr val="3F3F3F"/>
              </a:solidFill>
              <a:latin typeface="microsoft yahei" panose="020B0503020204020204" pitchFamily="34" charset="-122"/>
              <a:ea typeface="microsoft yahei" panose="020B0503020204020204" pitchFamily="34" charset="-122"/>
            </a:rPr>
            <a:t>在回收旧数据之前提交数据页的新版本</a:t>
          </a:r>
          <a:endParaRPr lang="zh-CN" altLang="en-US" dirty="0"/>
        </a:p>
      </dgm:t>
    </dgm:pt>
    <dgm:pt modelId="{3F55D38B-7E84-4F22-9BCA-F23503729573}" type="parTrans" cxnId="{F63E3323-14CA-4640-AA13-C1342E5964E3}">
      <dgm:prSet/>
      <dgm:spPr/>
      <dgm:t>
        <a:bodyPr/>
        <a:lstStyle/>
        <a:p>
          <a:endParaRPr lang="zh-CN" altLang="en-US"/>
        </a:p>
      </dgm:t>
    </dgm:pt>
    <dgm:pt modelId="{9DC0FDCF-C883-436B-8786-91591F74F6B5}" type="sibTrans" cxnId="{F63E3323-14CA-4640-AA13-C1342E5964E3}">
      <dgm:prSet/>
      <dgm:spPr/>
      <dgm:t>
        <a:bodyPr/>
        <a:lstStyle/>
        <a:p>
          <a:endParaRPr lang="zh-CN" altLang="en-US"/>
        </a:p>
      </dgm:t>
    </dgm:pt>
    <dgm:pt modelId="{B4A459EC-A18B-4402-B3A8-12FB18D15A8A}" type="pres">
      <dgm:prSet presAssocID="{A81D1DD0-5672-4481-BE29-4398D8BA02E7}" presName="outerComposite" presStyleCnt="0">
        <dgm:presLayoutVars>
          <dgm:chMax val="5"/>
          <dgm:dir/>
          <dgm:resizeHandles val="exact"/>
        </dgm:presLayoutVars>
      </dgm:prSet>
      <dgm:spPr/>
      <dgm:t>
        <a:bodyPr/>
        <a:lstStyle/>
        <a:p>
          <a:endParaRPr lang="zh-CN" altLang="en-US"/>
        </a:p>
      </dgm:t>
    </dgm:pt>
    <dgm:pt modelId="{1F4137C2-2390-49B7-AD97-05D7DEEB7761}" type="pres">
      <dgm:prSet presAssocID="{A81D1DD0-5672-4481-BE29-4398D8BA02E7}" presName="dummyMaxCanvas" presStyleCnt="0">
        <dgm:presLayoutVars/>
      </dgm:prSet>
      <dgm:spPr/>
    </dgm:pt>
    <dgm:pt modelId="{B5EFE5E6-AE18-469F-A254-CC104B93AA5F}" type="pres">
      <dgm:prSet presAssocID="{A81D1DD0-5672-4481-BE29-4398D8BA02E7}" presName="ThreeNodes_1" presStyleLbl="node1" presStyleIdx="0" presStyleCnt="3">
        <dgm:presLayoutVars>
          <dgm:bulletEnabled val="1"/>
        </dgm:presLayoutVars>
      </dgm:prSet>
      <dgm:spPr/>
      <dgm:t>
        <a:bodyPr/>
        <a:lstStyle/>
        <a:p>
          <a:endParaRPr lang="zh-CN" altLang="en-US"/>
        </a:p>
      </dgm:t>
    </dgm:pt>
    <dgm:pt modelId="{B197BE1D-5E38-47D9-B7BB-0A31673E6434}" type="pres">
      <dgm:prSet presAssocID="{A81D1DD0-5672-4481-BE29-4398D8BA02E7}" presName="ThreeNodes_2" presStyleLbl="node1" presStyleIdx="1" presStyleCnt="3">
        <dgm:presLayoutVars>
          <dgm:bulletEnabled val="1"/>
        </dgm:presLayoutVars>
      </dgm:prSet>
      <dgm:spPr/>
      <dgm:t>
        <a:bodyPr/>
        <a:lstStyle/>
        <a:p>
          <a:endParaRPr lang="zh-CN" altLang="en-US"/>
        </a:p>
      </dgm:t>
    </dgm:pt>
    <dgm:pt modelId="{D3EF8FD7-F40B-4548-9E7F-B593B8C835EC}" type="pres">
      <dgm:prSet presAssocID="{A81D1DD0-5672-4481-BE29-4398D8BA02E7}" presName="ThreeNodes_3" presStyleLbl="node1" presStyleIdx="2" presStyleCnt="3">
        <dgm:presLayoutVars>
          <dgm:bulletEnabled val="1"/>
        </dgm:presLayoutVars>
      </dgm:prSet>
      <dgm:spPr/>
      <dgm:t>
        <a:bodyPr/>
        <a:lstStyle/>
        <a:p>
          <a:endParaRPr lang="zh-CN" altLang="en-US"/>
        </a:p>
      </dgm:t>
    </dgm:pt>
    <dgm:pt modelId="{E4DF3F02-E9C7-4BB6-B80B-C7BC2D797A75}" type="pres">
      <dgm:prSet presAssocID="{A81D1DD0-5672-4481-BE29-4398D8BA02E7}" presName="ThreeConn_1-2" presStyleLbl="fgAccFollowNode1" presStyleIdx="0" presStyleCnt="2">
        <dgm:presLayoutVars>
          <dgm:bulletEnabled val="1"/>
        </dgm:presLayoutVars>
      </dgm:prSet>
      <dgm:spPr/>
      <dgm:t>
        <a:bodyPr/>
        <a:lstStyle/>
        <a:p>
          <a:endParaRPr lang="zh-CN" altLang="en-US"/>
        </a:p>
      </dgm:t>
    </dgm:pt>
    <dgm:pt modelId="{450F0E99-91E9-40C7-B3B0-2F14C4C49CB4}" type="pres">
      <dgm:prSet presAssocID="{A81D1DD0-5672-4481-BE29-4398D8BA02E7}" presName="ThreeConn_2-3" presStyleLbl="fgAccFollowNode1" presStyleIdx="1" presStyleCnt="2">
        <dgm:presLayoutVars>
          <dgm:bulletEnabled val="1"/>
        </dgm:presLayoutVars>
      </dgm:prSet>
      <dgm:spPr/>
      <dgm:t>
        <a:bodyPr/>
        <a:lstStyle/>
        <a:p>
          <a:endParaRPr lang="zh-CN" altLang="en-US"/>
        </a:p>
      </dgm:t>
    </dgm:pt>
    <dgm:pt modelId="{299F9221-2DAC-4B0D-86EB-261732741A9A}" type="pres">
      <dgm:prSet presAssocID="{A81D1DD0-5672-4481-BE29-4398D8BA02E7}" presName="ThreeNodes_1_text" presStyleLbl="node1" presStyleIdx="2" presStyleCnt="3">
        <dgm:presLayoutVars>
          <dgm:bulletEnabled val="1"/>
        </dgm:presLayoutVars>
      </dgm:prSet>
      <dgm:spPr/>
      <dgm:t>
        <a:bodyPr/>
        <a:lstStyle/>
        <a:p>
          <a:endParaRPr lang="zh-CN" altLang="en-US"/>
        </a:p>
      </dgm:t>
    </dgm:pt>
    <dgm:pt modelId="{9D0EDC70-305D-4079-B744-93162E9A7EE6}" type="pres">
      <dgm:prSet presAssocID="{A81D1DD0-5672-4481-BE29-4398D8BA02E7}" presName="ThreeNodes_2_text" presStyleLbl="node1" presStyleIdx="2" presStyleCnt="3">
        <dgm:presLayoutVars>
          <dgm:bulletEnabled val="1"/>
        </dgm:presLayoutVars>
      </dgm:prSet>
      <dgm:spPr/>
      <dgm:t>
        <a:bodyPr/>
        <a:lstStyle/>
        <a:p>
          <a:endParaRPr lang="zh-CN" altLang="en-US"/>
        </a:p>
      </dgm:t>
    </dgm:pt>
    <dgm:pt modelId="{79957789-8CE1-4260-9CDB-F2C5654D2DEF}" type="pres">
      <dgm:prSet presAssocID="{A81D1DD0-5672-4481-BE29-4398D8BA02E7}" presName="ThreeNodes_3_text" presStyleLbl="node1" presStyleIdx="2" presStyleCnt="3">
        <dgm:presLayoutVars>
          <dgm:bulletEnabled val="1"/>
        </dgm:presLayoutVars>
      </dgm:prSet>
      <dgm:spPr/>
      <dgm:t>
        <a:bodyPr/>
        <a:lstStyle/>
        <a:p>
          <a:endParaRPr lang="zh-CN" altLang="en-US"/>
        </a:p>
      </dgm:t>
    </dgm:pt>
  </dgm:ptLst>
  <dgm:cxnLst>
    <dgm:cxn modelId="{CB655827-07E9-49B5-98C2-14AB9FC5E98F}" type="presOf" srcId="{A81D1DD0-5672-4481-BE29-4398D8BA02E7}" destId="{B4A459EC-A18B-4402-B3A8-12FB18D15A8A}" srcOrd="0" destOrd="0" presId="urn:microsoft.com/office/officeart/2005/8/layout/vProcess5"/>
    <dgm:cxn modelId="{094E24E9-3CFA-48E3-A281-083650193665}" type="presOf" srcId="{E587115F-51D7-4804-8CC7-7D39397557B2}" destId="{B197BE1D-5E38-47D9-B7BB-0A31673E6434}" srcOrd="0" destOrd="0" presId="urn:microsoft.com/office/officeart/2005/8/layout/vProcess5"/>
    <dgm:cxn modelId="{EBC80BE1-5C27-4335-B87A-02CE9AC2E2AC}" type="presOf" srcId="{E587115F-51D7-4804-8CC7-7D39397557B2}" destId="{9D0EDC70-305D-4079-B744-93162E9A7EE6}" srcOrd="1" destOrd="0" presId="urn:microsoft.com/office/officeart/2005/8/layout/vProcess5"/>
    <dgm:cxn modelId="{F2442401-EACD-42FB-8F77-38ACC68F1403}" srcId="{A81D1DD0-5672-4481-BE29-4398D8BA02E7}" destId="{F3F6333B-0BB8-497F-A917-2B8185CDB10E}" srcOrd="0" destOrd="0" parTransId="{8511EB11-5A6B-4316-9FBA-FADBEE8B5E54}" sibTransId="{81E7C2CF-6FDB-4CE1-8468-B7A1C6B49C5A}"/>
    <dgm:cxn modelId="{D2FF38BC-6C6A-4FDC-BF30-2D015E467DF5}" type="presOf" srcId="{E02C5F9B-CC01-4E7A-BDD2-A5B35BF5FE4A}" destId="{450F0E99-91E9-40C7-B3B0-2F14C4C49CB4}" srcOrd="0" destOrd="0" presId="urn:microsoft.com/office/officeart/2005/8/layout/vProcess5"/>
    <dgm:cxn modelId="{F63E3323-14CA-4640-AA13-C1342E5964E3}" srcId="{A81D1DD0-5672-4481-BE29-4398D8BA02E7}" destId="{7BC950E6-F816-47F5-BA3E-CA84FC6E64CB}" srcOrd="2" destOrd="0" parTransId="{3F55D38B-7E84-4F22-9BCA-F23503729573}" sibTransId="{9DC0FDCF-C883-436B-8786-91591F74F6B5}"/>
    <dgm:cxn modelId="{FC04C24F-A7C5-4432-BD60-68A3BE737490}" type="presOf" srcId="{7BC950E6-F816-47F5-BA3E-CA84FC6E64CB}" destId="{79957789-8CE1-4260-9CDB-F2C5654D2DEF}" srcOrd="1" destOrd="0" presId="urn:microsoft.com/office/officeart/2005/8/layout/vProcess5"/>
    <dgm:cxn modelId="{2D15BDCA-0582-47FA-B9C3-7812540464ED}" srcId="{A81D1DD0-5672-4481-BE29-4398D8BA02E7}" destId="{E587115F-51D7-4804-8CC7-7D39397557B2}" srcOrd="1" destOrd="0" parTransId="{7C98385B-2C3E-44D5-A078-7FD6D628E847}" sibTransId="{E02C5F9B-CC01-4E7A-BDD2-A5B35BF5FE4A}"/>
    <dgm:cxn modelId="{9E8D5705-5DED-48A1-9C29-4F0F45857813}" type="presOf" srcId="{81E7C2CF-6FDB-4CE1-8468-B7A1C6B49C5A}" destId="{E4DF3F02-E9C7-4BB6-B80B-C7BC2D797A75}" srcOrd="0" destOrd="0" presId="urn:microsoft.com/office/officeart/2005/8/layout/vProcess5"/>
    <dgm:cxn modelId="{F315142C-C51F-4D49-8DCC-A64942EB86B9}" type="presOf" srcId="{7BC950E6-F816-47F5-BA3E-CA84FC6E64CB}" destId="{D3EF8FD7-F40B-4548-9E7F-B593B8C835EC}" srcOrd="0" destOrd="0" presId="urn:microsoft.com/office/officeart/2005/8/layout/vProcess5"/>
    <dgm:cxn modelId="{E5F1ACE4-6ECA-447C-93F7-872173FB3B90}" type="presOf" srcId="{F3F6333B-0BB8-497F-A917-2B8185CDB10E}" destId="{B5EFE5E6-AE18-469F-A254-CC104B93AA5F}" srcOrd="0" destOrd="0" presId="urn:microsoft.com/office/officeart/2005/8/layout/vProcess5"/>
    <dgm:cxn modelId="{C310AD48-52B6-418B-A5C8-CE77096C8AB7}" type="presOf" srcId="{F3F6333B-0BB8-497F-A917-2B8185CDB10E}" destId="{299F9221-2DAC-4B0D-86EB-261732741A9A}" srcOrd="1" destOrd="0" presId="urn:microsoft.com/office/officeart/2005/8/layout/vProcess5"/>
    <dgm:cxn modelId="{A706246C-986B-476F-BA0C-19BBD9248651}" type="presParOf" srcId="{B4A459EC-A18B-4402-B3A8-12FB18D15A8A}" destId="{1F4137C2-2390-49B7-AD97-05D7DEEB7761}" srcOrd="0" destOrd="0" presId="urn:microsoft.com/office/officeart/2005/8/layout/vProcess5"/>
    <dgm:cxn modelId="{38E684DC-9DC2-47B9-9CE3-5B45B212BFD2}" type="presParOf" srcId="{B4A459EC-A18B-4402-B3A8-12FB18D15A8A}" destId="{B5EFE5E6-AE18-469F-A254-CC104B93AA5F}" srcOrd="1" destOrd="0" presId="urn:microsoft.com/office/officeart/2005/8/layout/vProcess5"/>
    <dgm:cxn modelId="{5971E608-C084-4A4C-A247-7B4A23B6C05C}" type="presParOf" srcId="{B4A459EC-A18B-4402-B3A8-12FB18D15A8A}" destId="{B197BE1D-5E38-47D9-B7BB-0A31673E6434}" srcOrd="2" destOrd="0" presId="urn:microsoft.com/office/officeart/2005/8/layout/vProcess5"/>
    <dgm:cxn modelId="{6284F7F4-529C-4DB3-AB4B-0EF643D9F209}" type="presParOf" srcId="{B4A459EC-A18B-4402-B3A8-12FB18D15A8A}" destId="{D3EF8FD7-F40B-4548-9E7F-B593B8C835EC}" srcOrd="3" destOrd="0" presId="urn:microsoft.com/office/officeart/2005/8/layout/vProcess5"/>
    <dgm:cxn modelId="{2A5A5641-28E5-4033-AA59-23948B3C591F}" type="presParOf" srcId="{B4A459EC-A18B-4402-B3A8-12FB18D15A8A}" destId="{E4DF3F02-E9C7-4BB6-B80B-C7BC2D797A75}" srcOrd="4" destOrd="0" presId="urn:microsoft.com/office/officeart/2005/8/layout/vProcess5"/>
    <dgm:cxn modelId="{EA55F08E-6FEF-4A81-B6D8-14C8878CD424}" type="presParOf" srcId="{B4A459EC-A18B-4402-B3A8-12FB18D15A8A}" destId="{450F0E99-91E9-40C7-B3B0-2F14C4C49CB4}" srcOrd="5" destOrd="0" presId="urn:microsoft.com/office/officeart/2005/8/layout/vProcess5"/>
    <dgm:cxn modelId="{9D8C06C1-E7FF-4F91-8FA4-4B0CC6A654D7}" type="presParOf" srcId="{B4A459EC-A18B-4402-B3A8-12FB18D15A8A}" destId="{299F9221-2DAC-4B0D-86EB-261732741A9A}" srcOrd="6" destOrd="0" presId="urn:microsoft.com/office/officeart/2005/8/layout/vProcess5"/>
    <dgm:cxn modelId="{95723150-E051-4E79-924C-83E535DB5D61}" type="presParOf" srcId="{B4A459EC-A18B-4402-B3A8-12FB18D15A8A}" destId="{9D0EDC70-305D-4079-B744-93162E9A7EE6}" srcOrd="7" destOrd="0" presId="urn:microsoft.com/office/officeart/2005/8/layout/vProcess5"/>
    <dgm:cxn modelId="{8B40FC8C-D66E-46D2-B50B-47BBC05EB906}" type="presParOf" srcId="{B4A459EC-A18B-4402-B3A8-12FB18D15A8A}" destId="{79957789-8CE1-4260-9CDB-F2C5654D2DEF}"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12B26-3102-48A5-823C-5C2C9E15E8E0}" type="doc">
      <dgm:prSet loTypeId="urn:microsoft.com/office/officeart/2005/8/layout/chevron1" loCatId="process" qsTypeId="urn:microsoft.com/office/officeart/2005/8/quickstyle/simple1" qsCatId="simple" csTypeId="urn:microsoft.com/office/officeart/2005/8/colors/accent1_2" csCatId="accent1" phldr="1"/>
      <dgm:spPr/>
    </dgm:pt>
    <dgm:pt modelId="{C31FEE1E-557D-42B2-A436-3EAF163300B7}">
      <dgm:prSet phldrT="[文本]"/>
      <dgm:spPr/>
      <dgm:t>
        <a:bodyPr/>
        <a:lstStyle/>
        <a:p>
          <a:r>
            <a:rPr lang="en-US" altLang="zh-CN" dirty="0" err="1" smtClean="0"/>
            <a:t>Inode</a:t>
          </a:r>
          <a:r>
            <a:rPr lang="en-US" altLang="zh-CN" dirty="0" smtClean="0"/>
            <a:t> table</a:t>
          </a:r>
          <a:endParaRPr lang="zh-CN" altLang="en-US" dirty="0"/>
        </a:p>
      </dgm:t>
    </dgm:pt>
    <dgm:pt modelId="{407D5024-6CFF-4EF6-8FE5-917EBE50E250}" type="parTrans" cxnId="{B6250C74-6F97-4198-8A1F-94A0FDD76553}">
      <dgm:prSet/>
      <dgm:spPr/>
      <dgm:t>
        <a:bodyPr/>
        <a:lstStyle/>
        <a:p>
          <a:endParaRPr lang="zh-CN" altLang="en-US"/>
        </a:p>
      </dgm:t>
    </dgm:pt>
    <dgm:pt modelId="{98956B65-C7A1-4C2F-96ED-5DD5B0427536}" type="sibTrans" cxnId="{B6250C74-6F97-4198-8A1F-94A0FDD76553}">
      <dgm:prSet/>
      <dgm:spPr/>
      <dgm:t>
        <a:bodyPr/>
        <a:lstStyle/>
        <a:p>
          <a:endParaRPr lang="zh-CN" altLang="en-US"/>
        </a:p>
      </dgm:t>
    </dgm:pt>
    <dgm:pt modelId="{33BDF44E-348F-468E-B63D-E4C02BB258FF}">
      <dgm:prSet phldrT="[文本]"/>
      <dgm:spPr/>
      <dgm:t>
        <a:bodyPr/>
        <a:lstStyle/>
        <a:p>
          <a:r>
            <a:rPr lang="en-US" altLang="zh-CN" dirty="0" err="1" smtClean="0"/>
            <a:t>Jornal</a:t>
          </a:r>
          <a:endParaRPr lang="zh-CN" altLang="en-US" dirty="0"/>
        </a:p>
      </dgm:t>
    </dgm:pt>
    <dgm:pt modelId="{BF991F0E-EC2A-4B3D-AB87-E44E01FD9356}" type="parTrans" cxnId="{BC7A16C9-11E1-484B-A2C6-2E2C56BA75F4}">
      <dgm:prSet/>
      <dgm:spPr/>
      <dgm:t>
        <a:bodyPr/>
        <a:lstStyle/>
        <a:p>
          <a:endParaRPr lang="zh-CN" altLang="en-US"/>
        </a:p>
      </dgm:t>
    </dgm:pt>
    <dgm:pt modelId="{65744D75-B5DA-43D4-B4B8-79A2450A9EAC}" type="sibTrans" cxnId="{BC7A16C9-11E1-484B-A2C6-2E2C56BA75F4}">
      <dgm:prSet/>
      <dgm:spPr/>
      <dgm:t>
        <a:bodyPr/>
        <a:lstStyle/>
        <a:p>
          <a:endParaRPr lang="zh-CN" altLang="en-US"/>
        </a:p>
      </dgm:t>
    </dgm:pt>
    <dgm:pt modelId="{82ECB30E-837F-44FF-B675-0F5EEFA83004}">
      <dgm:prSet phldrT="[文本]"/>
      <dgm:spPr/>
      <dgm:t>
        <a:bodyPr/>
        <a:lstStyle/>
        <a:p>
          <a:r>
            <a:rPr lang="zh-CN" altLang="en-US" dirty="0" smtClean="0"/>
            <a:t>空间管理</a:t>
          </a:r>
          <a:endParaRPr lang="zh-CN" altLang="en-US" dirty="0"/>
        </a:p>
      </dgm:t>
    </dgm:pt>
    <dgm:pt modelId="{2B8D50F7-DC6E-43C1-AFBD-F448A1238C9E}" type="parTrans" cxnId="{F8C3F0E4-58E4-43F7-AE83-989B6761A2F0}">
      <dgm:prSet/>
      <dgm:spPr/>
      <dgm:t>
        <a:bodyPr/>
        <a:lstStyle/>
        <a:p>
          <a:endParaRPr lang="zh-CN" altLang="en-US"/>
        </a:p>
      </dgm:t>
    </dgm:pt>
    <dgm:pt modelId="{A06A4A43-9C86-4D95-8578-67DB4B116759}" type="sibTrans" cxnId="{F8C3F0E4-58E4-43F7-AE83-989B6761A2F0}">
      <dgm:prSet/>
      <dgm:spPr/>
      <dgm:t>
        <a:bodyPr/>
        <a:lstStyle/>
        <a:p>
          <a:endParaRPr lang="zh-CN" altLang="en-US"/>
        </a:p>
      </dgm:t>
    </dgm:pt>
    <dgm:pt modelId="{AD2534E5-C6B2-4607-901B-F1389B141AD3}" type="pres">
      <dgm:prSet presAssocID="{13312B26-3102-48A5-823C-5C2C9E15E8E0}" presName="Name0" presStyleCnt="0">
        <dgm:presLayoutVars>
          <dgm:dir/>
          <dgm:animLvl val="lvl"/>
          <dgm:resizeHandles val="exact"/>
        </dgm:presLayoutVars>
      </dgm:prSet>
      <dgm:spPr/>
    </dgm:pt>
    <dgm:pt modelId="{40B8F152-D621-44A3-B828-80CC6B2F80E4}" type="pres">
      <dgm:prSet presAssocID="{C31FEE1E-557D-42B2-A436-3EAF163300B7}" presName="parTxOnly" presStyleLbl="node1" presStyleIdx="0" presStyleCnt="3">
        <dgm:presLayoutVars>
          <dgm:chMax val="0"/>
          <dgm:chPref val="0"/>
          <dgm:bulletEnabled val="1"/>
        </dgm:presLayoutVars>
      </dgm:prSet>
      <dgm:spPr/>
      <dgm:t>
        <a:bodyPr/>
        <a:lstStyle/>
        <a:p>
          <a:endParaRPr lang="zh-CN" altLang="en-US"/>
        </a:p>
      </dgm:t>
    </dgm:pt>
    <dgm:pt modelId="{50706C07-EA1C-4C64-A9F5-D60D1AB4749A}" type="pres">
      <dgm:prSet presAssocID="{98956B65-C7A1-4C2F-96ED-5DD5B0427536}" presName="parTxOnlySpace" presStyleCnt="0"/>
      <dgm:spPr/>
    </dgm:pt>
    <dgm:pt modelId="{3F6B4358-D100-4D94-8924-01FC2368351E}" type="pres">
      <dgm:prSet presAssocID="{33BDF44E-348F-468E-B63D-E4C02BB258FF}" presName="parTxOnly" presStyleLbl="node1" presStyleIdx="1" presStyleCnt="3">
        <dgm:presLayoutVars>
          <dgm:chMax val="0"/>
          <dgm:chPref val="0"/>
          <dgm:bulletEnabled val="1"/>
        </dgm:presLayoutVars>
      </dgm:prSet>
      <dgm:spPr/>
      <dgm:t>
        <a:bodyPr/>
        <a:lstStyle/>
        <a:p>
          <a:endParaRPr lang="zh-CN" altLang="en-US"/>
        </a:p>
      </dgm:t>
    </dgm:pt>
    <dgm:pt modelId="{60FFF716-7A85-422E-8BC0-BC0F8870842F}" type="pres">
      <dgm:prSet presAssocID="{65744D75-B5DA-43D4-B4B8-79A2450A9EAC}" presName="parTxOnlySpace" presStyleCnt="0"/>
      <dgm:spPr/>
    </dgm:pt>
    <dgm:pt modelId="{C6952723-0B31-4AE5-A3AF-B2EF8656F774}" type="pres">
      <dgm:prSet presAssocID="{82ECB30E-837F-44FF-B675-0F5EEFA83004}" presName="parTxOnly" presStyleLbl="node1" presStyleIdx="2" presStyleCnt="3">
        <dgm:presLayoutVars>
          <dgm:chMax val="0"/>
          <dgm:chPref val="0"/>
          <dgm:bulletEnabled val="1"/>
        </dgm:presLayoutVars>
      </dgm:prSet>
      <dgm:spPr/>
      <dgm:t>
        <a:bodyPr/>
        <a:lstStyle/>
        <a:p>
          <a:endParaRPr lang="zh-CN" altLang="en-US"/>
        </a:p>
      </dgm:t>
    </dgm:pt>
  </dgm:ptLst>
  <dgm:cxnLst>
    <dgm:cxn modelId="{B6250C74-6F97-4198-8A1F-94A0FDD76553}" srcId="{13312B26-3102-48A5-823C-5C2C9E15E8E0}" destId="{C31FEE1E-557D-42B2-A436-3EAF163300B7}" srcOrd="0" destOrd="0" parTransId="{407D5024-6CFF-4EF6-8FE5-917EBE50E250}" sibTransId="{98956B65-C7A1-4C2F-96ED-5DD5B0427536}"/>
    <dgm:cxn modelId="{4CEB5C9C-7051-4BE6-941C-F453189BBDF8}" type="presOf" srcId="{13312B26-3102-48A5-823C-5C2C9E15E8E0}" destId="{AD2534E5-C6B2-4607-901B-F1389B141AD3}" srcOrd="0" destOrd="0" presId="urn:microsoft.com/office/officeart/2005/8/layout/chevron1"/>
    <dgm:cxn modelId="{8DF26E4F-2559-4674-B630-BA246838290C}" type="presOf" srcId="{33BDF44E-348F-468E-B63D-E4C02BB258FF}" destId="{3F6B4358-D100-4D94-8924-01FC2368351E}" srcOrd="0" destOrd="0" presId="urn:microsoft.com/office/officeart/2005/8/layout/chevron1"/>
    <dgm:cxn modelId="{F8C3F0E4-58E4-43F7-AE83-989B6761A2F0}" srcId="{13312B26-3102-48A5-823C-5C2C9E15E8E0}" destId="{82ECB30E-837F-44FF-B675-0F5EEFA83004}" srcOrd="2" destOrd="0" parTransId="{2B8D50F7-DC6E-43C1-AFBD-F448A1238C9E}" sibTransId="{A06A4A43-9C86-4D95-8578-67DB4B116759}"/>
    <dgm:cxn modelId="{025A550D-174F-4F1E-A6C9-0B0AE7A594B4}" type="presOf" srcId="{C31FEE1E-557D-42B2-A436-3EAF163300B7}" destId="{40B8F152-D621-44A3-B828-80CC6B2F80E4}" srcOrd="0" destOrd="0" presId="urn:microsoft.com/office/officeart/2005/8/layout/chevron1"/>
    <dgm:cxn modelId="{046BE1DD-704E-4E7E-AB68-3A9776CDB19F}" type="presOf" srcId="{82ECB30E-837F-44FF-B675-0F5EEFA83004}" destId="{C6952723-0B31-4AE5-A3AF-B2EF8656F774}" srcOrd="0" destOrd="0" presId="urn:microsoft.com/office/officeart/2005/8/layout/chevron1"/>
    <dgm:cxn modelId="{BC7A16C9-11E1-484B-A2C6-2E2C56BA75F4}" srcId="{13312B26-3102-48A5-823C-5C2C9E15E8E0}" destId="{33BDF44E-348F-468E-B63D-E4C02BB258FF}" srcOrd="1" destOrd="0" parTransId="{BF991F0E-EC2A-4B3D-AB87-E44E01FD9356}" sibTransId="{65744D75-B5DA-43D4-B4B8-79A2450A9EAC}"/>
    <dgm:cxn modelId="{20A0A2E8-1F6C-4B57-9102-4BFEF6C1F685}" type="presParOf" srcId="{AD2534E5-C6B2-4607-901B-F1389B141AD3}" destId="{40B8F152-D621-44A3-B828-80CC6B2F80E4}" srcOrd="0" destOrd="0" presId="urn:microsoft.com/office/officeart/2005/8/layout/chevron1"/>
    <dgm:cxn modelId="{AC6F3586-A59D-4EAE-BD52-C0BB69922C9B}" type="presParOf" srcId="{AD2534E5-C6B2-4607-901B-F1389B141AD3}" destId="{50706C07-EA1C-4C64-A9F5-D60D1AB4749A}" srcOrd="1" destOrd="0" presId="urn:microsoft.com/office/officeart/2005/8/layout/chevron1"/>
    <dgm:cxn modelId="{1246E9BF-3468-46FE-92CE-3954FAB2726E}" type="presParOf" srcId="{AD2534E5-C6B2-4607-901B-F1389B141AD3}" destId="{3F6B4358-D100-4D94-8924-01FC2368351E}" srcOrd="2" destOrd="0" presId="urn:microsoft.com/office/officeart/2005/8/layout/chevron1"/>
    <dgm:cxn modelId="{9A054387-FC70-4BB3-82F5-3B1BB0F2E9C7}" type="presParOf" srcId="{AD2534E5-C6B2-4607-901B-F1389B141AD3}" destId="{60FFF716-7A85-422E-8BC0-BC0F8870842F}" srcOrd="3" destOrd="0" presId="urn:microsoft.com/office/officeart/2005/8/layout/chevron1"/>
    <dgm:cxn modelId="{834FAF3F-660E-4951-B347-0E4E0C9D886B}" type="presParOf" srcId="{AD2534E5-C6B2-4607-901B-F1389B141AD3}" destId="{C6952723-0B31-4AE5-A3AF-B2EF8656F77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12B26-3102-48A5-823C-5C2C9E15E8E0}" type="doc">
      <dgm:prSet loTypeId="urn:microsoft.com/office/officeart/2005/8/layout/chevron1" loCatId="process" qsTypeId="urn:microsoft.com/office/officeart/2005/8/quickstyle/simple1" qsCatId="simple" csTypeId="urn:microsoft.com/office/officeart/2005/8/colors/accent1_2" csCatId="accent1" phldr="1"/>
      <dgm:spPr/>
    </dgm:pt>
    <dgm:pt modelId="{C31FEE1E-557D-42B2-A436-3EAF163300B7}">
      <dgm:prSet phldrT="[文本]"/>
      <dgm:spPr/>
      <dgm:t>
        <a:bodyPr/>
        <a:lstStyle/>
        <a:p>
          <a:r>
            <a:rPr lang="en-US" altLang="zh-CN" dirty="0" smtClean="0"/>
            <a:t>64bit</a:t>
          </a:r>
          <a:r>
            <a:rPr lang="zh-CN" altLang="en-US" dirty="0" smtClean="0"/>
            <a:t>原子更新</a:t>
          </a:r>
          <a:endParaRPr lang="zh-CN" altLang="en-US" dirty="0"/>
        </a:p>
      </dgm:t>
    </dgm:pt>
    <dgm:pt modelId="{407D5024-6CFF-4EF6-8FE5-917EBE50E250}" type="parTrans" cxnId="{B6250C74-6F97-4198-8A1F-94A0FDD76553}">
      <dgm:prSet/>
      <dgm:spPr/>
      <dgm:t>
        <a:bodyPr/>
        <a:lstStyle/>
        <a:p>
          <a:endParaRPr lang="zh-CN" altLang="en-US"/>
        </a:p>
      </dgm:t>
    </dgm:pt>
    <dgm:pt modelId="{98956B65-C7A1-4C2F-96ED-5DD5B0427536}" type="sibTrans" cxnId="{B6250C74-6F97-4198-8A1F-94A0FDD76553}">
      <dgm:prSet/>
      <dgm:spPr/>
      <dgm:t>
        <a:bodyPr/>
        <a:lstStyle/>
        <a:p>
          <a:endParaRPr lang="zh-CN" altLang="en-US"/>
        </a:p>
      </dgm:t>
    </dgm:pt>
    <dgm:pt modelId="{33BDF44E-348F-468E-B63D-E4C02BB258FF}">
      <dgm:prSet phldrT="[文本]"/>
      <dgm:spPr/>
      <dgm:t>
        <a:bodyPr/>
        <a:lstStyle/>
        <a:p>
          <a:r>
            <a:rPr lang="en-US" b="0" i="0" dirty="0" smtClean="0"/>
            <a:t>Logging</a:t>
          </a:r>
          <a:endParaRPr lang="zh-CN" altLang="en-US" dirty="0"/>
        </a:p>
      </dgm:t>
    </dgm:pt>
    <dgm:pt modelId="{BF991F0E-EC2A-4B3D-AB87-E44E01FD9356}" type="parTrans" cxnId="{BC7A16C9-11E1-484B-A2C6-2E2C56BA75F4}">
      <dgm:prSet/>
      <dgm:spPr/>
      <dgm:t>
        <a:bodyPr/>
        <a:lstStyle/>
        <a:p>
          <a:endParaRPr lang="zh-CN" altLang="en-US"/>
        </a:p>
      </dgm:t>
    </dgm:pt>
    <dgm:pt modelId="{65744D75-B5DA-43D4-B4B8-79A2450A9EAC}" type="sibTrans" cxnId="{BC7A16C9-11E1-484B-A2C6-2E2C56BA75F4}">
      <dgm:prSet/>
      <dgm:spPr/>
      <dgm:t>
        <a:bodyPr/>
        <a:lstStyle/>
        <a:p>
          <a:endParaRPr lang="zh-CN" altLang="en-US"/>
        </a:p>
      </dgm:t>
    </dgm:pt>
    <dgm:pt modelId="{82ECB30E-837F-44FF-B675-0F5EEFA83004}">
      <dgm:prSet phldrT="[文本]"/>
      <dgm:spPr/>
      <dgm:t>
        <a:bodyPr/>
        <a:lstStyle/>
        <a:p>
          <a:r>
            <a:rPr lang="zh-CN" altLang="en-US" b="0" i="0" dirty="0" smtClean="0"/>
            <a:t>写顺序</a:t>
          </a:r>
          <a:endParaRPr lang="zh-CN" altLang="en-US" dirty="0"/>
        </a:p>
      </dgm:t>
    </dgm:pt>
    <dgm:pt modelId="{2B8D50F7-DC6E-43C1-AFBD-F448A1238C9E}" type="parTrans" cxnId="{F8C3F0E4-58E4-43F7-AE83-989B6761A2F0}">
      <dgm:prSet/>
      <dgm:spPr/>
      <dgm:t>
        <a:bodyPr/>
        <a:lstStyle/>
        <a:p>
          <a:endParaRPr lang="zh-CN" altLang="en-US"/>
        </a:p>
      </dgm:t>
    </dgm:pt>
    <dgm:pt modelId="{A06A4A43-9C86-4D95-8578-67DB4B116759}" type="sibTrans" cxnId="{F8C3F0E4-58E4-43F7-AE83-989B6761A2F0}">
      <dgm:prSet/>
      <dgm:spPr/>
      <dgm:t>
        <a:bodyPr/>
        <a:lstStyle/>
        <a:p>
          <a:endParaRPr lang="zh-CN" altLang="en-US"/>
        </a:p>
      </dgm:t>
    </dgm:pt>
    <dgm:pt modelId="{6B14C31F-0771-40C6-AEBE-3F50706FEEF1}">
      <dgm:prSet phldrT="[文本]"/>
      <dgm:spPr/>
      <dgm:t>
        <a:bodyPr/>
        <a:lstStyle/>
        <a:p>
          <a:r>
            <a:rPr lang="zh-CN" altLang="en-US" b="0" i="0" dirty="0" smtClean="0"/>
            <a:t>轻量级</a:t>
          </a:r>
          <a:r>
            <a:rPr lang="en-US" b="0" i="0" dirty="0" smtClean="0"/>
            <a:t>Journaling</a:t>
          </a:r>
          <a:endParaRPr lang="zh-CN" altLang="en-US" dirty="0"/>
        </a:p>
      </dgm:t>
    </dgm:pt>
    <dgm:pt modelId="{F957D027-D3B7-4D42-BDC7-99097B29D4F7}" type="parTrans" cxnId="{6EEDC5A6-DE0E-4C42-AE1F-1B98C68B89CF}">
      <dgm:prSet/>
      <dgm:spPr/>
      <dgm:t>
        <a:bodyPr/>
        <a:lstStyle/>
        <a:p>
          <a:endParaRPr lang="zh-CN" altLang="en-US"/>
        </a:p>
      </dgm:t>
    </dgm:pt>
    <dgm:pt modelId="{A9F4A418-D959-4D8F-B93C-FC2F8BADC20B}" type="sibTrans" cxnId="{6EEDC5A6-DE0E-4C42-AE1F-1B98C68B89CF}">
      <dgm:prSet/>
      <dgm:spPr/>
      <dgm:t>
        <a:bodyPr/>
        <a:lstStyle/>
        <a:p>
          <a:endParaRPr lang="zh-CN" altLang="en-US"/>
        </a:p>
      </dgm:t>
    </dgm:pt>
    <dgm:pt modelId="{AD2534E5-C6B2-4607-901B-F1389B141AD3}" type="pres">
      <dgm:prSet presAssocID="{13312B26-3102-48A5-823C-5C2C9E15E8E0}" presName="Name0" presStyleCnt="0">
        <dgm:presLayoutVars>
          <dgm:dir/>
          <dgm:animLvl val="lvl"/>
          <dgm:resizeHandles val="exact"/>
        </dgm:presLayoutVars>
      </dgm:prSet>
      <dgm:spPr/>
    </dgm:pt>
    <dgm:pt modelId="{40B8F152-D621-44A3-B828-80CC6B2F80E4}" type="pres">
      <dgm:prSet presAssocID="{C31FEE1E-557D-42B2-A436-3EAF163300B7}" presName="parTxOnly" presStyleLbl="node1" presStyleIdx="0" presStyleCnt="4">
        <dgm:presLayoutVars>
          <dgm:chMax val="0"/>
          <dgm:chPref val="0"/>
          <dgm:bulletEnabled val="1"/>
        </dgm:presLayoutVars>
      </dgm:prSet>
      <dgm:spPr/>
      <dgm:t>
        <a:bodyPr/>
        <a:lstStyle/>
        <a:p>
          <a:endParaRPr lang="zh-CN" altLang="en-US"/>
        </a:p>
      </dgm:t>
    </dgm:pt>
    <dgm:pt modelId="{50706C07-EA1C-4C64-A9F5-D60D1AB4749A}" type="pres">
      <dgm:prSet presAssocID="{98956B65-C7A1-4C2F-96ED-5DD5B0427536}" presName="parTxOnlySpace" presStyleCnt="0"/>
      <dgm:spPr/>
    </dgm:pt>
    <dgm:pt modelId="{3F6B4358-D100-4D94-8924-01FC2368351E}" type="pres">
      <dgm:prSet presAssocID="{33BDF44E-348F-468E-B63D-E4C02BB258FF}" presName="parTxOnly" presStyleLbl="node1" presStyleIdx="1" presStyleCnt="4">
        <dgm:presLayoutVars>
          <dgm:chMax val="0"/>
          <dgm:chPref val="0"/>
          <dgm:bulletEnabled val="1"/>
        </dgm:presLayoutVars>
      </dgm:prSet>
      <dgm:spPr/>
      <dgm:t>
        <a:bodyPr/>
        <a:lstStyle/>
        <a:p>
          <a:endParaRPr lang="zh-CN" altLang="en-US"/>
        </a:p>
      </dgm:t>
    </dgm:pt>
    <dgm:pt modelId="{60FFF716-7A85-422E-8BC0-BC0F8870842F}" type="pres">
      <dgm:prSet presAssocID="{65744D75-B5DA-43D4-B4B8-79A2450A9EAC}" presName="parTxOnlySpace" presStyleCnt="0"/>
      <dgm:spPr/>
    </dgm:pt>
    <dgm:pt modelId="{B7D63346-BA48-4685-AB4B-6FB9AC5053CE}" type="pres">
      <dgm:prSet presAssocID="{6B14C31F-0771-40C6-AEBE-3F50706FEEF1}" presName="parTxOnly" presStyleLbl="node1" presStyleIdx="2" presStyleCnt="4">
        <dgm:presLayoutVars>
          <dgm:chMax val="0"/>
          <dgm:chPref val="0"/>
          <dgm:bulletEnabled val="1"/>
        </dgm:presLayoutVars>
      </dgm:prSet>
      <dgm:spPr/>
      <dgm:t>
        <a:bodyPr/>
        <a:lstStyle/>
        <a:p>
          <a:endParaRPr lang="zh-CN" altLang="en-US"/>
        </a:p>
      </dgm:t>
    </dgm:pt>
    <dgm:pt modelId="{C29FD09B-2FB8-4C18-9539-0A11105A84CF}" type="pres">
      <dgm:prSet presAssocID="{A9F4A418-D959-4D8F-B93C-FC2F8BADC20B}" presName="parTxOnlySpace" presStyleCnt="0"/>
      <dgm:spPr/>
    </dgm:pt>
    <dgm:pt modelId="{C6952723-0B31-4AE5-A3AF-B2EF8656F774}" type="pres">
      <dgm:prSet presAssocID="{82ECB30E-837F-44FF-B675-0F5EEFA83004}" presName="parTxOnly" presStyleLbl="node1" presStyleIdx="3" presStyleCnt="4">
        <dgm:presLayoutVars>
          <dgm:chMax val="0"/>
          <dgm:chPref val="0"/>
          <dgm:bulletEnabled val="1"/>
        </dgm:presLayoutVars>
      </dgm:prSet>
      <dgm:spPr/>
      <dgm:t>
        <a:bodyPr/>
        <a:lstStyle/>
        <a:p>
          <a:endParaRPr lang="zh-CN" altLang="en-US"/>
        </a:p>
      </dgm:t>
    </dgm:pt>
  </dgm:ptLst>
  <dgm:cxnLst>
    <dgm:cxn modelId="{B6250C74-6F97-4198-8A1F-94A0FDD76553}" srcId="{13312B26-3102-48A5-823C-5C2C9E15E8E0}" destId="{C31FEE1E-557D-42B2-A436-3EAF163300B7}" srcOrd="0" destOrd="0" parTransId="{407D5024-6CFF-4EF6-8FE5-917EBE50E250}" sibTransId="{98956B65-C7A1-4C2F-96ED-5DD5B0427536}"/>
    <dgm:cxn modelId="{4CEB5C9C-7051-4BE6-941C-F453189BBDF8}" type="presOf" srcId="{13312B26-3102-48A5-823C-5C2C9E15E8E0}" destId="{AD2534E5-C6B2-4607-901B-F1389B141AD3}" srcOrd="0" destOrd="0" presId="urn:microsoft.com/office/officeart/2005/8/layout/chevron1"/>
    <dgm:cxn modelId="{8DF26E4F-2559-4674-B630-BA246838290C}" type="presOf" srcId="{33BDF44E-348F-468E-B63D-E4C02BB258FF}" destId="{3F6B4358-D100-4D94-8924-01FC2368351E}" srcOrd="0" destOrd="0" presId="urn:microsoft.com/office/officeart/2005/8/layout/chevron1"/>
    <dgm:cxn modelId="{F8C3F0E4-58E4-43F7-AE83-989B6761A2F0}" srcId="{13312B26-3102-48A5-823C-5C2C9E15E8E0}" destId="{82ECB30E-837F-44FF-B675-0F5EEFA83004}" srcOrd="3" destOrd="0" parTransId="{2B8D50F7-DC6E-43C1-AFBD-F448A1238C9E}" sibTransId="{A06A4A43-9C86-4D95-8578-67DB4B116759}"/>
    <dgm:cxn modelId="{025A550D-174F-4F1E-A6C9-0B0AE7A594B4}" type="presOf" srcId="{C31FEE1E-557D-42B2-A436-3EAF163300B7}" destId="{40B8F152-D621-44A3-B828-80CC6B2F80E4}" srcOrd="0" destOrd="0" presId="urn:microsoft.com/office/officeart/2005/8/layout/chevron1"/>
    <dgm:cxn modelId="{046BE1DD-704E-4E7E-AB68-3A9776CDB19F}" type="presOf" srcId="{82ECB30E-837F-44FF-B675-0F5EEFA83004}" destId="{C6952723-0B31-4AE5-A3AF-B2EF8656F774}" srcOrd="0" destOrd="0" presId="urn:microsoft.com/office/officeart/2005/8/layout/chevron1"/>
    <dgm:cxn modelId="{4BDC2AE1-80A1-4100-A209-E9AFA9FC544A}" type="presOf" srcId="{6B14C31F-0771-40C6-AEBE-3F50706FEEF1}" destId="{B7D63346-BA48-4685-AB4B-6FB9AC5053CE}" srcOrd="0" destOrd="0" presId="urn:microsoft.com/office/officeart/2005/8/layout/chevron1"/>
    <dgm:cxn modelId="{6EEDC5A6-DE0E-4C42-AE1F-1B98C68B89CF}" srcId="{13312B26-3102-48A5-823C-5C2C9E15E8E0}" destId="{6B14C31F-0771-40C6-AEBE-3F50706FEEF1}" srcOrd="2" destOrd="0" parTransId="{F957D027-D3B7-4D42-BDC7-99097B29D4F7}" sibTransId="{A9F4A418-D959-4D8F-B93C-FC2F8BADC20B}"/>
    <dgm:cxn modelId="{BC7A16C9-11E1-484B-A2C6-2E2C56BA75F4}" srcId="{13312B26-3102-48A5-823C-5C2C9E15E8E0}" destId="{33BDF44E-348F-468E-B63D-E4C02BB258FF}" srcOrd="1" destOrd="0" parTransId="{BF991F0E-EC2A-4B3D-AB87-E44E01FD9356}" sibTransId="{65744D75-B5DA-43D4-B4B8-79A2450A9EAC}"/>
    <dgm:cxn modelId="{20A0A2E8-1F6C-4B57-9102-4BFEF6C1F685}" type="presParOf" srcId="{AD2534E5-C6B2-4607-901B-F1389B141AD3}" destId="{40B8F152-D621-44A3-B828-80CC6B2F80E4}" srcOrd="0" destOrd="0" presId="urn:microsoft.com/office/officeart/2005/8/layout/chevron1"/>
    <dgm:cxn modelId="{AC6F3586-A59D-4EAE-BD52-C0BB69922C9B}" type="presParOf" srcId="{AD2534E5-C6B2-4607-901B-F1389B141AD3}" destId="{50706C07-EA1C-4C64-A9F5-D60D1AB4749A}" srcOrd="1" destOrd="0" presId="urn:microsoft.com/office/officeart/2005/8/layout/chevron1"/>
    <dgm:cxn modelId="{1246E9BF-3468-46FE-92CE-3954FAB2726E}" type="presParOf" srcId="{AD2534E5-C6B2-4607-901B-F1389B141AD3}" destId="{3F6B4358-D100-4D94-8924-01FC2368351E}" srcOrd="2" destOrd="0" presId="urn:microsoft.com/office/officeart/2005/8/layout/chevron1"/>
    <dgm:cxn modelId="{9A054387-FC70-4BB3-82F5-3B1BB0F2E9C7}" type="presParOf" srcId="{AD2534E5-C6B2-4607-901B-F1389B141AD3}" destId="{60FFF716-7A85-422E-8BC0-BC0F8870842F}" srcOrd="3" destOrd="0" presId="urn:microsoft.com/office/officeart/2005/8/layout/chevron1"/>
    <dgm:cxn modelId="{4E15BECE-29EA-4781-8D12-5165EC188D03}" type="presParOf" srcId="{AD2534E5-C6B2-4607-901B-F1389B141AD3}" destId="{B7D63346-BA48-4685-AB4B-6FB9AC5053CE}" srcOrd="4" destOrd="0" presId="urn:microsoft.com/office/officeart/2005/8/layout/chevron1"/>
    <dgm:cxn modelId="{7D914D5C-0CE6-4899-A156-06D276A221B8}" type="presParOf" srcId="{AD2534E5-C6B2-4607-901B-F1389B141AD3}" destId="{C29FD09B-2FB8-4C18-9539-0A11105A84CF}" srcOrd="5" destOrd="0" presId="urn:microsoft.com/office/officeart/2005/8/layout/chevron1"/>
    <dgm:cxn modelId="{834FAF3F-660E-4951-B347-0E4E0C9D886B}" type="presParOf" srcId="{AD2534E5-C6B2-4607-901B-F1389B141AD3}" destId="{C6952723-0B31-4AE5-A3AF-B2EF8656F774}" srcOrd="6"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14FDD-3B8C-49F8-9FA2-C01B70C19E44}">
      <dsp:nvSpPr>
        <dsp:cNvPr id="0" name=""/>
        <dsp:cNvSpPr/>
      </dsp:nvSpPr>
      <dsp:spPr>
        <a:xfrm rot="5400000">
          <a:off x="5132705" y="-1916190"/>
          <a:ext cx="1047750" cy="532384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t>使用</a:t>
          </a:r>
          <a:r>
            <a:rPr lang="en-US" altLang="zh-CN" sz="2000" b="1" kern="1200" dirty="0" smtClean="0"/>
            <a:t>64</a:t>
          </a:r>
          <a:r>
            <a:rPr lang="zh-CN" altLang="en-US" sz="2000" b="1" kern="1200" dirty="0" smtClean="0"/>
            <a:t>位原地写以便直接修改元数据</a:t>
          </a:r>
          <a:endParaRPr lang="zh-CN" altLang="en-US" sz="2000" b="1" kern="1200" dirty="0"/>
        </a:p>
      </dsp:txBody>
      <dsp:txXfrm rot="-5400000">
        <a:off x="2994661" y="273001"/>
        <a:ext cx="5272693" cy="945456"/>
      </dsp:txXfrm>
    </dsp:sp>
    <dsp:sp modelId="{7E6C2ED9-FAA1-44BB-ABB9-88DEDFFCF5D9}">
      <dsp:nvSpPr>
        <dsp:cNvPr id="0" name=""/>
        <dsp:cNvSpPr/>
      </dsp:nvSpPr>
      <dsp:spPr>
        <a:xfrm>
          <a:off x="0" y="42859"/>
          <a:ext cx="2994660" cy="130968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altLang="zh-CN" sz="3400" kern="1200" dirty="0" smtClean="0"/>
            <a:t>64</a:t>
          </a:r>
          <a:r>
            <a:rPr lang="zh-CN" altLang="en-US" sz="3400" kern="1200" dirty="0" smtClean="0"/>
            <a:t>位原子更新</a:t>
          </a:r>
          <a:endParaRPr lang="zh-CN" altLang="en-US" sz="3400" kern="1200" dirty="0"/>
        </a:p>
      </dsp:txBody>
      <dsp:txXfrm>
        <a:off x="63934" y="106793"/>
        <a:ext cx="2866792" cy="1181819"/>
      </dsp:txXfrm>
    </dsp:sp>
    <dsp:sp modelId="{0D84D16C-1720-4584-AB9F-74963E36DC64}">
      <dsp:nvSpPr>
        <dsp:cNvPr id="0" name=""/>
        <dsp:cNvSpPr/>
      </dsp:nvSpPr>
      <dsp:spPr>
        <a:xfrm rot="5400000">
          <a:off x="5132705" y="-629920"/>
          <a:ext cx="1047750" cy="5323840"/>
        </a:xfrm>
        <a:prstGeom prst="round2SameRect">
          <a:avLst/>
        </a:prstGeom>
        <a:solidFill>
          <a:schemeClr val="accent4">
            <a:tint val="40000"/>
            <a:alpha val="90000"/>
            <a:hueOff val="5756959"/>
            <a:satOff val="-30630"/>
            <a:lumOff val="-1745"/>
            <a:alphaOff val="0"/>
          </a:schemeClr>
        </a:solidFill>
        <a:ln w="12700" cap="flat" cmpd="sng" algn="ctr">
          <a:solidFill>
            <a:schemeClr val="accent4">
              <a:tint val="40000"/>
              <a:alpha val="90000"/>
              <a:hueOff val="5756959"/>
              <a:satOff val="-30630"/>
              <a:lumOff val="-1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smtClean="0"/>
            <a:t>采用索引结点日志以便记录修改单个索引结点的所有操作。</a:t>
          </a:r>
          <a:endParaRPr lang="zh-CN" altLang="en-US" sz="1800" b="1" kern="1200" dirty="0"/>
        </a:p>
        <a:p>
          <a:pPr marL="171450" lvl="1" indent="-171450" algn="l" defTabSz="800100">
            <a:lnSpc>
              <a:spcPct val="90000"/>
            </a:lnSpc>
            <a:spcBef>
              <a:spcPct val="0"/>
            </a:spcBef>
            <a:spcAft>
              <a:spcPct val="15000"/>
            </a:spcAft>
            <a:buChar char="••"/>
          </a:pPr>
          <a:r>
            <a:rPr lang="zh-CN" altLang="en-US" sz="1800" b="1" kern="1200" dirty="0" smtClean="0"/>
            <a:t>每个索引结点的日志是相互独立存在的。</a:t>
          </a:r>
          <a:endParaRPr lang="zh-CN" altLang="en-US" sz="1800" b="1" kern="1200" dirty="0"/>
        </a:p>
      </dsp:txBody>
      <dsp:txXfrm rot="-5400000">
        <a:off x="2994661" y="1559271"/>
        <a:ext cx="5272693" cy="945456"/>
      </dsp:txXfrm>
    </dsp:sp>
    <dsp:sp modelId="{2DC7FCFA-68D7-4B74-B334-FAB5400CACEC}">
      <dsp:nvSpPr>
        <dsp:cNvPr id="0" name=""/>
        <dsp:cNvSpPr/>
      </dsp:nvSpPr>
      <dsp:spPr>
        <a:xfrm>
          <a:off x="0" y="1377156"/>
          <a:ext cx="2994660" cy="1309687"/>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altLang="zh-CN" sz="3400" kern="1200" dirty="0" smtClean="0"/>
            <a:t>Logging</a:t>
          </a:r>
          <a:endParaRPr lang="zh-CN" altLang="en-US" sz="3400" kern="1200" dirty="0"/>
        </a:p>
      </dsp:txBody>
      <dsp:txXfrm>
        <a:off x="63934" y="1441090"/>
        <a:ext cx="2866792" cy="1181819"/>
      </dsp:txXfrm>
    </dsp:sp>
    <dsp:sp modelId="{A7D94792-ED9F-4334-B195-6B7205162C09}">
      <dsp:nvSpPr>
        <dsp:cNvPr id="0" name=""/>
        <dsp:cNvSpPr/>
      </dsp:nvSpPr>
      <dsp:spPr>
        <a:xfrm rot="5400000">
          <a:off x="5132705" y="745251"/>
          <a:ext cx="1047750" cy="5323840"/>
        </a:xfrm>
        <a:prstGeom prst="round2Same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smtClean="0"/>
            <a:t>任何时间内，任何</a:t>
          </a:r>
          <a:r>
            <a:rPr lang="en-US" altLang="zh-CN" sz="2000" b="1" kern="1200" dirty="0" smtClean="0"/>
            <a:t>journal</a:t>
          </a:r>
          <a:r>
            <a:rPr lang="zh-CN" altLang="en-US" sz="2000" b="1" kern="1200" dirty="0" smtClean="0"/>
            <a:t>的数据是小的，不会超过</a:t>
          </a:r>
          <a:r>
            <a:rPr lang="en-US" altLang="zh-CN" sz="2000" b="1" kern="1200" dirty="0" smtClean="0"/>
            <a:t>64</a:t>
          </a:r>
          <a:r>
            <a:rPr lang="zh-CN" altLang="en-US" sz="2000" b="1" kern="1200" dirty="0" smtClean="0"/>
            <a:t>字节。</a:t>
          </a:r>
          <a:endParaRPr lang="zh-CN" altLang="en-US" sz="2000" b="1" kern="1200" dirty="0"/>
        </a:p>
      </dsp:txBody>
      <dsp:txXfrm rot="-5400000">
        <a:off x="2994661" y="2934443"/>
        <a:ext cx="5272693" cy="945456"/>
      </dsp:txXfrm>
    </dsp:sp>
    <dsp:sp modelId="{0C8AE107-70CB-442D-97E7-B546089D4DE9}">
      <dsp:nvSpPr>
        <dsp:cNvPr id="0" name=""/>
        <dsp:cNvSpPr/>
      </dsp:nvSpPr>
      <dsp:spPr>
        <a:xfrm>
          <a:off x="0" y="2752328"/>
          <a:ext cx="2994660" cy="1309687"/>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zh-CN" altLang="en-US" sz="3400" kern="1200" dirty="0" smtClean="0"/>
            <a:t>轻量级</a:t>
          </a:r>
          <a:r>
            <a:rPr lang="en-US" altLang="zh-CN" sz="3400" kern="1200" dirty="0" smtClean="0"/>
            <a:t>Journaling</a:t>
          </a:r>
          <a:endParaRPr lang="zh-CN" altLang="en-US" sz="3400" kern="1200" dirty="0"/>
        </a:p>
      </dsp:txBody>
      <dsp:txXfrm>
        <a:off x="63934" y="2816262"/>
        <a:ext cx="2866792" cy="1181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FE5E6-AE18-469F-A254-CC104B93AA5F}">
      <dsp:nvSpPr>
        <dsp:cNvPr id="0" name=""/>
        <dsp:cNvSpPr/>
      </dsp:nvSpPr>
      <dsp:spPr>
        <a:xfrm>
          <a:off x="0" y="0"/>
          <a:ext cx="4436745" cy="8972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3F3F3F"/>
              </a:solidFill>
              <a:latin typeface="microsoft yahei" panose="020B0503020204020204" pitchFamily="34" charset="-122"/>
              <a:ea typeface="microsoft yahei" panose="020B0503020204020204" pitchFamily="34" charset="-122"/>
            </a:rPr>
            <a:t>它在更新</a:t>
          </a:r>
          <a:r>
            <a:rPr lang="en-US" altLang="zh-CN" sz="1700" kern="1200" dirty="0" smtClean="0">
              <a:solidFill>
                <a:srgbClr val="3F3F3F"/>
              </a:solidFill>
              <a:latin typeface="microsoft yahei" panose="020B0503020204020204" pitchFamily="34" charset="-122"/>
              <a:ea typeface="microsoft yahei" panose="020B0503020204020204" pitchFamily="34" charset="-122"/>
            </a:rPr>
            <a:t>log tail</a:t>
          </a:r>
          <a:r>
            <a:rPr lang="zh-CN" altLang="en-US" sz="1700" kern="1200" dirty="0" smtClean="0">
              <a:solidFill>
                <a:srgbClr val="3F3F3F"/>
              </a:solidFill>
              <a:latin typeface="microsoft yahei" panose="020B0503020204020204" pitchFamily="34" charset="-122"/>
              <a:ea typeface="microsoft yahei" panose="020B0503020204020204" pitchFamily="34" charset="-122"/>
            </a:rPr>
            <a:t>前提交数据和</a:t>
          </a:r>
          <a:r>
            <a:rPr lang="en-US" altLang="zh-CN" sz="1700" kern="1200" dirty="0" smtClean="0">
              <a:solidFill>
                <a:srgbClr val="3F3F3F"/>
              </a:solidFill>
              <a:latin typeface="microsoft yahei" panose="020B0503020204020204" pitchFamily="34" charset="-122"/>
              <a:ea typeface="microsoft yahei" panose="020B0503020204020204" pitchFamily="34" charset="-122"/>
            </a:rPr>
            <a:t>log entry</a:t>
          </a:r>
          <a:r>
            <a:rPr lang="zh-CN" altLang="en-US" sz="1700" kern="1200" dirty="0" smtClean="0">
              <a:solidFill>
                <a:srgbClr val="3F3F3F"/>
              </a:solidFill>
              <a:latin typeface="microsoft yahei" panose="020B0503020204020204" pitchFamily="34" charset="-122"/>
              <a:ea typeface="microsoft yahei" panose="020B0503020204020204" pitchFamily="34" charset="-122"/>
            </a:rPr>
            <a:t>到</a:t>
          </a:r>
          <a:r>
            <a:rPr lang="en-US" altLang="zh-CN" sz="1700" kern="1200" dirty="0" smtClean="0">
              <a:solidFill>
                <a:srgbClr val="3F3F3F"/>
              </a:solidFill>
              <a:latin typeface="microsoft yahei" panose="020B0503020204020204" pitchFamily="34" charset="-122"/>
              <a:ea typeface="microsoft yahei" panose="020B0503020204020204" pitchFamily="34" charset="-122"/>
            </a:rPr>
            <a:t>NVMM</a:t>
          </a:r>
          <a:r>
            <a:rPr lang="zh-CN" altLang="en-US" sz="1700" kern="1200" dirty="0" smtClean="0">
              <a:solidFill>
                <a:srgbClr val="3F3F3F"/>
              </a:solidFill>
              <a:latin typeface="microsoft yahei" panose="020B0503020204020204" pitchFamily="34" charset="-122"/>
              <a:ea typeface="microsoft yahei" panose="020B0503020204020204" pitchFamily="34" charset="-122"/>
            </a:rPr>
            <a:t>中；</a:t>
          </a:r>
          <a:endParaRPr lang="zh-CN" altLang="en-US" sz="1700" kern="1200" dirty="0"/>
        </a:p>
      </dsp:txBody>
      <dsp:txXfrm>
        <a:off x="26280" y="26280"/>
        <a:ext cx="3468536" cy="844695"/>
      </dsp:txXfrm>
    </dsp:sp>
    <dsp:sp modelId="{B197BE1D-5E38-47D9-B7BB-0A31673E6434}">
      <dsp:nvSpPr>
        <dsp:cNvPr id="0" name=""/>
        <dsp:cNvSpPr/>
      </dsp:nvSpPr>
      <dsp:spPr>
        <a:xfrm>
          <a:off x="391477" y="1046797"/>
          <a:ext cx="4436745" cy="8972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3F3F3F"/>
              </a:solidFill>
              <a:latin typeface="microsoft yahei" panose="020B0503020204020204" pitchFamily="34" charset="-122"/>
              <a:ea typeface="microsoft yahei" panose="020B0503020204020204" pitchFamily="34" charset="-122"/>
            </a:rPr>
            <a:t>它在</a:t>
          </a:r>
          <a:r>
            <a:rPr lang="en-US" altLang="zh-CN" sz="1700" kern="1200" dirty="0" err="1" smtClean="0">
              <a:solidFill>
                <a:srgbClr val="3F3F3F"/>
              </a:solidFill>
              <a:latin typeface="microsoft yahei" panose="020B0503020204020204" pitchFamily="34" charset="-122"/>
              <a:ea typeface="microsoft yahei" panose="020B0503020204020204" pitchFamily="34" charset="-122"/>
            </a:rPr>
            <a:t>propogate</a:t>
          </a:r>
          <a:r>
            <a:rPr lang="en-US" altLang="zh-CN" sz="1700" kern="1200" dirty="0" smtClean="0">
              <a:solidFill>
                <a:srgbClr val="3F3F3F"/>
              </a:solidFill>
              <a:latin typeface="microsoft yahei" panose="020B0503020204020204" pitchFamily="34" charset="-122"/>
              <a:ea typeface="microsoft yahei" panose="020B0503020204020204" pitchFamily="34" charset="-122"/>
            </a:rPr>
            <a:t> updates</a:t>
          </a:r>
          <a:r>
            <a:rPr lang="zh-CN" altLang="en-US" sz="1700" kern="1200" dirty="0" smtClean="0">
              <a:solidFill>
                <a:srgbClr val="3F3F3F"/>
              </a:solidFill>
              <a:latin typeface="microsoft yahei" panose="020B0503020204020204" pitchFamily="34" charset="-122"/>
              <a:ea typeface="microsoft yahei" panose="020B0503020204020204" pitchFamily="34" charset="-122"/>
            </a:rPr>
            <a:t>前提交</a:t>
          </a:r>
          <a:r>
            <a:rPr lang="en-US" altLang="zh-CN" sz="1700" kern="1200" dirty="0" smtClean="0">
              <a:solidFill>
                <a:srgbClr val="3F3F3F"/>
              </a:solidFill>
              <a:latin typeface="microsoft yahei" panose="020B0503020204020204" pitchFamily="34" charset="-122"/>
              <a:ea typeface="microsoft yahei" panose="020B0503020204020204" pitchFamily="34" charset="-122"/>
            </a:rPr>
            <a:t>journal</a:t>
          </a:r>
          <a:r>
            <a:rPr lang="zh-CN" altLang="en-US" sz="1700" kern="1200" dirty="0" smtClean="0">
              <a:solidFill>
                <a:srgbClr val="3F3F3F"/>
              </a:solidFill>
              <a:latin typeface="microsoft yahei" panose="020B0503020204020204" pitchFamily="34" charset="-122"/>
              <a:ea typeface="microsoft yahei" panose="020B0503020204020204" pitchFamily="34" charset="-122"/>
            </a:rPr>
            <a:t>的数据到</a:t>
          </a:r>
          <a:r>
            <a:rPr lang="en-US" altLang="zh-CN" sz="1700" kern="1200" dirty="0" smtClean="0">
              <a:solidFill>
                <a:srgbClr val="3F3F3F"/>
              </a:solidFill>
              <a:latin typeface="microsoft yahei" panose="020B0503020204020204" pitchFamily="34" charset="-122"/>
              <a:ea typeface="microsoft yahei" panose="020B0503020204020204" pitchFamily="34" charset="-122"/>
            </a:rPr>
            <a:t>NVMM</a:t>
          </a:r>
          <a:endParaRPr lang="zh-CN" altLang="en-US" sz="1700" kern="1200" dirty="0"/>
        </a:p>
      </dsp:txBody>
      <dsp:txXfrm>
        <a:off x="417757" y="1073077"/>
        <a:ext cx="3409491" cy="844695"/>
      </dsp:txXfrm>
    </dsp:sp>
    <dsp:sp modelId="{D3EF8FD7-F40B-4548-9E7F-B593B8C835EC}">
      <dsp:nvSpPr>
        <dsp:cNvPr id="0" name=""/>
        <dsp:cNvSpPr/>
      </dsp:nvSpPr>
      <dsp:spPr>
        <a:xfrm>
          <a:off x="782954" y="2093595"/>
          <a:ext cx="4436745" cy="8972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solidFill>
                <a:srgbClr val="3F3F3F"/>
              </a:solidFill>
              <a:latin typeface="microsoft yahei" panose="020B0503020204020204" pitchFamily="34" charset="-122"/>
              <a:ea typeface="microsoft yahei" panose="020B0503020204020204" pitchFamily="34" charset="-122"/>
            </a:rPr>
            <a:t>在回收旧数据之前提交数据页的新版本</a:t>
          </a:r>
          <a:endParaRPr lang="zh-CN" altLang="en-US" sz="1700" kern="1200" dirty="0"/>
        </a:p>
      </dsp:txBody>
      <dsp:txXfrm>
        <a:off x="809234" y="2119875"/>
        <a:ext cx="3409491" cy="844695"/>
      </dsp:txXfrm>
    </dsp:sp>
    <dsp:sp modelId="{E4DF3F02-E9C7-4BB6-B80B-C7BC2D797A75}">
      <dsp:nvSpPr>
        <dsp:cNvPr id="0" name=""/>
        <dsp:cNvSpPr/>
      </dsp:nvSpPr>
      <dsp:spPr>
        <a:xfrm>
          <a:off x="3853529" y="680418"/>
          <a:ext cx="583215" cy="58321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3984752" y="680418"/>
        <a:ext cx="320769" cy="438869"/>
      </dsp:txXfrm>
    </dsp:sp>
    <dsp:sp modelId="{450F0E99-91E9-40C7-B3B0-2F14C4C49CB4}">
      <dsp:nvSpPr>
        <dsp:cNvPr id="0" name=""/>
        <dsp:cNvSpPr/>
      </dsp:nvSpPr>
      <dsp:spPr>
        <a:xfrm>
          <a:off x="4245006" y="1721234"/>
          <a:ext cx="583215" cy="58321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zh-CN" altLang="en-US" sz="2600" kern="1200"/>
        </a:p>
      </dsp:txBody>
      <dsp:txXfrm>
        <a:off x="4376229" y="1721234"/>
        <a:ext cx="320769" cy="438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8F152-D621-44A3-B828-80CC6B2F80E4}">
      <dsp:nvSpPr>
        <dsp:cNvPr id="0" name=""/>
        <dsp:cNvSpPr/>
      </dsp:nvSpPr>
      <dsp:spPr>
        <a:xfrm>
          <a:off x="1785" y="0"/>
          <a:ext cx="2175867"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altLang="zh-CN" sz="2500" kern="1200" dirty="0" err="1" smtClean="0"/>
            <a:t>Inode</a:t>
          </a:r>
          <a:r>
            <a:rPr lang="en-US" altLang="zh-CN" sz="2500" kern="1200" dirty="0" smtClean="0"/>
            <a:t> table</a:t>
          </a:r>
          <a:endParaRPr lang="zh-CN" altLang="en-US" sz="2500" kern="1200" dirty="0"/>
        </a:p>
      </dsp:txBody>
      <dsp:txXfrm>
        <a:off x="236735" y="0"/>
        <a:ext cx="1705967" cy="469900"/>
      </dsp:txXfrm>
    </dsp:sp>
    <dsp:sp modelId="{3F6B4358-D100-4D94-8924-01FC2368351E}">
      <dsp:nvSpPr>
        <dsp:cNvPr id="0" name=""/>
        <dsp:cNvSpPr/>
      </dsp:nvSpPr>
      <dsp:spPr>
        <a:xfrm>
          <a:off x="1960066" y="0"/>
          <a:ext cx="2175867"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en-US" altLang="zh-CN" sz="2500" kern="1200" dirty="0" err="1" smtClean="0"/>
            <a:t>Jornal</a:t>
          </a:r>
          <a:endParaRPr lang="zh-CN" altLang="en-US" sz="2500" kern="1200" dirty="0"/>
        </a:p>
      </dsp:txBody>
      <dsp:txXfrm>
        <a:off x="2195016" y="0"/>
        <a:ext cx="1705967" cy="469900"/>
      </dsp:txXfrm>
    </dsp:sp>
    <dsp:sp modelId="{C6952723-0B31-4AE5-A3AF-B2EF8656F774}">
      <dsp:nvSpPr>
        <dsp:cNvPr id="0" name=""/>
        <dsp:cNvSpPr/>
      </dsp:nvSpPr>
      <dsp:spPr>
        <a:xfrm>
          <a:off x="3918346" y="0"/>
          <a:ext cx="2175867"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lvl="0" algn="ctr" defTabSz="1111250">
            <a:lnSpc>
              <a:spcPct val="90000"/>
            </a:lnSpc>
            <a:spcBef>
              <a:spcPct val="0"/>
            </a:spcBef>
            <a:spcAft>
              <a:spcPct val="35000"/>
            </a:spcAft>
          </a:pPr>
          <a:r>
            <a:rPr lang="zh-CN" altLang="en-US" sz="2500" kern="1200" dirty="0" smtClean="0"/>
            <a:t>空间管理</a:t>
          </a:r>
          <a:endParaRPr lang="zh-CN" altLang="en-US" sz="2500" kern="1200" dirty="0"/>
        </a:p>
      </dsp:txBody>
      <dsp:txXfrm>
        <a:off x="4153296" y="0"/>
        <a:ext cx="1705967" cy="469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8F152-D621-44A3-B828-80CC6B2F80E4}">
      <dsp:nvSpPr>
        <dsp:cNvPr id="0" name=""/>
        <dsp:cNvSpPr/>
      </dsp:nvSpPr>
      <dsp:spPr>
        <a:xfrm>
          <a:off x="2827" y="0"/>
          <a:ext cx="1646039"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altLang="zh-CN" sz="1400" kern="1200" dirty="0" smtClean="0"/>
            <a:t>64bit</a:t>
          </a:r>
          <a:r>
            <a:rPr lang="zh-CN" altLang="en-US" sz="1400" kern="1200" dirty="0" smtClean="0"/>
            <a:t>原子更新</a:t>
          </a:r>
          <a:endParaRPr lang="zh-CN" altLang="en-US" sz="1400" kern="1200" dirty="0"/>
        </a:p>
      </dsp:txBody>
      <dsp:txXfrm>
        <a:off x="237777" y="0"/>
        <a:ext cx="1176139" cy="469900"/>
      </dsp:txXfrm>
    </dsp:sp>
    <dsp:sp modelId="{3F6B4358-D100-4D94-8924-01FC2368351E}">
      <dsp:nvSpPr>
        <dsp:cNvPr id="0" name=""/>
        <dsp:cNvSpPr/>
      </dsp:nvSpPr>
      <dsp:spPr>
        <a:xfrm>
          <a:off x="1484262" y="0"/>
          <a:ext cx="1646039"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i="0" kern="1200" dirty="0" smtClean="0"/>
            <a:t>Logging</a:t>
          </a:r>
          <a:endParaRPr lang="zh-CN" altLang="en-US" sz="1400" kern="1200" dirty="0"/>
        </a:p>
      </dsp:txBody>
      <dsp:txXfrm>
        <a:off x="1719212" y="0"/>
        <a:ext cx="1176139" cy="469900"/>
      </dsp:txXfrm>
    </dsp:sp>
    <dsp:sp modelId="{B7D63346-BA48-4685-AB4B-6FB9AC5053CE}">
      <dsp:nvSpPr>
        <dsp:cNvPr id="0" name=""/>
        <dsp:cNvSpPr/>
      </dsp:nvSpPr>
      <dsp:spPr>
        <a:xfrm>
          <a:off x="2965698" y="0"/>
          <a:ext cx="1646039"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b="0" i="0" kern="1200" dirty="0" smtClean="0"/>
            <a:t>轻量级</a:t>
          </a:r>
          <a:r>
            <a:rPr lang="en-US" sz="1400" b="0" i="0" kern="1200" dirty="0" smtClean="0"/>
            <a:t>Journaling</a:t>
          </a:r>
          <a:endParaRPr lang="zh-CN" altLang="en-US" sz="1400" kern="1200" dirty="0"/>
        </a:p>
      </dsp:txBody>
      <dsp:txXfrm>
        <a:off x="3200648" y="0"/>
        <a:ext cx="1176139" cy="469900"/>
      </dsp:txXfrm>
    </dsp:sp>
    <dsp:sp modelId="{C6952723-0B31-4AE5-A3AF-B2EF8656F774}">
      <dsp:nvSpPr>
        <dsp:cNvPr id="0" name=""/>
        <dsp:cNvSpPr/>
      </dsp:nvSpPr>
      <dsp:spPr>
        <a:xfrm>
          <a:off x="4447133" y="0"/>
          <a:ext cx="1646039" cy="4699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zh-CN" altLang="en-US" sz="1400" b="0" i="0" kern="1200" dirty="0" smtClean="0"/>
            <a:t>写顺序</a:t>
          </a:r>
          <a:endParaRPr lang="zh-CN" altLang="en-US" sz="1400" kern="1200" dirty="0"/>
        </a:p>
      </dsp:txBody>
      <dsp:txXfrm>
        <a:off x="4682083" y="0"/>
        <a:ext cx="1176139" cy="46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5FDFA-9A01-4377-8C61-50E11A23433A}" type="datetimeFigureOut">
              <a:rPr lang="zh-CN" altLang="en-US" smtClean="0"/>
              <a:t>2018/3/26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DDD0B-1373-404E-BDA5-64E3AB5B23E2}" type="slidenum">
              <a:rPr lang="zh-CN" altLang="en-US" smtClean="0"/>
              <a:t>‹#›</a:t>
            </a:fld>
            <a:endParaRPr lang="zh-CN" altLang="en-US"/>
          </a:p>
        </p:txBody>
      </p:sp>
    </p:spTree>
    <p:extLst>
      <p:ext uri="{BB962C8B-B14F-4D97-AF65-F5344CB8AC3E}">
        <p14:creationId xmlns:p14="http://schemas.microsoft.com/office/powerpoint/2010/main" val="294951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2</a:t>
            </a:fld>
            <a:endParaRPr lang="zh-CN" altLang="en-US"/>
          </a:p>
        </p:txBody>
      </p:sp>
    </p:spTree>
    <p:extLst>
      <p:ext uri="{BB962C8B-B14F-4D97-AF65-F5344CB8AC3E}">
        <p14:creationId xmlns:p14="http://schemas.microsoft.com/office/powerpoint/2010/main" val="369356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将 </a:t>
            </a:r>
            <a:r>
              <a:rPr lang="en-US" altLang="zh-CN" sz="1200" b="0" i="0" kern="1200" dirty="0" smtClean="0">
                <a:solidFill>
                  <a:schemeClr val="tx1"/>
                </a:solidFill>
                <a:effectLst/>
                <a:latin typeface="+mn-lt"/>
                <a:ea typeface="+mn-ea"/>
                <a:cs typeface="+mn-cs"/>
              </a:rPr>
              <a:t>NVMM </a:t>
            </a:r>
            <a:r>
              <a:rPr lang="zh-CN" altLang="en-US" sz="1200" b="0" i="0" kern="1200" dirty="0" smtClean="0">
                <a:solidFill>
                  <a:schemeClr val="tx1"/>
                </a:solidFill>
                <a:effectLst/>
                <a:latin typeface="+mn-lt"/>
                <a:ea typeface="+mn-ea"/>
                <a:cs typeface="+mn-cs"/>
              </a:rPr>
              <a:t>分成了四块，</a:t>
            </a:r>
            <a:r>
              <a:rPr lang="en-US" altLang="zh-CN" sz="1200" b="0" i="0" kern="1200" dirty="0" smtClean="0">
                <a:solidFill>
                  <a:schemeClr val="tx1"/>
                </a:solidFill>
                <a:effectLst/>
                <a:latin typeface="+mn-lt"/>
                <a:ea typeface="+mn-ea"/>
                <a:cs typeface="+mn-cs"/>
              </a:rPr>
              <a:t>superblock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recovery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journals</a:t>
            </a:r>
            <a:r>
              <a:rPr lang="zh-CN" altLang="en-US" sz="1200" b="0" i="0" kern="1200" dirty="0" smtClean="0">
                <a:solidFill>
                  <a:schemeClr val="tx1"/>
                </a:solidFill>
                <a:effectLst/>
                <a:latin typeface="+mn-lt"/>
                <a:ea typeface="+mn-ea"/>
                <a:cs typeface="+mn-cs"/>
              </a:rPr>
              <a:t>，最后就是 </a:t>
            </a:r>
            <a:r>
              <a:rPr lang="en-US" altLang="zh-CN" sz="1200" b="0" i="0" kern="1200" dirty="0" smtClean="0">
                <a:solidFill>
                  <a:schemeClr val="tx1"/>
                </a:solidFill>
                <a:effectLst/>
                <a:latin typeface="+mn-lt"/>
                <a:ea typeface="+mn-ea"/>
                <a:cs typeface="+mn-cs"/>
              </a:rPr>
              <a:t>log / data pages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Superblock </a:t>
            </a:r>
            <a:r>
              <a:rPr lang="zh-CN" altLang="en-US" sz="1200" b="0" i="0" kern="1200" dirty="0" smtClean="0">
                <a:solidFill>
                  <a:schemeClr val="tx1"/>
                </a:solidFill>
                <a:effectLst/>
                <a:latin typeface="+mn-lt"/>
                <a:ea typeface="+mn-ea"/>
                <a:cs typeface="+mn-cs"/>
              </a:rPr>
              <a:t>包含了全局的文件系统信息，而 </a:t>
            </a:r>
            <a:r>
              <a:rPr lang="en-US" altLang="zh-CN" sz="1200" b="0" i="0" kern="1200" dirty="0" smtClean="0">
                <a:solidFill>
                  <a:schemeClr val="tx1"/>
                </a:solidFill>
                <a:effectLst/>
                <a:latin typeface="+mn-lt"/>
                <a:ea typeface="+mn-ea"/>
                <a:cs typeface="+mn-cs"/>
              </a:rPr>
              <a:t>recovery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则存放了用于下一次启动加速 </a:t>
            </a:r>
            <a:r>
              <a:rPr lang="en-US" altLang="zh-CN" sz="1200" b="0" i="0" kern="1200" dirty="0" smtClean="0">
                <a:solidFill>
                  <a:schemeClr val="tx1"/>
                </a:solidFill>
                <a:effectLst/>
                <a:latin typeface="+mn-lt"/>
                <a:ea typeface="+mn-ea"/>
                <a:cs typeface="+mn-cs"/>
              </a:rPr>
              <a:t>NOVA remount </a:t>
            </a:r>
            <a:r>
              <a:rPr lang="zh-CN" altLang="en-US" sz="1200" b="0" i="0" kern="1200" dirty="0" smtClean="0">
                <a:solidFill>
                  <a:schemeClr val="tx1"/>
                </a:solidFill>
                <a:effectLst/>
                <a:latin typeface="+mn-lt"/>
                <a:ea typeface="+mn-ea"/>
                <a:cs typeface="+mn-cs"/>
              </a:rPr>
              <a:t>的恢复信息，</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tables </a:t>
            </a:r>
            <a:r>
              <a:rPr lang="zh-CN" altLang="en-US" sz="1200" b="0" i="0" kern="1200" dirty="0" smtClean="0">
                <a:solidFill>
                  <a:schemeClr val="tx1"/>
                </a:solidFill>
                <a:effectLst/>
                <a:latin typeface="+mn-lt"/>
                <a:ea typeface="+mn-ea"/>
                <a:cs typeface="+mn-cs"/>
              </a:rPr>
              <a:t>则包含 </a:t>
            </a:r>
            <a:r>
              <a:rPr lang="en-US" altLang="zh-CN" sz="1200" b="0" i="0" kern="1200" dirty="0" err="1" smtClean="0">
                <a:solidFill>
                  <a:schemeClr val="tx1"/>
                </a:solidFill>
                <a:effectLst/>
                <a:latin typeface="+mn-lt"/>
                <a:ea typeface="+mn-ea"/>
                <a:cs typeface="+mn-cs"/>
              </a:rPr>
              <a:t>inodes</a:t>
            </a:r>
            <a:r>
              <a:rPr lang="zh-CN" altLang="en-US" sz="1200" b="0" i="0" kern="1200" dirty="0" smtClean="0">
                <a:solidFill>
                  <a:schemeClr val="tx1"/>
                </a:solidFill>
                <a:effectLst/>
                <a:latin typeface="+mn-lt"/>
                <a:ea typeface="+mn-ea"/>
                <a:cs typeface="+mn-cs"/>
              </a:rPr>
              <a:t>，而 </a:t>
            </a:r>
            <a:r>
              <a:rPr lang="en-US" altLang="zh-CN" sz="1200" b="0" i="0" kern="1200" dirty="0" smtClean="0">
                <a:solidFill>
                  <a:schemeClr val="tx1"/>
                </a:solidFill>
                <a:effectLst/>
                <a:latin typeface="+mn-lt"/>
                <a:ea typeface="+mn-ea"/>
                <a:cs typeface="+mn-cs"/>
              </a:rPr>
              <a:t>journals </a:t>
            </a:r>
            <a:r>
              <a:rPr lang="zh-CN" altLang="en-US" sz="1200" b="0" i="0" kern="1200" dirty="0" smtClean="0">
                <a:solidFill>
                  <a:schemeClr val="tx1"/>
                </a:solidFill>
                <a:effectLst/>
                <a:latin typeface="+mn-lt"/>
                <a:ea typeface="+mn-ea"/>
                <a:cs typeface="+mn-cs"/>
              </a:rPr>
              <a:t>则是为目录操作提供了原子支持，剩下的就是实际的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pages</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为每个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设置了自己的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journal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page list</a:t>
            </a:r>
            <a:r>
              <a:rPr lang="zh-CN" altLang="en-US" sz="1200" b="0" i="0" kern="1200" dirty="0" smtClean="0">
                <a:solidFill>
                  <a:schemeClr val="tx1"/>
                </a:solidFill>
                <a:effectLst/>
                <a:latin typeface="+mn-lt"/>
                <a:ea typeface="+mn-ea"/>
                <a:cs typeface="+mn-cs"/>
              </a:rPr>
              <a:t>，这样就能避免不同的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之间的 </a:t>
            </a:r>
            <a:r>
              <a:rPr lang="en-US" altLang="zh-CN" sz="1200" b="0" i="0" kern="1200" dirty="0" smtClean="0">
                <a:solidFill>
                  <a:schemeClr val="tx1"/>
                </a:solidFill>
                <a:effectLst/>
                <a:latin typeface="+mn-lt"/>
                <a:ea typeface="+mn-ea"/>
                <a:cs typeface="+mn-cs"/>
              </a:rPr>
              <a:t>lock </a:t>
            </a:r>
            <a:r>
              <a:rPr lang="zh-CN" altLang="en-US" sz="1200" b="0" i="0" kern="1200" dirty="0" smtClean="0">
                <a:solidFill>
                  <a:schemeClr val="tx1"/>
                </a:solidFill>
                <a:effectLst/>
                <a:latin typeface="+mn-lt"/>
                <a:ea typeface="+mn-ea"/>
                <a:cs typeface="+mn-cs"/>
              </a:rPr>
              <a:t>问题。这个优化其实在 </a:t>
            </a:r>
            <a:r>
              <a:rPr lang="en-US" altLang="zh-CN" sz="1200" b="0" i="0" kern="1200" dirty="0" err="1" smtClean="0">
                <a:solidFill>
                  <a:schemeClr val="tx1"/>
                </a:solidFill>
                <a:effectLst/>
                <a:latin typeface="+mn-lt"/>
                <a:ea typeface="+mn-ea"/>
                <a:cs typeface="+mn-cs"/>
              </a:rPr>
              <a:t>RocksDB</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statistics </a:t>
            </a:r>
            <a:r>
              <a:rPr lang="zh-CN" altLang="en-US" sz="1200" b="0" i="0" kern="1200" dirty="0" smtClean="0">
                <a:solidFill>
                  <a:schemeClr val="tx1"/>
                </a:solidFill>
                <a:effectLst/>
                <a:latin typeface="+mn-lt"/>
                <a:ea typeface="+mn-ea"/>
                <a:cs typeface="+mn-cs"/>
              </a:rPr>
              <a:t>上面也有体现，它也使用了 </a:t>
            </a:r>
            <a:r>
              <a:rPr lang="en-US" altLang="zh-CN" sz="1200" b="0" i="0" kern="1200" dirty="0" smtClean="0">
                <a:solidFill>
                  <a:schemeClr val="tx1"/>
                </a:solidFill>
                <a:effectLst/>
                <a:latin typeface="+mn-lt"/>
                <a:ea typeface="+mn-ea"/>
                <a:cs typeface="+mn-cs"/>
              </a:rPr>
              <a:t>per-CPU </a:t>
            </a:r>
            <a:r>
              <a:rPr lang="zh-CN" altLang="en-US" sz="1200" b="0" i="0" kern="1200" dirty="0" smtClean="0">
                <a:solidFill>
                  <a:schemeClr val="tx1"/>
                </a:solidFill>
                <a:effectLst/>
                <a:latin typeface="+mn-lt"/>
                <a:ea typeface="+mn-ea"/>
                <a:cs typeface="+mn-cs"/>
              </a:rPr>
              <a:t>模型，每个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负责自己的统计信息。</a:t>
            </a: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23</a:t>
            </a:fld>
            <a:endParaRPr lang="zh-CN" altLang="en-US"/>
          </a:p>
        </p:txBody>
      </p:sp>
    </p:spTree>
    <p:extLst>
      <p:ext uri="{BB962C8B-B14F-4D97-AF65-F5344CB8AC3E}">
        <p14:creationId xmlns:p14="http://schemas.microsoft.com/office/powerpoint/2010/main" val="3179037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首先会 为每一个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 </a:t>
            </a:r>
            <a:r>
              <a:rPr lang="zh-CN" altLang="en-US" sz="1200" b="0" i="0" kern="1200" dirty="0" smtClean="0">
                <a:solidFill>
                  <a:schemeClr val="tx1"/>
                </a:solidFill>
                <a:effectLst/>
                <a:latin typeface="+mn-lt"/>
                <a:ea typeface="+mn-ea"/>
                <a:cs typeface="+mn-cs"/>
              </a:rPr>
              <a:t>初始化一个 </a:t>
            </a:r>
            <a:r>
              <a:rPr lang="en-US" altLang="zh-CN" sz="1200" b="0" i="0" kern="1200" dirty="0" smtClean="0">
                <a:solidFill>
                  <a:schemeClr val="tx1"/>
                </a:solidFill>
                <a:effectLst/>
                <a:latin typeface="+mn-lt"/>
                <a:ea typeface="+mn-ea"/>
                <a:cs typeface="+mn-cs"/>
              </a:rPr>
              <a:t>2 MB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inodes</a:t>
            </a:r>
            <a:r>
              <a:rPr lang="en-US" altLang="zh-CN" sz="1200" b="0" i="0" kern="1200" dirty="0" smtClean="0">
                <a:solidFill>
                  <a:schemeClr val="tx1"/>
                </a:solidFill>
                <a:effectLst/>
                <a:latin typeface="+mn-lt"/>
                <a:ea typeface="+mn-ea"/>
                <a:cs typeface="+mn-cs"/>
              </a:rPr>
              <a:t> array</a:t>
            </a:r>
            <a:r>
              <a:rPr lang="zh-CN" altLang="en-US" sz="1200" b="0" i="0" kern="1200" dirty="0" smtClean="0">
                <a:solidFill>
                  <a:schemeClr val="tx1"/>
                </a:solidFill>
                <a:effectLst/>
                <a:latin typeface="+mn-lt"/>
                <a:ea typeface="+mn-ea"/>
                <a:cs typeface="+mn-cs"/>
              </a:rPr>
              <a:t>，每一个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都是 </a:t>
            </a:r>
            <a:r>
              <a:rPr lang="en-US" altLang="zh-CN" sz="1200" b="0" i="0" kern="1200" dirty="0" smtClean="0">
                <a:solidFill>
                  <a:schemeClr val="tx1"/>
                </a:solidFill>
                <a:effectLst/>
                <a:latin typeface="+mn-lt"/>
                <a:ea typeface="+mn-ea"/>
                <a:cs typeface="+mn-cs"/>
              </a:rPr>
              <a:t>128 byte </a:t>
            </a:r>
            <a:r>
              <a:rPr lang="zh-CN" altLang="en-US" sz="1200" b="0" i="0" kern="1200" dirty="0" smtClean="0">
                <a:solidFill>
                  <a:schemeClr val="tx1"/>
                </a:solidFill>
                <a:effectLst/>
                <a:latin typeface="+mn-lt"/>
                <a:ea typeface="+mn-ea"/>
                <a:cs typeface="+mn-cs"/>
              </a:rPr>
              <a:t>字节，所以给定一个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number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会很容易就定位到对应的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对于新增的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会使用 </a:t>
            </a:r>
            <a:r>
              <a:rPr lang="en-US" altLang="zh-CN" sz="1200" b="0" i="0" kern="1200" dirty="0" smtClean="0">
                <a:solidFill>
                  <a:schemeClr val="tx1"/>
                </a:solidFill>
                <a:effectLst/>
                <a:latin typeface="+mn-lt"/>
                <a:ea typeface="+mn-ea"/>
                <a:cs typeface="+mn-cs"/>
              </a:rPr>
              <a:t>round-robin </a:t>
            </a:r>
            <a:r>
              <a:rPr lang="zh-CN" altLang="en-US" sz="1200" b="0" i="0" kern="1200" dirty="0" smtClean="0">
                <a:solidFill>
                  <a:schemeClr val="tx1"/>
                </a:solidFill>
                <a:effectLst/>
                <a:latin typeface="+mn-lt"/>
                <a:ea typeface="+mn-ea"/>
                <a:cs typeface="+mn-cs"/>
              </a:rPr>
              <a:t>算法，依次添加到各个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 </a:t>
            </a:r>
            <a:r>
              <a:rPr lang="zh-CN" altLang="en-US" sz="1200" b="0" i="0" kern="1200" dirty="0" smtClean="0">
                <a:solidFill>
                  <a:schemeClr val="tx1"/>
                </a:solidFill>
                <a:effectLst/>
                <a:latin typeface="+mn-lt"/>
                <a:ea typeface="+mn-ea"/>
                <a:cs typeface="+mn-cs"/>
              </a:rPr>
              <a:t>上面，保证整个 </a:t>
            </a:r>
            <a:r>
              <a:rPr lang="en-US" altLang="zh-CN" sz="1200" b="0" i="0" kern="1200" dirty="0" err="1" smtClean="0">
                <a:solidFill>
                  <a:schemeClr val="tx1"/>
                </a:solidFill>
                <a:effectLst/>
                <a:latin typeface="+mn-lt"/>
                <a:ea typeface="+mn-ea"/>
                <a:cs typeface="+mn-cs"/>
              </a:rPr>
              <a:t>inodes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的均匀分布。如果一个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 </a:t>
            </a:r>
            <a:r>
              <a:rPr lang="zh-CN" altLang="en-US" sz="1200" b="0" i="0" kern="1200" dirty="0" smtClean="0">
                <a:solidFill>
                  <a:schemeClr val="tx1"/>
                </a:solidFill>
                <a:effectLst/>
                <a:latin typeface="+mn-lt"/>
                <a:ea typeface="+mn-ea"/>
                <a:cs typeface="+mn-cs"/>
              </a:rPr>
              <a:t>满了，</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会再分配一个 </a:t>
            </a:r>
            <a:r>
              <a:rPr lang="en-US" altLang="zh-CN" sz="1200" b="0" i="0" kern="1200" dirty="0" smtClean="0">
                <a:solidFill>
                  <a:schemeClr val="tx1"/>
                </a:solidFill>
                <a:effectLst/>
                <a:latin typeface="+mn-lt"/>
                <a:ea typeface="+mn-ea"/>
                <a:cs typeface="+mn-cs"/>
              </a:rPr>
              <a:t>2 MB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sub-table</a:t>
            </a:r>
            <a:r>
              <a:rPr lang="zh-CN" altLang="en-US" sz="1200" b="0" i="0" kern="1200" dirty="0" smtClean="0">
                <a:solidFill>
                  <a:schemeClr val="tx1"/>
                </a:solidFill>
                <a:effectLst/>
                <a:latin typeface="+mn-lt"/>
                <a:ea typeface="+mn-ea"/>
                <a:cs typeface="+mn-cs"/>
              </a:rPr>
              <a:t>，并用链表串联起来。为了减少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table </a:t>
            </a:r>
            <a:r>
              <a:rPr lang="zh-CN" altLang="en-US" sz="1200" b="0" i="0" kern="1200" dirty="0" smtClean="0">
                <a:solidFill>
                  <a:schemeClr val="tx1"/>
                </a:solidFill>
                <a:effectLst/>
                <a:latin typeface="+mn-lt"/>
                <a:ea typeface="+mn-ea"/>
                <a:cs typeface="+mn-cs"/>
              </a:rPr>
              <a:t>的大小，每个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上面有一个 </a:t>
            </a:r>
            <a:r>
              <a:rPr lang="en-US" altLang="zh-CN" sz="1200" b="0" i="0" kern="1200" dirty="0" smtClean="0">
                <a:solidFill>
                  <a:schemeClr val="tx1"/>
                </a:solidFill>
                <a:effectLst/>
                <a:latin typeface="+mn-lt"/>
                <a:ea typeface="+mn-ea"/>
                <a:cs typeface="+mn-cs"/>
              </a:rPr>
              <a:t>bit </a:t>
            </a:r>
            <a:r>
              <a:rPr lang="zh-CN" altLang="en-US" sz="1200" b="0" i="0" kern="1200" dirty="0" smtClean="0">
                <a:solidFill>
                  <a:schemeClr val="tx1"/>
                </a:solidFill>
                <a:effectLst/>
                <a:latin typeface="+mn-lt"/>
                <a:ea typeface="+mn-ea"/>
                <a:cs typeface="+mn-cs"/>
              </a:rPr>
              <a:t>来表示是否 </a:t>
            </a:r>
            <a:r>
              <a:rPr lang="en-US" altLang="zh-CN" sz="1200" b="0" i="0" kern="1200" dirty="0" smtClean="0">
                <a:solidFill>
                  <a:schemeClr val="tx1"/>
                </a:solidFill>
                <a:effectLst/>
                <a:latin typeface="+mn-lt"/>
                <a:ea typeface="+mn-ea"/>
                <a:cs typeface="+mn-cs"/>
              </a:rPr>
              <a:t>invalid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就能重用这些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给新的文件或者目录了。</a:t>
            </a:r>
          </a:p>
          <a:p>
            <a:r>
              <a:rPr lang="zh-CN" altLang="en-US" sz="1200" b="0" i="0" kern="1200" dirty="0" smtClean="0">
                <a:solidFill>
                  <a:schemeClr val="tx1"/>
                </a:solidFill>
                <a:effectLst/>
                <a:latin typeface="+mn-lt"/>
                <a:ea typeface="+mn-ea"/>
                <a:cs typeface="+mn-cs"/>
              </a:rPr>
              <a:t>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包含指向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head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tail </a:t>
            </a:r>
            <a:r>
              <a:rPr lang="zh-CN" altLang="en-US" sz="1200" b="0" i="0" kern="1200" dirty="0" smtClean="0">
                <a:solidFill>
                  <a:schemeClr val="tx1"/>
                </a:solidFill>
                <a:effectLst/>
                <a:latin typeface="+mn-lt"/>
                <a:ea typeface="+mn-ea"/>
                <a:cs typeface="+mn-cs"/>
              </a:rPr>
              <a:t>指针，</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是一个由 </a:t>
            </a:r>
            <a:r>
              <a:rPr lang="en-US" altLang="zh-CN" sz="1200" b="0" i="0" kern="1200" dirty="0" smtClean="0">
                <a:solidFill>
                  <a:schemeClr val="tx1"/>
                </a:solidFill>
                <a:effectLst/>
                <a:latin typeface="+mn-lt"/>
                <a:ea typeface="+mn-ea"/>
                <a:cs typeface="+mn-cs"/>
              </a:rPr>
              <a:t>4 KB page </a:t>
            </a:r>
            <a:r>
              <a:rPr lang="zh-CN" altLang="en-US" sz="1200" b="0" i="0" kern="1200" dirty="0" smtClean="0">
                <a:solidFill>
                  <a:schemeClr val="tx1"/>
                </a:solidFill>
                <a:effectLst/>
                <a:latin typeface="+mn-lt"/>
                <a:ea typeface="+mn-ea"/>
                <a:cs typeface="+mn-cs"/>
              </a:rPr>
              <a:t>串联的链表，</a:t>
            </a:r>
            <a:r>
              <a:rPr lang="en-US" altLang="zh-CN" sz="1200" b="0" i="0" kern="1200" dirty="0" smtClean="0">
                <a:solidFill>
                  <a:schemeClr val="tx1"/>
                </a:solidFill>
                <a:effectLst/>
                <a:latin typeface="+mn-lt"/>
                <a:ea typeface="+mn-ea"/>
                <a:cs typeface="+mn-cs"/>
              </a:rPr>
              <a:t>tail </a:t>
            </a:r>
            <a:r>
              <a:rPr lang="zh-CN" altLang="en-US" sz="1200" b="0" i="0" kern="1200" dirty="0" smtClean="0">
                <a:solidFill>
                  <a:schemeClr val="tx1"/>
                </a:solidFill>
                <a:effectLst/>
                <a:latin typeface="+mn-lt"/>
                <a:ea typeface="+mn-ea"/>
                <a:cs typeface="+mn-cs"/>
              </a:rPr>
              <a:t>一直指向的是最后一个提交的 </a:t>
            </a:r>
            <a:r>
              <a:rPr lang="en-US" altLang="zh-CN" sz="1200" b="0" i="0" kern="1200" dirty="0" smtClean="0">
                <a:solidFill>
                  <a:schemeClr val="tx1"/>
                </a:solidFill>
                <a:effectLst/>
                <a:latin typeface="+mn-lt"/>
                <a:ea typeface="+mn-ea"/>
                <a:cs typeface="+mn-cs"/>
              </a:rPr>
              <a:t>log entry</a:t>
            </a:r>
            <a:r>
              <a:rPr lang="zh-CN" altLang="en-US" sz="1200" b="0" i="0" kern="1200" dirty="0" smtClean="0">
                <a:solidFill>
                  <a:schemeClr val="tx1"/>
                </a:solidFill>
                <a:effectLst/>
                <a:latin typeface="+mn-lt"/>
                <a:ea typeface="+mn-ea"/>
                <a:cs typeface="+mn-cs"/>
              </a:rPr>
              <a:t>，当系统第一次访问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会通过遍历 </a:t>
            </a:r>
            <a:r>
              <a:rPr lang="en-US" altLang="zh-CN" sz="1200" b="0" i="0" kern="1200" dirty="0" smtClean="0">
                <a:solidFill>
                  <a:schemeClr val="tx1"/>
                </a:solidFill>
                <a:effectLst/>
                <a:latin typeface="+mn-lt"/>
                <a:ea typeface="+mn-ea"/>
                <a:cs typeface="+mn-cs"/>
              </a:rPr>
              <a:t>head </a:t>
            </a:r>
            <a:r>
              <a:rPr lang="zh-CN" altLang="en-US" sz="1200" b="0" i="0" kern="1200" dirty="0" smtClean="0">
                <a:solidFill>
                  <a:schemeClr val="tx1"/>
                </a:solidFill>
                <a:effectLst/>
                <a:latin typeface="+mn-lt"/>
                <a:ea typeface="+mn-ea"/>
                <a:cs typeface="+mn-cs"/>
              </a:rPr>
              <a:t>到 </a:t>
            </a:r>
            <a:r>
              <a:rPr lang="en-US" altLang="zh-CN" sz="1200" b="0" i="0" kern="1200" dirty="0" smtClean="0">
                <a:solidFill>
                  <a:schemeClr val="tx1"/>
                </a:solidFill>
                <a:effectLst/>
                <a:latin typeface="+mn-lt"/>
                <a:ea typeface="+mn-ea"/>
                <a:cs typeface="+mn-cs"/>
              </a:rPr>
              <a:t>tail </a:t>
            </a:r>
            <a:r>
              <a:rPr lang="zh-CN" altLang="en-US" sz="1200" b="0" i="0" kern="1200" dirty="0" smtClean="0">
                <a:solidFill>
                  <a:schemeClr val="tx1"/>
                </a:solidFill>
                <a:effectLst/>
                <a:latin typeface="+mn-lt"/>
                <a:ea typeface="+mn-ea"/>
                <a:cs typeface="+mn-cs"/>
              </a:rPr>
              <a:t>的所有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去重建 </a:t>
            </a:r>
            <a:r>
              <a:rPr lang="en-US" altLang="zh-CN" sz="1200" b="0" i="0" kern="1200" dirty="0" smtClean="0">
                <a:solidFill>
                  <a:schemeClr val="tx1"/>
                </a:solidFill>
                <a:effectLst/>
                <a:latin typeface="+mn-lt"/>
                <a:ea typeface="+mn-ea"/>
                <a:cs typeface="+mn-cs"/>
              </a:rPr>
              <a:t>DRAM </a:t>
            </a:r>
            <a:r>
              <a:rPr lang="zh-CN" altLang="en-US" sz="1200" b="0" i="0" kern="1200" dirty="0" smtClean="0">
                <a:solidFill>
                  <a:schemeClr val="tx1"/>
                </a:solidFill>
                <a:effectLst/>
                <a:latin typeface="+mn-lt"/>
                <a:ea typeface="+mn-ea"/>
                <a:cs typeface="+mn-cs"/>
              </a:rPr>
              <a:t>里面的数据结构。</a:t>
            </a: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24</a:t>
            </a:fld>
            <a:endParaRPr lang="zh-CN" altLang="en-US"/>
          </a:p>
        </p:txBody>
      </p:sp>
    </p:spTree>
    <p:extLst>
      <p:ext uri="{BB962C8B-B14F-4D97-AF65-F5344CB8AC3E}">
        <p14:creationId xmlns:p14="http://schemas.microsoft.com/office/powerpoint/2010/main" val="385465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journal </a:t>
            </a:r>
            <a:r>
              <a:rPr lang="zh-CN" altLang="en-US" sz="1200" b="0" i="0" kern="1200" dirty="0" smtClean="0">
                <a:solidFill>
                  <a:schemeClr val="tx1"/>
                </a:solidFill>
                <a:effectLst/>
                <a:latin typeface="+mn-lt"/>
                <a:ea typeface="+mn-ea"/>
                <a:cs typeface="+mn-cs"/>
              </a:rPr>
              <a:t>是一个 </a:t>
            </a:r>
            <a:r>
              <a:rPr lang="en-US" altLang="zh-CN" sz="1200" b="0" i="0" kern="1200" dirty="0" smtClean="0">
                <a:solidFill>
                  <a:schemeClr val="tx1"/>
                </a:solidFill>
                <a:effectLst/>
                <a:latin typeface="+mn-lt"/>
                <a:ea typeface="+mn-ea"/>
                <a:cs typeface="+mn-cs"/>
              </a:rPr>
              <a:t>4 KB </a:t>
            </a:r>
            <a:r>
              <a:rPr lang="zh-CN" altLang="en-US" sz="1200" b="0" i="0" kern="1200" dirty="0" smtClean="0">
                <a:solidFill>
                  <a:schemeClr val="tx1"/>
                </a:solidFill>
                <a:effectLst/>
                <a:latin typeface="+mn-lt"/>
                <a:ea typeface="+mn-ea"/>
                <a:cs typeface="+mn-cs"/>
              </a:rPr>
              <a:t>的环形 </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，使用一对 </a:t>
            </a:r>
            <a:r>
              <a:rPr lang="en-US" altLang="zh-CN" dirty="0" smtClean="0"/>
              <a:t>&lt;</a:t>
            </a:r>
            <a:r>
              <a:rPr lang="en-US" altLang="zh-CN" dirty="0" err="1" smtClean="0"/>
              <a:t>enqueue</a:t>
            </a:r>
            <a:r>
              <a:rPr lang="en-US" altLang="zh-CN" dirty="0" smtClean="0"/>
              <a:t>, </a:t>
            </a:r>
            <a:r>
              <a:rPr lang="en-US" altLang="zh-CN" dirty="0" err="1" smtClean="0"/>
              <a:t>dequeue</a:t>
            </a:r>
            <a:r>
              <a:rPr lang="en-US" altLang="zh-CN" dirty="0" smtClean="0"/>
              <a:t>&gt;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指针来操作这个 </a:t>
            </a:r>
            <a:r>
              <a:rPr lang="en-US" altLang="zh-CN" sz="1200" b="0" i="0" kern="1200" dirty="0" smtClean="0">
                <a:solidFill>
                  <a:schemeClr val="tx1"/>
                </a:solidFill>
                <a:effectLst/>
                <a:latin typeface="+mn-lt"/>
                <a:ea typeface="+mn-ea"/>
                <a:cs typeface="+mn-cs"/>
              </a:rPr>
              <a:t>buffer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Journal </a:t>
            </a:r>
            <a:r>
              <a:rPr lang="zh-CN" altLang="en-US" sz="1200" b="0" i="0" kern="1200" dirty="0" smtClean="0">
                <a:solidFill>
                  <a:schemeClr val="tx1"/>
                </a:solidFill>
                <a:effectLst/>
                <a:latin typeface="+mn-lt"/>
                <a:ea typeface="+mn-ea"/>
                <a:cs typeface="+mn-cs"/>
              </a:rPr>
              <a:t>主要是为了保证操作多个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的原子性，首先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会将更新追加到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的各自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上面，然后开启一个事务，将涉及到的 </a:t>
            </a:r>
            <a:r>
              <a:rPr lang="en-US" altLang="zh-CN" sz="1200" b="0" i="0" kern="1200" dirty="0" smtClean="0">
                <a:solidFill>
                  <a:schemeClr val="tx1"/>
                </a:solidFill>
                <a:effectLst/>
                <a:latin typeface="+mn-lt"/>
                <a:ea typeface="+mn-ea"/>
                <a:cs typeface="+mn-cs"/>
              </a:rPr>
              <a:t>log tail </a:t>
            </a:r>
            <a:r>
              <a:rPr lang="zh-CN" altLang="en-US" sz="1200" b="0" i="0" kern="1200" dirty="0" smtClean="0">
                <a:solidFill>
                  <a:schemeClr val="tx1"/>
                </a:solidFill>
                <a:effectLst/>
                <a:latin typeface="+mn-lt"/>
                <a:ea typeface="+mn-ea"/>
                <a:cs typeface="+mn-cs"/>
              </a:rPr>
              <a:t>写入当前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journal </a:t>
            </a:r>
            <a:r>
              <a:rPr lang="en-US" altLang="zh-CN" sz="1200" b="0" i="0" kern="1200" dirty="0" err="1" smtClean="0">
                <a:solidFill>
                  <a:schemeClr val="tx1"/>
                </a:solidFill>
                <a:effectLst/>
                <a:latin typeface="+mn-lt"/>
                <a:ea typeface="+mn-ea"/>
                <a:cs typeface="+mn-cs"/>
              </a:rPr>
              <a:t>enqueue</a:t>
            </a:r>
            <a:r>
              <a:rPr lang="zh-CN" altLang="en-US" sz="1200" b="0" i="0" kern="1200" dirty="0" smtClean="0">
                <a:solidFill>
                  <a:schemeClr val="tx1"/>
                </a:solidFill>
                <a:effectLst/>
                <a:latin typeface="+mn-lt"/>
                <a:ea typeface="+mn-ea"/>
                <a:cs typeface="+mn-cs"/>
              </a:rPr>
              <a:t>，并且更新 </a:t>
            </a:r>
            <a:r>
              <a:rPr lang="en-US" altLang="zh-CN" sz="1200" b="0" i="0" kern="1200" dirty="0" err="1" smtClean="0">
                <a:solidFill>
                  <a:schemeClr val="tx1"/>
                </a:solidFill>
                <a:effectLst/>
                <a:latin typeface="+mn-lt"/>
                <a:ea typeface="+mn-ea"/>
                <a:cs typeface="+mn-cs"/>
              </a:rPr>
              <a:t>enqueue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指针，当 各个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完成了自己的更新，</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就更新 </a:t>
            </a:r>
            <a:r>
              <a:rPr lang="en-US" altLang="zh-CN" sz="1200" b="0" i="0" kern="1200" dirty="0" err="1" smtClean="0">
                <a:solidFill>
                  <a:schemeClr val="tx1"/>
                </a:solidFill>
                <a:effectLst/>
                <a:latin typeface="+mn-lt"/>
                <a:ea typeface="+mn-ea"/>
                <a:cs typeface="+mn-cs"/>
              </a:rPr>
              <a:t>dequeue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指针到 </a:t>
            </a:r>
            <a:r>
              <a:rPr lang="en-US" altLang="zh-CN" sz="1200" b="0" i="0" kern="1200" dirty="0" err="1" smtClean="0">
                <a:solidFill>
                  <a:schemeClr val="tx1"/>
                </a:solidFill>
                <a:effectLst/>
                <a:latin typeface="+mn-lt"/>
                <a:ea typeface="+mn-ea"/>
                <a:cs typeface="+mn-cs"/>
              </a:rPr>
              <a:t>enqueue</a:t>
            </a:r>
            <a:r>
              <a:rPr lang="zh-CN" altLang="en-US" sz="1200" b="0" i="0" kern="1200" dirty="0" smtClean="0">
                <a:solidFill>
                  <a:schemeClr val="tx1"/>
                </a:solidFill>
                <a:effectLst/>
                <a:latin typeface="+mn-lt"/>
                <a:ea typeface="+mn-ea"/>
                <a:cs typeface="+mn-cs"/>
              </a:rPr>
              <a:t>，完成事务的提交。</a:t>
            </a:r>
            <a:endParaRPr lang="en-US" altLang="zh-CN" sz="1200" b="0" i="0" kern="1200" dirty="0" smtClean="0">
              <a:solidFill>
                <a:schemeClr val="tx1"/>
              </a:solidFill>
              <a:effectLst/>
              <a:latin typeface="+mn-lt"/>
              <a:ea typeface="+mn-ea"/>
              <a:cs typeface="+mn-cs"/>
            </a:endParaRPr>
          </a:p>
          <a:p>
            <a:pPr lvl="0"/>
            <a:r>
              <a:rPr lang="zh-CN" altLang="en-US" sz="1200" b="1" dirty="0" smtClean="0">
                <a:latin typeface="微软雅黑" panose="020B0503020204020204" pitchFamily="34" charset="-122"/>
                <a:ea typeface="微软雅黑" panose="020B0503020204020204" pitchFamily="34" charset="-122"/>
              </a:rPr>
              <a:t>一个</a:t>
            </a:r>
            <a:r>
              <a:rPr lang="en-US" altLang="zh-CN" sz="1200" b="1" dirty="0" smtClean="0">
                <a:latin typeface="微软雅黑" panose="020B0503020204020204" pitchFamily="34" charset="-122"/>
                <a:ea typeface="微软雅黑" panose="020B0503020204020204" pitchFamily="34" charset="-122"/>
              </a:rPr>
              <a:t>NOVA</a:t>
            </a:r>
            <a:r>
              <a:rPr lang="zh-CN" altLang="en-US"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journal</a:t>
            </a:r>
            <a:r>
              <a:rPr lang="zh-CN" altLang="en-US" sz="1200" b="1" dirty="0" smtClean="0">
                <a:latin typeface="微软雅黑" panose="020B0503020204020204" pitchFamily="34" charset="-122"/>
                <a:ea typeface="微软雅黑" panose="020B0503020204020204" pitchFamily="34" charset="-122"/>
              </a:rPr>
              <a:t>是一个</a:t>
            </a:r>
            <a:r>
              <a:rPr lang="en-US" altLang="zh-CN" sz="1200" b="1" dirty="0" smtClean="0">
                <a:latin typeface="微软雅黑" panose="020B0503020204020204" pitchFamily="34" charset="-122"/>
                <a:ea typeface="微软雅黑" panose="020B0503020204020204" pitchFamily="34" charset="-122"/>
              </a:rPr>
              <a:t>4KB</a:t>
            </a:r>
            <a:r>
              <a:rPr lang="zh-CN" altLang="en-US" sz="1200" b="1" dirty="0" smtClean="0">
                <a:latin typeface="微软雅黑" panose="020B0503020204020204" pitchFamily="34" charset="-122"/>
                <a:ea typeface="微软雅黑" panose="020B0503020204020204" pitchFamily="34" charset="-122"/>
              </a:rPr>
              <a:t>大小的循环缓存（</a:t>
            </a:r>
            <a:r>
              <a:rPr lang="en-US" altLang="zh-CN" sz="1200" b="1" dirty="0" smtClean="0">
                <a:latin typeface="微软雅黑" panose="020B0503020204020204" pitchFamily="34" charset="-122"/>
                <a:ea typeface="微软雅黑" panose="020B0503020204020204" pitchFamily="34" charset="-122"/>
              </a:rPr>
              <a:t>circular buffer),</a:t>
            </a:r>
            <a:r>
              <a:rPr lang="zh-CN" altLang="en-US" sz="1200" b="1" dirty="0" smtClean="0">
                <a:latin typeface="微软雅黑" panose="020B0503020204020204" pitchFamily="34" charset="-122"/>
                <a:ea typeface="微软雅黑" panose="020B0503020204020204" pitchFamily="34" charset="-122"/>
              </a:rPr>
              <a:t>并且</a:t>
            </a:r>
            <a:r>
              <a:rPr lang="en-US" altLang="zh-CN" sz="1200" b="1" dirty="0" smtClean="0">
                <a:latin typeface="微软雅黑" panose="020B0503020204020204" pitchFamily="34" charset="-122"/>
                <a:ea typeface="微软雅黑" panose="020B0503020204020204" pitchFamily="34" charset="-122"/>
              </a:rPr>
              <a:t>NOVA</a:t>
            </a:r>
            <a:r>
              <a:rPr lang="zh-CN" altLang="en-US" sz="1200" b="1" dirty="0" smtClean="0">
                <a:latin typeface="微软雅黑" panose="020B0503020204020204" pitchFamily="34" charset="-122"/>
                <a:ea typeface="微软雅黑" panose="020B0503020204020204" pitchFamily="34" charset="-122"/>
              </a:rPr>
              <a:t>用一个</a:t>
            </a:r>
            <a:r>
              <a:rPr lang="en-US" altLang="zh-CN" sz="1200" b="1" dirty="0" smtClean="0">
                <a:latin typeface="微软雅黑" panose="020B0503020204020204" pitchFamily="34" charset="-122"/>
                <a:ea typeface="微软雅黑" panose="020B0503020204020204" pitchFamily="34" charset="-122"/>
              </a:rPr>
              <a:t>(</a:t>
            </a:r>
            <a:r>
              <a:rPr lang="en-US" altLang="zh-CN" sz="1200" b="1" dirty="0" err="1" smtClean="0">
                <a:latin typeface="微软雅黑" panose="020B0503020204020204" pitchFamily="34" charset="-122"/>
                <a:ea typeface="微软雅黑" panose="020B0503020204020204" pitchFamily="34" charset="-122"/>
              </a:rPr>
              <a:t>enqueue,dequeue</a:t>
            </a:r>
            <a:r>
              <a:rPr lang="en-US" altLang="zh-CN" sz="1200" b="1" dirty="0" smtClean="0">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指针对来管理每个</a:t>
            </a:r>
            <a:r>
              <a:rPr lang="en-US" altLang="zh-CN" sz="1200" b="1" dirty="0" smtClean="0">
                <a:latin typeface="微软雅黑" panose="020B0503020204020204" pitchFamily="34" charset="-122"/>
                <a:ea typeface="微软雅黑" panose="020B0503020204020204" pitchFamily="34" charset="-122"/>
              </a:rPr>
              <a:t>journal</a:t>
            </a:r>
            <a:r>
              <a:rPr lang="zh-CN" altLang="en-US"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pPr lvl="0"/>
            <a:endParaRPr lang="en-US" altLang="zh-CN" sz="1200" b="1" dirty="0" smtClean="0">
              <a:latin typeface="微软雅黑" panose="020B0503020204020204" pitchFamily="34" charset="-122"/>
              <a:ea typeface="微软雅黑" panose="020B0503020204020204" pitchFamily="34" charset="-122"/>
            </a:endParaRPr>
          </a:p>
          <a:p>
            <a:pPr lvl="0"/>
            <a:r>
              <a:rPr lang="zh-CN" altLang="en-US" sz="1200" b="1" dirty="0" smtClean="0">
                <a:latin typeface="微软雅黑" panose="020B0503020204020204" pitchFamily="34" charset="-122"/>
                <a:ea typeface="微软雅黑" panose="020B0503020204020204" pitchFamily="34" charset="-122"/>
              </a:rPr>
              <a:t>对于创建操作，</a:t>
            </a:r>
            <a:r>
              <a:rPr lang="en-US" altLang="zh-CN" sz="1200" b="1" dirty="0" smtClean="0">
                <a:latin typeface="微软雅黑" panose="020B0503020204020204" pitchFamily="34" charset="-122"/>
                <a:ea typeface="微软雅黑" panose="020B0503020204020204" pitchFamily="34" charset="-122"/>
              </a:rPr>
              <a:t>NOVA </a:t>
            </a:r>
            <a:r>
              <a:rPr lang="zh-CN" altLang="en-US" sz="1200" b="1" dirty="0" smtClean="0">
                <a:latin typeface="微软雅黑" panose="020B0503020204020204" pitchFamily="34" charset="-122"/>
                <a:ea typeface="微软雅黑" panose="020B0503020204020204" pitchFamily="34" charset="-122"/>
              </a:rPr>
              <a:t>记录 目录的</a:t>
            </a:r>
            <a:r>
              <a:rPr lang="en-US" altLang="zh-CN" sz="1200" b="1" dirty="0" smtClean="0">
                <a:latin typeface="微软雅黑" panose="020B0503020204020204" pitchFamily="34" charset="-122"/>
                <a:ea typeface="微软雅黑" panose="020B0503020204020204" pitchFamily="34" charset="-122"/>
              </a:rPr>
              <a:t>log</a:t>
            </a:r>
            <a:r>
              <a:rPr lang="zh-CN" altLang="en-US" sz="1200" b="1" dirty="0" smtClean="0">
                <a:latin typeface="微软雅黑" panose="020B0503020204020204" pitchFamily="34" charset="-122"/>
                <a:ea typeface="微软雅黑" panose="020B0503020204020204" pitchFamily="34" charset="-122"/>
              </a:rPr>
              <a:t>尾指针和新的索引节点有效位。</a:t>
            </a:r>
            <a:endParaRPr lang="en-US" altLang="zh-CN" sz="1200" b="1" dirty="0" smtClean="0">
              <a:latin typeface="微软雅黑" panose="020B0503020204020204" pitchFamily="34" charset="-122"/>
              <a:ea typeface="微软雅黑" panose="020B0503020204020204" pitchFamily="34" charset="-122"/>
            </a:endParaRPr>
          </a:p>
          <a:p>
            <a:pPr lvl="0"/>
            <a:endParaRPr lang="en-US" altLang="zh-CN" sz="1200" b="1" dirty="0" smtClean="0">
              <a:latin typeface="微软雅黑" panose="020B0503020204020204" pitchFamily="34" charset="-122"/>
              <a:ea typeface="微软雅黑" panose="020B0503020204020204" pitchFamily="34" charset="-122"/>
            </a:endParaRPr>
          </a:p>
          <a:p>
            <a:pPr lvl="0"/>
            <a:r>
              <a:rPr lang="en-US" altLang="zh-CN" sz="1200" b="1" dirty="0" smtClean="0">
                <a:latin typeface="微软雅黑" panose="020B0503020204020204" pitchFamily="34" charset="-122"/>
                <a:ea typeface="微软雅黑" panose="020B0503020204020204" pitchFamily="34" charset="-122"/>
              </a:rPr>
              <a:t>NOVA</a:t>
            </a:r>
            <a:r>
              <a:rPr lang="zh-CN" altLang="en-US" sz="1200" b="1" dirty="0" smtClean="0">
                <a:latin typeface="微软雅黑" panose="020B0503020204020204" pitchFamily="34" charset="-122"/>
                <a:ea typeface="微软雅黑" panose="020B0503020204020204" pitchFamily="34" charset="-122"/>
              </a:rPr>
              <a:t>允许每个核一次打开一个事务并且每个</a:t>
            </a:r>
            <a:r>
              <a:rPr lang="en-US" altLang="zh-CN" sz="1200" b="1" dirty="0" smtClean="0">
                <a:latin typeface="微软雅黑" panose="020B0503020204020204" pitchFamily="34" charset="-122"/>
                <a:ea typeface="微软雅黑" panose="020B0503020204020204" pitchFamily="34" charset="-122"/>
              </a:rPr>
              <a:t>CPU</a:t>
            </a:r>
            <a:r>
              <a:rPr lang="zh-CN" altLang="en-US" sz="1200" b="1" dirty="0" smtClean="0">
                <a:latin typeface="微软雅黑" panose="020B0503020204020204" pitchFamily="34" charset="-122"/>
                <a:ea typeface="微软雅黑" panose="020B0503020204020204" pitchFamily="34" charset="-122"/>
              </a:rPr>
              <a:t>允许并发事务执行。每次目录操作，内核虚拟文件系统层锁住所有受影响的</a:t>
            </a:r>
            <a:r>
              <a:rPr lang="en-US" altLang="zh-CN" sz="1200" b="1" dirty="0" err="1" smtClean="0">
                <a:latin typeface="微软雅黑" panose="020B0503020204020204" pitchFamily="34" charset="-122"/>
                <a:ea typeface="微软雅黑" panose="020B0503020204020204" pitchFamily="34" charset="-122"/>
              </a:rPr>
              <a:t>inodes</a:t>
            </a:r>
            <a:r>
              <a:rPr lang="zh-CN" altLang="en-US" sz="1200" b="1" dirty="0" smtClean="0">
                <a:latin typeface="微软雅黑" panose="020B0503020204020204" pitchFamily="34" charset="-122"/>
                <a:ea typeface="微软雅黑" panose="020B0503020204020204" pitchFamily="34" charset="-122"/>
              </a:rPr>
              <a:t>，保证并发事务不会操作同一个索引节点。</a:t>
            </a:r>
            <a:endParaRPr kumimoji="0" lang="en-US" altLang="zh-CN" sz="1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26</a:t>
            </a:fld>
            <a:endParaRPr lang="zh-CN" altLang="en-US"/>
          </a:p>
        </p:txBody>
      </p:sp>
    </p:spTree>
    <p:extLst>
      <p:ext uri="{BB962C8B-B14F-4D97-AF65-F5344CB8AC3E}">
        <p14:creationId xmlns:p14="http://schemas.microsoft.com/office/powerpoint/2010/main" val="1244251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将 </a:t>
            </a:r>
            <a:r>
              <a:rPr lang="en-US" altLang="zh-CN" sz="1200" b="0" i="0" kern="1200" dirty="0" smtClean="0">
                <a:solidFill>
                  <a:schemeClr val="tx1"/>
                </a:solidFill>
                <a:effectLst/>
                <a:latin typeface="+mn-lt"/>
                <a:ea typeface="+mn-ea"/>
                <a:cs typeface="+mn-cs"/>
              </a:rPr>
              <a:t>NVMM </a:t>
            </a:r>
            <a:r>
              <a:rPr lang="zh-CN" altLang="en-US" sz="1200" b="0" i="0" kern="1200" dirty="0" smtClean="0">
                <a:solidFill>
                  <a:schemeClr val="tx1"/>
                </a:solidFill>
                <a:effectLst/>
                <a:latin typeface="+mn-lt"/>
                <a:ea typeface="+mn-ea"/>
                <a:cs typeface="+mn-cs"/>
              </a:rPr>
              <a:t>给每个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分了一个 </a:t>
            </a:r>
            <a:r>
              <a:rPr lang="en-US" altLang="zh-CN" sz="1200" b="0" i="0" kern="1200" dirty="0" smtClean="0">
                <a:solidFill>
                  <a:schemeClr val="tx1"/>
                </a:solidFill>
                <a:effectLst/>
                <a:latin typeface="+mn-lt"/>
                <a:ea typeface="+mn-ea"/>
                <a:cs typeface="+mn-cs"/>
              </a:rPr>
              <a:t>pool</a:t>
            </a:r>
            <a:r>
              <a:rPr lang="zh-CN" altLang="en-US" sz="1200" b="0" i="0" kern="1200" dirty="0" smtClean="0">
                <a:solidFill>
                  <a:schemeClr val="tx1"/>
                </a:solidFill>
                <a:effectLst/>
                <a:latin typeface="+mn-lt"/>
                <a:ea typeface="+mn-ea"/>
                <a:cs typeface="+mn-cs"/>
              </a:rPr>
              <a:t>，然后将空闲的 </a:t>
            </a:r>
            <a:r>
              <a:rPr lang="en-US" altLang="zh-CN" sz="1200" b="0" i="0" kern="1200" dirty="0" smtClean="0">
                <a:solidFill>
                  <a:schemeClr val="tx1"/>
                </a:solidFill>
                <a:effectLst/>
                <a:latin typeface="+mn-lt"/>
                <a:ea typeface="+mn-ea"/>
                <a:cs typeface="+mn-cs"/>
              </a:rPr>
              <a:t>page list </a:t>
            </a:r>
            <a:r>
              <a:rPr lang="zh-CN" altLang="en-US" sz="1200" b="0" i="0" kern="1200" dirty="0" smtClean="0">
                <a:solidFill>
                  <a:schemeClr val="tx1"/>
                </a:solidFill>
                <a:effectLst/>
                <a:latin typeface="+mn-lt"/>
                <a:ea typeface="+mn-ea"/>
                <a:cs typeface="+mn-cs"/>
              </a:rPr>
              <a:t>保存在了 </a:t>
            </a:r>
            <a:r>
              <a:rPr lang="en-US" altLang="zh-CN" sz="1200" b="0" i="0" kern="1200" dirty="0" smtClean="0">
                <a:solidFill>
                  <a:schemeClr val="tx1"/>
                </a:solidFill>
                <a:effectLst/>
                <a:latin typeface="+mn-lt"/>
                <a:ea typeface="+mn-ea"/>
                <a:cs typeface="+mn-cs"/>
              </a:rPr>
              <a:t>DRAM </a:t>
            </a:r>
            <a:r>
              <a:rPr lang="zh-CN" altLang="en-US" sz="1200" b="0" i="0" kern="1200" dirty="0" smtClean="0">
                <a:solidFill>
                  <a:schemeClr val="tx1"/>
                </a:solidFill>
                <a:effectLst/>
                <a:latin typeface="+mn-lt"/>
                <a:ea typeface="+mn-ea"/>
                <a:cs typeface="+mn-cs"/>
              </a:rPr>
              <a:t>里面。如果当前 </a:t>
            </a:r>
            <a:r>
              <a:rPr lang="en-US" altLang="zh-CN" sz="1200" b="0" i="0" kern="1200" dirty="0" smtClean="0">
                <a:solidFill>
                  <a:schemeClr val="tx1"/>
                </a:solidFill>
                <a:effectLst/>
                <a:latin typeface="+mn-lt"/>
                <a:ea typeface="+mn-ea"/>
                <a:cs typeface="+mn-cs"/>
              </a:rPr>
              <a:t>CPU pool </a:t>
            </a:r>
            <a:r>
              <a:rPr lang="zh-CN" altLang="en-US" sz="1200" b="0" i="0" kern="1200" dirty="0" smtClean="0">
                <a:solidFill>
                  <a:schemeClr val="tx1"/>
                </a:solidFill>
                <a:effectLst/>
                <a:latin typeface="+mn-lt"/>
                <a:ea typeface="+mn-ea"/>
                <a:cs typeface="+mn-cs"/>
              </a:rPr>
              <a:t>里面没有可用的 </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，就从最大的 </a:t>
            </a:r>
            <a:r>
              <a:rPr lang="en-US" altLang="zh-CN" sz="1200" b="0" i="0" kern="1200" dirty="0" smtClean="0">
                <a:solidFill>
                  <a:schemeClr val="tx1"/>
                </a:solidFill>
                <a:effectLst/>
                <a:latin typeface="+mn-lt"/>
                <a:ea typeface="+mn-ea"/>
                <a:cs typeface="+mn-cs"/>
              </a:rPr>
              <a:t>pool </a:t>
            </a:r>
            <a:r>
              <a:rPr lang="zh-CN" altLang="en-US" sz="1200" b="0" i="0" kern="1200" dirty="0" smtClean="0">
                <a:solidFill>
                  <a:schemeClr val="tx1"/>
                </a:solidFill>
                <a:effectLst/>
                <a:latin typeface="+mn-lt"/>
                <a:ea typeface="+mn-ea"/>
                <a:cs typeface="+mn-cs"/>
              </a:rPr>
              <a:t>里面拿。</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red-black tree </a:t>
            </a:r>
            <a:r>
              <a:rPr lang="zh-CN" altLang="en-US" sz="1200" b="0" i="0" kern="1200" dirty="0" smtClean="0">
                <a:solidFill>
                  <a:schemeClr val="tx1"/>
                </a:solidFill>
                <a:effectLst/>
                <a:latin typeface="+mn-lt"/>
                <a:ea typeface="+mn-ea"/>
                <a:cs typeface="+mn-cs"/>
              </a:rPr>
              <a:t>按照 </a:t>
            </a:r>
            <a:r>
              <a:rPr lang="en-US" altLang="zh-CN" sz="1200" b="0" i="0" kern="1200" dirty="0" smtClean="0">
                <a:solidFill>
                  <a:schemeClr val="tx1"/>
                </a:solidFill>
                <a:effectLst/>
                <a:latin typeface="+mn-lt"/>
                <a:ea typeface="+mn-ea"/>
                <a:cs typeface="+mn-cs"/>
              </a:rPr>
              <a:t>address </a:t>
            </a:r>
            <a:r>
              <a:rPr lang="zh-CN" altLang="en-US" sz="1200" b="0" i="0" kern="1200" dirty="0" smtClean="0">
                <a:solidFill>
                  <a:schemeClr val="tx1"/>
                </a:solidFill>
                <a:effectLst/>
                <a:latin typeface="+mn-lt"/>
                <a:ea typeface="+mn-ea"/>
                <a:cs typeface="+mn-cs"/>
              </a:rPr>
              <a:t>来存放空闲的 </a:t>
            </a:r>
            <a:r>
              <a:rPr lang="en-US" altLang="zh-CN" sz="1200" b="0" i="0" kern="1200" dirty="0" smtClean="0">
                <a:solidFill>
                  <a:schemeClr val="tx1"/>
                </a:solidFill>
                <a:effectLst/>
                <a:latin typeface="+mn-lt"/>
                <a:ea typeface="+mn-ea"/>
                <a:cs typeface="+mn-cs"/>
              </a:rPr>
              <a:t>pages</a:t>
            </a:r>
            <a:r>
              <a:rPr lang="zh-CN" altLang="en-US" sz="1200" b="0" i="0" kern="1200" dirty="0" smtClean="0">
                <a:solidFill>
                  <a:schemeClr val="tx1"/>
                </a:solidFill>
                <a:effectLst/>
                <a:latin typeface="+mn-lt"/>
                <a:ea typeface="+mn-ea"/>
                <a:cs typeface="+mn-cs"/>
              </a:rPr>
              <a:t>，正常关机下面，</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会将分配好的 </a:t>
            </a:r>
            <a:r>
              <a:rPr lang="en-US" altLang="zh-CN" sz="1200" b="0" i="0" kern="1200" dirty="0" smtClean="0">
                <a:solidFill>
                  <a:schemeClr val="tx1"/>
                </a:solidFill>
                <a:effectLst/>
                <a:latin typeface="+mn-lt"/>
                <a:ea typeface="+mn-ea"/>
                <a:cs typeface="+mn-cs"/>
              </a:rPr>
              <a:t>page </a:t>
            </a:r>
            <a:r>
              <a:rPr lang="zh-CN" altLang="en-US" sz="1200" b="0" i="0" kern="1200" dirty="0" smtClean="0">
                <a:solidFill>
                  <a:schemeClr val="tx1"/>
                </a:solidFill>
                <a:effectLst/>
                <a:latin typeface="+mn-lt"/>
                <a:ea typeface="+mn-ea"/>
                <a:cs typeface="+mn-cs"/>
              </a:rPr>
              <a:t>状态保存到 </a:t>
            </a:r>
            <a:r>
              <a:rPr lang="en-US" altLang="zh-CN" sz="1200" b="0" i="0" kern="1200" dirty="0" smtClean="0">
                <a:solidFill>
                  <a:schemeClr val="tx1"/>
                </a:solidFill>
                <a:effectLst/>
                <a:latin typeface="+mn-lt"/>
                <a:ea typeface="+mn-ea"/>
                <a:cs typeface="+mn-cs"/>
              </a:rPr>
              <a:t>recovery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里面，但如果是非正常关机，则会遍历所有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并重建。</a:t>
            </a:r>
          </a:p>
          <a:p>
            <a:r>
              <a:rPr lang="zh-CN" altLang="en-US" sz="1200" b="0" i="0" kern="1200" dirty="0" smtClean="0">
                <a:solidFill>
                  <a:schemeClr val="tx1"/>
                </a:solidFill>
                <a:effectLst/>
                <a:latin typeface="+mn-lt"/>
                <a:ea typeface="+mn-ea"/>
                <a:cs typeface="+mn-cs"/>
              </a:rPr>
              <a:t>最开始，一个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只有一个 </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，当需要更多 </a:t>
            </a:r>
            <a:r>
              <a:rPr lang="en-US" altLang="zh-CN" sz="1200" b="0" i="0" kern="1200" dirty="0" smtClean="0">
                <a:solidFill>
                  <a:schemeClr val="tx1"/>
                </a:solidFill>
                <a:effectLst/>
                <a:latin typeface="+mn-lt"/>
                <a:ea typeface="+mn-ea"/>
                <a:cs typeface="+mn-cs"/>
              </a:rPr>
              <a:t>page </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直接使用 </a:t>
            </a:r>
            <a:r>
              <a:rPr lang="en-US" altLang="zh-CN" sz="1200" b="0" i="0" kern="1200" dirty="0" smtClean="0">
                <a:solidFill>
                  <a:schemeClr val="tx1"/>
                </a:solidFill>
                <a:effectLst/>
                <a:latin typeface="+mn-lt"/>
                <a:ea typeface="+mn-ea"/>
                <a:cs typeface="+mn-cs"/>
              </a:rPr>
              <a:t>x 2 </a:t>
            </a:r>
            <a:r>
              <a:rPr lang="zh-CN" altLang="en-US" sz="1200" b="0" i="0" kern="1200" dirty="0" smtClean="0">
                <a:solidFill>
                  <a:schemeClr val="tx1"/>
                </a:solidFill>
                <a:effectLst/>
                <a:latin typeface="+mn-lt"/>
                <a:ea typeface="+mn-ea"/>
                <a:cs typeface="+mn-cs"/>
              </a:rPr>
              <a:t>的方式，但如果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的长度超过了一定阈值，就每次只新分配固定数量的 </a:t>
            </a:r>
            <a:r>
              <a:rPr lang="en-US" altLang="zh-CN" sz="1200" b="0" i="0" kern="1200" dirty="0" smtClean="0">
                <a:solidFill>
                  <a:schemeClr val="tx1"/>
                </a:solidFill>
                <a:effectLst/>
                <a:latin typeface="+mn-lt"/>
                <a:ea typeface="+mn-ea"/>
                <a:cs typeface="+mn-cs"/>
              </a:rPr>
              <a:t>pages </a:t>
            </a:r>
            <a:r>
              <a:rPr lang="zh-CN" altLang="en-US" sz="1200" b="0" i="0" kern="1200" dirty="0" smtClean="0">
                <a:solidFill>
                  <a:schemeClr val="tx1"/>
                </a:solidFill>
                <a:effectLst/>
                <a:latin typeface="+mn-lt"/>
                <a:ea typeface="+mn-ea"/>
                <a:cs typeface="+mn-cs"/>
              </a:rPr>
              <a:t>了。</a:t>
            </a: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27</a:t>
            </a:fld>
            <a:endParaRPr lang="zh-CN" altLang="en-US"/>
          </a:p>
        </p:txBody>
      </p:sp>
    </p:spTree>
    <p:extLst>
      <p:ext uri="{BB962C8B-B14F-4D97-AF65-F5344CB8AC3E}">
        <p14:creationId xmlns:p14="http://schemas.microsoft.com/office/powerpoint/2010/main" val="3086698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a:ln/>
        </p:spPr>
      </p:sp>
      <p:sp>
        <p:nvSpPr>
          <p:cNvPr id="361475"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dirty="0" smtClean="0"/>
              <a:t>64</a:t>
            </a:r>
            <a:r>
              <a:rPr lang="zh-CN" altLang="en-US" dirty="0" smtClean="0"/>
              <a:t>位原子更新：当前处理器支持易失性内存的</a:t>
            </a:r>
            <a:r>
              <a:rPr lang="en-US" altLang="zh-CN" dirty="0" smtClean="0"/>
              <a:t>64</a:t>
            </a:r>
            <a:r>
              <a:rPr lang="zh-CN" altLang="en-US" dirty="0" smtClean="0"/>
              <a:t>位原子写。</a:t>
            </a:r>
            <a:r>
              <a:rPr lang="en-US" altLang="zh-CN" dirty="0" smtClean="0"/>
              <a:t>NOVA</a:t>
            </a:r>
            <a:r>
              <a:rPr lang="zh-CN" altLang="en-US" dirty="0" smtClean="0"/>
              <a:t>使用</a:t>
            </a:r>
            <a:r>
              <a:rPr lang="en-US" altLang="zh-CN" dirty="0" smtClean="0"/>
              <a:t>64</a:t>
            </a:r>
            <a:r>
              <a:rPr lang="zh-CN" altLang="en-US" dirty="0" smtClean="0"/>
              <a:t>位原地写以便直接修改元数据，如文件的读访问时间等某些操作，并且使用</a:t>
            </a:r>
            <a:r>
              <a:rPr lang="en-US" altLang="zh-CN" dirty="0" smtClean="0"/>
              <a:t>64</a:t>
            </a:r>
            <a:r>
              <a:rPr lang="zh-CN" altLang="en-US" dirty="0" smtClean="0"/>
              <a:t>位原子写通过更新索引节点的日志尾指针来提交更新到日志中。</a:t>
            </a:r>
          </a:p>
          <a:p>
            <a:r>
              <a:rPr lang="en-US" altLang="zh-CN" dirty="0" smtClean="0"/>
              <a:t>Logging</a:t>
            </a:r>
            <a:r>
              <a:rPr lang="zh-CN" altLang="en-US" dirty="0" smtClean="0"/>
              <a:t>：</a:t>
            </a:r>
            <a:r>
              <a:rPr lang="en-US" altLang="zh-CN" dirty="0" smtClean="0"/>
              <a:t>NOVA</a:t>
            </a:r>
            <a:r>
              <a:rPr lang="zh-CN" altLang="en-US" dirty="0" smtClean="0"/>
              <a:t>采用索引结点日志以便记录修改单个索引结点的所有操作。这些操作包括</a:t>
            </a:r>
            <a:r>
              <a:rPr lang="en-US" altLang="zh-CN" dirty="0" smtClean="0"/>
              <a:t>write</a:t>
            </a:r>
            <a:r>
              <a:rPr lang="zh-CN" altLang="en-US" dirty="0" smtClean="0"/>
              <a:t>，</a:t>
            </a:r>
            <a:r>
              <a:rPr lang="en-US" altLang="zh-CN" dirty="0" err="1" smtClean="0"/>
              <a:t>msync</a:t>
            </a:r>
            <a:r>
              <a:rPr lang="zh-CN" altLang="en-US" dirty="0" smtClean="0"/>
              <a:t>和</a:t>
            </a:r>
            <a:r>
              <a:rPr lang="en-US" altLang="zh-CN" dirty="0" err="1" smtClean="0"/>
              <a:t>chmod</a:t>
            </a:r>
            <a:r>
              <a:rPr lang="zh-CN" altLang="en-US" dirty="0" smtClean="0"/>
              <a:t>。每个索引结点的日志是相互独立存在的。</a:t>
            </a:r>
          </a:p>
          <a:p>
            <a:r>
              <a:rPr lang="zh-CN" altLang="en-US" dirty="0" smtClean="0"/>
              <a:t>轻量级</a:t>
            </a:r>
            <a:r>
              <a:rPr lang="en-US" altLang="zh-CN" dirty="0" smtClean="0"/>
              <a:t>Journaling</a:t>
            </a:r>
            <a:r>
              <a:rPr lang="zh-CN" altLang="en-US" dirty="0" smtClean="0"/>
              <a:t>：对于目录操作要求改变多个索引结点的操作如</a:t>
            </a:r>
            <a:r>
              <a:rPr lang="en-US" altLang="zh-CN" dirty="0" smtClean="0"/>
              <a:t>create</a:t>
            </a:r>
            <a:r>
              <a:rPr lang="zh-CN" altLang="en-US" dirty="0" smtClean="0"/>
              <a:t>，</a:t>
            </a:r>
            <a:r>
              <a:rPr lang="en-US" altLang="zh-CN" dirty="0" smtClean="0"/>
              <a:t>unlink</a:t>
            </a:r>
            <a:r>
              <a:rPr lang="zh-CN" altLang="en-US" dirty="0" smtClean="0"/>
              <a:t>和</a:t>
            </a:r>
            <a:r>
              <a:rPr lang="en-US" altLang="zh-CN" dirty="0" smtClean="0"/>
              <a:t>rename</a:t>
            </a:r>
            <a:r>
              <a:rPr lang="zh-CN" altLang="en-US" dirty="0" smtClean="0"/>
              <a:t>，</a:t>
            </a:r>
            <a:r>
              <a:rPr lang="en-US" altLang="zh-CN" dirty="0" smtClean="0"/>
              <a:t>NOVA</a:t>
            </a:r>
            <a:r>
              <a:rPr lang="zh-CN" altLang="en-US" dirty="0" smtClean="0"/>
              <a:t>采用轻量级的日志提供原子性。任何时间内，任何</a:t>
            </a:r>
            <a:r>
              <a:rPr lang="en-US" altLang="zh-CN" dirty="0" smtClean="0"/>
              <a:t>journal</a:t>
            </a:r>
            <a:r>
              <a:rPr lang="zh-CN" altLang="en-US" dirty="0" smtClean="0"/>
              <a:t>的数据是小的，不会超过</a:t>
            </a:r>
            <a:r>
              <a:rPr lang="en-US" altLang="zh-CN" dirty="0" smtClean="0"/>
              <a:t>64</a:t>
            </a:r>
            <a:r>
              <a:rPr lang="zh-CN" altLang="en-US" dirty="0" smtClean="0"/>
              <a:t>字节。</a:t>
            </a:r>
            <a:endParaRPr lang="zh-CN" altLang="en-US" dirty="0"/>
          </a:p>
        </p:txBody>
      </p:sp>
    </p:spTree>
    <p:extLst>
      <p:ext uri="{BB962C8B-B14F-4D97-AF65-F5344CB8AC3E}">
        <p14:creationId xmlns:p14="http://schemas.microsoft.com/office/powerpoint/2010/main" val="1120182065"/>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1474" name="Rectangle 2"/>
          <p:cNvSpPr>
            <a:spLocks noGrp="1" noRot="1" noChangeAspect="1" noChangeArrowheads="1" noTextEdit="1"/>
          </p:cNvSpPr>
          <p:nvPr>
            <p:ph type="sldImg"/>
          </p:nvPr>
        </p:nvSpPr>
        <p:spPr>
          <a:ln/>
        </p:spPr>
      </p:sp>
      <p:sp>
        <p:nvSpPr>
          <p:cNvPr id="361475"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200" b="0" i="0" kern="1200" dirty="0" smtClean="0">
                <a:solidFill>
                  <a:schemeClr val="tx1"/>
                </a:solidFill>
                <a:effectLst/>
                <a:latin typeface="+mn-lt"/>
                <a:ea typeface="+mn-ea"/>
                <a:cs typeface="+mn-cs"/>
              </a:rPr>
              <a:t>如果平台不支持上述新指令，</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采用</a:t>
            </a:r>
            <a:r>
              <a:rPr lang="en-US" altLang="zh-CN" sz="1200" b="0" i="0" kern="1200" dirty="0" err="1" smtClean="0">
                <a:solidFill>
                  <a:schemeClr val="tx1"/>
                </a:solidFill>
                <a:effectLst/>
                <a:latin typeface="+mn-lt"/>
                <a:ea typeface="+mn-ea"/>
                <a:cs typeface="+mn-cs"/>
              </a:rPr>
              <a:t>movntq</a:t>
            </a:r>
            <a:r>
              <a:rPr lang="zh-CN" altLang="en-US" sz="1200" b="0" i="0" kern="1200" dirty="0" smtClean="0">
                <a:solidFill>
                  <a:schemeClr val="tx1"/>
                </a:solidFill>
                <a:effectLst/>
                <a:latin typeface="+mn-lt"/>
                <a:ea typeface="+mn-ea"/>
                <a:cs typeface="+mn-cs"/>
              </a:rPr>
              <a:t>非时序移动指令绕过</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高速缓存层以便直接写</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，并且结合</a:t>
            </a:r>
            <a:r>
              <a:rPr lang="en-US" altLang="zh-CN" sz="1200" b="0" i="0" kern="1200" dirty="0" err="1" smtClean="0">
                <a:solidFill>
                  <a:schemeClr val="tx1"/>
                </a:solidFill>
                <a:effectLst/>
                <a:latin typeface="+mn-lt"/>
                <a:ea typeface="+mn-ea"/>
                <a:cs typeface="+mn-cs"/>
              </a:rPr>
              <a:t>clflush</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sfence</a:t>
            </a:r>
            <a:r>
              <a:rPr lang="zh-CN" altLang="en-US" sz="1200" b="0" i="0" kern="1200" dirty="0" smtClean="0">
                <a:solidFill>
                  <a:schemeClr val="tx1"/>
                </a:solidFill>
                <a:effectLst/>
                <a:latin typeface="+mn-lt"/>
                <a:ea typeface="+mn-ea"/>
                <a:cs typeface="+mn-cs"/>
              </a:rPr>
              <a:t>确保写顺序性。</a:t>
            </a:r>
            <a:endParaRPr lang="en-US" altLang="zh-CN" sz="1200" b="0" i="0" kern="1200" dirty="0" smtClean="0">
              <a:solidFill>
                <a:schemeClr val="tx1"/>
              </a:solidFill>
              <a:effectLst/>
              <a:latin typeface="+mn-lt"/>
              <a:ea typeface="+mn-ea"/>
              <a:cs typeface="+mn-cs"/>
            </a:endParaRPr>
          </a:p>
          <a:p>
            <a:r>
              <a:rPr lang="zh-CN" altLang="en-US" dirty="0" smtClean="0"/>
              <a:t>首先，代码将条目附加到日志中。 然后用</a:t>
            </a:r>
            <a:r>
              <a:rPr lang="en-US" altLang="zh-CN" dirty="0" err="1" smtClean="0"/>
              <a:t>clwb</a:t>
            </a:r>
            <a:r>
              <a:rPr lang="zh-CN" altLang="en-US" dirty="0" smtClean="0"/>
              <a:t>刷新受影响的缓存行。 接下来，它发出一个</a:t>
            </a:r>
            <a:r>
              <a:rPr lang="en-US" altLang="zh-CN" dirty="0" err="1" smtClean="0"/>
              <a:t>sfence</a:t>
            </a:r>
            <a:r>
              <a:rPr lang="zh-CN" altLang="en-US" dirty="0" smtClean="0"/>
              <a:t>和一个</a:t>
            </a:r>
            <a:r>
              <a:rPr lang="en-US" altLang="zh-CN" dirty="0" smtClean="0"/>
              <a:t>PCOMMIT</a:t>
            </a:r>
            <a:r>
              <a:rPr lang="zh-CN" altLang="en-US" dirty="0" smtClean="0"/>
              <a:t>指令强制</a:t>
            </a:r>
            <a:r>
              <a:rPr lang="en-US" altLang="zh-CN" dirty="0" smtClean="0"/>
              <a:t>NVMM</a:t>
            </a:r>
            <a:r>
              <a:rPr lang="zh-CN" altLang="en-US" dirty="0" smtClean="0"/>
              <a:t>控制器的所有以前的更新。 第二个</a:t>
            </a:r>
            <a:r>
              <a:rPr lang="en-US" altLang="zh-CN" dirty="0" err="1" smtClean="0"/>
              <a:t>sfence</a:t>
            </a:r>
            <a:r>
              <a:rPr lang="zh-CN" altLang="en-US" dirty="0" smtClean="0"/>
              <a:t>防止在</a:t>
            </a:r>
            <a:r>
              <a:rPr lang="en-US" altLang="zh-CN" dirty="0" smtClean="0"/>
              <a:t>PCOMMIT</a:t>
            </a:r>
            <a:r>
              <a:rPr lang="zh-CN" altLang="en-US" dirty="0" smtClean="0"/>
              <a:t>之前发生尾部更新。 如果平台不支持新的指令，</a:t>
            </a:r>
            <a:r>
              <a:rPr lang="en-US" altLang="zh-CN" dirty="0" smtClean="0"/>
              <a:t>NOVA</a:t>
            </a:r>
            <a:r>
              <a:rPr lang="zh-CN" altLang="en-US" dirty="0" smtClean="0"/>
              <a:t>使用</a:t>
            </a:r>
            <a:r>
              <a:rPr lang="en-US" altLang="zh-CN" dirty="0" err="1" smtClean="0"/>
              <a:t>movntq</a:t>
            </a:r>
            <a:r>
              <a:rPr lang="zh-CN" altLang="en-US" dirty="0" smtClean="0"/>
              <a:t>，一个非临时移动指令，绕过</a:t>
            </a:r>
            <a:r>
              <a:rPr lang="en-US" altLang="zh-CN" dirty="0" smtClean="0"/>
              <a:t>CPU</a:t>
            </a:r>
            <a:r>
              <a:rPr lang="zh-CN" altLang="en-US" dirty="0" smtClean="0"/>
              <a:t>缓存层次结构，以执行直接写入</a:t>
            </a:r>
            <a:r>
              <a:rPr lang="en-US" altLang="zh-CN" dirty="0" smtClean="0"/>
              <a:t>NVMM</a:t>
            </a:r>
            <a:r>
              <a:rPr lang="zh-CN" altLang="en-US" dirty="0" smtClean="0"/>
              <a:t>和 使用</a:t>
            </a:r>
            <a:r>
              <a:rPr lang="en-US" altLang="zh-CN" dirty="0" err="1" smtClean="0"/>
              <a:t>clflush</a:t>
            </a:r>
            <a:r>
              <a:rPr lang="zh-CN" altLang="en-US" dirty="0" smtClean="0"/>
              <a:t>和</a:t>
            </a:r>
            <a:r>
              <a:rPr lang="en-US" altLang="zh-CN" dirty="0" err="1" smtClean="0"/>
              <a:t>sfence</a:t>
            </a:r>
            <a:r>
              <a:rPr lang="zh-CN" altLang="en-US" dirty="0" smtClean="0"/>
              <a:t>的组合执行写命令。</a:t>
            </a:r>
            <a:endParaRPr lang="zh-CN" altLang="en-US" dirty="0"/>
          </a:p>
        </p:txBody>
      </p:sp>
    </p:spTree>
    <p:extLst>
      <p:ext uri="{BB962C8B-B14F-4D97-AF65-F5344CB8AC3E}">
        <p14:creationId xmlns:p14="http://schemas.microsoft.com/office/powerpoint/2010/main" val="379551073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为了加速目录条目的检索，</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将每个目录索引结点保存在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radix tree</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使用当前</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Journal</a:t>
            </a:r>
            <a:r>
              <a:rPr lang="zh-CN" altLang="en-US" sz="1200" b="0" i="0" kern="1200" dirty="0" smtClean="0">
                <a:solidFill>
                  <a:schemeClr val="tx1"/>
                </a:solidFill>
                <a:effectLst/>
                <a:latin typeface="+mn-lt"/>
                <a:ea typeface="+mn-ea"/>
                <a:cs typeface="+mn-cs"/>
              </a:rPr>
              <a:t>去原子地更新目录日志的尾指针并且设置新的索引结点的有效位。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的目录包括两块，一个是保存到 </a:t>
            </a:r>
            <a:r>
              <a:rPr lang="en-US" altLang="zh-CN" sz="1200" b="0" i="0" kern="1200" dirty="0" smtClean="0">
                <a:solidFill>
                  <a:schemeClr val="tx1"/>
                </a:solidFill>
                <a:effectLst/>
                <a:latin typeface="+mn-lt"/>
                <a:ea typeface="+mn-ea"/>
                <a:cs typeface="+mn-cs"/>
              </a:rPr>
              <a:t>NVMM </a:t>
            </a:r>
            <a:r>
              <a:rPr lang="zh-CN" altLang="en-US" sz="1200" b="0" i="0" kern="1200" dirty="0" smtClean="0">
                <a:solidFill>
                  <a:schemeClr val="tx1"/>
                </a:solidFill>
                <a:effectLst/>
                <a:latin typeface="+mn-lt"/>
                <a:ea typeface="+mn-ea"/>
                <a:cs typeface="+mn-cs"/>
              </a:rPr>
              <a:t>里面的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log</a:t>
            </a:r>
            <a:r>
              <a:rPr lang="zh-CN" altLang="en-US" sz="1200" b="0" i="0" kern="1200" dirty="0" smtClean="0">
                <a:solidFill>
                  <a:schemeClr val="tx1"/>
                </a:solidFill>
                <a:effectLst/>
                <a:latin typeface="+mn-lt"/>
                <a:ea typeface="+mn-ea"/>
                <a:cs typeface="+mn-cs"/>
              </a:rPr>
              <a:t>，另一个则是放到 </a:t>
            </a:r>
            <a:r>
              <a:rPr lang="en-US" altLang="zh-CN" sz="1200" b="0" i="0" kern="1200" dirty="0" smtClean="0">
                <a:solidFill>
                  <a:schemeClr val="tx1"/>
                </a:solidFill>
                <a:effectLst/>
                <a:latin typeface="+mn-lt"/>
                <a:ea typeface="+mn-ea"/>
                <a:cs typeface="+mn-cs"/>
              </a:rPr>
              <a:t>DRAM </a:t>
            </a:r>
            <a:r>
              <a:rPr lang="zh-CN" altLang="en-US" sz="1200" b="0" i="0" kern="1200" dirty="0" smtClean="0">
                <a:solidFill>
                  <a:schemeClr val="tx1"/>
                </a:solidFill>
                <a:effectLst/>
                <a:latin typeface="+mn-lt"/>
                <a:ea typeface="+mn-ea"/>
                <a:cs typeface="+mn-cs"/>
              </a:rPr>
              <a:t>里面的 </a:t>
            </a:r>
            <a:r>
              <a:rPr lang="en-US" altLang="zh-CN" sz="1200" b="0" i="0" kern="1200" dirty="0" smtClean="0">
                <a:solidFill>
                  <a:schemeClr val="tx1"/>
                </a:solidFill>
                <a:effectLst/>
                <a:latin typeface="+mn-lt"/>
                <a:ea typeface="+mn-ea"/>
                <a:cs typeface="+mn-cs"/>
              </a:rPr>
              <a:t>radix tree</a:t>
            </a:r>
            <a:r>
              <a:rPr lang="zh-CN" altLang="en-US" sz="1200" b="0" i="0" kern="1200" dirty="0" smtClean="0">
                <a:solidFill>
                  <a:schemeClr val="tx1"/>
                </a:solidFill>
                <a:effectLst/>
                <a:latin typeface="+mn-lt"/>
                <a:ea typeface="+mn-ea"/>
                <a:cs typeface="+mn-cs"/>
              </a:rPr>
              <a:t>。目录的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包括 </a:t>
            </a:r>
            <a:r>
              <a:rPr lang="en-US" altLang="zh-CN" sz="1200" b="0" i="0" kern="1200" dirty="0" smtClean="0">
                <a:solidFill>
                  <a:schemeClr val="tx1"/>
                </a:solidFill>
                <a:effectLst/>
                <a:latin typeface="+mn-lt"/>
                <a:ea typeface="+mn-ea"/>
                <a:cs typeface="+mn-cs"/>
              </a:rPr>
              <a:t>directory </a:t>
            </a:r>
            <a:r>
              <a:rPr lang="en-US" altLang="zh-CN" sz="1200" b="0" i="0" kern="1200" dirty="0" err="1" smtClean="0">
                <a:solidFill>
                  <a:schemeClr val="tx1"/>
                </a:solidFill>
                <a:effectLst/>
                <a:latin typeface="+mn-lt"/>
                <a:ea typeface="+mn-ea"/>
                <a:cs typeface="+mn-cs"/>
              </a:rPr>
              <a:t>entires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（也就是通常的 </a:t>
            </a:r>
            <a:r>
              <a:rPr lang="en-US" altLang="zh-CN" sz="1200" b="0" i="0" kern="1200" dirty="0" err="1" smtClean="0">
                <a:solidFill>
                  <a:schemeClr val="tx1"/>
                </a:solidFill>
                <a:effectLst/>
                <a:latin typeface="+mn-lt"/>
                <a:ea typeface="+mn-ea"/>
                <a:cs typeface="+mn-cs"/>
              </a:rPr>
              <a:t>dentry</a:t>
            </a:r>
            <a:r>
              <a:rPr lang="zh-CN" altLang="en-US" sz="1200" b="0" i="0" kern="1200" dirty="0" smtClean="0">
                <a:solidFill>
                  <a:schemeClr val="tx1"/>
                </a:solidFill>
                <a:effectLst/>
                <a:latin typeface="+mn-lt"/>
                <a:ea typeface="+mn-ea"/>
                <a:cs typeface="+mn-cs"/>
              </a:rPr>
              <a:t>） 和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update </a:t>
            </a:r>
            <a:r>
              <a:rPr lang="en-US" altLang="zh-CN" sz="1200" b="0" i="0" kern="1200" dirty="0" err="1" smtClean="0">
                <a:solidFill>
                  <a:schemeClr val="tx1"/>
                </a:solidFill>
                <a:effectLst/>
                <a:latin typeface="+mn-lt"/>
                <a:ea typeface="+mn-ea"/>
                <a:cs typeface="+mn-cs"/>
              </a:rPr>
              <a:t>entires</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Dentry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包括目录名，子目录，子文件，</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个数，还有 </a:t>
            </a:r>
            <a:r>
              <a:rPr lang="en-US" altLang="zh-CN" sz="1200" b="0" i="0" kern="1200" dirty="0" smtClean="0">
                <a:solidFill>
                  <a:schemeClr val="tx1"/>
                </a:solidFill>
                <a:effectLst/>
                <a:latin typeface="+mn-lt"/>
                <a:ea typeface="+mn-ea"/>
                <a:cs typeface="+mn-cs"/>
              </a:rPr>
              <a:t>timestamp </a:t>
            </a:r>
            <a:r>
              <a:rPr lang="zh-CN" altLang="en-US" sz="1200" b="0" i="0" kern="1200" dirty="0" smtClean="0">
                <a:solidFill>
                  <a:schemeClr val="tx1"/>
                </a:solidFill>
                <a:effectLst/>
                <a:latin typeface="+mn-lt"/>
                <a:ea typeface="+mn-ea"/>
                <a:cs typeface="+mn-cs"/>
              </a:rPr>
              <a:t>这些信息。对于改目录下面的文件操作，譬如 </a:t>
            </a:r>
            <a:r>
              <a:rPr lang="en-US" altLang="zh-CN" sz="1200" b="0" i="0" kern="1200" dirty="0" smtClean="0">
                <a:solidFill>
                  <a:schemeClr val="tx1"/>
                </a:solidFill>
                <a:effectLst/>
                <a:latin typeface="+mn-lt"/>
                <a:ea typeface="+mn-ea"/>
                <a:cs typeface="+mn-cs"/>
              </a:rPr>
              <a:t>create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delete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rename </a:t>
            </a:r>
            <a:r>
              <a:rPr lang="zh-CN" altLang="en-US" sz="1200" b="0" i="0" kern="1200" dirty="0" smtClean="0">
                <a:solidFill>
                  <a:schemeClr val="tx1"/>
                </a:solidFill>
                <a:effectLst/>
                <a:latin typeface="+mn-lt"/>
                <a:ea typeface="+mn-ea"/>
                <a:cs typeface="+mn-cs"/>
              </a:rPr>
              <a:t>这些，</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都会在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里面追加一个 </a:t>
            </a:r>
            <a:r>
              <a:rPr lang="en-US" altLang="zh-CN" sz="1200" b="0" i="0" kern="1200" dirty="0" err="1" smtClean="0">
                <a:solidFill>
                  <a:schemeClr val="tx1"/>
                </a:solidFill>
                <a:effectLst/>
                <a:latin typeface="+mn-lt"/>
                <a:ea typeface="+mn-ea"/>
                <a:cs typeface="+mn-cs"/>
              </a:rPr>
              <a:t>dentry</a:t>
            </a:r>
            <a:r>
              <a:rPr lang="zh-CN" altLang="en-US" sz="1200" b="0" i="0" kern="1200" dirty="0" smtClean="0">
                <a:solidFill>
                  <a:schemeClr val="tx1"/>
                </a:solidFill>
                <a:effectLst/>
                <a:latin typeface="+mn-lt"/>
                <a:ea typeface="+mn-ea"/>
                <a:cs typeface="+mn-cs"/>
              </a:rPr>
              <a:t>。 对于 </a:t>
            </a:r>
            <a:r>
              <a:rPr lang="en-US" altLang="zh-CN" sz="1200" b="0" i="0" kern="1200" dirty="0" smtClean="0">
                <a:solidFill>
                  <a:schemeClr val="tx1"/>
                </a:solidFill>
                <a:effectLst/>
                <a:latin typeface="+mn-lt"/>
                <a:ea typeface="+mn-ea"/>
                <a:cs typeface="+mn-cs"/>
              </a:rPr>
              <a:t>delete </a:t>
            </a:r>
            <a:r>
              <a:rPr lang="zh-CN" altLang="en-US" sz="1200" b="0" i="0" kern="1200" dirty="0" smtClean="0">
                <a:solidFill>
                  <a:schemeClr val="tx1"/>
                </a:solidFill>
                <a:effectLst/>
                <a:latin typeface="+mn-lt"/>
                <a:ea typeface="+mn-ea"/>
                <a:cs typeface="+mn-cs"/>
              </a:rPr>
              <a:t>操作来说，</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会将 </a:t>
            </a:r>
            <a:r>
              <a:rPr lang="en-US" altLang="zh-CN" sz="1200" b="0" i="0" kern="1200" dirty="0" err="1" smtClean="0">
                <a:solidFill>
                  <a:schemeClr val="tx1"/>
                </a:solidFill>
                <a:effectLst/>
                <a:latin typeface="+mn-lt"/>
                <a:ea typeface="+mn-ea"/>
                <a:cs typeface="+mn-cs"/>
              </a:rPr>
              <a:t>dentry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number </a:t>
            </a:r>
            <a:r>
              <a:rPr lang="zh-CN" altLang="en-US" sz="1200" b="0" i="0" kern="1200" dirty="0" smtClean="0">
                <a:solidFill>
                  <a:schemeClr val="tx1"/>
                </a:solidFill>
                <a:effectLst/>
                <a:latin typeface="+mn-lt"/>
                <a:ea typeface="+mn-ea"/>
                <a:cs typeface="+mn-cs"/>
              </a:rPr>
              <a:t>设置为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，用以跟 </a:t>
            </a:r>
            <a:r>
              <a:rPr lang="en-US" altLang="zh-CN" sz="1200" b="0" i="0" kern="1200" dirty="0" smtClean="0">
                <a:solidFill>
                  <a:schemeClr val="tx1"/>
                </a:solidFill>
                <a:effectLst/>
                <a:latin typeface="+mn-lt"/>
                <a:ea typeface="+mn-ea"/>
                <a:cs typeface="+mn-cs"/>
              </a:rPr>
              <a:t>create </a:t>
            </a:r>
            <a:r>
              <a:rPr lang="zh-CN" altLang="en-US" sz="1200" b="0" i="0" kern="1200" dirty="0" smtClean="0">
                <a:solidFill>
                  <a:schemeClr val="tx1"/>
                </a:solidFill>
                <a:effectLst/>
                <a:latin typeface="+mn-lt"/>
                <a:ea typeface="+mn-ea"/>
                <a:cs typeface="+mn-cs"/>
              </a:rPr>
              <a:t>区分。</a:t>
            </a:r>
          </a:p>
          <a:p>
            <a:r>
              <a:rPr lang="zh-CN" altLang="en-US" sz="1200" b="0" i="0" kern="1200" dirty="0" smtClean="0">
                <a:solidFill>
                  <a:schemeClr val="tx1"/>
                </a:solidFill>
                <a:effectLst/>
                <a:latin typeface="+mn-lt"/>
                <a:ea typeface="+mn-ea"/>
                <a:cs typeface="+mn-cs"/>
              </a:rPr>
              <a:t>为了加快 </a:t>
            </a:r>
            <a:r>
              <a:rPr lang="en-US" altLang="zh-CN" sz="1200" b="0" i="0" kern="1200" dirty="0" err="1" smtClean="0">
                <a:solidFill>
                  <a:schemeClr val="tx1"/>
                </a:solidFill>
                <a:effectLst/>
                <a:latin typeface="+mn-lt"/>
                <a:ea typeface="+mn-ea"/>
                <a:cs typeface="+mn-cs"/>
              </a:rPr>
              <a:t>dentry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的查询速度，</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DRAM </a:t>
            </a:r>
            <a:r>
              <a:rPr lang="zh-CN" altLang="en-US" sz="1200" b="0" i="0" kern="1200" dirty="0" smtClean="0">
                <a:solidFill>
                  <a:schemeClr val="tx1"/>
                </a:solidFill>
                <a:effectLst/>
                <a:latin typeface="+mn-lt"/>
                <a:ea typeface="+mn-ea"/>
                <a:cs typeface="+mn-cs"/>
              </a:rPr>
              <a:t>里面维护了一个 </a:t>
            </a:r>
            <a:r>
              <a:rPr lang="en-US" altLang="zh-CN" sz="1200" b="0" i="0" kern="1200" dirty="0" smtClean="0">
                <a:solidFill>
                  <a:schemeClr val="tx1"/>
                </a:solidFill>
                <a:effectLst/>
                <a:latin typeface="+mn-lt"/>
                <a:ea typeface="+mn-ea"/>
                <a:cs typeface="+mn-cs"/>
              </a:rPr>
              <a:t>radix tree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key </a:t>
            </a:r>
            <a:r>
              <a:rPr lang="zh-CN" altLang="en-US" sz="1200" b="0" i="0" kern="1200" dirty="0" smtClean="0">
                <a:solidFill>
                  <a:schemeClr val="tx1"/>
                </a:solidFill>
                <a:effectLst/>
                <a:latin typeface="+mn-lt"/>
                <a:ea typeface="+mn-ea"/>
                <a:cs typeface="+mn-cs"/>
              </a:rPr>
              <a:t>就是 </a:t>
            </a:r>
            <a:r>
              <a:rPr lang="en-US" altLang="zh-CN" sz="1200" b="0" i="0" kern="1200" dirty="0" err="1" smtClean="0">
                <a:solidFill>
                  <a:schemeClr val="tx1"/>
                </a:solidFill>
                <a:effectLst/>
                <a:latin typeface="+mn-lt"/>
                <a:ea typeface="+mn-ea"/>
                <a:cs typeface="+mn-cs"/>
              </a:rPr>
              <a:t>dentry</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的名字，而 </a:t>
            </a:r>
            <a:r>
              <a:rPr lang="en-US" altLang="zh-CN" sz="1200" b="0" i="0" kern="1200" dirty="0" smtClean="0">
                <a:solidFill>
                  <a:schemeClr val="tx1"/>
                </a:solidFill>
                <a:effectLst/>
                <a:latin typeface="+mn-lt"/>
                <a:ea typeface="+mn-ea"/>
                <a:cs typeface="+mn-cs"/>
              </a:rPr>
              <a:t>tree </a:t>
            </a:r>
            <a:r>
              <a:rPr lang="zh-CN" altLang="en-US" sz="1200" b="0" i="0" kern="1200" dirty="0" smtClean="0">
                <a:solidFill>
                  <a:schemeClr val="tx1"/>
                </a:solidFill>
                <a:effectLst/>
                <a:latin typeface="+mn-lt"/>
                <a:ea typeface="+mn-ea"/>
                <a:cs typeface="+mn-cs"/>
              </a:rPr>
              <a:t>的子节点则指向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中对应的 </a:t>
            </a:r>
            <a:r>
              <a:rPr lang="en-US" altLang="zh-CN" sz="1200" b="0" i="0" kern="1200" dirty="0" err="1" smtClean="0">
                <a:solidFill>
                  <a:schemeClr val="tx1"/>
                </a:solidFill>
                <a:effectLst/>
                <a:latin typeface="+mn-lt"/>
                <a:ea typeface="+mn-ea"/>
                <a:cs typeface="+mn-cs"/>
              </a:rPr>
              <a:t>dentry</a:t>
            </a:r>
            <a:r>
              <a:rPr lang="zh-CN" altLang="en-US"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30</a:t>
            </a:fld>
            <a:endParaRPr lang="zh-CN" altLang="en-US"/>
          </a:p>
        </p:txBody>
      </p:sp>
    </p:spTree>
    <p:extLst>
      <p:ext uri="{BB962C8B-B14F-4D97-AF65-F5344CB8AC3E}">
        <p14:creationId xmlns:p14="http://schemas.microsoft.com/office/powerpoint/2010/main" val="198811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上面需要注意，虽然我们更新 </a:t>
            </a:r>
            <a:r>
              <a:rPr lang="en-US" altLang="zh-CN" sz="1200" b="0" i="0" kern="1200" dirty="0" smtClean="0">
                <a:solidFill>
                  <a:schemeClr val="tx1"/>
                </a:solidFill>
                <a:effectLst/>
                <a:latin typeface="+mn-lt"/>
                <a:ea typeface="+mn-ea"/>
                <a:cs typeface="+mn-cs"/>
              </a:rPr>
              <a:t>log tail </a:t>
            </a:r>
            <a:r>
              <a:rPr lang="zh-CN" altLang="en-US" sz="1200" b="0" i="0" kern="1200" dirty="0" smtClean="0">
                <a:solidFill>
                  <a:schemeClr val="tx1"/>
                </a:solidFill>
                <a:effectLst/>
                <a:latin typeface="+mn-lt"/>
                <a:ea typeface="+mn-ea"/>
                <a:cs typeface="+mn-cs"/>
              </a:rPr>
              <a:t>是原子的，但并没有保证原子更新 </a:t>
            </a:r>
            <a:r>
              <a:rPr lang="en-US" altLang="zh-CN" sz="1200" b="0" i="0" kern="1200" dirty="0" smtClean="0">
                <a:solidFill>
                  <a:schemeClr val="tx1"/>
                </a:solidFill>
                <a:effectLst/>
                <a:latin typeface="+mn-lt"/>
                <a:ea typeface="+mn-ea"/>
                <a:cs typeface="+mn-cs"/>
              </a:rPr>
              <a:t>log tail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radix tree</a:t>
            </a:r>
            <a:r>
              <a:rPr lang="zh-CN" altLang="en-US" sz="1200" b="0" i="0" kern="1200" dirty="0" smtClean="0">
                <a:solidFill>
                  <a:schemeClr val="tx1"/>
                </a:solidFill>
                <a:effectLst/>
                <a:latin typeface="+mn-lt"/>
                <a:ea typeface="+mn-ea"/>
                <a:cs typeface="+mn-cs"/>
              </a:rPr>
              <a:t>，使用了一个 </a:t>
            </a:r>
            <a:r>
              <a:rPr lang="en-US" altLang="zh-CN" sz="1200" b="0" i="0" kern="1200" dirty="0" smtClean="0">
                <a:solidFill>
                  <a:schemeClr val="tx1"/>
                </a:solidFill>
                <a:effectLst/>
                <a:latin typeface="+mn-lt"/>
                <a:ea typeface="+mn-ea"/>
                <a:cs typeface="+mn-cs"/>
              </a:rPr>
              <a:t>read-write lock</a:t>
            </a:r>
            <a:r>
              <a:rPr lang="zh-CN" altLang="en-US" sz="1200" b="0" i="0" kern="1200" dirty="0" smtClean="0">
                <a:solidFill>
                  <a:schemeClr val="tx1"/>
                </a:solidFill>
                <a:effectLst/>
                <a:latin typeface="+mn-lt"/>
                <a:ea typeface="+mn-ea"/>
                <a:cs typeface="+mn-cs"/>
              </a:rPr>
              <a:t>，其实他觉得并不高效，后面考虑优化。</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7484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ln/>
        </p:spPr>
      </p:sp>
      <p:sp>
        <p:nvSpPr>
          <p:cNvPr id="366595"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1200" b="0" i="0" kern="1200" dirty="0" smtClean="0">
                <a:solidFill>
                  <a:schemeClr val="tx1"/>
                </a:solidFill>
                <a:effectLst/>
                <a:latin typeface="+mn-lt"/>
                <a:ea typeface="+mn-ea"/>
                <a:cs typeface="+mn-cs"/>
              </a:rPr>
              <a:t>DAX(Direct Access</a:t>
            </a:r>
            <a:r>
              <a:rPr lang="zh-CN" altLang="en-US" sz="1200" b="0" i="0" kern="1200" dirty="0" smtClean="0">
                <a:solidFill>
                  <a:schemeClr val="tx1"/>
                </a:solidFill>
                <a:effectLst/>
                <a:latin typeface="+mn-lt"/>
                <a:ea typeface="+mn-ea"/>
                <a:cs typeface="+mn-cs"/>
              </a:rPr>
              <a:t>）文件系统允许应用程序通过</a:t>
            </a:r>
            <a:r>
              <a:rPr lang="en-US" altLang="zh-CN" sz="1200" b="0" i="0" kern="1200" dirty="0" smtClean="0">
                <a:solidFill>
                  <a:schemeClr val="tx1"/>
                </a:solidFill>
                <a:effectLst/>
                <a:latin typeface="+mn-lt"/>
                <a:ea typeface="+mn-ea"/>
                <a:cs typeface="+mn-cs"/>
              </a:rPr>
              <a:t>load</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指令去直接访问</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，通过将物理的</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文件数据页映射到应用程序物理地址空间中。</a:t>
            </a:r>
            <a:r>
              <a:rPr lang="en-US" altLang="zh-CN" sz="1200" b="0" i="0" kern="1200" dirty="0" smtClean="0">
                <a:solidFill>
                  <a:schemeClr val="tx1"/>
                </a:solidFill>
                <a:effectLst/>
                <a:latin typeface="+mn-lt"/>
                <a:ea typeface="+mn-ea"/>
                <a:cs typeface="+mn-cs"/>
              </a:rPr>
              <a:t>DAX-</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绕过文件系统页高速缓存（</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）并且避免了</a:t>
            </a:r>
            <a:r>
              <a:rPr lang="en-US" altLang="zh-CN" sz="1200" b="0" i="0" kern="1200" dirty="0" smtClean="0">
                <a:solidFill>
                  <a:schemeClr val="tx1"/>
                </a:solidFill>
                <a:effectLst/>
                <a:latin typeface="+mn-lt"/>
                <a:ea typeface="+mn-ea"/>
                <a:cs typeface="+mn-cs"/>
              </a:rPr>
              <a:t>paging</a:t>
            </a:r>
            <a:r>
              <a:rPr lang="zh-CN" altLang="en-US" sz="1200" b="0" i="0" kern="1200" dirty="0" smtClean="0">
                <a:solidFill>
                  <a:schemeClr val="tx1"/>
                </a:solidFill>
                <a:effectLst/>
                <a:latin typeface="+mn-lt"/>
                <a:ea typeface="+mn-ea"/>
                <a:cs typeface="+mn-cs"/>
              </a:rPr>
              <a:t>开销，程序员现有可用的原子性机制包括</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位写、</a:t>
            </a:r>
            <a:r>
              <a:rPr lang="en-US" altLang="zh-CN" sz="1200" b="0" i="0" kern="1200" dirty="0" smtClean="0">
                <a:solidFill>
                  <a:schemeClr val="tx1"/>
                </a:solidFill>
                <a:effectLst/>
                <a:latin typeface="+mn-lt"/>
                <a:ea typeface="+mn-ea"/>
                <a:cs typeface="+mn-cs"/>
              </a:rPr>
              <a:t>fences</a:t>
            </a:r>
            <a:r>
              <a:rPr lang="zh-CN" altLang="en-US" sz="1200" b="0" i="0" kern="1200" dirty="0" smtClean="0">
                <a:solidFill>
                  <a:schemeClr val="tx1"/>
                </a:solidFill>
                <a:effectLst/>
                <a:latin typeface="+mn-lt"/>
                <a:ea typeface="+mn-ea"/>
                <a:cs typeface="+mn-cs"/>
              </a:rPr>
              <a:t>以及高速缓存刷新指令（</a:t>
            </a:r>
            <a:r>
              <a:rPr lang="en-US" altLang="zh-CN" sz="1200" b="0" i="0" kern="1200" dirty="0" err="1" smtClean="0">
                <a:solidFill>
                  <a:schemeClr val="tx1"/>
                </a:solidFill>
                <a:effectLst/>
                <a:latin typeface="+mn-lt"/>
                <a:ea typeface="+mn-ea"/>
                <a:cs typeface="+mn-cs"/>
              </a:rPr>
              <a:t>clflus</a:t>
            </a:r>
            <a:r>
              <a:rPr lang="zh-CN" altLang="en-US" sz="1200" b="0" i="0" kern="1200" dirty="0" smtClean="0">
                <a:solidFill>
                  <a:schemeClr val="tx1"/>
                </a:solidFill>
                <a:effectLst/>
                <a:latin typeface="+mn-lt"/>
                <a:ea typeface="+mn-ea"/>
                <a:cs typeface="+mn-cs"/>
              </a:rPr>
              <a:t>ｈ），仅用这些原语构建强健的非易失数据结构是非常困难的。为了解决这个问题，</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提出了</a:t>
            </a:r>
            <a:r>
              <a:rPr lang="en-US" altLang="zh-CN" sz="1200" b="0" i="0" kern="1200" dirty="0" smtClean="0">
                <a:solidFill>
                  <a:schemeClr val="tx1"/>
                </a:solidFill>
                <a:effectLst/>
                <a:latin typeface="+mn-lt"/>
                <a:ea typeface="+mn-ea"/>
                <a:cs typeface="+mn-cs"/>
              </a:rPr>
              <a:t>atomic-</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，它是一个具有强一致性的直接</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访问模型。由于</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对于文件数据使用写时拷贝技术并且立即回收过时的数据页（</a:t>
            </a:r>
            <a:r>
              <a:rPr lang="en-US" altLang="zh-CN" sz="1200" b="0" i="0" kern="1200" dirty="0" smtClean="0">
                <a:solidFill>
                  <a:schemeClr val="tx1"/>
                </a:solidFill>
                <a:effectLst/>
                <a:latin typeface="+mn-lt"/>
                <a:ea typeface="+mn-ea"/>
                <a:cs typeface="+mn-cs"/>
              </a:rPr>
              <a:t>stale data pages</a:t>
            </a:r>
            <a:r>
              <a:rPr lang="zh-CN" altLang="en-US" sz="1200" b="0" i="0" kern="1200" dirty="0" smtClean="0">
                <a:solidFill>
                  <a:schemeClr val="tx1"/>
                </a:solidFill>
                <a:effectLst/>
                <a:latin typeface="+mn-lt"/>
                <a:ea typeface="+mn-ea"/>
                <a:cs typeface="+mn-cs"/>
              </a:rPr>
              <a:t>），它不支持</a:t>
            </a:r>
            <a:r>
              <a:rPr lang="en-US" altLang="zh-CN" sz="1200" b="0" i="0" kern="1200" dirty="0" smtClean="0">
                <a:solidFill>
                  <a:schemeClr val="tx1"/>
                </a:solidFill>
                <a:effectLst/>
                <a:latin typeface="+mn-lt"/>
                <a:ea typeface="+mn-ea"/>
                <a:cs typeface="+mn-cs"/>
              </a:rPr>
              <a:t>DAX-</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Atomic-</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比</a:t>
            </a:r>
            <a:r>
              <a:rPr lang="en-US" altLang="zh-CN" sz="1200" b="0" i="0" kern="1200" dirty="0" smtClean="0">
                <a:solidFill>
                  <a:schemeClr val="tx1"/>
                </a:solidFill>
                <a:effectLst/>
                <a:latin typeface="+mn-lt"/>
                <a:ea typeface="+mn-ea"/>
                <a:cs typeface="+mn-cs"/>
              </a:rPr>
              <a:t>DAX-</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有更高的开销但是提供更强的一致性保证。</a:t>
            </a:r>
            <a:endParaRPr lang="en-US" altLang="zh-CN" sz="1200" b="0" i="0" kern="1200" dirty="0" smtClean="0">
              <a:solidFill>
                <a:schemeClr val="tx1"/>
              </a:solidFill>
              <a:effectLst/>
              <a:latin typeface="+mn-lt"/>
              <a:ea typeface="+mn-ea"/>
              <a:cs typeface="+mn-cs"/>
            </a:endParaRPr>
          </a:p>
          <a:p>
            <a:pPr eaLnBrk="1" hangingPunct="1"/>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我们可以使用 </a:t>
            </a:r>
            <a:r>
              <a:rPr lang="en-US" altLang="zh-CN" sz="1200" b="0" i="0" kern="1200" dirty="0" smtClean="0">
                <a:solidFill>
                  <a:schemeClr val="tx1"/>
                </a:solidFill>
                <a:effectLst/>
                <a:latin typeface="+mn-lt"/>
                <a:ea typeface="+mn-ea"/>
                <a:cs typeface="+mn-cs"/>
              </a:rPr>
              <a:t>DAX-</a:t>
            </a:r>
            <a:r>
              <a:rPr lang="en-US" altLang="zh-CN" sz="1200" b="0" i="0" kern="1200" dirty="0" err="1" smtClean="0">
                <a:solidFill>
                  <a:schemeClr val="tx1"/>
                </a:solidFill>
                <a:effectLst/>
                <a:latin typeface="+mn-lt"/>
                <a:ea typeface="+mn-ea"/>
                <a:cs typeface="+mn-cs"/>
              </a:rPr>
              <a:t>mmap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技术将 </a:t>
            </a:r>
            <a:r>
              <a:rPr lang="en-US" altLang="zh-CN" sz="1200" b="0" i="0" kern="1200" dirty="0" smtClean="0">
                <a:solidFill>
                  <a:schemeClr val="tx1"/>
                </a:solidFill>
                <a:effectLst/>
                <a:latin typeface="+mn-lt"/>
                <a:ea typeface="+mn-ea"/>
                <a:cs typeface="+mn-cs"/>
              </a:rPr>
              <a:t>NVMM </a:t>
            </a:r>
            <a:r>
              <a:rPr lang="zh-CN" altLang="en-US" sz="1200" b="0" i="0" kern="1200" dirty="0" smtClean="0">
                <a:solidFill>
                  <a:schemeClr val="tx1"/>
                </a:solidFill>
                <a:effectLst/>
                <a:latin typeface="+mn-lt"/>
                <a:ea typeface="+mn-ea"/>
                <a:cs typeface="+mn-cs"/>
              </a:rPr>
              <a:t>的数据直接映射到用户空间，采用这种方式，我们能直接绕过文件系统的 </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，虽然能降低开销，但对于程序员来说还是有很大的挑战，上面说了，</a:t>
            </a:r>
            <a:r>
              <a:rPr lang="en-US" altLang="zh-CN" sz="1200" b="0" i="0" kern="1200" dirty="0" smtClean="0">
                <a:solidFill>
                  <a:schemeClr val="tx1"/>
                </a:solidFill>
                <a:effectLst/>
                <a:latin typeface="+mn-lt"/>
                <a:ea typeface="+mn-ea"/>
                <a:cs typeface="+mn-cs"/>
              </a:rPr>
              <a:t>NVMM </a:t>
            </a:r>
            <a:r>
              <a:rPr lang="zh-CN" altLang="en-US" sz="1200" b="0" i="0" kern="1200" dirty="0" smtClean="0">
                <a:solidFill>
                  <a:schemeClr val="tx1"/>
                </a:solidFill>
                <a:effectLst/>
                <a:latin typeface="+mn-lt"/>
                <a:ea typeface="+mn-ea"/>
                <a:cs typeface="+mn-cs"/>
              </a:rPr>
              <a:t>只有 </a:t>
            </a:r>
            <a:r>
              <a:rPr lang="en-US" altLang="zh-CN" sz="1200" b="0" i="0" kern="1200" dirty="0" smtClean="0">
                <a:solidFill>
                  <a:schemeClr val="tx1"/>
                </a:solidFill>
                <a:effectLst/>
                <a:latin typeface="+mn-lt"/>
                <a:ea typeface="+mn-ea"/>
                <a:cs typeface="+mn-cs"/>
              </a:rPr>
              <a:t>64 </a:t>
            </a:r>
            <a:r>
              <a:rPr lang="zh-CN" altLang="en-US" sz="1200" b="0" i="0" kern="1200" dirty="0" smtClean="0">
                <a:solidFill>
                  <a:schemeClr val="tx1"/>
                </a:solidFill>
                <a:effectLst/>
                <a:latin typeface="+mn-lt"/>
                <a:ea typeface="+mn-ea"/>
                <a:cs typeface="+mn-cs"/>
              </a:rPr>
              <a:t>位的原子操作支持，而且一些 </a:t>
            </a:r>
            <a:r>
              <a:rPr lang="en-US" altLang="zh-CN" sz="1200" b="0" i="0" kern="1200" dirty="0" smtClean="0">
                <a:solidFill>
                  <a:schemeClr val="tx1"/>
                </a:solidFill>
                <a:effectLst/>
                <a:latin typeface="+mn-lt"/>
                <a:ea typeface="+mn-ea"/>
                <a:cs typeface="+mn-cs"/>
              </a:rPr>
              <a:t>fence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flush </a:t>
            </a:r>
            <a:r>
              <a:rPr lang="zh-CN" altLang="en-US" sz="1200" b="0" i="0" kern="1200" dirty="0" smtClean="0">
                <a:solidFill>
                  <a:schemeClr val="tx1"/>
                </a:solidFill>
                <a:effectLst/>
                <a:latin typeface="+mn-lt"/>
                <a:ea typeface="+mn-ea"/>
                <a:cs typeface="+mn-cs"/>
              </a:rPr>
              <a:t>指令还需要依赖处理器，所以先基于这些初级的机制构造健壮的 </a:t>
            </a:r>
            <a:r>
              <a:rPr lang="en-US" altLang="zh-CN" sz="1200" b="0" i="0" kern="1200" dirty="0" smtClean="0">
                <a:solidFill>
                  <a:schemeClr val="tx1"/>
                </a:solidFill>
                <a:effectLst/>
                <a:latin typeface="+mn-lt"/>
                <a:ea typeface="+mn-ea"/>
                <a:cs typeface="+mn-cs"/>
              </a:rPr>
              <a:t>non-volatile </a:t>
            </a:r>
            <a:r>
              <a:rPr lang="zh-CN" altLang="en-US" sz="1200" b="0" i="0" kern="1200" dirty="0" smtClean="0">
                <a:solidFill>
                  <a:schemeClr val="tx1"/>
                </a:solidFill>
                <a:effectLst/>
                <a:latin typeface="+mn-lt"/>
                <a:ea typeface="+mn-ea"/>
                <a:cs typeface="+mn-cs"/>
              </a:rPr>
              <a:t>的数据结构，其实是非常困难的。</a:t>
            </a:r>
          </a:p>
          <a:p>
            <a:r>
              <a:rPr lang="zh-CN" altLang="en-US" sz="1200" b="0" i="0" kern="1200" dirty="0" smtClean="0">
                <a:solidFill>
                  <a:schemeClr val="tx1"/>
                </a:solidFill>
                <a:effectLst/>
                <a:latin typeface="+mn-lt"/>
                <a:ea typeface="+mn-ea"/>
                <a:cs typeface="+mn-cs"/>
              </a:rPr>
              <a:t>为了解决这个问题，</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使用了一种 </a:t>
            </a:r>
            <a:r>
              <a:rPr lang="en-US" altLang="zh-CN" sz="1200" b="0" i="0" kern="1200" dirty="0" smtClean="0">
                <a:solidFill>
                  <a:schemeClr val="tx1"/>
                </a:solidFill>
                <a:effectLst/>
                <a:latin typeface="+mn-lt"/>
                <a:ea typeface="+mn-ea"/>
                <a:cs typeface="+mn-cs"/>
              </a:rPr>
              <a:t>atomic-</a:t>
            </a:r>
            <a:r>
              <a:rPr lang="en-US" altLang="zh-CN" sz="1200" b="0" i="0" kern="1200" dirty="0" err="1" smtClean="0">
                <a:solidFill>
                  <a:schemeClr val="tx1"/>
                </a:solidFill>
                <a:effectLst/>
                <a:latin typeface="+mn-lt"/>
                <a:ea typeface="+mn-ea"/>
                <a:cs typeface="+mn-cs"/>
              </a:rPr>
              <a:t>mmap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的机制，它其实是使用了一个 </a:t>
            </a:r>
            <a:r>
              <a:rPr lang="en-US" altLang="zh-CN" sz="1200" b="0" i="0" kern="1200" dirty="0" smtClean="0">
                <a:solidFill>
                  <a:schemeClr val="tx1"/>
                </a:solidFill>
                <a:effectLst/>
                <a:latin typeface="+mn-lt"/>
                <a:ea typeface="+mn-ea"/>
                <a:cs typeface="+mn-cs"/>
              </a:rPr>
              <a:t>replica pages</a:t>
            </a:r>
            <a:r>
              <a:rPr lang="zh-CN" altLang="en-US" sz="1200" b="0" i="0" kern="1200" dirty="0" smtClean="0">
                <a:solidFill>
                  <a:schemeClr val="tx1"/>
                </a:solidFill>
                <a:effectLst/>
                <a:latin typeface="+mn-lt"/>
                <a:ea typeface="+mn-ea"/>
                <a:cs typeface="+mn-cs"/>
              </a:rPr>
              <a:t>，然后将实际修改的数据放到了 </a:t>
            </a:r>
            <a:r>
              <a:rPr lang="en-US" altLang="zh-CN" sz="1200" b="0" i="0" kern="1200" dirty="0" smtClean="0">
                <a:solidFill>
                  <a:schemeClr val="tx1"/>
                </a:solidFill>
                <a:effectLst/>
                <a:latin typeface="+mn-lt"/>
                <a:ea typeface="+mn-ea"/>
                <a:cs typeface="+mn-cs"/>
              </a:rPr>
              <a:t>replica pages </a:t>
            </a:r>
            <a:r>
              <a:rPr lang="zh-CN" altLang="en-US" sz="1200" b="0" i="0" kern="1200" dirty="0" smtClean="0">
                <a:solidFill>
                  <a:schemeClr val="tx1"/>
                </a:solidFill>
                <a:effectLst/>
                <a:latin typeface="+mn-lt"/>
                <a:ea typeface="+mn-ea"/>
                <a:cs typeface="+mn-cs"/>
              </a:rPr>
              <a:t>上面，当用户调用了 </a:t>
            </a:r>
            <a:r>
              <a:rPr lang="en-US" altLang="zh-CN" sz="1200" b="0" i="0" kern="1200" dirty="0" err="1" smtClean="0">
                <a:solidFill>
                  <a:schemeClr val="tx1"/>
                </a:solidFill>
                <a:effectLst/>
                <a:latin typeface="+mn-lt"/>
                <a:ea typeface="+mn-ea"/>
                <a:cs typeface="+mn-cs"/>
              </a:rPr>
              <a:t>msync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操作，</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就会将相关的修改当做一次 </a:t>
            </a:r>
            <a:r>
              <a:rPr lang="en-US" altLang="zh-CN" sz="1200" b="0" i="0" kern="1200" dirty="0" smtClean="0">
                <a:solidFill>
                  <a:schemeClr val="tx1"/>
                </a:solidFill>
                <a:effectLst/>
                <a:latin typeface="+mn-lt"/>
                <a:ea typeface="+mn-ea"/>
                <a:cs typeface="+mn-cs"/>
              </a:rPr>
              <a:t>write </a:t>
            </a:r>
            <a:r>
              <a:rPr lang="zh-CN" altLang="en-US" sz="1200" b="0" i="0" kern="1200" dirty="0" smtClean="0">
                <a:solidFill>
                  <a:schemeClr val="tx1"/>
                </a:solidFill>
                <a:effectLst/>
                <a:latin typeface="+mn-lt"/>
                <a:ea typeface="+mn-ea"/>
                <a:cs typeface="+mn-cs"/>
              </a:rPr>
              <a:t>操作处理，它会使用 </a:t>
            </a:r>
            <a:r>
              <a:rPr lang="en-US" altLang="zh-CN" sz="1200" b="0" i="0" kern="1200" dirty="0" err="1" smtClean="0">
                <a:solidFill>
                  <a:schemeClr val="tx1"/>
                </a:solidFill>
                <a:effectLst/>
                <a:latin typeface="+mn-lt"/>
                <a:ea typeface="+mn-ea"/>
                <a:cs typeface="+mn-cs"/>
              </a:rPr>
              <a:t>movntq</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指令将 </a:t>
            </a:r>
            <a:r>
              <a:rPr lang="en-US" altLang="zh-CN" sz="1200" b="0" i="0" kern="1200" dirty="0" smtClean="0">
                <a:solidFill>
                  <a:schemeClr val="tx1"/>
                </a:solidFill>
                <a:effectLst/>
                <a:latin typeface="+mn-lt"/>
                <a:ea typeface="+mn-ea"/>
                <a:cs typeface="+mn-cs"/>
              </a:rPr>
              <a:t>replica pages </a:t>
            </a:r>
            <a:r>
              <a:rPr lang="zh-CN" altLang="en-US" sz="1200" b="0" i="0" kern="1200" dirty="0" smtClean="0">
                <a:solidFill>
                  <a:schemeClr val="tx1"/>
                </a:solidFill>
                <a:effectLst/>
                <a:latin typeface="+mn-lt"/>
                <a:ea typeface="+mn-ea"/>
                <a:cs typeface="+mn-cs"/>
              </a:rPr>
              <a:t>的数据拷贝到 </a:t>
            </a:r>
            <a:r>
              <a:rPr lang="en-US" altLang="zh-CN" sz="1200" b="0" i="0" kern="1200" dirty="0" smtClean="0">
                <a:solidFill>
                  <a:schemeClr val="tx1"/>
                </a:solidFill>
                <a:effectLst/>
                <a:latin typeface="+mn-lt"/>
                <a:ea typeface="+mn-ea"/>
                <a:cs typeface="+mn-cs"/>
              </a:rPr>
              <a:t>data pages</a:t>
            </a:r>
            <a:r>
              <a:rPr lang="zh-CN" altLang="en-US" sz="1200" b="0" i="0" kern="1200" dirty="0" smtClean="0">
                <a:solidFill>
                  <a:schemeClr val="tx1"/>
                </a:solidFill>
                <a:effectLst/>
                <a:latin typeface="+mn-lt"/>
                <a:ea typeface="+mn-ea"/>
                <a:cs typeface="+mn-cs"/>
              </a:rPr>
              <a:t>，然后在原子性的提交。</a:t>
            </a:r>
          </a:p>
          <a:p>
            <a:r>
              <a:rPr lang="zh-CN" altLang="en-US" sz="1200" b="0" i="0" kern="1200" dirty="0" smtClean="0">
                <a:solidFill>
                  <a:schemeClr val="tx1"/>
                </a:solidFill>
                <a:effectLst/>
                <a:latin typeface="+mn-lt"/>
                <a:ea typeface="+mn-ea"/>
                <a:cs typeface="+mn-cs"/>
              </a:rPr>
              <a:t>虽然采用这种方式能保证数据强一致，但并没有 </a:t>
            </a:r>
            <a:r>
              <a:rPr lang="en-US" altLang="zh-CN" sz="1200" b="0" i="0" kern="1200" dirty="0" smtClean="0">
                <a:solidFill>
                  <a:schemeClr val="tx1"/>
                </a:solidFill>
                <a:effectLst/>
                <a:latin typeface="+mn-lt"/>
                <a:ea typeface="+mn-ea"/>
                <a:cs typeface="+mn-cs"/>
              </a:rPr>
              <a:t>DAX-</a:t>
            </a:r>
            <a:r>
              <a:rPr lang="en-US" altLang="zh-CN" sz="1200" b="0" i="0" kern="1200" dirty="0" err="1" smtClean="0">
                <a:solidFill>
                  <a:schemeClr val="tx1"/>
                </a:solidFill>
                <a:effectLst/>
                <a:latin typeface="+mn-lt"/>
                <a:ea typeface="+mn-ea"/>
                <a:cs typeface="+mn-cs"/>
              </a:rPr>
              <a:t>mmap</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高效。而对于通常 </a:t>
            </a:r>
            <a:r>
              <a:rPr lang="en-US" altLang="zh-CN" sz="1200" b="0" i="0" kern="1200" dirty="0" smtClean="0">
                <a:solidFill>
                  <a:schemeClr val="tx1"/>
                </a:solidFill>
                <a:effectLst/>
                <a:latin typeface="+mn-lt"/>
                <a:ea typeface="+mn-ea"/>
                <a:cs typeface="+mn-cs"/>
              </a:rPr>
              <a:t>DRAM </a:t>
            </a:r>
            <a:r>
              <a:rPr lang="zh-CN" altLang="en-US" sz="1200" b="0" i="0" kern="1200" dirty="0" smtClean="0">
                <a:solidFill>
                  <a:schemeClr val="tx1"/>
                </a:solidFill>
                <a:effectLst/>
                <a:latin typeface="+mn-lt"/>
                <a:ea typeface="+mn-ea"/>
                <a:cs typeface="+mn-cs"/>
              </a:rPr>
              <a:t>的 </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现在并不支持，未来可能有计划。</a:t>
            </a:r>
          </a:p>
          <a:p>
            <a:pPr eaLnBrk="1" hangingPunct="1"/>
            <a:endParaRPr lang="zh-CN" altLang="zh-CN" dirty="0" smtClean="0"/>
          </a:p>
        </p:txBody>
      </p:sp>
    </p:spTree>
    <p:extLst>
      <p:ext uri="{BB962C8B-B14F-4D97-AF65-F5344CB8AC3E}">
        <p14:creationId xmlns:p14="http://schemas.microsoft.com/office/powerpoint/2010/main" val="2233478470"/>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的日志采用链表（</a:t>
            </a:r>
            <a:r>
              <a:rPr lang="en-US" altLang="zh-CN" sz="1200" b="0" i="0" kern="1200" dirty="0" smtClean="0">
                <a:solidFill>
                  <a:schemeClr val="tx1"/>
                </a:solidFill>
                <a:effectLst/>
                <a:latin typeface="+mn-lt"/>
                <a:ea typeface="+mn-ea"/>
                <a:cs typeface="+mn-cs"/>
              </a:rPr>
              <a:t>linked list</a:t>
            </a:r>
            <a:r>
              <a:rPr lang="zh-CN" altLang="en-US" sz="1200" b="0" i="0" kern="1200" dirty="0" smtClean="0">
                <a:solidFill>
                  <a:schemeClr val="tx1"/>
                </a:solidFill>
                <a:effectLst/>
                <a:latin typeface="+mn-lt"/>
                <a:ea typeface="+mn-ea"/>
                <a:cs typeface="+mn-cs"/>
              </a:rPr>
              <a:t>）形式并且仅包含元数据，是的垃圾回收简单高效。</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垃圾回收机制分</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。分别如下介绍。</a:t>
            </a:r>
          </a:p>
          <a:p>
            <a:pPr latinLnBrk="0"/>
            <a:r>
              <a:rPr lang="en-US" altLang="zh-CN" sz="1200" b="0" i="0" kern="1200" dirty="0" smtClean="0">
                <a:solidFill>
                  <a:schemeClr val="tx1"/>
                </a:solidFill>
                <a:effectLst/>
                <a:latin typeface="+mn-lt"/>
                <a:ea typeface="+mn-ea"/>
                <a:cs typeface="+mn-cs"/>
              </a:rPr>
              <a:t>Fast GC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不要求任何的拷贝（</a:t>
            </a:r>
            <a:r>
              <a:rPr lang="en-US" altLang="zh-CN" sz="1200" b="0" i="0" kern="1200" dirty="0" smtClean="0">
                <a:solidFill>
                  <a:schemeClr val="tx1"/>
                </a:solidFill>
                <a:effectLst/>
                <a:latin typeface="+mn-lt"/>
                <a:ea typeface="+mn-ea"/>
                <a:cs typeface="+mn-cs"/>
              </a:rPr>
              <a:t>copying</a:t>
            </a:r>
            <a:r>
              <a:rPr lang="zh-CN" altLang="en-US" sz="1200" b="0" i="0" kern="1200" dirty="0" smtClean="0">
                <a:solidFill>
                  <a:schemeClr val="tx1"/>
                </a:solidFill>
                <a:effectLst/>
                <a:latin typeface="+mn-lt"/>
                <a:ea typeface="+mn-ea"/>
                <a:cs typeface="+mn-cs"/>
              </a:rPr>
              <a:t>）。如果在一个日志页中的所有条目过时（</a:t>
            </a:r>
            <a:r>
              <a:rPr lang="en-US" altLang="zh-CN" sz="1200" b="0" i="0" kern="1200" dirty="0" smtClean="0">
                <a:solidFill>
                  <a:schemeClr val="tx1"/>
                </a:solidFill>
                <a:effectLst/>
                <a:latin typeface="+mn-lt"/>
                <a:ea typeface="+mn-ea"/>
                <a:cs typeface="+mn-cs"/>
              </a:rPr>
              <a:t>dead</a:t>
            </a: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通过从日志链表中删除该页来回收日志空间。如图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）展示一个快速日志垃圾回收的例子。</a:t>
            </a:r>
          </a:p>
          <a:p>
            <a:pPr latinLnBrk="0"/>
            <a:r>
              <a:rPr lang="en-US" altLang="zh-CN" sz="1200" b="0" i="0" kern="1200" dirty="0" smtClean="0">
                <a:solidFill>
                  <a:schemeClr val="tx1"/>
                </a:solidFill>
                <a:effectLst/>
                <a:latin typeface="+mn-lt"/>
                <a:ea typeface="+mn-ea"/>
                <a:cs typeface="+mn-cs"/>
              </a:rPr>
              <a:t>Thorough GC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日志扫描期间，</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记录每个日志空间存活日志（</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）条目所占的空间比例。如果存活的条目所占的空间少于日志空间的</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就利用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结束后的</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来拷贝获得条目到一个新的更加紧实的日志版本中，更新</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数据结构指向新的日志，然后使用新的日志原子地替换旧的日志，最后并回收该旧日志。具体例子图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）所示。 </a:t>
            </a:r>
            <a:endParaRPr lang="en-US" altLang="zh-CN" sz="1200" b="0" i="0" kern="1200" dirty="0" smtClean="0">
              <a:solidFill>
                <a:schemeClr val="tx1"/>
              </a:solidFill>
              <a:effectLst/>
              <a:latin typeface="+mn-lt"/>
              <a:ea typeface="+mn-ea"/>
              <a:cs typeface="+mn-cs"/>
            </a:endParaRPr>
          </a:p>
          <a:p>
            <a:pPr latinLnBrk="0"/>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将文件的 </a:t>
            </a:r>
            <a:r>
              <a:rPr lang="en-US" altLang="zh-CN" sz="1200" b="0" i="0" kern="1200" dirty="0" smtClean="0">
                <a:solidFill>
                  <a:schemeClr val="tx1"/>
                </a:solidFill>
                <a:effectLst/>
                <a:latin typeface="+mn-lt"/>
                <a:ea typeface="+mn-ea"/>
                <a:cs typeface="+mn-cs"/>
              </a:rPr>
              <a:t>metadata </a:t>
            </a:r>
            <a:r>
              <a:rPr lang="zh-CN" altLang="en-US" sz="1200" b="0" i="0" kern="1200" dirty="0" smtClean="0">
                <a:solidFill>
                  <a:schemeClr val="tx1"/>
                </a:solidFill>
                <a:effectLst/>
                <a:latin typeface="+mn-lt"/>
                <a:ea typeface="+mn-ea"/>
                <a:cs typeface="+mn-cs"/>
              </a:rPr>
              <a:t>和实际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不同存放，这样对于 </a:t>
            </a:r>
            <a:r>
              <a:rPr lang="en-US" altLang="zh-CN" sz="1200" b="0" i="0" kern="1200" dirty="0" smtClean="0">
                <a:solidFill>
                  <a:schemeClr val="tx1"/>
                </a:solidFill>
                <a:effectLst/>
                <a:latin typeface="+mn-lt"/>
                <a:ea typeface="+mn-ea"/>
                <a:cs typeface="+mn-cs"/>
              </a:rPr>
              <a:t>GC </a:t>
            </a:r>
            <a:r>
              <a:rPr lang="zh-CN" altLang="en-US" sz="1200" b="0" i="0" kern="1200" dirty="0" smtClean="0">
                <a:solidFill>
                  <a:schemeClr val="tx1"/>
                </a:solidFill>
                <a:effectLst/>
                <a:latin typeface="+mn-lt"/>
                <a:ea typeface="+mn-ea"/>
                <a:cs typeface="+mn-cs"/>
              </a:rPr>
              <a:t>来说其实是很高效的。对于 </a:t>
            </a:r>
            <a:r>
              <a:rPr lang="en-US" altLang="zh-CN" sz="1200" b="0" i="0" kern="1200" dirty="0" smtClean="0">
                <a:solidFill>
                  <a:schemeClr val="tx1"/>
                </a:solidFill>
                <a:effectLst/>
                <a:latin typeface="+mn-lt"/>
                <a:ea typeface="+mn-ea"/>
                <a:cs typeface="+mn-cs"/>
              </a:rPr>
              <a:t>data </a:t>
            </a:r>
            <a:r>
              <a:rPr lang="zh-CN" altLang="en-US" sz="1200" b="0" i="0" kern="1200" dirty="0" smtClean="0">
                <a:solidFill>
                  <a:schemeClr val="tx1"/>
                </a:solidFill>
                <a:effectLst/>
                <a:latin typeface="+mn-lt"/>
                <a:ea typeface="+mn-ea"/>
                <a:cs typeface="+mn-cs"/>
              </a:rPr>
              <a:t>来说，只要 </a:t>
            </a:r>
            <a:r>
              <a:rPr lang="en-US" altLang="zh-CN" sz="1200" b="0" i="0" kern="1200" dirty="0" smtClean="0">
                <a:solidFill>
                  <a:schemeClr val="tx1"/>
                </a:solidFill>
                <a:effectLst/>
                <a:latin typeface="+mn-lt"/>
                <a:ea typeface="+mn-ea"/>
                <a:cs typeface="+mn-cs"/>
              </a:rPr>
              <a:t>write </a:t>
            </a:r>
            <a:r>
              <a:rPr lang="zh-CN" altLang="en-US" sz="1200" b="0" i="0" kern="1200" dirty="0" smtClean="0">
                <a:solidFill>
                  <a:schemeClr val="tx1"/>
                </a:solidFill>
                <a:effectLst/>
                <a:latin typeface="+mn-lt"/>
                <a:ea typeface="+mn-ea"/>
                <a:cs typeface="+mn-cs"/>
              </a:rPr>
              <a:t>操作产生了 </a:t>
            </a:r>
            <a:r>
              <a:rPr lang="en-US" altLang="zh-CN" sz="1200" b="0" i="0" kern="1200" dirty="0" smtClean="0">
                <a:solidFill>
                  <a:schemeClr val="tx1"/>
                </a:solidFill>
                <a:effectLst/>
                <a:latin typeface="+mn-lt"/>
                <a:ea typeface="+mn-ea"/>
                <a:cs typeface="+mn-cs"/>
              </a:rPr>
              <a:t>stale data pages</a:t>
            </a:r>
            <a:r>
              <a:rPr lang="zh-CN" altLang="en-US" sz="1200" b="0" i="0" kern="1200" dirty="0" smtClean="0">
                <a:solidFill>
                  <a:schemeClr val="tx1"/>
                </a:solidFill>
                <a:effectLst/>
                <a:latin typeface="+mn-lt"/>
                <a:ea typeface="+mn-ea"/>
                <a:cs typeface="+mn-cs"/>
              </a:rPr>
              <a:t>（就譬如我们前面说的那个例子），</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就直接对 </a:t>
            </a:r>
            <a:r>
              <a:rPr lang="en-US" altLang="zh-CN" sz="1200" b="0" i="0" kern="1200" dirty="0" smtClean="0">
                <a:solidFill>
                  <a:schemeClr val="tx1"/>
                </a:solidFill>
                <a:effectLst/>
                <a:latin typeface="+mn-lt"/>
                <a:ea typeface="+mn-ea"/>
                <a:cs typeface="+mn-cs"/>
              </a:rPr>
              <a:t>data pages </a:t>
            </a:r>
            <a:r>
              <a:rPr lang="zh-CN" altLang="en-US" sz="1200" b="0" i="0" kern="1200" dirty="0" smtClean="0">
                <a:solidFill>
                  <a:schemeClr val="tx1"/>
                </a:solidFill>
                <a:effectLst/>
                <a:latin typeface="+mn-lt"/>
                <a:ea typeface="+mn-ea"/>
                <a:cs typeface="+mn-cs"/>
              </a:rPr>
              <a:t>进行回收。</a:t>
            </a:r>
          </a:p>
          <a:p>
            <a:r>
              <a:rPr lang="zh-CN" altLang="en-US" sz="1200" b="0" i="0" kern="1200" dirty="0" smtClean="0">
                <a:solidFill>
                  <a:schemeClr val="tx1"/>
                </a:solidFill>
                <a:effectLst/>
                <a:latin typeface="+mn-lt"/>
                <a:ea typeface="+mn-ea"/>
                <a:cs typeface="+mn-cs"/>
              </a:rPr>
              <a:t>但回收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logs </a:t>
            </a:r>
            <a:r>
              <a:rPr lang="zh-CN" altLang="en-US" sz="1200" b="0" i="0" kern="1200" dirty="0" smtClean="0">
                <a:solidFill>
                  <a:schemeClr val="tx1"/>
                </a:solidFill>
                <a:effectLst/>
                <a:latin typeface="+mn-lt"/>
                <a:ea typeface="+mn-ea"/>
                <a:cs typeface="+mn-cs"/>
              </a:rPr>
              <a:t>就比较复杂了。我们需要确认一个 </a:t>
            </a:r>
            <a:r>
              <a:rPr lang="en-US" altLang="zh-CN" sz="1200" b="0" i="0" kern="1200" dirty="0" smtClean="0">
                <a:solidFill>
                  <a:schemeClr val="tx1"/>
                </a:solidFill>
                <a:effectLst/>
                <a:latin typeface="+mn-lt"/>
                <a:ea typeface="+mn-ea"/>
                <a:cs typeface="+mn-cs"/>
              </a:rPr>
              <a:t>log entry </a:t>
            </a:r>
            <a:r>
              <a:rPr lang="zh-CN" altLang="en-US" sz="1200" b="0" i="0" kern="1200" dirty="0" smtClean="0">
                <a:solidFill>
                  <a:schemeClr val="tx1"/>
                </a:solidFill>
                <a:effectLst/>
                <a:latin typeface="+mn-lt"/>
                <a:ea typeface="+mn-ea"/>
                <a:cs typeface="+mn-cs"/>
              </a:rPr>
              <a:t>是 </a:t>
            </a:r>
            <a:r>
              <a:rPr lang="en-US" altLang="zh-CN" sz="1200" b="0" i="0" kern="1200" dirty="0" smtClean="0">
                <a:solidFill>
                  <a:schemeClr val="tx1"/>
                </a:solidFill>
                <a:effectLst/>
                <a:latin typeface="+mn-lt"/>
                <a:ea typeface="+mn-ea"/>
                <a:cs typeface="+mn-cs"/>
              </a:rPr>
              <a:t>dead </a:t>
            </a:r>
            <a:r>
              <a:rPr lang="zh-CN" altLang="en-US" sz="1200" b="0" i="0" kern="1200" dirty="0" smtClean="0">
                <a:solidFill>
                  <a:schemeClr val="tx1"/>
                </a:solidFill>
                <a:effectLst/>
                <a:latin typeface="+mn-lt"/>
                <a:ea typeface="+mn-ea"/>
                <a:cs typeface="+mn-cs"/>
              </a:rPr>
              <a:t>的，首先这个 </a:t>
            </a:r>
            <a:r>
              <a:rPr lang="en-US" altLang="zh-CN" sz="1200" b="0" i="0" kern="1200" dirty="0" smtClean="0">
                <a:solidFill>
                  <a:schemeClr val="tx1"/>
                </a:solidFill>
                <a:effectLst/>
                <a:latin typeface="+mn-lt"/>
                <a:ea typeface="+mn-ea"/>
                <a:cs typeface="+mn-cs"/>
              </a:rPr>
              <a:t>entry </a:t>
            </a:r>
            <a:r>
              <a:rPr lang="zh-CN" altLang="en-US" sz="1200" b="0" i="0" kern="1200" dirty="0" smtClean="0">
                <a:solidFill>
                  <a:schemeClr val="tx1"/>
                </a:solidFill>
                <a:effectLst/>
                <a:latin typeface="+mn-lt"/>
                <a:ea typeface="+mn-ea"/>
                <a:cs typeface="+mn-cs"/>
              </a:rPr>
              <a:t>不能是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的最后一个 </a:t>
            </a:r>
            <a:r>
              <a:rPr lang="en-US" altLang="zh-CN" sz="1200" b="0" i="0" kern="1200" dirty="0" smtClean="0">
                <a:solidFill>
                  <a:schemeClr val="tx1"/>
                </a:solidFill>
                <a:effectLst/>
                <a:latin typeface="+mn-lt"/>
                <a:ea typeface="+mn-ea"/>
                <a:cs typeface="+mn-cs"/>
              </a:rPr>
              <a:t>entry</a:t>
            </a:r>
            <a:r>
              <a:rPr lang="zh-CN" altLang="en-US" sz="1200" b="0" i="0" kern="1200" dirty="0" smtClean="0">
                <a:solidFill>
                  <a:schemeClr val="tx1"/>
                </a:solidFill>
                <a:effectLst/>
                <a:latin typeface="+mn-lt"/>
                <a:ea typeface="+mn-ea"/>
                <a:cs typeface="+mn-cs"/>
              </a:rPr>
              <a:t>，并且需要满足以下任意一个条件，就可以认为是 </a:t>
            </a:r>
            <a:r>
              <a:rPr lang="en-US" altLang="zh-CN" sz="1200" b="0" i="0" kern="1200" dirty="0" smtClean="0">
                <a:solidFill>
                  <a:schemeClr val="tx1"/>
                </a:solidFill>
                <a:effectLst/>
                <a:latin typeface="+mn-lt"/>
                <a:ea typeface="+mn-ea"/>
                <a:cs typeface="+mn-cs"/>
              </a:rPr>
              <a:t>dead </a:t>
            </a:r>
            <a:r>
              <a:rPr lang="zh-CN" altLang="en-US" sz="1200" b="0" i="0" kern="1200" dirty="0" smtClean="0">
                <a:solidFill>
                  <a:schemeClr val="tx1"/>
                </a:solidFill>
                <a:effectLst/>
                <a:latin typeface="+mn-lt"/>
                <a:ea typeface="+mn-ea"/>
                <a:cs typeface="+mn-cs"/>
              </a:rPr>
              <a:t>了：</a:t>
            </a:r>
          </a:p>
          <a:p>
            <a:r>
              <a:rPr lang="zh-CN" altLang="en-US" sz="1200" b="0" i="0" kern="1200" dirty="0" smtClean="0">
                <a:solidFill>
                  <a:schemeClr val="tx1"/>
                </a:solidFill>
                <a:effectLst/>
                <a:latin typeface="+mn-lt"/>
                <a:ea typeface="+mn-ea"/>
                <a:cs typeface="+mn-cs"/>
              </a:rPr>
              <a:t>对于 </a:t>
            </a:r>
            <a:r>
              <a:rPr lang="en-US" altLang="zh-CN" sz="1200" b="0" i="0" kern="1200" dirty="0" smtClean="0">
                <a:solidFill>
                  <a:schemeClr val="tx1"/>
                </a:solidFill>
                <a:effectLst/>
                <a:latin typeface="+mn-lt"/>
                <a:ea typeface="+mn-ea"/>
                <a:cs typeface="+mn-cs"/>
              </a:rPr>
              <a:t>file write entry </a:t>
            </a:r>
            <a:r>
              <a:rPr lang="zh-CN" altLang="en-US" sz="1200" b="0" i="0" kern="1200" dirty="0" smtClean="0">
                <a:solidFill>
                  <a:schemeClr val="tx1"/>
                </a:solidFill>
                <a:effectLst/>
                <a:latin typeface="+mn-lt"/>
                <a:ea typeface="+mn-ea"/>
                <a:cs typeface="+mn-cs"/>
              </a:rPr>
              <a:t>，没有指向任何 </a:t>
            </a:r>
            <a:r>
              <a:rPr lang="en-US" altLang="zh-CN" sz="1200" b="0" i="0" kern="1200" dirty="0" smtClean="0">
                <a:solidFill>
                  <a:schemeClr val="tx1"/>
                </a:solidFill>
                <a:effectLst/>
                <a:latin typeface="+mn-lt"/>
                <a:ea typeface="+mn-ea"/>
                <a:cs typeface="+mn-cs"/>
              </a:rPr>
              <a:t>valid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data page</a:t>
            </a:r>
          </a:p>
          <a:p>
            <a:r>
              <a:rPr lang="zh-CN" altLang="en-US" sz="1200" b="0" i="0" kern="1200" dirty="0" smtClean="0">
                <a:solidFill>
                  <a:schemeClr val="tx1"/>
                </a:solidFill>
                <a:effectLst/>
                <a:latin typeface="+mn-lt"/>
                <a:ea typeface="+mn-ea"/>
                <a:cs typeface="+mn-cs"/>
              </a:rPr>
              <a:t>对于包含更新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metadata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entry</a:t>
            </a:r>
            <a:r>
              <a:rPr lang="zh-CN" altLang="en-US" sz="1200" b="0" i="0" kern="1200" dirty="0" smtClean="0">
                <a:solidFill>
                  <a:schemeClr val="tx1"/>
                </a:solidFill>
                <a:effectLst/>
                <a:latin typeface="+mn-lt"/>
                <a:ea typeface="+mn-ea"/>
                <a:cs typeface="+mn-cs"/>
              </a:rPr>
              <a:t>，后面有一个新的更新同样 </a:t>
            </a:r>
            <a:r>
              <a:rPr lang="en-US" altLang="zh-CN" sz="1200" b="0" i="0" kern="1200" dirty="0" smtClean="0">
                <a:solidFill>
                  <a:schemeClr val="tx1"/>
                </a:solidFill>
                <a:effectLst/>
                <a:latin typeface="+mn-lt"/>
                <a:ea typeface="+mn-ea"/>
                <a:cs typeface="+mn-cs"/>
              </a:rPr>
              <a:t>metadata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entry</a:t>
            </a:r>
          </a:p>
          <a:p>
            <a:r>
              <a:rPr lang="zh-CN" altLang="en-US" sz="1200" b="0" i="0" kern="1200" dirty="0" smtClean="0">
                <a:solidFill>
                  <a:schemeClr val="tx1"/>
                </a:solidFill>
                <a:effectLst/>
                <a:latin typeface="+mn-lt"/>
                <a:ea typeface="+mn-ea"/>
                <a:cs typeface="+mn-cs"/>
              </a:rPr>
              <a:t>对于一个包含 </a:t>
            </a:r>
            <a:r>
              <a:rPr lang="en-US" altLang="zh-CN" sz="1200" b="0" i="0" kern="1200" dirty="0" err="1" smtClean="0">
                <a:solidFill>
                  <a:schemeClr val="tx1"/>
                </a:solidFill>
                <a:effectLst/>
                <a:latin typeface="+mn-lt"/>
                <a:ea typeface="+mn-ea"/>
                <a:cs typeface="+mn-cs"/>
              </a:rPr>
              <a:t>dentry</a:t>
            </a:r>
            <a:r>
              <a:rPr lang="en-US" altLang="zh-CN" sz="1200" b="0" i="0" kern="1200" dirty="0" smtClean="0">
                <a:solidFill>
                  <a:schemeClr val="tx1"/>
                </a:solidFill>
                <a:effectLst/>
                <a:latin typeface="+mn-lt"/>
                <a:ea typeface="+mn-ea"/>
                <a:cs typeface="+mn-cs"/>
              </a:rPr>
              <a:t> update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entry</a:t>
            </a:r>
            <a:r>
              <a:rPr lang="zh-CN" altLang="en-US" sz="1200" b="0" i="0" kern="1200" dirty="0" smtClean="0">
                <a:solidFill>
                  <a:schemeClr val="tx1"/>
                </a:solidFill>
                <a:effectLst/>
                <a:latin typeface="+mn-lt"/>
                <a:ea typeface="+mn-ea"/>
                <a:cs typeface="+mn-cs"/>
              </a:rPr>
              <a:t>，已经被标记为 </a:t>
            </a:r>
            <a:r>
              <a:rPr lang="en-US" altLang="zh-CN" sz="1200" b="0" i="0" kern="1200" dirty="0" smtClean="0">
                <a:solidFill>
                  <a:schemeClr val="tx1"/>
                </a:solidFill>
                <a:effectLst/>
                <a:latin typeface="+mn-lt"/>
                <a:ea typeface="+mn-ea"/>
                <a:cs typeface="+mn-cs"/>
              </a:rPr>
              <a:t>invalid</a:t>
            </a:r>
          </a:p>
          <a:p>
            <a:pPr latinLnBrk="0"/>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33</a:t>
            </a:fld>
            <a:endParaRPr lang="zh-CN" altLang="en-US"/>
          </a:p>
        </p:txBody>
      </p:sp>
    </p:spTree>
    <p:extLst>
      <p:ext uri="{BB962C8B-B14F-4D97-AF65-F5344CB8AC3E}">
        <p14:creationId xmlns:p14="http://schemas.microsoft.com/office/powerpoint/2010/main" val="3121807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4</a:t>
            </a:fld>
            <a:endParaRPr lang="zh-CN" altLang="en-US"/>
          </a:p>
        </p:txBody>
      </p:sp>
    </p:spTree>
    <p:extLst>
      <p:ext uri="{BB962C8B-B14F-4D97-AF65-F5344CB8AC3E}">
        <p14:creationId xmlns:p14="http://schemas.microsoft.com/office/powerpoint/2010/main" val="2876834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的日志采用链表（</a:t>
            </a:r>
            <a:r>
              <a:rPr lang="en-US" altLang="zh-CN" sz="1200" b="0" i="0" kern="1200" dirty="0" smtClean="0">
                <a:solidFill>
                  <a:schemeClr val="tx1"/>
                </a:solidFill>
                <a:effectLst/>
                <a:latin typeface="+mn-lt"/>
                <a:ea typeface="+mn-ea"/>
                <a:cs typeface="+mn-cs"/>
              </a:rPr>
              <a:t>linked list</a:t>
            </a:r>
            <a:r>
              <a:rPr lang="zh-CN" altLang="en-US" sz="1200" b="0" i="0" kern="1200" dirty="0" smtClean="0">
                <a:solidFill>
                  <a:schemeClr val="tx1"/>
                </a:solidFill>
                <a:effectLst/>
                <a:latin typeface="+mn-lt"/>
                <a:ea typeface="+mn-ea"/>
                <a:cs typeface="+mn-cs"/>
              </a:rPr>
              <a:t>）形式并且仅包含元数据，是的垃圾回收简单高效。</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垃圾回收机制分</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。分别如下介绍。</a:t>
            </a:r>
          </a:p>
          <a:p>
            <a:pPr latinLnBrk="0"/>
            <a:r>
              <a:rPr lang="en-US" altLang="zh-CN" sz="1200" b="0" i="0" kern="1200" dirty="0" smtClean="0">
                <a:solidFill>
                  <a:schemeClr val="tx1"/>
                </a:solidFill>
                <a:effectLst/>
                <a:latin typeface="+mn-lt"/>
                <a:ea typeface="+mn-ea"/>
                <a:cs typeface="+mn-cs"/>
              </a:rPr>
              <a:t>Fast GC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不要求任何的拷贝（</a:t>
            </a:r>
            <a:r>
              <a:rPr lang="en-US" altLang="zh-CN" sz="1200" b="0" i="0" kern="1200" dirty="0" smtClean="0">
                <a:solidFill>
                  <a:schemeClr val="tx1"/>
                </a:solidFill>
                <a:effectLst/>
                <a:latin typeface="+mn-lt"/>
                <a:ea typeface="+mn-ea"/>
                <a:cs typeface="+mn-cs"/>
              </a:rPr>
              <a:t>copying</a:t>
            </a:r>
            <a:r>
              <a:rPr lang="zh-CN" altLang="en-US" sz="1200" b="0" i="0" kern="1200" dirty="0" smtClean="0">
                <a:solidFill>
                  <a:schemeClr val="tx1"/>
                </a:solidFill>
                <a:effectLst/>
                <a:latin typeface="+mn-lt"/>
                <a:ea typeface="+mn-ea"/>
                <a:cs typeface="+mn-cs"/>
              </a:rPr>
              <a:t>）。如果在一个日志页中的所有条目过时（</a:t>
            </a:r>
            <a:r>
              <a:rPr lang="en-US" altLang="zh-CN" sz="1200" b="0" i="0" kern="1200" dirty="0" smtClean="0">
                <a:solidFill>
                  <a:schemeClr val="tx1"/>
                </a:solidFill>
                <a:effectLst/>
                <a:latin typeface="+mn-lt"/>
                <a:ea typeface="+mn-ea"/>
                <a:cs typeface="+mn-cs"/>
              </a:rPr>
              <a:t>dead</a:t>
            </a: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通过从日志链表中删除该页来回收日志空间。如图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）展示一个快速日志垃圾回收的例子。</a:t>
            </a:r>
          </a:p>
          <a:p>
            <a:pPr latinLnBrk="0"/>
            <a:r>
              <a:rPr lang="en-US" altLang="zh-CN" sz="1200" b="0" i="0" kern="1200" dirty="0" smtClean="0">
                <a:solidFill>
                  <a:schemeClr val="tx1"/>
                </a:solidFill>
                <a:effectLst/>
                <a:latin typeface="+mn-lt"/>
                <a:ea typeface="+mn-ea"/>
                <a:cs typeface="+mn-cs"/>
              </a:rPr>
              <a:t>Thorough GC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日志扫描期间，</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记录每个日志空间存活日志（</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）条目所占的空间比例。如果存活的条目所占的空间少于日志空间的</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就利用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结束后的</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来拷贝获得条目到一个新的更加紧实的日志版本中，更新</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数据结构指向新的日志，然后使用新的日志原子地替换旧的日志，最后并回收该旧日志。具体例子图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）所示。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83869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的日志采用链表（</a:t>
            </a:r>
            <a:r>
              <a:rPr lang="en-US" altLang="zh-CN" sz="1200" b="0" i="0" kern="1200" dirty="0" smtClean="0">
                <a:solidFill>
                  <a:schemeClr val="tx1"/>
                </a:solidFill>
                <a:effectLst/>
                <a:latin typeface="+mn-lt"/>
                <a:ea typeface="+mn-ea"/>
                <a:cs typeface="+mn-cs"/>
              </a:rPr>
              <a:t>linked list</a:t>
            </a:r>
            <a:r>
              <a:rPr lang="zh-CN" altLang="en-US" sz="1200" b="0" i="0" kern="1200" dirty="0" smtClean="0">
                <a:solidFill>
                  <a:schemeClr val="tx1"/>
                </a:solidFill>
                <a:effectLst/>
                <a:latin typeface="+mn-lt"/>
                <a:ea typeface="+mn-ea"/>
                <a:cs typeface="+mn-cs"/>
              </a:rPr>
              <a:t>）形式并且仅包含元数据，是的垃圾回收简单高效。</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垃圾回收机制分</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。分别如下介绍。</a:t>
            </a:r>
          </a:p>
          <a:p>
            <a:pPr latinLnBrk="0"/>
            <a:r>
              <a:rPr lang="en-US" altLang="zh-CN" sz="1200" b="0" i="0" kern="1200" dirty="0" smtClean="0">
                <a:solidFill>
                  <a:schemeClr val="tx1"/>
                </a:solidFill>
                <a:effectLst/>
                <a:latin typeface="+mn-lt"/>
                <a:ea typeface="+mn-ea"/>
                <a:cs typeface="+mn-cs"/>
              </a:rPr>
              <a:t>Fast GC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不要求任何的拷贝（</a:t>
            </a:r>
            <a:r>
              <a:rPr lang="en-US" altLang="zh-CN" sz="1200" b="0" i="0" kern="1200" dirty="0" smtClean="0">
                <a:solidFill>
                  <a:schemeClr val="tx1"/>
                </a:solidFill>
                <a:effectLst/>
                <a:latin typeface="+mn-lt"/>
                <a:ea typeface="+mn-ea"/>
                <a:cs typeface="+mn-cs"/>
              </a:rPr>
              <a:t>copying</a:t>
            </a:r>
            <a:r>
              <a:rPr lang="zh-CN" altLang="en-US" sz="1200" b="0" i="0" kern="1200" dirty="0" smtClean="0">
                <a:solidFill>
                  <a:schemeClr val="tx1"/>
                </a:solidFill>
                <a:effectLst/>
                <a:latin typeface="+mn-lt"/>
                <a:ea typeface="+mn-ea"/>
                <a:cs typeface="+mn-cs"/>
              </a:rPr>
              <a:t>）。如果在一个日志页中的所有条目过时（</a:t>
            </a:r>
            <a:r>
              <a:rPr lang="en-US" altLang="zh-CN" sz="1200" b="0" i="0" kern="1200" dirty="0" smtClean="0">
                <a:solidFill>
                  <a:schemeClr val="tx1"/>
                </a:solidFill>
                <a:effectLst/>
                <a:latin typeface="+mn-lt"/>
                <a:ea typeface="+mn-ea"/>
                <a:cs typeface="+mn-cs"/>
              </a:rPr>
              <a:t>dead</a:t>
            </a:r>
            <a:r>
              <a:rPr lang="zh-CN" altLang="en-US" sz="1200" b="0" i="0" kern="1200" dirty="0" smtClean="0">
                <a:solidFill>
                  <a:schemeClr val="tx1"/>
                </a:solidFill>
                <a:effectLst/>
                <a:latin typeface="+mn-lt"/>
                <a:ea typeface="+mn-ea"/>
                <a:cs typeface="+mn-cs"/>
              </a:rPr>
              <a:t>），那么</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通过从日志链表中删除该页来回收日志空间。如图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）展示一个快速日志垃圾回收的例子。</a:t>
            </a:r>
          </a:p>
          <a:p>
            <a:pPr latinLnBrk="0"/>
            <a:r>
              <a:rPr lang="en-US" altLang="zh-CN" sz="1200" b="0" i="0" kern="1200" dirty="0" smtClean="0">
                <a:solidFill>
                  <a:schemeClr val="tx1"/>
                </a:solidFill>
                <a:effectLst/>
                <a:latin typeface="+mn-lt"/>
                <a:ea typeface="+mn-ea"/>
                <a:cs typeface="+mn-cs"/>
              </a:rPr>
              <a:t>Thorough GC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日志扫描期间，</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记录每个日志空间存活日志（</a:t>
            </a:r>
            <a:r>
              <a:rPr lang="en-US" altLang="zh-CN" sz="1200" b="0" i="0" kern="1200" dirty="0" smtClean="0">
                <a:solidFill>
                  <a:schemeClr val="tx1"/>
                </a:solidFill>
                <a:effectLst/>
                <a:latin typeface="+mn-lt"/>
                <a:ea typeface="+mn-ea"/>
                <a:cs typeface="+mn-cs"/>
              </a:rPr>
              <a:t>log</a:t>
            </a:r>
            <a:r>
              <a:rPr lang="zh-CN" altLang="en-US" sz="1200" b="0" i="0" kern="1200" dirty="0" smtClean="0">
                <a:solidFill>
                  <a:schemeClr val="tx1"/>
                </a:solidFill>
                <a:effectLst/>
                <a:latin typeface="+mn-lt"/>
                <a:ea typeface="+mn-ea"/>
                <a:cs typeface="+mn-cs"/>
              </a:rPr>
              <a:t>）条目所占的空间比例。如果存活的条目所占的空间少于日志空间的</a:t>
            </a:r>
            <a:r>
              <a:rPr lang="en-US" altLang="zh-CN" sz="1200" b="0" i="0" kern="1200" dirty="0" smtClean="0">
                <a:solidFill>
                  <a:schemeClr val="tx1"/>
                </a:solidFill>
                <a:effectLst/>
                <a:latin typeface="+mn-lt"/>
                <a:ea typeface="+mn-ea"/>
                <a:cs typeface="+mn-cs"/>
              </a:rPr>
              <a:t>50%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就利用</a:t>
            </a:r>
            <a:r>
              <a:rPr lang="en-US" altLang="zh-CN" sz="1200" b="0" i="0" kern="1200" dirty="0" smtClean="0">
                <a:solidFill>
                  <a:schemeClr val="tx1"/>
                </a:solidFill>
                <a:effectLst/>
                <a:latin typeface="+mn-lt"/>
                <a:ea typeface="+mn-ea"/>
                <a:cs typeface="+mn-cs"/>
              </a:rPr>
              <a:t>Fast GC</a:t>
            </a:r>
            <a:r>
              <a:rPr lang="zh-CN" altLang="en-US" sz="1200" b="0" i="0" kern="1200" dirty="0" smtClean="0">
                <a:solidFill>
                  <a:schemeClr val="tx1"/>
                </a:solidFill>
                <a:effectLst/>
                <a:latin typeface="+mn-lt"/>
                <a:ea typeface="+mn-ea"/>
                <a:cs typeface="+mn-cs"/>
              </a:rPr>
              <a:t>结束后的</a:t>
            </a:r>
            <a:r>
              <a:rPr lang="en-US" altLang="zh-CN" sz="1200" b="0" i="0" kern="1200" dirty="0" smtClean="0">
                <a:solidFill>
                  <a:schemeClr val="tx1"/>
                </a:solidFill>
                <a:effectLst/>
                <a:latin typeface="+mn-lt"/>
                <a:ea typeface="+mn-ea"/>
                <a:cs typeface="+mn-cs"/>
              </a:rPr>
              <a:t>Thorough GC</a:t>
            </a:r>
            <a:r>
              <a:rPr lang="zh-CN" altLang="en-US" sz="1200" b="0" i="0" kern="1200" dirty="0" smtClean="0">
                <a:solidFill>
                  <a:schemeClr val="tx1"/>
                </a:solidFill>
                <a:effectLst/>
                <a:latin typeface="+mn-lt"/>
                <a:ea typeface="+mn-ea"/>
                <a:cs typeface="+mn-cs"/>
              </a:rPr>
              <a:t>来拷贝获得条目到一个新的更加紧实的日志版本中，更新</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数据结构指向新的日志，然后使用新的日志原子地替换旧的日志，最后并回收该旧日志。具体例子图</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）所示。 </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2749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3F3F3F"/>
                </a:solidFill>
                <a:latin typeface="微软雅黑" panose="020B0503020204020204" pitchFamily="34" charset="-122"/>
                <a:ea typeface="微软雅黑" panose="020B0503020204020204" pitchFamily="34" charset="-122"/>
              </a:rPr>
              <a:t>延迟重建（</a:t>
            </a:r>
            <a:r>
              <a:rPr lang="en-US" altLang="zh-CN" sz="1200" b="1" dirty="0" smtClean="0">
                <a:solidFill>
                  <a:srgbClr val="3F3F3F"/>
                </a:solidFill>
                <a:latin typeface="微软雅黑" panose="020B0503020204020204" pitchFamily="34" charset="-122"/>
                <a:ea typeface="微软雅黑" panose="020B0503020204020204" pitchFamily="34" charset="-122"/>
              </a:rPr>
              <a:t>lazy rebuild</a:t>
            </a:r>
            <a:r>
              <a:rPr lang="zh-CN" altLang="en-US" sz="1200" b="1" dirty="0" smtClean="0">
                <a:solidFill>
                  <a:srgbClr val="3F3F3F"/>
                </a:solidFill>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推迟重建</a:t>
            </a:r>
            <a:r>
              <a:rPr lang="en-US" altLang="zh-CN" sz="1200" dirty="0" smtClean="0">
                <a:latin typeface="微软雅黑" panose="020B0503020204020204" pitchFamily="34" charset="-122"/>
                <a:ea typeface="微软雅黑" panose="020B0503020204020204" pitchFamily="34" charset="-122"/>
              </a:rPr>
              <a:t>radix</a:t>
            </a:r>
            <a:r>
              <a:rPr lang="zh-CN" altLang="en-US" sz="1200" dirty="0" smtClean="0">
                <a:latin typeface="微软雅黑" panose="020B0503020204020204" pitchFamily="34" charset="-122"/>
                <a:ea typeface="微软雅黑" panose="020B0503020204020204" pitchFamily="34" charset="-122"/>
              </a:rPr>
              <a:t>树和索引结点，直到文件系统第一次访问该索引结点时才重建。这个策略加速了恢复过程并且减少了</a:t>
            </a:r>
            <a:r>
              <a:rPr lang="en-US" altLang="zh-CN" sz="1200" dirty="0" smtClean="0">
                <a:latin typeface="微软雅黑" panose="020B0503020204020204" pitchFamily="34" charset="-122"/>
                <a:ea typeface="微软雅黑" panose="020B0503020204020204" pitchFamily="34" charset="-122"/>
              </a:rPr>
              <a:t>DRAM</a:t>
            </a:r>
            <a:r>
              <a:rPr lang="zh-CN" altLang="en-US" sz="1200" dirty="0" smtClean="0">
                <a:latin typeface="微软雅黑" panose="020B0503020204020204" pitchFamily="34" charset="-122"/>
                <a:ea typeface="微软雅黑" panose="020B0503020204020204" pitchFamily="34" charset="-122"/>
              </a:rPr>
              <a:t>的消耗</a:t>
            </a:r>
            <a:r>
              <a:rPr lang="zh-CN" altLang="en-US" dirty="0" smtClean="0"/>
              <a:t>。</a:t>
            </a:r>
          </a:p>
          <a:p>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solidFill>
                  <a:srgbClr val="3F3F3F"/>
                </a:solidFill>
                <a:latin typeface="microsoft yahei" panose="020B0503020204020204" pitchFamily="34" charset="-122"/>
                <a:ea typeface="microsoft yahei" panose="020B0503020204020204" pitchFamily="34" charset="-122"/>
              </a:rPr>
              <a:t>正常关机的恢复 </a:t>
            </a:r>
            <a:br>
              <a:rPr lang="zh-CN" altLang="en-US" dirty="0" smtClean="0">
                <a:solidFill>
                  <a:srgbClr val="3F3F3F"/>
                </a:solidFill>
                <a:latin typeface="microsoft yahei" panose="020B0503020204020204" pitchFamily="34" charset="-122"/>
                <a:ea typeface="microsoft yahei" panose="020B0503020204020204" pitchFamily="34" charset="-122"/>
              </a:rPr>
            </a:br>
            <a:r>
              <a:rPr lang="zh-CN" altLang="en-US" dirty="0" smtClean="0">
                <a:solidFill>
                  <a:srgbClr val="3F3F3F"/>
                </a:solidFill>
                <a:latin typeface="microsoft yahei" panose="020B0503020204020204" pitchFamily="34" charset="-122"/>
                <a:ea typeface="microsoft yahei" panose="020B0503020204020204" pitchFamily="34" charset="-122"/>
              </a:rPr>
              <a:t>对于正常关机操作，</a:t>
            </a: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将</a:t>
            </a:r>
            <a:r>
              <a:rPr lang="en-US" altLang="zh-CN" dirty="0" smtClean="0">
                <a:solidFill>
                  <a:srgbClr val="3F3F3F"/>
                </a:solidFill>
                <a:latin typeface="microsoft yahei" panose="020B0503020204020204" pitchFamily="34" charset="-122"/>
                <a:ea typeface="microsoft yahei" panose="020B0503020204020204" pitchFamily="34" charset="-122"/>
              </a:rPr>
              <a:t>NVMM</a:t>
            </a:r>
            <a:r>
              <a:rPr lang="zh-CN" altLang="en-US" dirty="0" smtClean="0">
                <a:solidFill>
                  <a:srgbClr val="3F3F3F"/>
                </a:solidFill>
                <a:latin typeface="microsoft yahei" panose="020B0503020204020204" pitchFamily="34" charset="-122"/>
                <a:ea typeface="microsoft yahei" panose="020B0503020204020204" pitchFamily="34" charset="-122"/>
              </a:rPr>
              <a:t>页分配状态</a:t>
            </a:r>
            <a:r>
              <a:rPr lang="zh-CN" altLang="en-US" dirty="0" smtClean="0">
                <a:solidFill>
                  <a:srgbClr val="FF0000"/>
                </a:solidFill>
                <a:latin typeface="microsoft yahei" panose="020B0503020204020204" pitchFamily="34" charset="-122"/>
                <a:ea typeface="microsoft yahei" panose="020B0503020204020204" pitchFamily="34" charset="-122"/>
              </a:rPr>
              <a:t>保存到恢复索引结点日志（</a:t>
            </a:r>
            <a:r>
              <a:rPr lang="en-US" altLang="zh-CN" dirty="0" smtClean="0">
                <a:solidFill>
                  <a:srgbClr val="FF0000"/>
                </a:solidFill>
                <a:latin typeface="microsoft yahei" panose="020B0503020204020204" pitchFamily="34" charset="-122"/>
                <a:ea typeface="microsoft yahei" panose="020B0503020204020204" pitchFamily="34" charset="-122"/>
              </a:rPr>
              <a:t>recovery </a:t>
            </a:r>
            <a:r>
              <a:rPr lang="en-US" altLang="zh-CN" dirty="0" err="1" smtClean="0">
                <a:solidFill>
                  <a:srgbClr val="FF0000"/>
                </a:solidFill>
                <a:latin typeface="microsoft yahei" panose="020B0503020204020204" pitchFamily="34" charset="-122"/>
                <a:ea typeface="microsoft yahei" panose="020B0503020204020204" pitchFamily="34" charset="-122"/>
              </a:rPr>
              <a:t>inode’s</a:t>
            </a:r>
            <a:r>
              <a:rPr lang="en-US" altLang="zh-CN" dirty="0" smtClean="0">
                <a:solidFill>
                  <a:srgbClr val="FF0000"/>
                </a:solidFill>
                <a:latin typeface="microsoft yahei" panose="020B0503020204020204" pitchFamily="34" charset="-122"/>
                <a:ea typeface="microsoft yahei" panose="020B0503020204020204" pitchFamily="34" charset="-122"/>
              </a:rPr>
              <a:t> log</a:t>
            </a:r>
            <a:r>
              <a:rPr lang="zh-CN" altLang="en-US" dirty="0" smtClean="0">
                <a:solidFill>
                  <a:srgbClr val="FF0000"/>
                </a:solidFill>
                <a:latin typeface="microsoft yahei" panose="020B0503020204020204" pitchFamily="34" charset="-122"/>
                <a:ea typeface="microsoft yahei" panose="020B0503020204020204" pitchFamily="34" charset="-122"/>
              </a:rPr>
              <a:t>）</a:t>
            </a:r>
            <a:r>
              <a:rPr lang="zh-CN" altLang="en-US" dirty="0" smtClean="0">
                <a:solidFill>
                  <a:srgbClr val="3F3F3F"/>
                </a:solidFill>
                <a:latin typeface="microsoft yahei" panose="020B0503020204020204" pitchFamily="34" charset="-122"/>
                <a:ea typeface="microsoft yahei" panose="020B0503020204020204" pitchFamily="34" charset="-122"/>
              </a:rPr>
              <a:t>中并且在接下来的</a:t>
            </a:r>
            <a:r>
              <a:rPr lang="en-US" altLang="zh-CN" dirty="0" smtClean="0">
                <a:solidFill>
                  <a:srgbClr val="3F3F3F"/>
                </a:solidFill>
                <a:latin typeface="microsoft yahei" panose="020B0503020204020204" pitchFamily="34" charset="-122"/>
                <a:ea typeface="microsoft yahei" panose="020B0503020204020204" pitchFamily="34" charset="-122"/>
              </a:rPr>
              <a:t>remount</a:t>
            </a:r>
            <a:r>
              <a:rPr lang="zh-CN" altLang="en-US" dirty="0" smtClean="0">
                <a:solidFill>
                  <a:srgbClr val="3F3F3F"/>
                </a:solidFill>
                <a:latin typeface="microsoft yahei" panose="020B0503020204020204" pitchFamily="34" charset="-122"/>
                <a:ea typeface="microsoft yahei" panose="020B0503020204020204" pitchFamily="34" charset="-122"/>
              </a:rPr>
              <a:t>操作中恢复该分配状态。这个过程中，</a:t>
            </a: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不需要扫描任何的索引节点日志，所以恢复过程很快。</a:t>
            </a:r>
            <a:endParaRPr lang="en-US" altLang="zh-CN" dirty="0" smtClean="0">
              <a:solidFill>
                <a:srgbClr val="3F3F3F"/>
              </a:solidFill>
              <a:latin typeface="microsoft yahei" panose="020B0503020204020204" pitchFamily="34" charset="-122"/>
              <a:ea typeface="microsoft yahei" panose="020B0503020204020204" pitchFamily="34" charset="-122"/>
            </a:endParaRPr>
          </a:p>
          <a:p>
            <a:endParaRPr lang="zh-CN" altLang="en-US"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solidFill>
                  <a:srgbClr val="3F3F3F"/>
                </a:solidFill>
                <a:latin typeface="microsoft yahei" panose="020B0503020204020204" pitchFamily="34" charset="-122"/>
                <a:ea typeface="microsoft yahei" panose="020B0503020204020204" pitchFamily="34" charset="-122"/>
              </a:rPr>
              <a:t>失败恢复 </a:t>
            </a:r>
            <a:br>
              <a:rPr lang="zh-CN" altLang="en-US" dirty="0" smtClean="0">
                <a:solidFill>
                  <a:srgbClr val="3F3F3F"/>
                </a:solidFill>
                <a:latin typeface="microsoft yahei" panose="020B0503020204020204" pitchFamily="34" charset="-122"/>
                <a:ea typeface="microsoft yahei" panose="020B0503020204020204" pitchFamily="34" charset="-122"/>
              </a:rPr>
            </a:br>
            <a:r>
              <a:rPr lang="zh-CN" altLang="en-US" dirty="0" smtClean="0">
                <a:solidFill>
                  <a:srgbClr val="3F3F3F"/>
                </a:solidFill>
                <a:latin typeface="microsoft yahei" panose="020B0503020204020204" pitchFamily="34" charset="-122"/>
                <a:ea typeface="microsoft yahei" panose="020B0503020204020204" pitchFamily="34" charset="-122"/>
              </a:rPr>
              <a:t>在系统故障发生是，</a:t>
            </a: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通过</a:t>
            </a:r>
            <a:r>
              <a:rPr lang="zh-CN" altLang="en-US" dirty="0" smtClean="0">
                <a:solidFill>
                  <a:srgbClr val="FF0000"/>
                </a:solidFill>
                <a:latin typeface="microsoft yahei" panose="020B0503020204020204" pitchFamily="34" charset="-122"/>
                <a:ea typeface="microsoft yahei" panose="020B0503020204020204" pitchFamily="34" charset="-122"/>
              </a:rPr>
              <a:t>扫描索引结点日志</a:t>
            </a:r>
            <a:r>
              <a:rPr lang="zh-CN" altLang="en-US" dirty="0" smtClean="0">
                <a:solidFill>
                  <a:srgbClr val="3F3F3F"/>
                </a:solidFill>
                <a:latin typeface="microsoft yahei" panose="020B0503020204020204" pitchFamily="34" charset="-122"/>
                <a:ea typeface="microsoft yahei" panose="020B0503020204020204" pitchFamily="34" charset="-122"/>
              </a:rPr>
              <a:t>来重建</a:t>
            </a:r>
            <a:r>
              <a:rPr lang="en-US" altLang="zh-CN" dirty="0" smtClean="0">
                <a:solidFill>
                  <a:srgbClr val="3F3F3F"/>
                </a:solidFill>
                <a:latin typeface="microsoft yahei" panose="020B0503020204020204" pitchFamily="34" charset="-122"/>
                <a:ea typeface="microsoft yahei" panose="020B0503020204020204" pitchFamily="34" charset="-122"/>
              </a:rPr>
              <a:t>NVMM</a:t>
            </a:r>
            <a:r>
              <a:rPr lang="zh-CN" altLang="en-US" dirty="0" smtClean="0">
                <a:solidFill>
                  <a:srgbClr val="3F3F3F"/>
                </a:solidFill>
                <a:latin typeface="microsoft yahei" panose="020B0503020204020204" pitchFamily="34" charset="-122"/>
                <a:ea typeface="microsoft yahei" panose="020B0503020204020204" pitchFamily="34" charset="-122"/>
              </a:rPr>
              <a:t>分配器信息。</a:t>
            </a: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的日志扫描过程是快速的，原因有两点，其一是每个</a:t>
            </a:r>
            <a:r>
              <a:rPr lang="en-US" altLang="zh-CN" dirty="0" smtClean="0">
                <a:solidFill>
                  <a:srgbClr val="3F3F3F"/>
                </a:solidFill>
                <a:latin typeface="microsoft yahei" panose="020B0503020204020204" pitchFamily="34" charset="-122"/>
                <a:ea typeface="microsoft yahei" panose="020B0503020204020204" pitchFamily="34" charset="-122"/>
              </a:rPr>
              <a:t>CPU</a:t>
            </a:r>
            <a:r>
              <a:rPr lang="zh-CN" altLang="en-US" dirty="0" smtClean="0">
                <a:solidFill>
                  <a:srgbClr val="3F3F3F"/>
                </a:solidFill>
                <a:latin typeface="microsoft yahei" panose="020B0503020204020204" pitchFamily="34" charset="-122"/>
                <a:ea typeface="microsoft yahei" panose="020B0503020204020204" pitchFamily="34" charset="-122"/>
              </a:rPr>
              <a:t>的索引结点表和每个索引结点均有一个</a:t>
            </a:r>
            <a:r>
              <a:rPr lang="en-US" altLang="zh-CN" dirty="0" smtClean="0">
                <a:solidFill>
                  <a:srgbClr val="3F3F3F"/>
                </a:solidFill>
                <a:latin typeface="microsoft yahei" panose="020B0503020204020204" pitchFamily="34" charset="-122"/>
                <a:ea typeface="microsoft yahei" panose="020B0503020204020204" pitchFamily="34" charset="-122"/>
              </a:rPr>
              <a:t>log</a:t>
            </a:r>
            <a:r>
              <a:rPr lang="zh-CN" altLang="en-US" dirty="0" smtClean="0">
                <a:solidFill>
                  <a:srgbClr val="3F3F3F"/>
                </a:solidFill>
                <a:latin typeface="microsoft yahei" panose="020B0503020204020204" pitchFamily="34" charset="-122"/>
                <a:ea typeface="microsoft yahei" panose="020B0503020204020204" pitchFamily="34" charset="-122"/>
              </a:rPr>
              <a:t>允许日志恢复的巨大的</a:t>
            </a:r>
            <a:r>
              <a:rPr lang="zh-CN" altLang="en-US" dirty="0" smtClean="0">
                <a:solidFill>
                  <a:srgbClr val="FF0000"/>
                </a:solidFill>
                <a:latin typeface="microsoft yahei" panose="020B0503020204020204" pitchFamily="34" charset="-122"/>
                <a:ea typeface="microsoft yahei" panose="020B0503020204020204" pitchFamily="34" charset="-122"/>
              </a:rPr>
              <a:t>并行性</a:t>
            </a:r>
            <a:r>
              <a:rPr lang="zh-CN" altLang="en-US" dirty="0" smtClean="0">
                <a:solidFill>
                  <a:srgbClr val="3F3F3F"/>
                </a:solidFill>
                <a:latin typeface="microsoft yahei" panose="020B0503020204020204" pitchFamily="34" charset="-122"/>
                <a:ea typeface="microsoft yahei" panose="020B0503020204020204" pitchFamily="34" charset="-122"/>
              </a:rPr>
              <a:t>；第二点是因为</a:t>
            </a:r>
            <a:r>
              <a:rPr lang="en-US" altLang="zh-CN" dirty="0" smtClean="0">
                <a:solidFill>
                  <a:srgbClr val="FF0000"/>
                </a:solidFill>
                <a:latin typeface="microsoft yahei" panose="020B0503020204020204" pitchFamily="34" charset="-122"/>
                <a:ea typeface="microsoft yahei" panose="020B0503020204020204" pitchFamily="34" charset="-122"/>
              </a:rPr>
              <a:t>NOVA</a:t>
            </a:r>
            <a:r>
              <a:rPr lang="zh-CN" altLang="en-US" dirty="0" smtClean="0">
                <a:solidFill>
                  <a:srgbClr val="FF0000"/>
                </a:solidFill>
                <a:latin typeface="microsoft yahei" panose="020B0503020204020204" pitchFamily="34" charset="-122"/>
                <a:ea typeface="microsoft yahei" panose="020B0503020204020204" pitchFamily="34" charset="-122"/>
              </a:rPr>
              <a:t>的日志仅包含元数据</a:t>
            </a:r>
            <a:r>
              <a:rPr lang="zh-CN" altLang="en-US" dirty="0" smtClean="0">
                <a:solidFill>
                  <a:srgbClr val="3F3F3F"/>
                </a:solidFill>
                <a:latin typeface="microsoft yahei" panose="020B0503020204020204" pitchFamily="34" charset="-122"/>
                <a:ea typeface="microsoft yahei" panose="020B0503020204020204" pitchFamily="34" charset="-122"/>
              </a:rPr>
              <a:t>而不包含数据页，</a:t>
            </a:r>
            <a:r>
              <a:rPr lang="zh-CN" altLang="en-US" dirty="0" smtClean="0">
                <a:solidFill>
                  <a:srgbClr val="FF0000"/>
                </a:solidFill>
                <a:latin typeface="microsoft yahei" panose="020B0503020204020204" pitchFamily="34" charset="-122"/>
                <a:ea typeface="microsoft yahei" panose="020B0503020204020204" pitchFamily="34" charset="-122"/>
              </a:rPr>
              <a:t>日志很短</a:t>
            </a:r>
            <a:r>
              <a:rPr lang="zh-CN" altLang="en-US" dirty="0" smtClean="0">
                <a:solidFill>
                  <a:srgbClr val="3F3F3F"/>
                </a:solidFill>
                <a:latin typeface="microsoft yahei" panose="020B0503020204020204" pitchFamily="34" charset="-122"/>
                <a:ea typeface="microsoft yahei" panose="020B0503020204020204" pitchFamily="34" charset="-122"/>
              </a:rPr>
              <a:t>。</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en-US" altLang="zh-CN" dirty="0" smtClean="0">
                <a:solidFill>
                  <a:srgbClr val="3F3F3F"/>
                </a:solidFill>
                <a:latin typeface="microsoft yahei" panose="020B0503020204020204" pitchFamily="34" charset="-122"/>
                <a:ea typeface="microsoft yahei" panose="020B0503020204020204" pitchFamily="34" charset="-122"/>
              </a:rPr>
              <a:t>	NOVA</a:t>
            </a:r>
            <a:r>
              <a:rPr lang="zh-CN" altLang="en-US" dirty="0" smtClean="0">
                <a:solidFill>
                  <a:srgbClr val="3F3F3F"/>
                </a:solidFill>
                <a:latin typeface="microsoft yahei" panose="020B0503020204020204" pitchFamily="34" charset="-122"/>
                <a:ea typeface="microsoft yahei" panose="020B0503020204020204" pitchFamily="34" charset="-122"/>
              </a:rPr>
              <a:t>的失败恢复过程包括两步：</a:t>
            </a:r>
          </a:p>
          <a:p>
            <a:pPr>
              <a:buFont typeface="+mj-lt"/>
              <a:buAutoNum type="arabicPeriod"/>
            </a:pP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检查每个</a:t>
            </a:r>
            <a:r>
              <a:rPr lang="en-US" altLang="zh-CN" dirty="0" smtClean="0">
                <a:solidFill>
                  <a:srgbClr val="3F3F3F"/>
                </a:solidFill>
                <a:latin typeface="microsoft yahei" panose="020B0503020204020204" pitchFamily="34" charset="-122"/>
                <a:ea typeface="microsoft yahei" panose="020B0503020204020204" pitchFamily="34" charset="-122"/>
              </a:rPr>
              <a:t>journal</a:t>
            </a:r>
            <a:r>
              <a:rPr lang="zh-CN" altLang="en-US" dirty="0" smtClean="0">
                <a:solidFill>
                  <a:srgbClr val="3F3F3F"/>
                </a:solidFill>
                <a:latin typeface="microsoft yahei" panose="020B0503020204020204" pitchFamily="34" charset="-122"/>
                <a:ea typeface="microsoft yahei" panose="020B0503020204020204" pitchFamily="34" charset="-122"/>
              </a:rPr>
              <a:t>并且回滚任何未提交的事务以便恢复文件系统到一致性状态。</a:t>
            </a:r>
          </a:p>
          <a:p>
            <a:pPr>
              <a:buFont typeface="+mj-lt"/>
              <a:buAutoNum type="arabicPeriod"/>
            </a:pPr>
            <a:r>
              <a:rPr lang="en-US" altLang="zh-CN" dirty="0" smtClean="0">
                <a:solidFill>
                  <a:srgbClr val="3F3F3F"/>
                </a:solidFill>
                <a:latin typeface="microsoft yahei" panose="020B0503020204020204" pitchFamily="34" charset="-122"/>
                <a:ea typeface="microsoft yahei" panose="020B0503020204020204" pitchFamily="34" charset="-122"/>
              </a:rPr>
              <a:t>NOVA</a:t>
            </a:r>
            <a:r>
              <a:rPr lang="zh-CN" altLang="en-US" dirty="0" smtClean="0">
                <a:solidFill>
                  <a:srgbClr val="3F3F3F"/>
                </a:solidFill>
                <a:latin typeface="microsoft yahei" panose="020B0503020204020204" pitchFamily="34" charset="-122"/>
                <a:ea typeface="microsoft yahei" panose="020B0503020204020204" pitchFamily="34" charset="-122"/>
              </a:rPr>
              <a:t>在每个</a:t>
            </a:r>
            <a:r>
              <a:rPr lang="en-US" altLang="zh-CN" dirty="0" smtClean="0">
                <a:solidFill>
                  <a:srgbClr val="3F3F3F"/>
                </a:solidFill>
                <a:latin typeface="microsoft yahei" panose="020B0503020204020204" pitchFamily="34" charset="-122"/>
                <a:ea typeface="microsoft yahei" panose="020B0503020204020204" pitchFamily="34" charset="-122"/>
              </a:rPr>
              <a:t>CPU</a:t>
            </a:r>
            <a:r>
              <a:rPr lang="zh-CN" altLang="en-US" dirty="0" smtClean="0">
                <a:solidFill>
                  <a:srgbClr val="3F3F3F"/>
                </a:solidFill>
                <a:latin typeface="microsoft yahei" panose="020B0503020204020204" pitchFamily="34" charset="-122"/>
                <a:ea typeface="microsoft yahei" panose="020B0503020204020204" pitchFamily="34" charset="-122"/>
              </a:rPr>
              <a:t>中运行一个恢复进程并且并行扫描索引节点表，为索引节点表中的每一个有效的索引节点执行日志扫描。</a:t>
            </a:r>
            <a:endParaRPr lang="zh-CN" altLang="en-US" b="0" i="0" dirty="0" smtClean="0">
              <a:solidFill>
                <a:srgbClr val="3F3F3F"/>
              </a:solidFill>
              <a:effectLst/>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36</a:t>
            </a:fld>
            <a:endParaRPr lang="zh-CN" altLang="en-US"/>
          </a:p>
        </p:txBody>
      </p:sp>
    </p:spTree>
    <p:extLst>
      <p:ext uri="{BB962C8B-B14F-4D97-AF65-F5344CB8AC3E}">
        <p14:creationId xmlns:p14="http://schemas.microsoft.com/office/powerpoint/2010/main" val="1879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69666" name="Rectangle 2"/>
          <p:cNvSpPr>
            <a:spLocks noGrp="1" noRot="1" noChangeAspect="1" noChangeArrowheads="1" noTextEdit="1"/>
          </p:cNvSpPr>
          <p:nvPr>
            <p:ph type="sldImg"/>
          </p:nvPr>
        </p:nvSpPr>
        <p:spPr>
          <a:ln/>
        </p:spPr>
      </p:sp>
      <p:sp>
        <p:nvSpPr>
          <p:cNvPr id="369667"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endParaRPr lang="zh-CN" altLang="zh-CN" smtClean="0"/>
          </a:p>
        </p:txBody>
      </p:sp>
    </p:spTree>
    <p:extLst>
      <p:ext uri="{BB962C8B-B14F-4D97-AF65-F5344CB8AC3E}">
        <p14:creationId xmlns:p14="http://schemas.microsoft.com/office/powerpoint/2010/main" val="810298006"/>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1714" name="Rectangle 2"/>
          <p:cNvSpPr>
            <a:spLocks noGrp="1" noRot="1" noChangeAspect="1" noChangeArrowheads="1" noTextEdit="1"/>
          </p:cNvSpPr>
          <p:nvPr>
            <p:ph type="sldImg"/>
          </p:nvPr>
        </p:nvSpPr>
        <p:spPr>
          <a:ln/>
        </p:spPr>
      </p:sp>
      <p:sp>
        <p:nvSpPr>
          <p:cNvPr id="371715"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endParaRPr lang="zh-CN" altLang="zh-CN" smtClean="0"/>
          </a:p>
        </p:txBody>
      </p:sp>
    </p:spTree>
    <p:extLst>
      <p:ext uri="{BB962C8B-B14F-4D97-AF65-F5344CB8AC3E}">
        <p14:creationId xmlns:p14="http://schemas.microsoft.com/office/powerpoint/2010/main" val="1846412093"/>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ln/>
        </p:spPr>
      </p:sp>
      <p:sp>
        <p:nvSpPr>
          <p:cNvPr id="374787"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endParaRPr lang="zh-CN" altLang="zh-CN" smtClean="0"/>
          </a:p>
        </p:txBody>
      </p:sp>
    </p:spTree>
    <p:extLst>
      <p:ext uri="{BB962C8B-B14F-4D97-AF65-F5344CB8AC3E}">
        <p14:creationId xmlns:p14="http://schemas.microsoft.com/office/powerpoint/2010/main" val="2842498432"/>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ln/>
        </p:spPr>
      </p:sp>
      <p:sp>
        <p:nvSpPr>
          <p:cNvPr id="376835"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lnSpc>
                <a:spcPct val="130000"/>
              </a:lnSpc>
            </a:pPr>
            <a:endParaRPr lang="zh-CN" altLang="zh-CN" smtClean="0"/>
          </a:p>
          <a:p>
            <a:pPr eaLnBrk="1" hangingPunct="1">
              <a:lnSpc>
                <a:spcPct val="130000"/>
              </a:lnSpc>
            </a:pPr>
            <a:endParaRPr lang="zh-CN" altLang="zh-CN" smtClean="0"/>
          </a:p>
          <a:p>
            <a:pPr eaLnBrk="1" hangingPunct="1"/>
            <a:endParaRPr lang="zh-CN" altLang="zh-CN" smtClean="0"/>
          </a:p>
          <a:p>
            <a:pPr eaLnBrk="1" hangingPunct="1"/>
            <a:endParaRPr lang="zh-CN" altLang="zh-CN" smtClean="0"/>
          </a:p>
        </p:txBody>
      </p:sp>
    </p:spTree>
    <p:extLst>
      <p:ext uri="{BB962C8B-B14F-4D97-AF65-F5344CB8AC3E}">
        <p14:creationId xmlns:p14="http://schemas.microsoft.com/office/powerpoint/2010/main" val="3108249603"/>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43</a:t>
            </a:fld>
            <a:endParaRPr lang="zh-CN" altLang="en-US"/>
          </a:p>
        </p:txBody>
      </p:sp>
    </p:spTree>
    <p:extLst>
      <p:ext uri="{BB962C8B-B14F-4D97-AF65-F5344CB8AC3E}">
        <p14:creationId xmlns:p14="http://schemas.microsoft.com/office/powerpoint/2010/main" val="1131523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Outperform </a:t>
            </a:r>
            <a:r>
              <a:rPr lang="en-US" altLang="zh-CN" sz="1200" b="0" i="0" kern="1200" dirty="0" err="1" smtClean="0">
                <a:solidFill>
                  <a:schemeClr val="tx1"/>
                </a:solidFill>
                <a:effectLst/>
                <a:latin typeface="+mn-lt"/>
                <a:ea typeface="+mn-ea"/>
                <a:cs typeface="+mn-cs"/>
              </a:rPr>
              <a:t>vt.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胜过；做得比</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好</a:t>
            </a:r>
            <a:endParaRPr lang="en-US" altLang="zh-CN" sz="1200" b="1" i="0" kern="1200" dirty="0" smtClean="0">
              <a:solidFill>
                <a:schemeClr val="tx1"/>
              </a:solidFill>
              <a:effectLst/>
              <a:latin typeface="+mn-lt"/>
              <a:ea typeface="+mn-ea"/>
              <a:cs typeface="+mn-cs"/>
            </a:endParaRPr>
          </a:p>
          <a:p>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3DDD0B-1373-404E-BDA5-64E3AB5B23E2}" type="slidenum">
              <a:rPr lang="zh-CN" altLang="en-US" smtClean="0"/>
              <a:t>45</a:t>
            </a:fld>
            <a:endParaRPr lang="zh-CN" altLang="en-US"/>
          </a:p>
        </p:txBody>
      </p:sp>
    </p:spTree>
    <p:extLst>
      <p:ext uri="{BB962C8B-B14F-4D97-AF65-F5344CB8AC3E}">
        <p14:creationId xmlns:p14="http://schemas.microsoft.com/office/powerpoint/2010/main" val="1488534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620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例如该</a:t>
            </a:r>
            <a:r>
              <a:rPr lang="en-US" altLang="zh-CN" sz="1200" b="1" dirty="0" smtClean="0">
                <a:latin typeface="微软雅黑" panose="020B0503020204020204" pitchFamily="34" charset="-122"/>
                <a:ea typeface="微软雅黑" panose="020B0503020204020204" pitchFamily="34" charset="-122"/>
              </a:rPr>
              <a:t>POSIX rename</a:t>
            </a:r>
            <a:r>
              <a:rPr lang="zh-CN" altLang="en-US" sz="1200" b="1" dirty="0" smtClean="0">
                <a:latin typeface="微软雅黑" panose="020B0503020204020204" pitchFamily="34" charset="-122"/>
                <a:ea typeface="微软雅黑" panose="020B0503020204020204" pitchFamily="34" charset="-122"/>
              </a:rPr>
              <a:t>操作就是原子性的，而不能出现执行和不执行的中间状态。重命名一个文件是仅对元数据进行操作，但是某些原子更新同时操作文件系统的元数据和数据。</a:t>
            </a:r>
            <a:endParaRPr lang="en-US" altLang="zh-CN" sz="1200"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9</a:t>
            </a:fld>
            <a:endParaRPr lang="zh-CN" altLang="en-US"/>
          </a:p>
        </p:txBody>
      </p:sp>
    </p:spTree>
    <p:extLst>
      <p:ext uri="{BB962C8B-B14F-4D97-AF65-F5344CB8AC3E}">
        <p14:creationId xmlns:p14="http://schemas.microsoft.com/office/powerpoint/2010/main" val="1045132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为了加速目录条目的检索，</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将每个目录索引结点保存在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radix tree</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使用当前</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Journal</a:t>
            </a:r>
            <a:r>
              <a:rPr lang="zh-CN" altLang="en-US" sz="1200" b="0" i="0" kern="1200" dirty="0" smtClean="0">
                <a:solidFill>
                  <a:schemeClr val="tx1"/>
                </a:solidFill>
                <a:effectLst/>
                <a:latin typeface="+mn-lt"/>
                <a:ea typeface="+mn-ea"/>
                <a:cs typeface="+mn-cs"/>
              </a:rPr>
              <a:t>去原子地更新目录日志的尾指针并且设置新的索引结点的有效位。 </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99191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882" name="Rectangle 2"/>
          <p:cNvSpPr>
            <a:spLocks noGrp="1" noRot="1" noChangeAspect="1" noChangeArrowheads="1" noTextEdit="1"/>
          </p:cNvSpPr>
          <p:nvPr>
            <p:ph type="sldImg"/>
          </p:nvPr>
        </p:nvSpPr>
        <p:spPr>
          <a:ln/>
        </p:spPr>
      </p:sp>
      <p:sp>
        <p:nvSpPr>
          <p:cNvPr id="378883"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dirty="0" smtClean="0"/>
              <a:t>测试</a:t>
            </a:r>
            <a:r>
              <a:rPr lang="en-US" altLang="zh-CN" dirty="0" smtClean="0"/>
              <a:t>Latency</a:t>
            </a:r>
            <a:r>
              <a:rPr lang="zh-CN" altLang="en-US" dirty="0" smtClean="0"/>
              <a:t>的</a:t>
            </a:r>
            <a:endParaRPr lang="zh-CN" altLang="zh-CN" dirty="0" smtClean="0"/>
          </a:p>
        </p:txBody>
      </p:sp>
    </p:spTree>
    <p:extLst>
      <p:ext uri="{BB962C8B-B14F-4D97-AF65-F5344CB8AC3E}">
        <p14:creationId xmlns:p14="http://schemas.microsoft.com/office/powerpoint/2010/main" val="1545277963"/>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78882" name="Rectangle 2"/>
          <p:cNvSpPr>
            <a:spLocks noGrp="1" noRot="1" noChangeAspect="1" noChangeArrowheads="1" noTextEdit="1"/>
          </p:cNvSpPr>
          <p:nvPr>
            <p:ph type="sldImg"/>
          </p:nvPr>
        </p:nvSpPr>
        <p:spPr>
          <a:ln/>
        </p:spPr>
      </p:sp>
      <p:sp>
        <p:nvSpPr>
          <p:cNvPr id="378883" name="Rectangle 3"/>
          <p:cNvSpPr>
            <a:spLocks noGrp="1" noRot="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zh-CN" altLang="en-US" dirty="0" smtClean="0"/>
              <a:t>测试</a:t>
            </a:r>
            <a:r>
              <a:rPr lang="en-US" altLang="zh-CN" dirty="0" smtClean="0"/>
              <a:t>Latency</a:t>
            </a:r>
            <a:r>
              <a:rPr lang="zh-CN" altLang="en-US" dirty="0" smtClean="0"/>
              <a:t>的</a:t>
            </a:r>
            <a:endParaRPr lang="zh-CN" altLang="zh-CN" dirty="0" smtClean="0"/>
          </a:p>
        </p:txBody>
      </p:sp>
    </p:spTree>
    <p:extLst>
      <p:ext uri="{BB962C8B-B14F-4D97-AF65-F5344CB8AC3E}">
        <p14:creationId xmlns:p14="http://schemas.microsoft.com/office/powerpoint/2010/main" val="46411778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latin typeface="微软雅黑" panose="020B0503020204020204" pitchFamily="34" charset="-122"/>
                <a:ea typeface="微软雅黑" panose="020B0503020204020204" pitchFamily="34" charset="-122"/>
              </a:rPr>
              <a:t>Journaling</a:t>
            </a:r>
            <a:r>
              <a:rPr lang="zh-CN" altLang="en-US" sz="1200" b="1" dirty="0" smtClean="0">
                <a:latin typeface="微软雅黑" panose="020B0503020204020204" pitchFamily="34" charset="-122"/>
                <a:ea typeface="微软雅黑" panose="020B0503020204020204" pitchFamily="34" charset="-122"/>
              </a:rPr>
              <a:t>又名写优先日志（</a:t>
            </a:r>
            <a:r>
              <a:rPr lang="en-US" altLang="zh-CN" sz="1200" b="1" dirty="0" smtClean="0">
                <a:latin typeface="微软雅黑" panose="020B0503020204020204" pitchFamily="34" charset="-122"/>
                <a:ea typeface="微软雅黑" panose="020B0503020204020204" pitchFamily="34" charset="-122"/>
              </a:rPr>
              <a:t>write-ahead logging</a:t>
            </a:r>
            <a:r>
              <a:rPr lang="zh-CN" altLang="en-US" sz="1200" b="1" dirty="0" smtClean="0">
                <a:latin typeface="微软雅黑" panose="020B0503020204020204" pitchFamily="34" charset="-122"/>
                <a:ea typeface="微软雅黑" panose="020B0503020204020204" pitchFamily="34" charset="-122"/>
              </a:rPr>
              <a:t>）被广泛地使用于</a:t>
            </a:r>
            <a:r>
              <a:rPr lang="en-US" altLang="zh-CN" sz="1200" b="1" dirty="0" smtClean="0">
                <a:latin typeface="微软雅黑" panose="020B0503020204020204" pitchFamily="34" charset="-122"/>
                <a:ea typeface="微软雅黑" panose="020B0503020204020204" pitchFamily="34" charset="-122"/>
              </a:rPr>
              <a:t>journaling</a:t>
            </a:r>
            <a:r>
              <a:rPr lang="zh-CN" altLang="en-US" sz="1200" b="1" dirty="0" smtClean="0">
                <a:latin typeface="微软雅黑" panose="020B0503020204020204" pitchFamily="34" charset="-122"/>
                <a:ea typeface="微软雅黑" panose="020B0503020204020204" pitchFamily="34" charset="-122"/>
              </a:rPr>
              <a:t>文件系统中和数据库中。</a:t>
            </a:r>
            <a:endParaRPr lang="en-US" altLang="zh-CN" sz="1200" b="1"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当前工作提出了</a:t>
            </a:r>
            <a:r>
              <a:rPr lang="zh-CN" altLang="en-US" sz="1200" b="1" dirty="0" smtClean="0">
                <a:solidFill>
                  <a:srgbClr val="FF0000"/>
                </a:solidFill>
                <a:latin typeface="微软雅黑" panose="020B0503020204020204" pitchFamily="34" charset="-122"/>
                <a:ea typeface="微软雅黑" panose="020B0503020204020204" pitchFamily="34" charset="-122"/>
              </a:rPr>
              <a:t>反向指针（</a:t>
            </a:r>
            <a:r>
              <a:rPr lang="en-US" altLang="zh-CN" sz="1200" b="1" dirty="0" smtClean="0">
                <a:solidFill>
                  <a:srgbClr val="FF0000"/>
                </a:solidFill>
                <a:latin typeface="微软雅黑" panose="020B0503020204020204" pitchFamily="34" charset="-122"/>
                <a:ea typeface="微软雅黑" panose="020B0503020204020204" pitchFamily="34" charset="-122"/>
              </a:rPr>
              <a:t>back-pointer</a:t>
            </a:r>
            <a:r>
              <a:rPr lang="zh-CN" altLang="en-US" sz="1200" b="1" dirty="0" smtClean="0">
                <a:solidFill>
                  <a:srgbClr val="FF0000"/>
                </a:solidFill>
                <a:latin typeface="微软雅黑" panose="020B0503020204020204" pitchFamily="34" charset="-122"/>
                <a:ea typeface="微软雅黑" panose="020B0503020204020204" pitchFamily="34" charset="-122"/>
              </a:rPr>
              <a:t>）</a:t>
            </a:r>
            <a:r>
              <a:rPr lang="zh-CN" altLang="en-US" sz="1200" b="1" dirty="0" smtClean="0">
                <a:latin typeface="微软雅黑" panose="020B0503020204020204" pitchFamily="34" charset="-122"/>
                <a:ea typeface="微软雅黑" panose="020B0503020204020204" pitchFamily="34" charset="-122"/>
              </a:rPr>
              <a:t>和</a:t>
            </a:r>
            <a:r>
              <a:rPr lang="zh-CN" altLang="en-US" sz="1200" b="1" dirty="0" smtClean="0">
                <a:solidFill>
                  <a:srgbClr val="FF0000"/>
                </a:solidFill>
                <a:latin typeface="微软雅黑" panose="020B0503020204020204" pitchFamily="34" charset="-122"/>
                <a:ea typeface="微软雅黑" panose="020B0503020204020204" pitchFamily="34" charset="-122"/>
              </a:rPr>
              <a:t>去耦合持久顺序</a:t>
            </a:r>
            <a:r>
              <a:rPr lang="en-US" altLang="zh-CN" sz="1200" b="1" dirty="0" smtClean="0">
                <a:solidFill>
                  <a:srgbClr val="FF0000"/>
                </a:solidFill>
                <a:latin typeface="微软雅黑" panose="020B0503020204020204" pitchFamily="34" charset="-122"/>
                <a:ea typeface="微软雅黑" panose="020B0503020204020204" pitchFamily="34" charset="-122"/>
              </a:rPr>
              <a:t>(decoupling ordering from durability)</a:t>
            </a:r>
            <a:r>
              <a:rPr lang="zh-CN" altLang="en-US" sz="1200" b="1" dirty="0" smtClean="0">
                <a:latin typeface="微软雅黑" panose="020B0503020204020204" pitchFamily="34" charset="-122"/>
                <a:ea typeface="微软雅黑" panose="020B0503020204020204" pitchFamily="34" charset="-122"/>
              </a:rPr>
              <a:t>以便减少</a:t>
            </a:r>
            <a:r>
              <a:rPr lang="en-US" altLang="zh-CN" sz="1200" b="1" dirty="0" smtClean="0">
                <a:latin typeface="微软雅黑" panose="020B0503020204020204" pitchFamily="34" charset="-122"/>
                <a:ea typeface="微软雅黑" panose="020B0503020204020204" pitchFamily="34" charset="-122"/>
              </a:rPr>
              <a:t>journaling</a:t>
            </a:r>
            <a:r>
              <a:rPr lang="zh-CN" altLang="en-US" sz="1200" b="1" dirty="0" smtClean="0">
                <a:latin typeface="微软雅黑" panose="020B0503020204020204" pitchFamily="34" charset="-122"/>
                <a:ea typeface="微软雅黑" panose="020B0503020204020204" pitchFamily="34" charset="-122"/>
              </a:rPr>
              <a:t>的开销。</a:t>
            </a:r>
            <a:endParaRPr kumimoji="0" lang="zh-CN" altLang="en-US" sz="1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10</a:t>
            </a:fld>
            <a:endParaRPr lang="zh-CN" altLang="en-US"/>
          </a:p>
        </p:txBody>
      </p:sp>
    </p:spTree>
    <p:extLst>
      <p:ext uri="{BB962C8B-B14F-4D97-AF65-F5344CB8AC3E}">
        <p14:creationId xmlns:p14="http://schemas.microsoft.com/office/powerpoint/2010/main" val="52477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b="1" dirty="0" smtClean="0">
                <a:latin typeface="微软雅黑" panose="020B0503020204020204" pitchFamily="34" charset="-122"/>
                <a:ea typeface="微软雅黑" panose="020B0503020204020204" pitchFamily="34" charset="-122"/>
              </a:rPr>
              <a:t>Shadow Paging</a:t>
            </a:r>
            <a:r>
              <a:rPr lang="zh-CN" altLang="en-US" sz="1200" b="1" dirty="0" smtClean="0">
                <a:latin typeface="微软雅黑" panose="020B0503020204020204" pitchFamily="34" charset="-122"/>
                <a:ea typeface="微软雅黑" panose="020B0503020204020204" pitchFamily="34" charset="-122"/>
              </a:rPr>
              <a:t>属写时拷贝（</a:t>
            </a:r>
            <a:r>
              <a:rPr lang="en-US" altLang="zh-CN" sz="1200" b="1" dirty="0" smtClean="0">
                <a:solidFill>
                  <a:srgbClr val="FF0000"/>
                </a:solidFill>
                <a:latin typeface="微软雅黑" panose="020B0503020204020204" pitchFamily="34" charset="-122"/>
                <a:ea typeface="微软雅黑" panose="020B0503020204020204" pitchFamily="34" charset="-122"/>
              </a:rPr>
              <a:t>Copy On </a:t>
            </a:r>
            <a:r>
              <a:rPr lang="en-US" altLang="zh-CN" sz="1200" b="1" dirty="0" err="1" smtClean="0">
                <a:solidFill>
                  <a:srgbClr val="FF0000"/>
                </a:solidFill>
                <a:latin typeface="微软雅黑" panose="020B0503020204020204" pitchFamily="34" charset="-122"/>
                <a:ea typeface="微软雅黑" panose="020B0503020204020204" pitchFamily="34" charset="-122"/>
              </a:rPr>
              <a:t>Wrie</a:t>
            </a:r>
            <a:r>
              <a:rPr lang="zh-CN" altLang="en-US" sz="1200" b="1" dirty="0" smtClean="0">
                <a:latin typeface="微软雅黑" panose="020B0503020204020204" pitchFamily="34" charset="-122"/>
                <a:ea typeface="微软雅黑" panose="020B0503020204020204" pitchFamily="34" charset="-122"/>
              </a:rPr>
              <a:t>，简称</a:t>
            </a:r>
            <a:r>
              <a:rPr lang="en-US" altLang="zh-CN" sz="1200" b="1" dirty="0" smtClean="0">
                <a:latin typeface="微软雅黑" panose="020B0503020204020204" pitchFamily="34" charset="-122"/>
                <a:ea typeface="微软雅黑" panose="020B0503020204020204" pitchFamily="34" charset="-122"/>
              </a:rPr>
              <a:t>COW</a:t>
            </a:r>
            <a:r>
              <a:rPr lang="zh-CN" altLang="en-US" sz="1200" b="1" dirty="0" smtClean="0">
                <a:latin typeface="微软雅黑" panose="020B0503020204020204" pitchFamily="34" charset="-122"/>
                <a:ea typeface="微软雅黑" panose="020B0503020204020204" pitchFamily="34" charset="-122"/>
              </a:rPr>
              <a:t>）机制。</a:t>
            </a:r>
            <a:endParaRPr lang="en-US" altLang="zh-CN" sz="1200" b="1" dirty="0" smtClean="0">
              <a:latin typeface="微软雅黑" panose="020B0503020204020204" pitchFamily="34" charset="-122"/>
              <a:ea typeface="微软雅黑" panose="020B0503020204020204" pitchFamily="34" charset="-122"/>
            </a:endParaRPr>
          </a:p>
          <a:p>
            <a:pPr lvl="0"/>
            <a:r>
              <a:rPr lang="en-US" altLang="zh-CN" sz="1200" b="1" dirty="0" smtClean="0">
                <a:latin typeface="微软雅黑" panose="020B0503020204020204" pitchFamily="34" charset="-122"/>
                <a:ea typeface="微软雅黑" panose="020B0503020204020204" pitchFamily="34" charset="-122"/>
              </a:rPr>
              <a:t>	</a:t>
            </a:r>
          </a:p>
          <a:p>
            <a:pPr lvl="0"/>
            <a:r>
              <a:rPr lang="en-US" altLang="zh-CN" sz="1200" b="1" dirty="0" smtClean="0">
                <a:latin typeface="微软雅黑" panose="020B0503020204020204" pitchFamily="34" charset="-122"/>
                <a:ea typeface="微软雅黑" panose="020B0503020204020204" pitchFamily="34" charset="-122"/>
              </a:rPr>
              <a:t>	Shadow paging</a:t>
            </a:r>
            <a:r>
              <a:rPr lang="zh-CN" altLang="en-US" sz="1200" b="1" dirty="0" smtClean="0">
                <a:latin typeface="微软雅黑" panose="020B0503020204020204" pitchFamily="34" charset="-122"/>
                <a:ea typeface="微软雅黑" panose="020B0503020204020204" pitchFamily="34" charset="-122"/>
              </a:rPr>
              <a:t>文件系统主要依赖于它们的</a:t>
            </a:r>
            <a:r>
              <a:rPr lang="zh-CN" altLang="en-US" sz="1200" b="1" dirty="0" smtClean="0">
                <a:solidFill>
                  <a:srgbClr val="FF0000"/>
                </a:solidFill>
                <a:latin typeface="微软雅黑" panose="020B0503020204020204" pitchFamily="34" charset="-122"/>
                <a:ea typeface="微软雅黑" panose="020B0503020204020204" pitchFamily="34" charset="-122"/>
              </a:rPr>
              <a:t>树结构</a:t>
            </a:r>
            <a:r>
              <a:rPr lang="zh-CN" altLang="en-US" sz="1200" b="1" dirty="0" smtClean="0">
                <a:latin typeface="微软雅黑" panose="020B0503020204020204" pitchFamily="34" charset="-122"/>
                <a:ea typeface="微软雅黑" panose="020B0503020204020204" pitchFamily="34" charset="-122"/>
              </a:rPr>
              <a:t>以便提供原子性。不是通过原地更新数据的方式，</a:t>
            </a:r>
            <a:r>
              <a:rPr lang="en-US" altLang="zh-CN" sz="1200" b="1" dirty="0" smtClean="0">
                <a:latin typeface="微软雅黑" panose="020B0503020204020204" pitchFamily="34" charset="-122"/>
                <a:ea typeface="微软雅黑" panose="020B0503020204020204" pitchFamily="34" charset="-122"/>
              </a:rPr>
              <a:t>shadow paging</a:t>
            </a:r>
            <a:r>
              <a:rPr lang="zh-CN" altLang="en-US" sz="1200" b="1" dirty="0" smtClean="0">
                <a:latin typeface="微软雅黑" panose="020B0503020204020204" pitchFamily="34" charset="-122"/>
                <a:ea typeface="微软雅黑" panose="020B0503020204020204" pitchFamily="34" charset="-122"/>
              </a:rPr>
              <a:t>通过</a:t>
            </a:r>
            <a:r>
              <a:rPr lang="zh-CN" altLang="en-US" sz="1200" b="1" dirty="0" smtClean="0">
                <a:solidFill>
                  <a:srgbClr val="FF0000"/>
                </a:solidFill>
                <a:latin typeface="微软雅黑" panose="020B0503020204020204" pitchFamily="34" charset="-122"/>
                <a:ea typeface="微软雅黑" panose="020B0503020204020204" pitchFamily="34" charset="-122"/>
              </a:rPr>
              <a:t>写一份受影响的页的新的拷贝到存储设备新的空闲空间中</a:t>
            </a:r>
            <a:r>
              <a:rPr lang="zh-CN" altLang="en-US" sz="1200" b="1" dirty="0" smtClean="0">
                <a:latin typeface="微软雅黑" panose="020B0503020204020204" pitchFamily="34" charset="-122"/>
                <a:ea typeface="微软雅黑" panose="020B0503020204020204" pitchFamily="34" charset="-122"/>
              </a:rPr>
              <a:t>。然后</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通过更新页和根之间的节点</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将新页面拼接到文件系统树中。由此产生的更新的层叠可能会很昂贵</a:t>
            </a:r>
            <a:r>
              <a:rPr lang="en-US" altLang="zh-CN" sz="1200" b="1" dirty="0" smtClean="0">
                <a:latin typeface="微软雅黑" panose="020B0503020204020204" pitchFamily="34" charset="-122"/>
                <a:ea typeface="微软雅黑" panose="020B0503020204020204" pitchFamily="34" charset="-122"/>
              </a:rPr>
              <a:t>.</a:t>
            </a:r>
          </a:p>
          <a:p>
            <a:pPr lvl="0"/>
            <a:endParaRPr lang="en-US" altLang="zh-CN" sz="1200" b="1" dirty="0" smtClean="0">
              <a:latin typeface="微软雅黑" panose="020B0503020204020204" pitchFamily="34" charset="-122"/>
              <a:ea typeface="微软雅黑" panose="020B0503020204020204" pitchFamily="34" charset="-122"/>
            </a:endParaRPr>
          </a:p>
          <a:p>
            <a:pPr lvl="0"/>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就如我们用不同的</a:t>
            </a:r>
            <a:r>
              <a:rPr lang="en-US" altLang="zh-CN" sz="1200" b="1" dirty="0" smtClean="0">
                <a:latin typeface="微软雅黑" panose="020B0503020204020204" pitchFamily="34" charset="-122"/>
                <a:ea typeface="微软雅黑" panose="020B0503020204020204" pitchFamily="34" charset="-122"/>
              </a:rPr>
              <a:t>PDF</a:t>
            </a:r>
            <a:r>
              <a:rPr lang="zh-CN" altLang="en-US" sz="1200" b="1" dirty="0" smtClean="0">
                <a:latin typeface="微软雅黑" panose="020B0503020204020204" pitchFamily="34" charset="-122"/>
                <a:ea typeface="微软雅黑" panose="020B0503020204020204" pitchFamily="34" charset="-122"/>
              </a:rPr>
              <a:t>阅读器打开同一个</a:t>
            </a:r>
            <a:r>
              <a:rPr lang="en-US" altLang="zh-CN" sz="1200" b="1" dirty="0" smtClean="0">
                <a:latin typeface="微软雅黑" panose="020B0503020204020204" pitchFamily="34" charset="-122"/>
                <a:ea typeface="微软雅黑" panose="020B0503020204020204" pitchFamily="34" charset="-122"/>
              </a:rPr>
              <a:t>PDF</a:t>
            </a:r>
            <a:r>
              <a:rPr lang="zh-CN" altLang="en-US" sz="1200" b="1" dirty="0" smtClean="0">
                <a:latin typeface="微软雅黑" panose="020B0503020204020204" pitchFamily="34" charset="-122"/>
                <a:ea typeface="微软雅黑" panose="020B0503020204020204" pitchFamily="34" charset="-122"/>
              </a:rPr>
              <a:t>时，读取时它们共享同一份数据拷贝，只有当某个阅读器编辑修改后才会形成自己新的数据拷贝，即阅读器会让你在新的文件夹位置保存该</a:t>
            </a:r>
            <a:r>
              <a:rPr lang="en-US" altLang="zh-CN" sz="1200" b="1" dirty="0" smtClean="0">
                <a:latin typeface="微软雅黑" panose="020B0503020204020204" pitchFamily="34" charset="-122"/>
                <a:ea typeface="微软雅黑" panose="020B0503020204020204" pitchFamily="34" charset="-122"/>
              </a:rPr>
              <a:t>PDF</a:t>
            </a:r>
            <a:r>
              <a:rPr lang="zh-CN" altLang="en-US" sz="1200" b="1" dirty="0" smtClean="0">
                <a:latin typeface="微软雅黑" panose="020B0503020204020204" pitchFamily="34" charset="-122"/>
                <a:ea typeface="微软雅黑" panose="020B0503020204020204" pitchFamily="34" charset="-122"/>
              </a:rPr>
              <a:t>文件。</a:t>
            </a:r>
            <a:endParaRPr lang="en-US" altLang="zh-CN" sz="1200" b="1" dirty="0" smtClean="0">
              <a:latin typeface="微软雅黑" panose="020B0503020204020204" pitchFamily="34" charset="-122"/>
              <a:ea typeface="微软雅黑" panose="020B0503020204020204" pitchFamily="34" charset="-122"/>
            </a:endParaRPr>
          </a:p>
          <a:p>
            <a:pPr lvl="0"/>
            <a:r>
              <a:rPr lang="en-US" altLang="zh-CN" sz="1200" b="1" dirty="0" smtClean="0">
                <a:latin typeface="微软雅黑" panose="020B0503020204020204" pitchFamily="34" charset="-122"/>
                <a:ea typeface="微软雅黑" panose="020B0503020204020204" pitchFamily="34" charset="-122"/>
              </a:rPr>
              <a:t>	</a:t>
            </a:r>
          </a:p>
          <a:p>
            <a:pPr lvl="0"/>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但是</a:t>
            </a:r>
            <a:r>
              <a:rPr lang="en-US" altLang="zh-CN" sz="1200" b="1" dirty="0" smtClean="0">
                <a:latin typeface="微软雅黑" panose="020B0503020204020204" pitchFamily="34" charset="-122"/>
                <a:ea typeface="微软雅黑" panose="020B0503020204020204" pitchFamily="34" charset="-122"/>
              </a:rPr>
              <a:t>shadow paging</a:t>
            </a:r>
            <a:r>
              <a:rPr lang="zh-CN" altLang="en-US" sz="1200" b="1" dirty="0" smtClean="0">
                <a:latin typeface="微软雅黑" panose="020B0503020204020204" pitchFamily="34" charset="-122"/>
                <a:ea typeface="微软雅黑" panose="020B0503020204020204" pitchFamily="34" charset="-122"/>
              </a:rPr>
              <a:t>会有一个问题，就是迭代更新的问题。</a:t>
            </a:r>
            <a:endParaRPr kumimoji="0" lang="zh-CN" altLang="en-US" sz="14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11</a:t>
            </a:fld>
            <a:endParaRPr lang="zh-CN" altLang="en-US"/>
          </a:p>
        </p:txBody>
      </p:sp>
    </p:spTree>
    <p:extLst>
      <p:ext uri="{BB962C8B-B14F-4D97-AF65-F5344CB8AC3E}">
        <p14:creationId xmlns:p14="http://schemas.microsoft.com/office/powerpoint/2010/main" val="1011172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如上图所示，显示了</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种文件系统在元数据、数据和</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原子性的特性说明情况。</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BPFS</a:t>
            </a:r>
            <a:r>
              <a:rPr lang="zh-CN" altLang="en-US" sz="1200" b="0" i="0" kern="1200" dirty="0" smtClean="0">
                <a:solidFill>
                  <a:schemeClr val="tx1"/>
                </a:solidFill>
                <a:effectLst/>
                <a:latin typeface="+mn-lt"/>
                <a:ea typeface="+mn-ea"/>
                <a:cs typeface="+mn-cs"/>
              </a:rPr>
              <a:t>是一个</a:t>
            </a:r>
            <a:r>
              <a:rPr lang="en-US" altLang="zh-CN" sz="1200" b="0" i="0" kern="1200" dirty="0" smtClean="0">
                <a:solidFill>
                  <a:schemeClr val="tx1"/>
                </a:solidFill>
                <a:effectLst/>
                <a:latin typeface="+mn-lt"/>
                <a:ea typeface="+mn-ea"/>
                <a:cs typeface="+mn-cs"/>
              </a:rPr>
              <a:t>shadow paging</a:t>
            </a:r>
            <a:r>
              <a:rPr lang="zh-CN" altLang="en-US" sz="1200" b="0" i="0" kern="1200" dirty="0" smtClean="0">
                <a:solidFill>
                  <a:schemeClr val="tx1"/>
                </a:solidFill>
                <a:effectLst/>
                <a:latin typeface="+mn-lt"/>
                <a:ea typeface="+mn-ea"/>
                <a:cs typeface="+mn-cs"/>
              </a:rPr>
              <a:t>文件系统提供了元数据和数据的原子性。</a:t>
            </a:r>
            <a:r>
              <a:rPr lang="en-US" altLang="zh-CN" sz="1200" b="0" i="0" kern="1200" dirty="0" smtClean="0">
                <a:solidFill>
                  <a:schemeClr val="tx1"/>
                </a:solidFill>
                <a:effectLst/>
                <a:latin typeface="+mn-lt"/>
                <a:ea typeface="+mn-ea"/>
                <a:cs typeface="+mn-cs"/>
              </a:rPr>
              <a:t>BPFS</a:t>
            </a:r>
            <a:r>
              <a:rPr lang="zh-CN" altLang="en-US" sz="1200" b="0" i="0" kern="1200" dirty="0" smtClean="0">
                <a:solidFill>
                  <a:schemeClr val="tx1"/>
                </a:solidFill>
                <a:effectLst/>
                <a:latin typeface="+mn-lt"/>
                <a:ea typeface="+mn-ea"/>
                <a:cs typeface="+mn-cs"/>
              </a:rPr>
              <a:t>提出了硬件机制以便确保存储的持久性和顺序性，并采用了</a:t>
            </a:r>
            <a:r>
              <a:rPr lang="en-US" altLang="zh-CN" sz="1200" b="0" i="0" kern="1200" dirty="0" smtClean="0">
                <a:solidFill>
                  <a:schemeClr val="tx1"/>
                </a:solidFill>
                <a:effectLst/>
                <a:latin typeface="+mn-lt"/>
                <a:ea typeface="+mn-ea"/>
                <a:cs typeface="+mn-cs"/>
              </a:rPr>
              <a:t>short-circuit shadow paging</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SCSP</a:t>
            </a:r>
            <a:r>
              <a:rPr lang="zh-CN" altLang="en-US" sz="1200" b="0" i="0" kern="1200" dirty="0" smtClean="0">
                <a:solidFill>
                  <a:schemeClr val="tx1"/>
                </a:solidFill>
                <a:effectLst/>
                <a:latin typeface="+mn-lt"/>
                <a:ea typeface="+mn-ea"/>
                <a:cs typeface="+mn-cs"/>
              </a:rPr>
              <a:t>）减少了</a:t>
            </a:r>
            <a:r>
              <a:rPr lang="en-US" altLang="zh-CN" sz="1200" b="0" i="0" kern="1200" dirty="0" smtClean="0">
                <a:solidFill>
                  <a:schemeClr val="tx1"/>
                </a:solidFill>
                <a:effectLst/>
                <a:latin typeface="+mn-lt"/>
                <a:ea typeface="+mn-ea"/>
                <a:cs typeface="+mn-cs"/>
              </a:rPr>
              <a:t>shadow paging</a:t>
            </a:r>
            <a:r>
              <a:rPr lang="zh-CN" altLang="en-US" sz="1200" b="0" i="0" kern="1200" dirty="0" smtClean="0">
                <a:solidFill>
                  <a:schemeClr val="tx1"/>
                </a:solidFill>
                <a:effectLst/>
                <a:latin typeface="+mn-lt"/>
                <a:ea typeface="+mn-ea"/>
                <a:cs typeface="+mn-cs"/>
              </a:rPr>
              <a:t>的开销。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PMFS</a:t>
            </a:r>
            <a:r>
              <a:rPr lang="zh-CN" altLang="en-US" sz="1200" b="0" i="0" kern="1200" dirty="0" smtClean="0">
                <a:solidFill>
                  <a:schemeClr val="tx1"/>
                </a:solidFill>
                <a:effectLst/>
                <a:latin typeface="+mn-lt"/>
                <a:ea typeface="+mn-ea"/>
                <a:cs typeface="+mn-cs"/>
              </a:rPr>
              <a:t>是一个轻量级的</a:t>
            </a:r>
            <a:r>
              <a:rPr lang="en-US" altLang="zh-CN" sz="1200" b="0" i="0" kern="1200" dirty="0" smtClean="0">
                <a:solidFill>
                  <a:schemeClr val="tx1"/>
                </a:solidFill>
                <a:effectLst/>
                <a:latin typeface="+mn-lt"/>
                <a:ea typeface="+mn-ea"/>
                <a:cs typeface="+mn-cs"/>
              </a:rPr>
              <a:t>DAX</a:t>
            </a:r>
            <a:r>
              <a:rPr lang="zh-CN" altLang="en-US" sz="1200" b="0" i="0" kern="1200" dirty="0" smtClean="0">
                <a:solidFill>
                  <a:schemeClr val="tx1"/>
                </a:solidFill>
                <a:effectLst/>
                <a:latin typeface="+mn-lt"/>
                <a:ea typeface="+mn-ea"/>
                <a:cs typeface="+mn-cs"/>
              </a:rPr>
              <a:t>文件系统绕过块层和文件系统页高速缓存（</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）以便提高性能。</a:t>
            </a:r>
            <a:r>
              <a:rPr lang="en-US" altLang="zh-CN" sz="1200" b="0" i="0" kern="1200" dirty="0" smtClean="0">
                <a:solidFill>
                  <a:schemeClr val="tx1"/>
                </a:solidFill>
                <a:effectLst/>
                <a:latin typeface="+mn-lt"/>
                <a:ea typeface="+mn-ea"/>
                <a:cs typeface="+mn-cs"/>
              </a:rPr>
              <a:t>PMFS</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journaling</a:t>
            </a:r>
            <a:r>
              <a:rPr lang="zh-CN" altLang="en-US" sz="1200" b="0" i="0" kern="1200" dirty="0" smtClean="0">
                <a:solidFill>
                  <a:schemeClr val="tx1"/>
                </a:solidFill>
                <a:effectLst/>
                <a:latin typeface="+mn-lt"/>
                <a:ea typeface="+mn-ea"/>
                <a:cs typeface="+mn-cs"/>
              </a:rPr>
              <a:t>来保证元数据的更新，因此元数据原子性得到了保证。</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Ext4-DAX</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DAX</a:t>
            </a:r>
            <a:r>
              <a:rPr lang="zh-CN" altLang="en-US" sz="1200" b="0" i="0" kern="1200" dirty="0" smtClean="0">
                <a:solidFill>
                  <a:schemeClr val="tx1"/>
                </a:solidFill>
                <a:effectLst/>
                <a:latin typeface="+mn-lt"/>
                <a:ea typeface="+mn-ea"/>
                <a:cs typeface="+mn-cs"/>
              </a:rPr>
              <a:t>功能扩展</a:t>
            </a:r>
            <a:r>
              <a:rPr lang="en-US" altLang="zh-CN" sz="1200" b="0" i="0" kern="1200" dirty="0" smtClean="0">
                <a:solidFill>
                  <a:schemeClr val="tx1"/>
                </a:solidFill>
                <a:effectLst/>
                <a:latin typeface="+mn-lt"/>
                <a:ea typeface="+mn-ea"/>
                <a:cs typeface="+mn-cs"/>
              </a:rPr>
              <a:t>Ext4</a:t>
            </a:r>
            <a:r>
              <a:rPr lang="zh-CN" altLang="en-US" sz="1200" b="0" i="0" kern="1200" dirty="0" smtClean="0">
                <a:solidFill>
                  <a:schemeClr val="tx1"/>
                </a:solidFill>
                <a:effectLst/>
                <a:latin typeface="+mn-lt"/>
                <a:ea typeface="+mn-ea"/>
                <a:cs typeface="+mn-cs"/>
              </a:rPr>
              <a:t>文件系统来直接访问</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，并且使用</a:t>
            </a:r>
            <a:r>
              <a:rPr lang="en-US" altLang="zh-CN" sz="1200" b="0" i="0" kern="1200" dirty="0" smtClean="0">
                <a:solidFill>
                  <a:schemeClr val="tx1"/>
                </a:solidFill>
                <a:effectLst/>
                <a:latin typeface="+mn-lt"/>
                <a:ea typeface="+mn-ea"/>
                <a:cs typeface="+mn-cs"/>
              </a:rPr>
              <a:t>journaling</a:t>
            </a:r>
            <a:r>
              <a:rPr lang="zh-CN" altLang="en-US" sz="1200" b="0" i="0" kern="1200" dirty="0" smtClean="0">
                <a:solidFill>
                  <a:schemeClr val="tx1"/>
                </a:solidFill>
                <a:effectLst/>
                <a:latin typeface="+mn-lt"/>
                <a:ea typeface="+mn-ea"/>
                <a:cs typeface="+mn-cs"/>
              </a:rPr>
              <a:t>技术保证元数据更新的原子性。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SCMFS</a:t>
            </a:r>
            <a:r>
              <a:rPr lang="zh-CN" altLang="en-US" sz="1200" b="0" i="0" kern="1200" dirty="0" smtClean="0">
                <a:solidFill>
                  <a:schemeClr val="tx1"/>
                </a:solidFill>
                <a:effectLst/>
                <a:latin typeface="+mn-lt"/>
                <a:ea typeface="+mn-ea"/>
                <a:cs typeface="+mn-cs"/>
              </a:rPr>
              <a:t>使用操作系统虚拟内存管理模块并且映射文件到大量连续的虚拟地址区域，使得文件访问简单，但它不提供任何元数据和数据的原子性保证。</a:t>
            </a:r>
            <a:r>
              <a:rPr lang="en-US" altLang="zh-CN" sz="1200" b="0" i="0" kern="1200" dirty="0" smtClean="0">
                <a:solidFill>
                  <a:schemeClr val="tx1"/>
                </a:solidFill>
                <a:effectLst/>
                <a:latin typeface="+mn-lt"/>
                <a:ea typeface="+mn-ea"/>
                <a:cs typeface="+mn-cs"/>
              </a:rPr>
              <a:t>Aerie</a:t>
            </a:r>
            <a:r>
              <a:rPr lang="zh-CN" altLang="en-US" sz="1200" b="0" i="0" kern="1200" dirty="0" smtClean="0">
                <a:solidFill>
                  <a:schemeClr val="tx1"/>
                </a:solidFill>
                <a:effectLst/>
                <a:latin typeface="+mn-lt"/>
                <a:ea typeface="+mn-ea"/>
                <a:cs typeface="+mn-cs"/>
              </a:rPr>
              <a:t>在用户空间实现了文件系统接口和功能以便提供</a:t>
            </a:r>
            <a:r>
              <a:rPr lang="en-US" altLang="zh-CN" sz="1200" b="0" i="0" kern="1200" dirty="0" smtClean="0">
                <a:solidFill>
                  <a:schemeClr val="tx1"/>
                </a:solidFill>
                <a:effectLst/>
                <a:latin typeface="+mn-lt"/>
                <a:ea typeface="+mn-ea"/>
                <a:cs typeface="+mn-cs"/>
              </a:rPr>
              <a:t>NVMM</a:t>
            </a:r>
            <a:r>
              <a:rPr lang="zh-CN" altLang="en-US" sz="1200" b="0" i="0" kern="1200" dirty="0" smtClean="0">
                <a:solidFill>
                  <a:schemeClr val="tx1"/>
                </a:solidFill>
                <a:effectLst/>
                <a:latin typeface="+mn-lt"/>
                <a:ea typeface="+mn-ea"/>
                <a:cs typeface="+mn-cs"/>
              </a:rPr>
              <a:t>数据的低延迟访问。而</a:t>
            </a:r>
            <a:r>
              <a:rPr lang="en-US" altLang="zh-CN" sz="1200" b="0" i="0" kern="1200" dirty="0" smtClean="0">
                <a:solidFill>
                  <a:schemeClr val="tx1"/>
                </a:solidFill>
                <a:effectLst/>
                <a:latin typeface="+mn-lt"/>
                <a:ea typeface="+mn-ea"/>
                <a:cs typeface="+mn-cs"/>
              </a:rPr>
              <a:t>Aerie</a:t>
            </a:r>
            <a:r>
              <a:rPr lang="zh-CN" altLang="en-US" sz="1200" b="0" i="0" kern="1200" dirty="0" smtClean="0">
                <a:solidFill>
                  <a:schemeClr val="tx1"/>
                </a:solidFill>
                <a:effectLst/>
                <a:latin typeface="+mn-lt"/>
                <a:ea typeface="+mn-ea"/>
                <a:cs typeface="+mn-cs"/>
              </a:rPr>
              <a:t>只</a:t>
            </a:r>
            <a:r>
              <a:rPr lang="en-US" altLang="zh-CN" sz="1200" b="0" i="0" kern="1200" dirty="0" smtClean="0">
                <a:solidFill>
                  <a:schemeClr val="tx1"/>
                </a:solidFill>
                <a:effectLst/>
                <a:latin typeface="+mn-lt"/>
                <a:ea typeface="+mn-ea"/>
                <a:cs typeface="+mn-cs"/>
              </a:rPr>
              <a:t>journal </a:t>
            </a:r>
            <a:r>
              <a:rPr lang="zh-CN" altLang="en-US" sz="1200" b="0" i="0" kern="1200" dirty="0" smtClean="0">
                <a:solidFill>
                  <a:schemeClr val="tx1"/>
                </a:solidFill>
                <a:effectLst/>
                <a:latin typeface="+mn-lt"/>
                <a:ea typeface="+mn-ea"/>
                <a:cs typeface="+mn-cs"/>
              </a:rPr>
              <a:t>元数据而不提供数据或</a:t>
            </a:r>
            <a:r>
              <a:rPr lang="en-US" altLang="zh-CN" sz="1200" b="0" i="0" kern="1200" dirty="0" err="1" smtClean="0">
                <a:solidFill>
                  <a:schemeClr val="tx1"/>
                </a:solidFill>
                <a:effectLst/>
                <a:latin typeface="+mn-lt"/>
                <a:ea typeface="+mn-ea"/>
                <a:cs typeface="+mn-cs"/>
              </a:rPr>
              <a:t>mmap</a:t>
            </a:r>
            <a:r>
              <a:rPr lang="zh-CN" altLang="en-US" sz="1200" b="0" i="0" kern="1200" dirty="0" smtClean="0">
                <a:solidFill>
                  <a:schemeClr val="tx1"/>
                </a:solidFill>
                <a:effectLst/>
                <a:latin typeface="+mn-lt"/>
                <a:ea typeface="+mn-ea"/>
                <a:cs typeface="+mn-cs"/>
              </a:rPr>
              <a:t>的操作的原子性。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NOVA</a:t>
            </a:r>
            <a:r>
              <a:rPr lang="zh-CN" altLang="en-US" sz="1200" b="0" i="0" kern="1200" dirty="0" smtClean="0">
                <a:solidFill>
                  <a:schemeClr val="tx1"/>
                </a:solidFill>
                <a:effectLst/>
                <a:latin typeface="+mn-lt"/>
                <a:ea typeface="+mn-ea"/>
                <a:cs typeface="+mn-cs"/>
              </a:rPr>
              <a:t>是一个日志结构、</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混合易失和非易失内存文件系统，提供上述三种操作的原子性保证。</a:t>
            </a:r>
            <a:endParaRPr lang="zh-CN" altLang="en-US"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13</a:t>
            </a:fld>
            <a:endParaRPr lang="zh-CN" altLang="en-US"/>
          </a:p>
        </p:txBody>
      </p:sp>
    </p:spTree>
    <p:extLst>
      <p:ext uri="{BB962C8B-B14F-4D97-AF65-F5344CB8AC3E}">
        <p14:creationId xmlns:p14="http://schemas.microsoft.com/office/powerpoint/2010/main" val="260778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967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对复杂的原子更新使用日志记录和轻型日志</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是对数结构的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因为这提供比日记和阴影更便宜的原子更新分页。为了以原子方式将数据写入日志</a:t>
            </a:r>
            <a:r>
              <a:rPr lang="en-US" altLang="zh-CN" sz="1200" b="0" i="0" kern="1200" dirty="0" smtClean="0">
                <a:solidFill>
                  <a:schemeClr val="tx1"/>
                </a:solidFill>
                <a:effectLst/>
                <a:latin typeface="+mn-lt"/>
                <a:ea typeface="+mn-ea"/>
                <a:cs typeface="+mn-cs"/>
              </a:rPr>
              <a:t>, NOVA </a:t>
            </a:r>
            <a:r>
              <a:rPr lang="zh-CN" altLang="en-US" sz="1200" b="0" i="0" kern="1200" dirty="0" smtClean="0">
                <a:solidFill>
                  <a:schemeClr val="tx1"/>
                </a:solidFill>
                <a:effectLst/>
                <a:latin typeface="+mn-lt"/>
                <a:ea typeface="+mn-ea"/>
                <a:cs typeface="+mn-cs"/>
              </a:rPr>
              <a:t>首先将数据追加到日志中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然后以原子方式更新日志尾部以提交更新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从而避免了日记文件系统的重复写开销和影子分页系统的级联更新成本</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某些目录操作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如目录之间的移动、跨多个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使用日志来原子更新多个日志。</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首先在每个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日志的末尾写入数据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然后对日志尾部更新进行日记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以原子更新它们。</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日志是轻量级的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因为它只涉及日志尾部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相对于文件数据或数据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并且没有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文件操作超过四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譬如一个文件从一个目录 </a:t>
            </a:r>
            <a:r>
              <a:rPr lang="en-US" altLang="zh-CN" sz="1200" b="0" i="0" kern="1200" dirty="0" smtClean="0">
                <a:solidFill>
                  <a:schemeClr val="tx1"/>
                </a:solidFill>
                <a:effectLst/>
                <a:latin typeface="+mn-lt"/>
                <a:ea typeface="+mn-ea"/>
                <a:cs typeface="+mn-cs"/>
              </a:rPr>
              <a:t>move </a:t>
            </a:r>
            <a:r>
              <a:rPr lang="zh-CN" altLang="en-US" sz="1200" b="0" i="0" kern="1200" dirty="0" smtClean="0">
                <a:solidFill>
                  <a:schemeClr val="tx1"/>
                </a:solidFill>
                <a:effectLst/>
                <a:latin typeface="+mn-lt"/>
                <a:ea typeface="+mn-ea"/>
                <a:cs typeface="+mn-cs"/>
              </a:rPr>
              <a:t>到另一个目录，这设计到多个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的修改，</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会首先将操作记录到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log </a:t>
            </a:r>
            <a:r>
              <a:rPr lang="zh-CN" altLang="en-US" sz="1200" b="0" i="0" kern="1200" dirty="0" smtClean="0">
                <a:solidFill>
                  <a:schemeClr val="tx1"/>
                </a:solidFill>
                <a:effectLst/>
                <a:latin typeface="+mn-lt"/>
                <a:ea typeface="+mn-ea"/>
                <a:cs typeface="+mn-cs"/>
              </a:rPr>
              <a:t>上面，然后在 </a:t>
            </a:r>
            <a:r>
              <a:rPr lang="en-US" altLang="zh-CN" sz="1200" b="0" i="0" kern="1200" dirty="0" smtClean="0">
                <a:solidFill>
                  <a:schemeClr val="tx1"/>
                </a:solidFill>
                <a:effectLst/>
                <a:latin typeface="+mn-lt"/>
                <a:ea typeface="+mn-ea"/>
                <a:cs typeface="+mn-cs"/>
              </a:rPr>
              <a:t>journal </a:t>
            </a:r>
            <a:r>
              <a:rPr lang="zh-CN" altLang="en-US" sz="1200" b="0" i="0" kern="1200" dirty="0" smtClean="0">
                <a:solidFill>
                  <a:schemeClr val="tx1"/>
                </a:solidFill>
                <a:effectLst/>
                <a:latin typeface="+mn-lt"/>
                <a:ea typeface="+mn-ea"/>
                <a:cs typeface="+mn-cs"/>
              </a:rPr>
              <a:t>上面记录对应的 </a:t>
            </a:r>
            <a:r>
              <a:rPr lang="en-US" altLang="zh-CN" sz="1200" b="0" i="0" kern="1200" dirty="0" smtClean="0">
                <a:solidFill>
                  <a:schemeClr val="tx1"/>
                </a:solidFill>
                <a:effectLst/>
                <a:latin typeface="+mn-lt"/>
                <a:ea typeface="+mn-ea"/>
                <a:cs typeface="+mn-cs"/>
              </a:rPr>
              <a:t>log tail </a:t>
            </a:r>
            <a:r>
              <a:rPr lang="zh-CN" altLang="en-US" sz="1200" b="0" i="0" kern="1200" dirty="0" smtClean="0">
                <a:solidFill>
                  <a:schemeClr val="tx1"/>
                </a:solidFill>
                <a:effectLst/>
                <a:latin typeface="+mn-lt"/>
                <a:ea typeface="+mn-ea"/>
                <a:cs typeface="+mn-cs"/>
              </a:rPr>
              <a:t>的改动，最后在将 </a:t>
            </a:r>
            <a:r>
              <a:rPr lang="en-US" altLang="zh-CN" sz="1200" b="0" i="0" kern="1200" dirty="0" smtClean="0">
                <a:solidFill>
                  <a:schemeClr val="tx1"/>
                </a:solidFill>
                <a:effectLst/>
                <a:latin typeface="+mn-lt"/>
                <a:ea typeface="+mn-ea"/>
                <a:cs typeface="+mn-cs"/>
              </a:rPr>
              <a:t>log tail </a:t>
            </a:r>
            <a:r>
              <a:rPr lang="zh-CN" altLang="en-US" sz="1200" b="0" i="0" kern="1200" dirty="0" smtClean="0">
                <a:solidFill>
                  <a:schemeClr val="tx1"/>
                </a:solidFill>
                <a:effectLst/>
                <a:latin typeface="+mn-lt"/>
                <a:ea typeface="+mn-ea"/>
                <a:cs typeface="+mn-cs"/>
              </a:rPr>
              <a:t>更新。</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的 </a:t>
            </a:r>
            <a:r>
              <a:rPr lang="en-US" altLang="zh-CN" sz="1200" b="0" i="0" kern="1200" dirty="0" smtClean="0">
                <a:solidFill>
                  <a:schemeClr val="tx1"/>
                </a:solidFill>
                <a:effectLst/>
                <a:latin typeface="+mn-lt"/>
                <a:ea typeface="+mn-ea"/>
                <a:cs typeface="+mn-cs"/>
              </a:rPr>
              <a:t>journaling </a:t>
            </a:r>
            <a:r>
              <a:rPr lang="zh-CN" altLang="en-US" sz="1200" b="0" i="0" kern="1200" dirty="0" smtClean="0">
                <a:solidFill>
                  <a:schemeClr val="tx1"/>
                </a:solidFill>
                <a:effectLst/>
                <a:latin typeface="+mn-lt"/>
                <a:ea typeface="+mn-ea"/>
                <a:cs typeface="+mn-cs"/>
              </a:rPr>
              <a:t>只会记录 </a:t>
            </a:r>
            <a:r>
              <a:rPr lang="en-US" altLang="zh-CN" sz="1200" b="0" i="0" kern="1200" dirty="0" smtClean="0">
                <a:solidFill>
                  <a:schemeClr val="tx1"/>
                </a:solidFill>
                <a:effectLst/>
                <a:latin typeface="+mn-lt"/>
                <a:ea typeface="+mn-ea"/>
                <a:cs typeface="+mn-cs"/>
              </a:rPr>
              <a:t>log tail</a:t>
            </a:r>
            <a:r>
              <a:rPr lang="zh-CN" altLang="en-US" sz="1200" b="0" i="0" kern="1200" dirty="0" smtClean="0">
                <a:solidFill>
                  <a:schemeClr val="tx1"/>
                </a:solidFill>
                <a:effectLst/>
                <a:latin typeface="+mn-lt"/>
                <a:ea typeface="+mn-ea"/>
                <a:cs typeface="+mn-cs"/>
              </a:rPr>
              <a:t>，并且任何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的文件操作涉及到的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不会超过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个，所以 </a:t>
            </a:r>
            <a:r>
              <a:rPr lang="en-US" altLang="zh-CN" sz="1200" b="0" i="0" kern="1200" dirty="0" smtClean="0">
                <a:solidFill>
                  <a:schemeClr val="tx1"/>
                </a:solidFill>
                <a:effectLst/>
                <a:latin typeface="+mn-lt"/>
                <a:ea typeface="+mn-ea"/>
                <a:cs typeface="+mn-cs"/>
              </a:rPr>
              <a:t>journaling </a:t>
            </a:r>
            <a:r>
              <a:rPr lang="zh-CN" altLang="en-US" sz="1200" b="0" i="0" kern="1200" dirty="0" smtClean="0">
                <a:solidFill>
                  <a:schemeClr val="tx1"/>
                </a:solidFill>
                <a:effectLst/>
                <a:latin typeface="+mn-lt"/>
                <a:ea typeface="+mn-ea"/>
                <a:cs typeface="+mn-cs"/>
              </a:rPr>
              <a:t>是非常轻量的。这里，我同时问了徐博士，这已经涉及到了几个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，如何保证并发，他回答道 </a:t>
            </a:r>
            <a:r>
              <a:rPr lang="en-US" altLang="zh-CN" sz="1200" b="0" i="0" kern="1200" dirty="0" smtClean="0">
                <a:solidFill>
                  <a:schemeClr val="tx1"/>
                </a:solidFill>
                <a:effectLst/>
                <a:latin typeface="+mn-lt"/>
                <a:ea typeface="+mn-ea"/>
                <a:cs typeface="+mn-cs"/>
              </a:rPr>
              <a:t>Linux VFS </a:t>
            </a:r>
            <a:r>
              <a:rPr lang="zh-CN" altLang="en-US" sz="1200" b="0" i="0" kern="1200" dirty="0" smtClean="0">
                <a:solidFill>
                  <a:schemeClr val="tx1"/>
                </a:solidFill>
                <a:effectLst/>
                <a:latin typeface="+mn-lt"/>
                <a:ea typeface="+mn-ea"/>
                <a:cs typeface="+mn-cs"/>
              </a:rPr>
              <a:t>其实已经保证了，所以他们不需要做。</a:t>
            </a:r>
          </a:p>
          <a:p>
            <a:endParaRPr lang="en-US" altLang="zh-CN" b="0" dirty="0" smtClean="0"/>
          </a:p>
          <a:p>
            <a:endParaRPr lang="zh-CN" altLang="en-US" b="0" dirty="0"/>
          </a:p>
        </p:txBody>
      </p:sp>
      <p:sp>
        <p:nvSpPr>
          <p:cNvPr id="4" name="灯片编号占位符 3"/>
          <p:cNvSpPr>
            <a:spLocks noGrp="1"/>
          </p:cNvSpPr>
          <p:nvPr>
            <p:ph type="sldNum" sz="quarter" idx="10"/>
          </p:nvPr>
        </p:nvSpPr>
        <p:spPr/>
        <p:txBody>
          <a:bodyPr/>
          <a:lstStyle/>
          <a:p>
            <a:fld id="{2D3DDD0B-1373-404E-BDA5-64E3AB5B23E2}" type="slidenum">
              <a:rPr lang="zh-CN" altLang="en-US" smtClean="0"/>
              <a:t>18</a:t>
            </a:fld>
            <a:endParaRPr lang="zh-CN" altLang="en-US"/>
          </a:p>
        </p:txBody>
      </p:sp>
    </p:spTree>
    <p:extLst>
      <p:ext uri="{BB962C8B-B14F-4D97-AF65-F5344CB8AC3E}">
        <p14:creationId xmlns:p14="http://schemas.microsoft.com/office/powerpoint/2010/main" val="3472786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对复杂的原子更新使用日志记录和轻型日志</a:t>
            </a:r>
            <a:r>
              <a:rPr lang="en-US" altLang="zh-CN" sz="1200" b="1"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是对数结构的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因为这提供比日记和阴影更便宜的原子更新分页。为了以原子方式将数据写入日志</a:t>
            </a:r>
            <a:r>
              <a:rPr lang="en-US" altLang="zh-CN" sz="1200" b="0" i="0" kern="1200" dirty="0" smtClean="0">
                <a:solidFill>
                  <a:schemeClr val="tx1"/>
                </a:solidFill>
                <a:effectLst/>
                <a:latin typeface="+mn-lt"/>
                <a:ea typeface="+mn-ea"/>
                <a:cs typeface="+mn-cs"/>
              </a:rPr>
              <a:t>, NOVA </a:t>
            </a:r>
            <a:r>
              <a:rPr lang="zh-CN" altLang="en-US" sz="1200" b="0" i="0" kern="1200" dirty="0" smtClean="0">
                <a:solidFill>
                  <a:schemeClr val="tx1"/>
                </a:solidFill>
                <a:effectLst/>
                <a:latin typeface="+mn-lt"/>
                <a:ea typeface="+mn-ea"/>
                <a:cs typeface="+mn-cs"/>
              </a:rPr>
              <a:t>首先将数据追加到日志中</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然后以原子方式更新日志尾部以提交更新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从而避免了日记文件系统的重复写开销和影子分页系统的级联更新成本</a:t>
            </a:r>
            <a:r>
              <a:rPr lang="en-US" altLang="zh-CN"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某些目录操作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如目录之间的移动、跨多个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使用日志来原子更新多个日志。</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首先在每个 </a:t>
            </a:r>
            <a:r>
              <a:rPr lang="en-US" altLang="zh-CN" sz="1200" b="0" i="0" kern="1200" dirty="0" err="1" smtClean="0">
                <a:solidFill>
                  <a:schemeClr val="tx1"/>
                </a:solidFill>
                <a:effectLst/>
                <a:latin typeface="+mn-lt"/>
                <a:ea typeface="+mn-ea"/>
                <a:cs typeface="+mn-cs"/>
              </a:rPr>
              <a:t>inode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日志的末尾写入数据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然后对日志尾部更新进行日记</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以原子更新它们。</a:t>
            </a:r>
            <a:r>
              <a:rPr lang="en-US" altLang="zh-CN" sz="1200" b="0" i="0" kern="1200" dirty="0" smtClean="0">
                <a:solidFill>
                  <a:schemeClr val="tx1"/>
                </a:solidFill>
                <a:effectLst/>
                <a:latin typeface="+mn-lt"/>
                <a:ea typeface="+mn-ea"/>
                <a:cs typeface="+mn-cs"/>
              </a:rPr>
              <a:t>NOVA </a:t>
            </a:r>
            <a:r>
              <a:rPr lang="zh-CN" altLang="en-US" sz="1200" b="0" i="0" kern="1200" dirty="0" smtClean="0">
                <a:solidFill>
                  <a:schemeClr val="tx1"/>
                </a:solidFill>
                <a:effectLst/>
                <a:latin typeface="+mn-lt"/>
                <a:ea typeface="+mn-ea"/>
                <a:cs typeface="+mn-cs"/>
              </a:rPr>
              <a:t>日志是轻量级的</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因为它只涉及日志尾部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相对于文件数据或数据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并且没有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文件操作超过四 </a:t>
            </a:r>
            <a:r>
              <a:rPr lang="en-US" altLang="zh-CN" sz="1200" b="0" i="0" kern="1200" dirty="0" err="1" smtClean="0">
                <a:solidFill>
                  <a:schemeClr val="tx1"/>
                </a:solidFill>
                <a:effectLst/>
                <a:latin typeface="+mn-lt"/>
                <a:ea typeface="+mn-ea"/>
                <a:cs typeface="+mn-cs"/>
              </a:rPr>
              <a:t>inode</a:t>
            </a:r>
            <a:r>
              <a:rPr lang="zh-CN" altLang="en-US" sz="1200" b="0" i="0" kern="1200" dirty="0" smtClean="0">
                <a:solidFill>
                  <a:schemeClr val="tx1"/>
                </a:solidFill>
                <a:effectLst/>
                <a:latin typeface="+mn-lt"/>
                <a:ea typeface="+mn-ea"/>
                <a:cs typeface="+mn-cs"/>
              </a:rPr>
              <a:t>。</a:t>
            </a:r>
          </a:p>
          <a:p>
            <a:endParaRPr lang="en-US" altLang="zh-CN" b="0" dirty="0" smtClean="0"/>
          </a:p>
          <a:p>
            <a:endParaRPr lang="zh-CN" altLang="en-US" b="0"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D3DDD0B-1373-404E-BDA5-64E3AB5B23E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198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255986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694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312746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67385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148552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23686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118128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351798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416449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1155366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015F6E2-27E5-4913-AF2F-C8BA1D6F8B47}" type="datetimeFigureOut">
              <a:rPr lang="zh-CN" altLang="en-US" smtClean="0"/>
              <a:t>2018/3/26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19235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5F6E2-27E5-4913-AF2F-C8BA1D6F8B47}" type="datetimeFigureOut">
              <a:rPr lang="zh-CN" altLang="en-US" smtClean="0"/>
              <a:t>2018/3/26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E5010-2C32-4879-B810-4199E706E72C}" type="slidenum">
              <a:rPr lang="zh-CN" altLang="en-US" smtClean="0"/>
              <a:t>‹#›</a:t>
            </a:fld>
            <a:endParaRPr lang="zh-CN" altLang="en-US"/>
          </a:p>
        </p:txBody>
      </p:sp>
    </p:spTree>
    <p:extLst>
      <p:ext uri="{BB962C8B-B14F-4D97-AF65-F5344CB8AC3E}">
        <p14:creationId xmlns:p14="http://schemas.microsoft.com/office/powerpoint/2010/main" val="1254218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8.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360截图20161202211613854.jpg"/>
          <p:cNvPicPr>
            <a:picLocks noChangeAspect="1"/>
          </p:cNvPicPr>
          <p:nvPr/>
        </p:nvPicPr>
        <p:blipFill>
          <a:blip r:embed="rId2" cstate="print"/>
          <a:stretch>
            <a:fillRect/>
          </a:stretch>
        </p:blipFill>
        <p:spPr>
          <a:xfrm>
            <a:off x="0" y="1"/>
            <a:ext cx="5058991" cy="661840"/>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5129561" y="1"/>
            <a:ext cx="4014439" cy="661840"/>
          </a:xfrm>
          <a:prstGeom prst="rect">
            <a:avLst/>
          </a:prstGeom>
          <a:noFill/>
          <a:ln w="9525">
            <a:noFill/>
            <a:miter lim="800000"/>
            <a:headEnd/>
            <a:tailEnd/>
          </a:ln>
        </p:spPr>
      </p:pic>
      <p:sp>
        <p:nvSpPr>
          <p:cNvPr id="6" name="矩形 5"/>
          <p:cNvSpPr/>
          <p:nvPr/>
        </p:nvSpPr>
        <p:spPr>
          <a:xfrm>
            <a:off x="2294966" y="1780198"/>
            <a:ext cx="6849034" cy="18611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382838" y="2018273"/>
            <a:ext cx="6430248" cy="1384995"/>
          </a:xfrm>
          <a:prstGeom prst="rect">
            <a:avLst/>
          </a:prstGeom>
          <a:noFill/>
        </p:spPr>
        <p:txBody>
          <a:bodyPr wrap="square" rtlCol="0">
            <a:spAutoFit/>
          </a:bodyPr>
          <a:lstStyle/>
          <a:p>
            <a:pPr algn="ctr"/>
            <a:r>
              <a:rPr lang="en-US" altLang="zh-CN" sz="2800" b="1" spc="3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NOVA</a:t>
            </a:r>
            <a:r>
              <a:rPr lang="en-US" altLang="zh-CN" sz="2800" b="1" i="1" spc="3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chemeClr val="bg1"/>
                </a:solidFill>
                <a:latin typeface="Times New Roman" panose="02020603050405020304" pitchFamily="18" charset="0"/>
                <a:cs typeface="Times New Roman" panose="02020603050405020304" pitchFamily="18" charset="0"/>
              </a:rPr>
              <a:t>A Log-structured File System for </a:t>
            </a:r>
            <a:r>
              <a:rPr lang="en-US" altLang="zh-CN" sz="2800" b="1" dirty="0" smtClean="0">
                <a:solidFill>
                  <a:schemeClr val="bg1"/>
                </a:solidFill>
                <a:latin typeface="Times New Roman" panose="02020603050405020304" pitchFamily="18" charset="0"/>
                <a:cs typeface="Times New Roman" panose="02020603050405020304" pitchFamily="18" charset="0"/>
              </a:rPr>
              <a:t>Hybrid Volatile/Non-volatile </a:t>
            </a:r>
            <a:r>
              <a:rPr lang="en-US" altLang="zh-CN" sz="2800" b="1" dirty="0">
                <a:solidFill>
                  <a:schemeClr val="bg1"/>
                </a:solidFill>
                <a:latin typeface="Times New Roman" panose="02020603050405020304" pitchFamily="18" charset="0"/>
                <a:cs typeface="Times New Roman" panose="02020603050405020304" pitchFamily="18" charset="0"/>
              </a:rPr>
              <a:t>Main Memories</a:t>
            </a:r>
            <a:endParaRPr lang="en-US" altLang="zh-CN" sz="7200" b="1" i="1" spc="3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1" y="1784121"/>
            <a:ext cx="609599" cy="1452282"/>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807032" y="1807093"/>
            <a:ext cx="1334851" cy="1335742"/>
            <a:chOff x="1565131" y="2686017"/>
            <a:chExt cx="576752" cy="577137"/>
          </a:xfrm>
        </p:grpSpPr>
        <p:sp>
          <p:nvSpPr>
            <p:cNvPr id="10" name="Freeform 7"/>
            <p:cNvSpPr>
              <a:spLocks noEditPoints="1"/>
            </p:cNvSpPr>
            <p:nvPr/>
          </p:nvSpPr>
          <p:spPr bwMode="auto">
            <a:xfrm>
              <a:off x="1565131" y="2813842"/>
              <a:ext cx="450852" cy="449312"/>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11"/>
            <p:cNvSpPr>
              <a:spLocks/>
            </p:cNvSpPr>
            <p:nvPr/>
          </p:nvSpPr>
          <p:spPr bwMode="auto">
            <a:xfrm>
              <a:off x="1917805" y="2686017"/>
              <a:ext cx="224078" cy="222538"/>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15" name="矩形 8"/>
          <p:cNvSpPr>
            <a:spLocks noChangeArrowheads="1"/>
          </p:cNvSpPr>
          <p:nvPr/>
        </p:nvSpPr>
        <p:spPr bwMode="auto">
          <a:xfrm>
            <a:off x="5663486" y="4759701"/>
            <a:ext cx="314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楷体_GB2312" pitchFamily="1" charset="-122"/>
              </a:defRPr>
            </a:lvl1pPr>
            <a:lvl2pPr marL="742950" indent="-285750" eaLnBrk="0" hangingPunct="0">
              <a:defRPr kumimoji="1" sz="2400">
                <a:solidFill>
                  <a:schemeClr val="tx1"/>
                </a:solidFill>
                <a:latin typeface="Times New Roman" panose="02020603050405020304" pitchFamily="18" charset="0"/>
                <a:ea typeface="楷体_GB2312" pitchFamily="1" charset="-122"/>
              </a:defRPr>
            </a:lvl2pPr>
            <a:lvl3pPr marL="1143000" indent="-228600" eaLnBrk="0" hangingPunct="0">
              <a:defRPr kumimoji="1" sz="2400">
                <a:solidFill>
                  <a:schemeClr val="tx1"/>
                </a:solidFill>
                <a:latin typeface="Times New Roman" panose="02020603050405020304" pitchFamily="18" charset="0"/>
                <a:ea typeface="楷体_GB2312" pitchFamily="1" charset="-122"/>
              </a:defRPr>
            </a:lvl3pPr>
            <a:lvl4pPr marL="1600200" indent="-228600" eaLnBrk="0" hangingPunct="0">
              <a:defRPr kumimoji="1" sz="2400">
                <a:solidFill>
                  <a:schemeClr val="tx1"/>
                </a:solidFill>
                <a:latin typeface="Times New Roman" panose="02020603050405020304" pitchFamily="18" charset="0"/>
                <a:ea typeface="楷体_GB2312" pitchFamily="1" charset="-122"/>
              </a:defRPr>
            </a:lvl4pPr>
            <a:lvl5pPr marL="2057400" indent="-228600" eaLnBrk="0" hangingPunct="0">
              <a:defRPr kumimoji="1" sz="2400">
                <a:solidFill>
                  <a:schemeClr val="tx1"/>
                </a:solidFill>
                <a:latin typeface="Times New Roman" panose="02020603050405020304" pitchFamily="18" charset="0"/>
                <a:ea typeface="楷体_GB2312" pitchFamily="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1" charset="-122"/>
              </a:defRPr>
            </a:lvl9pPr>
          </a:lstStyle>
          <a:p>
            <a:pPr eaLnBrk="1" hangingPunct="1"/>
            <a:r>
              <a:rPr lang="en-US" altLang="zh-CN" sz="2800" b="1" smtClean="0">
                <a:latin typeface="微软雅黑" panose="020B0503020204020204" pitchFamily="34" charset="-122"/>
                <a:ea typeface="微软雅黑" panose="020B0503020204020204" pitchFamily="34" charset="-122"/>
              </a:rPr>
              <a:t>2017</a:t>
            </a:r>
            <a:r>
              <a:rPr lang="zh-CN" altLang="en-US" sz="2800" b="1" dirty="0">
                <a:latin typeface="微软雅黑" panose="020B0503020204020204" pitchFamily="34" charset="-122"/>
                <a:ea typeface="微软雅黑" panose="020B0503020204020204" pitchFamily="34" charset="-122"/>
              </a:rPr>
              <a:t>年</a:t>
            </a:r>
            <a:r>
              <a:rPr lang="en-US" altLang="zh-CN" sz="2800" b="1" dirty="0">
                <a:latin typeface="微软雅黑" panose="020B0503020204020204" pitchFamily="34" charset="-122"/>
                <a:ea typeface="微软雅黑" panose="020B0503020204020204" pitchFamily="34" charset="-122"/>
              </a:rPr>
              <a:t>12</a:t>
            </a:r>
            <a:r>
              <a:rPr lang="zh-CN" altLang="en-US" sz="2800" b="1" dirty="0">
                <a:latin typeface="微软雅黑" panose="020B0503020204020204" pitchFamily="34" charset="-122"/>
                <a:ea typeface="微软雅黑" panose="020B0503020204020204" pitchFamily="34" charset="-122"/>
              </a:rPr>
              <a:t>月</a:t>
            </a:r>
            <a:r>
              <a:rPr lang="en-US" altLang="zh-CN" sz="2800" b="1" dirty="0">
                <a:latin typeface="微软雅黑" panose="020B0503020204020204" pitchFamily="34" charset="-122"/>
                <a:ea typeface="微软雅黑" panose="020B0503020204020204" pitchFamily="34" charset="-122"/>
              </a:rPr>
              <a:t>5</a:t>
            </a:r>
            <a:r>
              <a:rPr lang="zh-CN" altLang="en-US" sz="2800" b="1" dirty="0" smtClean="0">
                <a:latin typeface="微软雅黑" panose="020B0503020204020204" pitchFamily="34" charset="-122"/>
                <a:ea typeface="微软雅黑" panose="020B0503020204020204" pitchFamily="34" charset="-122"/>
              </a:rPr>
              <a:t>日</a:t>
            </a:r>
            <a:endParaRPr lang="zh-CN" altLang="en-US" sz="4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70805240"/>
      </p:ext>
    </p:extLst>
  </p:cSld>
  <p:clrMapOvr>
    <a:masterClrMapping/>
  </p:clrMapOvr>
  <mc:AlternateContent xmlns:mc="http://schemas.openxmlformats.org/markup-compatibility/2006" xmlns:p14="http://schemas.microsoft.com/office/powerpoint/2010/main">
    <mc:Choice Requires="p14">
      <p:transition spd="slow" p14:dur="2000" advTm="73857"/>
    </mc:Choice>
    <mc:Fallback xmlns="">
      <p:transition spd="slow" advTm="7385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建立复杂的原子操作</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379141" y="2563228"/>
            <a:ext cx="8153672" cy="2554545"/>
          </a:xfrm>
          <a:prstGeom prst="rect">
            <a:avLst/>
          </a:prstGeom>
          <a:noFill/>
        </p:spPr>
        <p:txBody>
          <a:bodyPr wrap="square" rtlCol="0">
            <a:spAutoFit/>
          </a:bodyPr>
          <a:lstStyle/>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en-US" altLang="zh-CN" sz="2000" b="1" dirty="0">
                <a:latin typeface="微软雅黑" panose="020B0503020204020204" pitchFamily="34" charset="-122"/>
                <a:ea typeface="微软雅黑" panose="020B0503020204020204" pitchFamily="34" charset="-122"/>
              </a:rPr>
              <a:t>journaling</a:t>
            </a:r>
            <a:r>
              <a:rPr lang="zh-CN" altLang="en-US" sz="2000" b="1" dirty="0">
                <a:latin typeface="微软雅黑" panose="020B0503020204020204" pitchFamily="34" charset="-122"/>
                <a:ea typeface="微软雅黑" panose="020B0503020204020204" pitchFamily="34" charset="-122"/>
              </a:rPr>
              <a:t>文件系统</a:t>
            </a:r>
            <a:r>
              <a:rPr lang="zh-CN" altLang="en-US" sz="2000" b="1" dirty="0">
                <a:solidFill>
                  <a:srgbClr val="FF0000"/>
                </a:solidFill>
                <a:latin typeface="微软雅黑" panose="020B0503020204020204" pitchFamily="34" charset="-122"/>
                <a:ea typeface="微软雅黑" panose="020B0503020204020204" pitchFamily="34" charset="-122"/>
              </a:rPr>
              <a:t>记录所有的更新到</a:t>
            </a:r>
            <a:r>
              <a:rPr lang="en-US" altLang="zh-CN" sz="2000" b="1" dirty="0">
                <a:solidFill>
                  <a:srgbClr val="FF0000"/>
                </a:solidFill>
                <a:latin typeface="微软雅黑" panose="020B0503020204020204" pitchFamily="34" charset="-122"/>
                <a:ea typeface="微软雅黑" panose="020B0503020204020204" pitchFamily="34" charset="-122"/>
              </a:rPr>
              <a:t>journal</a:t>
            </a:r>
            <a:r>
              <a:rPr lang="zh-CN" altLang="en-US" sz="2000" b="1" dirty="0">
                <a:latin typeface="微软雅黑" panose="020B0503020204020204" pitchFamily="34" charset="-122"/>
                <a:ea typeface="微软雅黑" panose="020B0503020204020204" pitchFamily="34" charset="-122"/>
              </a:rPr>
              <a:t>（一个固定大小的循环</a:t>
            </a:r>
            <a:r>
              <a:rPr lang="en-US" altLang="zh-CN" sz="2000" b="1" dirty="0">
                <a:latin typeface="微软雅黑" panose="020B0503020204020204" pitchFamily="34" charset="-122"/>
                <a:ea typeface="微软雅黑" panose="020B0503020204020204" pitchFamily="34" charset="-122"/>
              </a:rPr>
              <a:t>log</a:t>
            </a:r>
            <a:r>
              <a:rPr lang="zh-CN" altLang="en-US" sz="2000" b="1" dirty="0">
                <a:latin typeface="微软雅黑" panose="020B0503020204020204" pitchFamily="34" charset="-122"/>
                <a:ea typeface="微软雅黑" panose="020B0503020204020204" pitchFamily="34" charset="-122"/>
              </a:rPr>
              <a:t>）中，然后</a:t>
            </a:r>
            <a:r>
              <a:rPr lang="zh-CN" altLang="en-US" sz="2000" b="1" dirty="0">
                <a:solidFill>
                  <a:srgbClr val="FF0000"/>
                </a:solidFill>
                <a:latin typeface="微软雅黑" panose="020B0503020204020204" pitchFamily="34" charset="-122"/>
                <a:ea typeface="微软雅黑" panose="020B0503020204020204" pitchFamily="34" charset="-122"/>
              </a:rPr>
              <a:t>再将更新写入</a:t>
            </a:r>
            <a:r>
              <a:rPr lang="zh-CN" altLang="en-US" sz="2000" b="1" dirty="0">
                <a:latin typeface="微软雅黑" panose="020B0503020204020204" pitchFamily="34" charset="-122"/>
                <a:ea typeface="微软雅黑" panose="020B0503020204020204" pitchFamily="34" charset="-122"/>
              </a:rPr>
              <a:t>文件系统</a:t>
            </a:r>
            <a:r>
              <a:rPr lang="zh-CN" altLang="en-US" sz="2000" b="1" dirty="0">
                <a:solidFill>
                  <a:srgbClr val="FF0000"/>
                </a:solidFill>
                <a:latin typeface="微软雅黑" panose="020B0503020204020204" pitchFamily="34" charset="-122"/>
                <a:ea typeface="微软雅黑" panose="020B0503020204020204" pitchFamily="34" charset="-122"/>
              </a:rPr>
              <a:t>目标位置</a:t>
            </a:r>
            <a:r>
              <a:rPr lang="zh-CN" altLang="en-US" sz="2000" b="1" dirty="0">
                <a:latin typeface="微软雅黑" panose="020B0503020204020204" pitchFamily="34" charset="-122"/>
                <a:ea typeface="微软雅黑" panose="020B0503020204020204" pitchFamily="34" charset="-122"/>
              </a:rPr>
              <a:t>。在系统断电时，通过重新执行</a:t>
            </a:r>
            <a:r>
              <a:rPr lang="en-US" altLang="zh-CN" sz="2000" b="1" dirty="0">
                <a:latin typeface="微软雅黑" panose="020B0503020204020204" pitchFamily="34" charset="-122"/>
                <a:ea typeface="微软雅黑" panose="020B0503020204020204" pitchFamily="34" charset="-122"/>
              </a:rPr>
              <a:t>journal</a:t>
            </a:r>
            <a:r>
              <a:rPr lang="zh-CN" altLang="en-US" sz="2000" b="1" dirty="0">
                <a:latin typeface="微软雅黑" panose="020B0503020204020204" pitchFamily="34" charset="-122"/>
                <a:ea typeface="微软雅黑" panose="020B0503020204020204" pitchFamily="34" charset="-122"/>
              </a:rPr>
              <a:t>以便恢复系统到一致性状态</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但是</a:t>
            </a:r>
            <a:r>
              <a:rPr lang="en-US" altLang="zh-CN" sz="2000" b="1" dirty="0">
                <a:latin typeface="微软雅黑" panose="020B0503020204020204" pitchFamily="34" charset="-122"/>
                <a:ea typeface="微软雅黑" panose="020B0503020204020204" pitchFamily="34" charset="-122"/>
              </a:rPr>
              <a:t>Journaling</a:t>
            </a:r>
            <a:r>
              <a:rPr lang="zh-CN" altLang="en-US" sz="2000" b="1" dirty="0">
                <a:latin typeface="微软雅黑" panose="020B0503020204020204" pitchFamily="34" charset="-122"/>
                <a:ea typeface="微软雅黑" panose="020B0503020204020204" pitchFamily="34" charset="-122"/>
              </a:rPr>
              <a:t>需要写</a:t>
            </a:r>
            <a:r>
              <a:rPr lang="zh-CN" altLang="en-US" sz="2000" b="1" dirty="0">
                <a:solidFill>
                  <a:srgbClr val="FF0000"/>
                </a:solidFill>
                <a:latin typeface="微软雅黑" panose="020B0503020204020204" pitchFamily="34" charset="-122"/>
                <a:ea typeface="微软雅黑" panose="020B0503020204020204" pitchFamily="34" charset="-122"/>
              </a:rPr>
              <a:t>两遍</a:t>
            </a:r>
            <a:r>
              <a:rPr lang="zh-CN" altLang="en-US" sz="2000" b="1" dirty="0">
                <a:latin typeface="微软雅黑" panose="020B0503020204020204" pitchFamily="34" charset="-122"/>
                <a:ea typeface="微软雅黑" panose="020B0503020204020204" pitchFamily="34" charset="-122"/>
              </a:rPr>
              <a:t>数据：一个到</a:t>
            </a:r>
            <a:r>
              <a:rPr lang="en-US" altLang="zh-CN" sz="2000" b="1" dirty="0">
                <a:latin typeface="微软雅黑" panose="020B0503020204020204" pitchFamily="34" charset="-122"/>
                <a:ea typeface="微软雅黑" panose="020B0503020204020204" pitchFamily="34" charset="-122"/>
              </a:rPr>
              <a:t>log</a:t>
            </a:r>
            <a:r>
              <a:rPr lang="zh-CN" altLang="en-US" sz="2000" b="1" dirty="0">
                <a:latin typeface="微软雅黑" panose="020B0503020204020204" pitchFamily="34" charset="-122"/>
                <a:ea typeface="微软雅黑" panose="020B0503020204020204" pitchFamily="34" charset="-122"/>
              </a:rPr>
              <a:t>一个到目标位置</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为了</a:t>
            </a:r>
            <a:r>
              <a:rPr lang="zh-CN" altLang="en-US" sz="2000" b="1" dirty="0">
                <a:latin typeface="微软雅黑" panose="020B0503020204020204" pitchFamily="34" charset="-122"/>
                <a:ea typeface="微软雅黑" panose="020B0503020204020204" pitchFamily="34" charset="-122"/>
              </a:rPr>
              <a:t>提高性能，</a:t>
            </a:r>
            <a:r>
              <a:rPr lang="en-US" altLang="zh-CN" sz="2000" b="1" dirty="0">
                <a:latin typeface="微软雅黑" panose="020B0503020204020204" pitchFamily="34" charset="-122"/>
                <a:ea typeface="微软雅黑" panose="020B0503020204020204" pitchFamily="34" charset="-122"/>
              </a:rPr>
              <a:t>journaling</a:t>
            </a:r>
            <a:r>
              <a:rPr lang="zh-CN" altLang="en-US" sz="2000" b="1" dirty="0">
                <a:latin typeface="微软雅黑" panose="020B0503020204020204" pitchFamily="34" charset="-122"/>
                <a:ea typeface="微软雅黑" panose="020B0503020204020204" pitchFamily="34" charset="-122"/>
              </a:rPr>
              <a:t>系统经常采用只</a:t>
            </a:r>
            <a:r>
              <a:rPr lang="en-US" altLang="zh-CN" sz="2000" b="1" dirty="0" smtClean="0">
                <a:solidFill>
                  <a:srgbClr val="FF0000"/>
                </a:solidFill>
                <a:latin typeface="微软雅黑" panose="020B0503020204020204" pitchFamily="34" charset="-122"/>
                <a:ea typeface="微软雅黑" panose="020B0503020204020204" pitchFamily="34" charset="-122"/>
              </a:rPr>
              <a:t>journal</a:t>
            </a:r>
            <a:r>
              <a:rPr lang="zh-CN" altLang="en-US" sz="2000" b="1" dirty="0" smtClean="0">
                <a:solidFill>
                  <a:srgbClr val="FF0000"/>
                </a:solidFill>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metadata</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模式提升性能</a:t>
            </a:r>
            <a:r>
              <a:rPr lang="zh-CN" altLang="en-US" sz="2000" b="1" dirty="0" smtClean="0">
                <a:latin typeface="微软雅黑" panose="020B0503020204020204" pitchFamily="34" charset="-122"/>
                <a:ea typeface="微软雅黑" panose="020B0503020204020204" pitchFamily="34" charset="-122"/>
              </a:rPr>
              <a:t>。</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611187" y="1507956"/>
            <a:ext cx="2373791"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Journaling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ustDataLst>
      <p:tags r:id="rId1"/>
    </p:custDataLst>
    <p:extLst>
      <p:ext uri="{BB962C8B-B14F-4D97-AF65-F5344CB8AC3E}">
        <p14:creationId xmlns:p14="http://schemas.microsoft.com/office/powerpoint/2010/main" val="3128411487"/>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建立复杂的原子操作</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241991" y="2623598"/>
            <a:ext cx="8633173" cy="2308324"/>
          </a:xfrm>
          <a:prstGeom prst="rect">
            <a:avLst/>
          </a:prstGeom>
          <a:noFill/>
        </p:spPr>
        <p:txBody>
          <a:bodyPr wrap="square" rtlCol="0">
            <a:spAutoFit/>
          </a:bodyPr>
          <a:lstStyle/>
          <a:p>
            <a:pPr lvl="0"/>
            <a:r>
              <a:rPr lang="en-US" altLang="zh-CN" sz="24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有一些</a:t>
            </a:r>
            <a:r>
              <a:rPr lang="zh-CN" altLang="en-US" sz="2000" b="1" dirty="0">
                <a:latin typeface="微软雅黑" panose="020B0503020204020204" pitchFamily="34" charset="-122"/>
                <a:ea typeface="微软雅黑" panose="020B0503020204020204" pitchFamily="34" charset="-122"/>
              </a:rPr>
              <a:t>文件系统使用的是 </a:t>
            </a:r>
            <a:r>
              <a:rPr lang="en-US" altLang="zh-CN" sz="2000" b="1" dirty="0">
                <a:solidFill>
                  <a:srgbClr val="FF0000"/>
                </a:solidFill>
                <a:latin typeface="微软雅黑" panose="020B0503020204020204" pitchFamily="34" charset="-122"/>
                <a:ea typeface="微软雅黑" panose="020B0503020204020204" pitchFamily="34" charset="-122"/>
              </a:rPr>
              <a:t>Copy-On-Write</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机制</a:t>
            </a:r>
            <a:endParaRPr lang="en-US" altLang="zh-CN" sz="2000" b="1" dirty="0">
              <a:latin typeface="微软雅黑" panose="020B0503020204020204" pitchFamily="34" charset="-122"/>
              <a:ea typeface="微软雅黑" panose="020B0503020204020204" pitchFamily="34" charset="-122"/>
            </a:endParaRPr>
          </a:p>
          <a:p>
            <a:pPr lvl="0"/>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对于</a:t>
            </a:r>
            <a:r>
              <a:rPr lang="zh-CN" altLang="en-US" sz="2000" b="1" dirty="0">
                <a:latin typeface="微软雅黑" panose="020B0503020204020204" pitchFamily="34" charset="-122"/>
                <a:ea typeface="微软雅黑" panose="020B0503020204020204" pitchFamily="34" charset="-122"/>
              </a:rPr>
              <a:t>更新操作不是直接写到之前的 </a:t>
            </a:r>
            <a:r>
              <a:rPr lang="en-US" altLang="zh-CN" sz="2000" b="1" dirty="0">
                <a:latin typeface="微软雅黑" panose="020B0503020204020204" pitchFamily="34" charset="-122"/>
                <a:ea typeface="微软雅黑" panose="020B0503020204020204" pitchFamily="34" charset="-122"/>
              </a:rPr>
              <a:t>page </a:t>
            </a:r>
            <a:r>
              <a:rPr lang="zh-CN" altLang="en-US" sz="2000" b="1" dirty="0">
                <a:latin typeface="微软雅黑" panose="020B0503020204020204" pitchFamily="34" charset="-122"/>
                <a:ea typeface="微软雅黑" panose="020B0503020204020204" pitchFamily="34" charset="-122"/>
              </a:rPr>
              <a:t>上面，而是</a:t>
            </a:r>
            <a:r>
              <a:rPr lang="zh-CN" altLang="en-US" sz="2000" b="1" dirty="0">
                <a:solidFill>
                  <a:srgbClr val="FF0000"/>
                </a:solidFill>
                <a:latin typeface="微软雅黑" panose="020B0503020204020204" pitchFamily="34" charset="-122"/>
                <a:ea typeface="微软雅黑" panose="020B0503020204020204" pitchFamily="34" charset="-122"/>
              </a:rPr>
              <a:t>先写到另一个 </a:t>
            </a:r>
            <a:r>
              <a:rPr lang="en-US" altLang="zh-CN" sz="2000" b="1" dirty="0">
                <a:solidFill>
                  <a:srgbClr val="FF0000"/>
                </a:solidFill>
                <a:latin typeface="微软雅黑" panose="020B0503020204020204" pitchFamily="34" charset="-122"/>
                <a:ea typeface="微软雅黑" panose="020B0503020204020204" pitchFamily="34" charset="-122"/>
              </a:rPr>
              <a:t>page </a:t>
            </a:r>
            <a:r>
              <a:rPr lang="zh-CN" altLang="en-US" sz="2000" b="1" dirty="0">
                <a:solidFill>
                  <a:srgbClr val="FF0000"/>
                </a:solidFill>
                <a:latin typeface="微软雅黑" panose="020B0503020204020204" pitchFamily="34" charset="-122"/>
                <a:ea typeface="微软雅黑" panose="020B0503020204020204" pitchFamily="34" charset="-122"/>
              </a:rPr>
              <a:t>上面</a:t>
            </a:r>
            <a:r>
              <a:rPr lang="zh-CN" altLang="en-US" sz="2000" b="1" dirty="0">
                <a:latin typeface="微软雅黑" panose="020B0503020204020204" pitchFamily="34" charset="-122"/>
                <a:ea typeface="微软雅黑" panose="020B0503020204020204" pitchFamily="34" charset="-122"/>
              </a:rPr>
              <a:t>，在将这个新的 </a:t>
            </a:r>
            <a:r>
              <a:rPr lang="en-US" altLang="zh-CN" sz="2000" b="1" dirty="0">
                <a:latin typeface="微软雅黑" panose="020B0503020204020204" pitchFamily="34" charset="-122"/>
                <a:ea typeface="微软雅黑" panose="020B0503020204020204" pitchFamily="34" charset="-122"/>
              </a:rPr>
              <a:t>page </a:t>
            </a:r>
            <a:r>
              <a:rPr lang="zh-CN" altLang="en-US" sz="2000" b="1" dirty="0">
                <a:latin typeface="微软雅黑" panose="020B0503020204020204" pitchFamily="34" charset="-122"/>
                <a:ea typeface="微软雅黑" panose="020B0503020204020204" pitchFamily="34" charset="-122"/>
              </a:rPr>
              <a:t>加入到</a:t>
            </a:r>
            <a:r>
              <a:rPr lang="zh-CN" altLang="en-US" sz="2000" b="1" dirty="0">
                <a:solidFill>
                  <a:srgbClr val="FF0000"/>
                </a:solidFill>
                <a:latin typeface="微软雅黑" panose="020B0503020204020204" pitchFamily="34" charset="-122"/>
                <a:ea typeface="微软雅黑" panose="020B0503020204020204" pitchFamily="34" charset="-122"/>
              </a:rPr>
              <a:t>文件系统的 </a:t>
            </a:r>
            <a:r>
              <a:rPr lang="en-US" altLang="zh-CN" sz="2000" b="1" dirty="0">
                <a:solidFill>
                  <a:srgbClr val="FF0000"/>
                </a:solidFill>
                <a:latin typeface="微软雅黑" panose="020B0503020204020204" pitchFamily="34" charset="-122"/>
                <a:ea typeface="微软雅黑" panose="020B0503020204020204" pitchFamily="34" charset="-122"/>
              </a:rPr>
              <a:t>tree </a:t>
            </a:r>
            <a:r>
              <a:rPr lang="zh-CN" altLang="en-US" sz="2000" b="1" dirty="0">
                <a:solidFill>
                  <a:srgbClr val="FF0000"/>
                </a:solidFill>
                <a:latin typeface="微软雅黑" panose="020B0503020204020204" pitchFamily="34" charset="-122"/>
                <a:ea typeface="微软雅黑" panose="020B0503020204020204" pitchFamily="34" charset="-122"/>
              </a:rPr>
              <a:t>里面</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这里</a:t>
            </a:r>
            <a:r>
              <a:rPr lang="zh-CN" altLang="en-US" sz="2000" b="1" dirty="0">
                <a:latin typeface="微软雅黑" panose="020B0503020204020204" pitchFamily="34" charset="-122"/>
                <a:ea typeface="微软雅黑" panose="020B0503020204020204" pitchFamily="34" charset="-122"/>
              </a:rPr>
              <a:t>就需要涉及到对 </a:t>
            </a:r>
            <a:r>
              <a:rPr lang="en-US" altLang="zh-CN" sz="2000" b="1" dirty="0">
                <a:latin typeface="微软雅黑" panose="020B0503020204020204" pitchFamily="34" charset="-122"/>
                <a:ea typeface="微软雅黑" panose="020B0503020204020204" pitchFamily="34" charset="-122"/>
              </a:rPr>
              <a:t>tree </a:t>
            </a:r>
            <a:r>
              <a:rPr lang="zh-CN" altLang="en-US" sz="2000" b="1" dirty="0">
                <a:latin typeface="微软雅黑" panose="020B0503020204020204" pitchFamily="34" charset="-122"/>
                <a:ea typeface="微软雅黑" panose="020B0503020204020204" pitchFamily="34" charset="-122"/>
              </a:rPr>
              <a:t>上面的 </a:t>
            </a:r>
            <a:r>
              <a:rPr lang="en-US" altLang="zh-CN" sz="2000" b="1" dirty="0">
                <a:latin typeface="微软雅黑" panose="020B0503020204020204" pitchFamily="34" charset="-122"/>
                <a:ea typeface="微软雅黑" panose="020B0503020204020204" pitchFamily="34" charset="-122"/>
              </a:rPr>
              <a:t>node </a:t>
            </a:r>
            <a:r>
              <a:rPr lang="zh-CN" altLang="en-US" sz="2000" b="1" dirty="0">
                <a:latin typeface="微软雅黑" panose="020B0503020204020204" pitchFamily="34" charset="-122"/>
                <a:ea typeface="微软雅黑" panose="020B0503020204020204" pitchFamily="34" charset="-122"/>
              </a:rPr>
              <a:t>的更新，而</a:t>
            </a:r>
            <a:r>
              <a:rPr lang="zh-CN" altLang="en-US" sz="2000" b="1" dirty="0">
                <a:solidFill>
                  <a:srgbClr val="FF0000"/>
                </a:solidFill>
                <a:latin typeface="微软雅黑" panose="020B0503020204020204" pitchFamily="34" charset="-122"/>
                <a:ea typeface="微软雅黑" panose="020B0503020204020204" pitchFamily="34" charset="-122"/>
              </a:rPr>
              <a:t>有时候，我们需要将新 </a:t>
            </a:r>
            <a:r>
              <a:rPr lang="en-US" altLang="zh-CN" sz="2000" b="1" dirty="0">
                <a:solidFill>
                  <a:srgbClr val="FF0000"/>
                </a:solidFill>
                <a:latin typeface="微软雅黑" panose="020B0503020204020204" pitchFamily="34" charset="-122"/>
                <a:ea typeface="微软雅黑" panose="020B0503020204020204" pitchFamily="34" charset="-122"/>
              </a:rPr>
              <a:t>page </a:t>
            </a:r>
            <a:r>
              <a:rPr lang="zh-CN" altLang="en-US" sz="2000" b="1" dirty="0">
                <a:solidFill>
                  <a:srgbClr val="FF0000"/>
                </a:solidFill>
                <a:latin typeface="微软雅黑" panose="020B0503020204020204" pitchFamily="34" charset="-122"/>
                <a:ea typeface="微软雅黑" panose="020B0503020204020204" pitchFamily="34" charset="-122"/>
              </a:rPr>
              <a:t>到 </a:t>
            </a:r>
            <a:r>
              <a:rPr lang="en-US" altLang="zh-CN" sz="2000" b="1" dirty="0">
                <a:solidFill>
                  <a:srgbClr val="FF0000"/>
                </a:solidFill>
                <a:latin typeface="微软雅黑" panose="020B0503020204020204" pitchFamily="34" charset="-122"/>
                <a:ea typeface="微软雅黑" panose="020B0503020204020204" pitchFamily="34" charset="-122"/>
              </a:rPr>
              <a:t>root </a:t>
            </a:r>
            <a:r>
              <a:rPr lang="zh-CN" altLang="en-US" sz="2000" b="1" dirty="0">
                <a:solidFill>
                  <a:srgbClr val="FF0000"/>
                </a:solidFill>
                <a:latin typeface="微软雅黑" panose="020B0503020204020204" pitchFamily="34" charset="-122"/>
                <a:ea typeface="微软雅黑" panose="020B0503020204020204" pitchFamily="34" charset="-122"/>
              </a:rPr>
              <a:t>的所有 </a:t>
            </a:r>
            <a:r>
              <a:rPr lang="en-US" altLang="zh-CN" sz="2000" b="1" dirty="0">
                <a:solidFill>
                  <a:srgbClr val="FF0000"/>
                </a:solidFill>
                <a:latin typeface="微软雅黑" panose="020B0503020204020204" pitchFamily="34" charset="-122"/>
                <a:ea typeface="微软雅黑" panose="020B0503020204020204" pitchFamily="34" charset="-122"/>
              </a:rPr>
              <a:t>node </a:t>
            </a:r>
            <a:r>
              <a:rPr lang="zh-CN" altLang="en-US" sz="2000" b="1" dirty="0">
                <a:solidFill>
                  <a:srgbClr val="FF0000"/>
                </a:solidFill>
                <a:latin typeface="微软雅黑" panose="020B0503020204020204" pitchFamily="34" charset="-122"/>
                <a:ea typeface="微软雅黑" panose="020B0503020204020204" pitchFamily="34" charset="-122"/>
              </a:rPr>
              <a:t>都更新一遍</a:t>
            </a:r>
            <a:r>
              <a:rPr lang="zh-CN" altLang="en-US" sz="2000" b="1" dirty="0">
                <a:latin typeface="微软雅黑" panose="020B0503020204020204" pitchFamily="34" charset="-122"/>
                <a:ea typeface="微软雅黑" panose="020B0503020204020204" pitchFamily="34" charset="-122"/>
              </a:rPr>
              <a:t>，这个开销还是挺大的。</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513237" y="1259343"/>
            <a:ext cx="3385863" cy="584775"/>
          </a:xfrm>
          <a:prstGeom prst="rect">
            <a:avLst/>
          </a:prstGeom>
        </p:spPr>
        <p:txBody>
          <a:bodyPr wrap="none">
            <a:spAutoFit/>
          </a:bodyPr>
          <a:lstStyle/>
          <a:p>
            <a:pPr lvl="0"/>
            <a:r>
              <a:rPr lang="en-US" altLang="zh-CN" sz="3200" b="1" dirty="0">
                <a:latin typeface="微软雅黑" panose="020B0503020204020204" pitchFamily="34" charset="-122"/>
                <a:ea typeface="微软雅黑" panose="020B0503020204020204" pitchFamily="34" charset="-122"/>
              </a:rPr>
              <a:t>Shadow </a:t>
            </a:r>
            <a:r>
              <a:rPr lang="en-US" altLang="zh-CN" sz="3200" b="1" dirty="0" smtClean="0">
                <a:latin typeface="微软雅黑" panose="020B0503020204020204" pitchFamily="34" charset="-122"/>
                <a:ea typeface="微软雅黑" panose="020B0503020204020204" pitchFamily="34" charset="-122"/>
              </a:rPr>
              <a:t>paging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03790136"/>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建立复杂的原子操作</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254348" y="1845123"/>
            <a:ext cx="8633173" cy="3477875"/>
          </a:xfrm>
          <a:prstGeom prst="rect">
            <a:avLst/>
          </a:prstGeom>
          <a:noFill/>
        </p:spPr>
        <p:txBody>
          <a:bodyPr wrap="square" rtlCol="0">
            <a:spAutoFit/>
          </a:bodyPr>
          <a:lstStyle/>
          <a:p>
            <a:pPr lvl="0"/>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日志结构文件系统（</a:t>
            </a:r>
            <a:r>
              <a:rPr lang="en-US" altLang="zh-CN" sz="2000" b="1" dirty="0">
                <a:latin typeface="微软雅黑" panose="020B0503020204020204" pitchFamily="34" charset="-122"/>
                <a:ea typeface="微软雅黑" panose="020B0503020204020204" pitchFamily="34" charset="-122"/>
              </a:rPr>
              <a:t>LFS</a:t>
            </a:r>
            <a:r>
              <a:rPr lang="zh-CN" altLang="en-US" sz="2000" b="1" dirty="0">
                <a:latin typeface="微软雅黑" panose="020B0503020204020204" pitchFamily="34" charset="-122"/>
                <a:ea typeface="微软雅黑" panose="020B0503020204020204" pitchFamily="34" charset="-122"/>
              </a:rPr>
              <a:t>）原始地设计用于利用磁盘顺序访问的高性能</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LFS</a:t>
            </a:r>
            <a:r>
              <a:rPr lang="zh-CN" altLang="en-US" sz="2000" b="1" dirty="0">
                <a:latin typeface="微软雅黑" panose="020B0503020204020204" pitchFamily="34" charset="-122"/>
                <a:ea typeface="微软雅黑" panose="020B0503020204020204" pitchFamily="34" charset="-122"/>
              </a:rPr>
              <a:t>首先</a:t>
            </a:r>
            <a:r>
              <a:rPr lang="zh-CN" altLang="en-US" sz="2000" b="1" dirty="0">
                <a:solidFill>
                  <a:srgbClr val="FF0000"/>
                </a:solidFill>
                <a:latin typeface="微软雅黑" panose="020B0503020204020204" pitchFamily="34" charset="-122"/>
                <a:ea typeface="微软雅黑" panose="020B0503020204020204" pitchFamily="34" charset="-122"/>
              </a:rPr>
              <a:t>缓存随机小写到内存</a:t>
            </a:r>
            <a:r>
              <a:rPr lang="zh-CN" altLang="en-US" sz="2000" b="1" dirty="0">
                <a:latin typeface="微软雅黑" panose="020B0503020204020204" pitchFamily="34" charset="-122"/>
                <a:ea typeface="微软雅黑" panose="020B0503020204020204" pitchFamily="34" charset="-122"/>
              </a:rPr>
              <a:t>，再将</a:t>
            </a:r>
            <a:r>
              <a:rPr lang="zh-CN" altLang="en-US" sz="2000" b="1" dirty="0" smtClean="0">
                <a:latin typeface="微软雅黑" panose="020B0503020204020204" pitchFamily="34" charset="-122"/>
                <a:ea typeface="微软雅黑" panose="020B0503020204020204" pitchFamily="34" charset="-122"/>
              </a:rPr>
              <a:t>它们</a:t>
            </a:r>
            <a:r>
              <a:rPr lang="zh-CN" altLang="en-US" sz="2000" b="1" dirty="0" smtClean="0">
                <a:solidFill>
                  <a:srgbClr val="FF0000"/>
                </a:solidFill>
                <a:latin typeface="微软雅黑" panose="020B0503020204020204" pitchFamily="34" charset="-122"/>
                <a:ea typeface="微软雅黑" panose="020B0503020204020204" pitchFamily="34" charset="-122"/>
              </a:rPr>
              <a:t>转换成大的顺序写</a:t>
            </a:r>
            <a:r>
              <a:rPr lang="zh-CN" altLang="en-US" sz="2000" b="1" dirty="0" smtClean="0">
                <a:latin typeface="微软雅黑" panose="020B0503020204020204" pitchFamily="34" charset="-122"/>
                <a:ea typeface="微软雅黑" panose="020B0503020204020204" pitchFamily="34" charset="-122"/>
              </a:rPr>
              <a:t>到</a:t>
            </a:r>
            <a:r>
              <a:rPr lang="zh-CN" altLang="en-US" sz="2000" b="1" dirty="0">
                <a:latin typeface="微软雅黑" panose="020B0503020204020204" pitchFamily="34" charset="-122"/>
                <a:ea typeface="微软雅黑" panose="020B0503020204020204" pitchFamily="34" charset="-122"/>
              </a:rPr>
              <a:t>磁盘中，大大提高了磁盘的写性能</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实现</a:t>
            </a:r>
            <a:r>
              <a:rPr lang="zh-CN" altLang="en-US" sz="2000" b="1" dirty="0">
                <a:solidFill>
                  <a:srgbClr val="FF0000"/>
                </a:solidFill>
                <a:latin typeface="微软雅黑" panose="020B0503020204020204" pitchFamily="34" charset="-122"/>
                <a:ea typeface="微软雅黑" panose="020B0503020204020204" pitchFamily="34" charset="-122"/>
              </a:rPr>
              <a:t>日志结构文件系统复杂</a:t>
            </a:r>
            <a:r>
              <a:rPr lang="zh-CN" altLang="en-US" sz="2000" b="1" dirty="0">
                <a:latin typeface="微软雅黑" panose="020B0503020204020204" pitchFamily="34" charset="-122"/>
                <a:ea typeface="微软雅黑" panose="020B0503020204020204" pitchFamily="34" charset="-122"/>
              </a:rPr>
              <a:t>，原因是它需要</a:t>
            </a:r>
            <a:r>
              <a:rPr lang="zh-CN" altLang="en-US" sz="2000" b="1" dirty="0">
                <a:solidFill>
                  <a:srgbClr val="FF0000"/>
                </a:solidFill>
                <a:latin typeface="微软雅黑" panose="020B0503020204020204" pitchFamily="34" charset="-122"/>
                <a:ea typeface="微软雅黑" panose="020B0503020204020204" pitchFamily="34" charset="-122"/>
              </a:rPr>
              <a:t>顺序地写磁盘的连续空闲区域</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日志清理</a:t>
            </a:r>
            <a:r>
              <a:rPr lang="zh-CN" altLang="en-US" sz="2000" b="1" dirty="0">
                <a:latin typeface="微软雅黑" panose="020B0503020204020204" pitchFamily="34" charset="-122"/>
                <a:ea typeface="微软雅黑" panose="020B0503020204020204" pitchFamily="34" charset="-122"/>
              </a:rPr>
              <a:t>增加了</a:t>
            </a:r>
            <a:r>
              <a:rPr lang="en-US" altLang="zh-CN" sz="2000" b="1" dirty="0">
                <a:latin typeface="微软雅黑" panose="020B0503020204020204" pitchFamily="34" charset="-122"/>
                <a:ea typeface="微软雅黑" panose="020B0503020204020204" pitchFamily="34" charset="-122"/>
              </a:rPr>
              <a:t>LFS</a:t>
            </a:r>
            <a:r>
              <a:rPr lang="zh-CN" altLang="en-US" sz="2000" b="1" dirty="0">
                <a:latin typeface="微软雅黑" panose="020B0503020204020204" pitchFamily="34" charset="-122"/>
                <a:ea typeface="微软雅黑" panose="020B0503020204020204" pitchFamily="34" charset="-122"/>
              </a:rPr>
              <a:t>的开销并且降低了性能。研究表明，</a:t>
            </a:r>
            <a:r>
              <a:rPr lang="en-US" altLang="zh-CN" sz="2000" b="1" dirty="0" smtClean="0">
                <a:latin typeface="微软雅黑" panose="020B0503020204020204" pitchFamily="34" charset="-122"/>
                <a:ea typeface="微软雅黑" panose="020B0503020204020204" pitchFamily="34" charset="-122"/>
              </a:rPr>
              <a:t>SSD</a:t>
            </a: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顺序工作负载中表现最佳。因此日志结构设计也适用于</a:t>
            </a:r>
            <a:r>
              <a:rPr lang="en-US" altLang="zh-CN" sz="2000" b="1" dirty="0">
                <a:latin typeface="微软雅黑" panose="020B0503020204020204" pitchFamily="34" charset="-122"/>
                <a:ea typeface="微软雅黑" panose="020B0503020204020204" pitchFamily="34" charset="-122"/>
              </a:rPr>
              <a:t>SSD</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SFS</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F2FS</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RAMCloud</a:t>
            </a:r>
            <a:r>
              <a:rPr lang="zh-CN" altLang="en-US" sz="2000" b="1" dirty="0">
                <a:latin typeface="微软雅黑" panose="020B0503020204020204" pitchFamily="34" charset="-122"/>
                <a:ea typeface="微软雅黑" panose="020B0503020204020204" pitchFamily="34" charset="-122"/>
              </a:rPr>
              <a:t>均采用了日志结构存储机制。</a:t>
            </a:r>
            <a:r>
              <a:rPr lang="en-US" altLang="zh-CN" sz="2000" b="1" dirty="0">
                <a:latin typeface="微软雅黑" panose="020B0503020204020204" pitchFamily="34" charset="-122"/>
                <a:ea typeface="微软雅黑" panose="020B0503020204020204" pitchFamily="34" charset="-122"/>
              </a:rPr>
              <a:t>NOVA</a:t>
            </a:r>
            <a:r>
              <a:rPr lang="zh-CN" altLang="en-US" sz="2000" b="1" dirty="0">
                <a:latin typeface="微软雅黑" panose="020B0503020204020204" pitchFamily="34" charset="-122"/>
                <a:ea typeface="微软雅黑" panose="020B0503020204020204" pitchFamily="34" charset="-122"/>
              </a:rPr>
              <a:t>也采用了日志结构方式。</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488524" y="1073712"/>
            <a:ext cx="3663823" cy="584775"/>
          </a:xfrm>
          <a:prstGeom prst="rect">
            <a:avLst/>
          </a:prstGeom>
        </p:spPr>
        <p:txBody>
          <a:bodyPr wrap="none">
            <a:spAutoFit/>
          </a:bodyPr>
          <a:lstStyle/>
          <a:p>
            <a:pPr lvl="0"/>
            <a:r>
              <a:rPr lang="en-US" altLang="zh-CN" sz="3200" b="1" dirty="0">
                <a:latin typeface="微软雅黑" panose="020B0503020204020204" pitchFamily="34" charset="-122"/>
                <a:ea typeface="微软雅黑" panose="020B0503020204020204" pitchFamily="34" charset="-122"/>
              </a:rPr>
              <a:t>Log-</a:t>
            </a:r>
            <a:r>
              <a:rPr lang="en-US" altLang="zh-CN" sz="3200" b="1" dirty="0" err="1">
                <a:latin typeface="微软雅黑" panose="020B0503020204020204" pitchFamily="34" charset="-122"/>
                <a:ea typeface="微软雅黑" panose="020B0503020204020204" pitchFamily="34" charset="-122"/>
              </a:rPr>
              <a:t>structureing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20126857"/>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MVMM</a:t>
            </a:r>
            <a:r>
              <a:rPr kumimoji="0" lang="zh-CN" altLang="en-US"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文件系统没有很强的一致性</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4"/>
          <a:stretch>
            <a:fillRect/>
          </a:stretch>
        </p:blipFill>
        <p:spPr>
          <a:xfrm>
            <a:off x="219076" y="1260347"/>
            <a:ext cx="8667750" cy="4325529"/>
          </a:xfrm>
          <a:prstGeom prst="rect">
            <a:avLst/>
          </a:prstGeom>
        </p:spPr>
      </p:pic>
      <p:pic>
        <p:nvPicPr>
          <p:cNvPr id="5" name="图片 4"/>
          <p:cNvPicPr>
            <a:picLocks noChangeAspect="1"/>
          </p:cNvPicPr>
          <p:nvPr/>
        </p:nvPicPr>
        <p:blipFill>
          <a:blip r:embed="rId5"/>
          <a:stretch>
            <a:fillRect/>
          </a:stretch>
        </p:blipFill>
        <p:spPr>
          <a:xfrm>
            <a:off x="219076" y="5585877"/>
            <a:ext cx="8219048" cy="609524"/>
          </a:xfrm>
          <a:prstGeom prst="rect">
            <a:avLst/>
          </a:prstGeom>
        </p:spPr>
      </p:pic>
    </p:spTree>
    <p:custDataLst>
      <p:tags r:id="rId1"/>
    </p:custDataLst>
    <p:extLst>
      <p:ext uri="{BB962C8B-B14F-4D97-AF65-F5344CB8AC3E}">
        <p14:creationId xmlns:p14="http://schemas.microsoft.com/office/powerpoint/2010/main" val="3138140328"/>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539417"/>
            <a:ext cx="4205521" cy="31547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9900" b="1" i="0" u="none" strike="noStrike" kern="1200" cap="none" spc="0" normalizeH="0" baseline="0" noProof="0" dirty="0" smtClean="0">
                <a:ln>
                  <a:noFill/>
                </a:ln>
                <a:solidFill>
                  <a:srgbClr val="5B9BD5"/>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02</a:t>
            </a:r>
            <a:endParaRPr kumimoji="0" lang="zh-CN" altLang="en-US" sz="19900" b="1" i="0" u="none" strike="noStrike" kern="1200" cap="none" spc="0" normalizeH="0" baseline="0" noProof="0" dirty="0">
              <a:ln>
                <a:noFill/>
              </a:ln>
              <a:solidFill>
                <a:srgbClr val="5B9BD5"/>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928897"/>
            <a:ext cx="517261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NOVA</a:t>
            </a:r>
            <a:r>
              <a:rPr kumimoji="0" lang="zh-CN" altLang="en-US"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设计概述</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p:cNvGrpSpPr/>
          <p:nvPr/>
        </p:nvGrpSpPr>
        <p:grpSpPr>
          <a:xfrm>
            <a:off x="3887162" y="3483729"/>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useBgFill="1">
        <p:nvSpPr>
          <p:cNvPr id="16" name="文本框 15"/>
          <p:cNvSpPr txBox="1"/>
          <p:nvPr/>
        </p:nvSpPr>
        <p:spPr>
          <a:xfrm>
            <a:off x="487590" y="4276720"/>
            <a:ext cx="3230339" cy="64633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5B9BD5"/>
                </a:solidFill>
                <a:effectLst/>
                <a:uLnTx/>
                <a:uFillTx/>
                <a:latin typeface="Times New Roman" panose="02020603050405020304" pitchFamily="18" charset="0"/>
                <a:ea typeface="等线" panose="02010600030101010101" pitchFamily="2" charset="-122"/>
                <a:cs typeface="Times New Roman" panose="02020603050405020304" pitchFamily="18" charset="0"/>
              </a:rPr>
              <a:t>PART TWO</a:t>
            </a:r>
            <a:endParaRPr kumimoji="0" lang="zh-CN" altLang="en-US" sz="3600" b="1" i="0" u="none" strike="noStrike" kern="1200" cap="none" spc="0" normalizeH="0" baseline="0" noProof="0" dirty="0">
              <a:ln>
                <a:noFill/>
              </a:ln>
              <a:solidFill>
                <a:srgbClr val="5B9BD5"/>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442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1187" y="261274"/>
            <a:ext cx="724318" cy="773441"/>
            <a:chOff x="611187" y="261275"/>
            <a:chExt cx="666069" cy="664458"/>
          </a:xfrm>
        </p:grpSpPr>
        <p:sp>
          <p:nvSpPr>
            <p:cNvPr id="10" name="矩形 9"/>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628533" y="302301"/>
            <a:ext cx="7113238" cy="584775"/>
          </a:xfrm>
          <a:prstGeom prst="rect">
            <a:avLst/>
          </a:prstGeom>
          <a:noFill/>
        </p:spPr>
        <p:txBody>
          <a:bodyPr wrap="squar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NOVA Overview</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272108" y="1746242"/>
            <a:ext cx="8617855" cy="2676698"/>
          </a:xfrm>
          <a:prstGeom prst="rect">
            <a:avLst/>
          </a:prstGeom>
        </p:spPr>
      </p:pic>
      <p:pic>
        <p:nvPicPr>
          <p:cNvPr id="6" name="图片 5"/>
          <p:cNvPicPr>
            <a:picLocks noChangeAspect="1"/>
          </p:cNvPicPr>
          <p:nvPr/>
        </p:nvPicPr>
        <p:blipFill>
          <a:blip r:embed="rId3"/>
          <a:stretch>
            <a:fillRect/>
          </a:stretch>
        </p:blipFill>
        <p:spPr>
          <a:xfrm>
            <a:off x="1197242" y="4937721"/>
            <a:ext cx="6066667" cy="657143"/>
          </a:xfrm>
          <a:prstGeom prst="rect">
            <a:avLst/>
          </a:prstGeom>
        </p:spPr>
      </p:pic>
    </p:spTree>
    <p:extLst>
      <p:ext uri="{BB962C8B-B14F-4D97-AF65-F5344CB8AC3E}">
        <p14:creationId xmlns:p14="http://schemas.microsoft.com/office/powerpoint/2010/main" val="3654325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11187" y="261274"/>
            <a:ext cx="724318" cy="773441"/>
            <a:chOff x="611187" y="261275"/>
            <a:chExt cx="666069" cy="664458"/>
          </a:xfrm>
        </p:grpSpPr>
        <p:sp>
          <p:nvSpPr>
            <p:cNvPr id="14" name="矩形 13"/>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矩形 14"/>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419575" y="362672"/>
            <a:ext cx="7113238" cy="584775"/>
          </a:xfrm>
          <a:prstGeom prst="rect">
            <a:avLst/>
          </a:prstGeom>
          <a:noFill/>
        </p:spPr>
        <p:txBody>
          <a:bodyPr wrap="square" rtlCol="0">
            <a:spAutoFit/>
          </a:bodyPr>
          <a:lstStyle/>
          <a:p>
            <a:pPr lvl="0"/>
            <a:r>
              <a:rPr lang="zh-CN" altLang="en-US" sz="3200" b="1" dirty="0" smtClean="0">
                <a:solidFill>
                  <a:srgbClr val="3F3F3F"/>
                </a:solidFill>
                <a:latin typeface="微软雅黑" panose="020B0503020204020204" pitchFamily="34" charset="-122"/>
                <a:ea typeface="微软雅黑" panose="020B0503020204020204" pitchFamily="34" charset="-122"/>
              </a:rPr>
              <a:t>设计</a:t>
            </a:r>
            <a:r>
              <a:rPr lang="en-US" altLang="zh-CN" sz="3200" b="1" dirty="0">
                <a:solidFill>
                  <a:srgbClr val="3F3F3F"/>
                </a:solidFill>
                <a:latin typeface="微软雅黑" panose="020B0503020204020204" pitchFamily="34" charset="-122"/>
                <a:ea typeface="微软雅黑" panose="020B0503020204020204" pitchFamily="34" charset="-122"/>
              </a:rPr>
              <a:t>NOVA</a:t>
            </a:r>
            <a:r>
              <a:rPr lang="zh-CN" altLang="en-US" sz="3200" b="1" dirty="0">
                <a:solidFill>
                  <a:srgbClr val="3F3F3F"/>
                </a:solidFill>
                <a:latin typeface="微软雅黑" panose="020B0503020204020204" pitchFamily="34" charset="-122"/>
                <a:ea typeface="微软雅黑" panose="020B0503020204020204" pitchFamily="34" charset="-122"/>
              </a:rPr>
              <a:t>基于以下三个</a:t>
            </a:r>
            <a:r>
              <a:rPr lang="zh-CN" altLang="en-US" sz="3200" b="1" dirty="0" smtClean="0">
                <a:solidFill>
                  <a:srgbClr val="3F3F3F"/>
                </a:solidFill>
                <a:latin typeface="微软雅黑" panose="020B0503020204020204" pitchFamily="34" charset="-122"/>
                <a:ea typeface="微软雅黑" panose="020B0503020204020204" pitchFamily="34" charset="-122"/>
              </a:rPr>
              <a:t>观察</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498763" y="1863206"/>
            <a:ext cx="8182099" cy="2554545"/>
          </a:xfrm>
          <a:prstGeom prst="rect">
            <a:avLst/>
          </a:prstGeom>
        </p:spPr>
        <p:txBody>
          <a:bodyPr wrap="square">
            <a:spAutoFit/>
          </a:bodyPr>
          <a:lstStyle/>
          <a:p>
            <a:r>
              <a:rPr lang="zh-CN" altLang="en-US" sz="2000" b="1" dirty="0" smtClean="0">
                <a:solidFill>
                  <a:srgbClr val="3F3F3F"/>
                </a:solidFill>
                <a:latin typeface="微软雅黑" panose="020B0503020204020204" pitchFamily="34" charset="-122"/>
                <a:ea typeface="微软雅黑" panose="020B0503020204020204" pitchFamily="34" charset="-122"/>
              </a:rPr>
              <a:t>第一</a:t>
            </a:r>
            <a:r>
              <a:rPr lang="zh-CN" altLang="en-US" sz="2000" b="1" dirty="0">
                <a:solidFill>
                  <a:srgbClr val="3F3F3F"/>
                </a:solidFill>
                <a:latin typeface="微软雅黑" panose="020B0503020204020204" pitchFamily="34" charset="-122"/>
                <a:ea typeface="微软雅黑" panose="020B0503020204020204" pitchFamily="34" charset="-122"/>
              </a:rPr>
              <a:t>，日志支持原子更新容易在</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上实现，但是对于查找操作不高效</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a:solidFill>
                <a:srgbClr val="3F3F3F"/>
              </a:solidFill>
              <a:latin typeface="微软雅黑" panose="020B0503020204020204" pitchFamily="34" charset="-122"/>
              <a:ea typeface="微软雅黑" panose="020B0503020204020204" pitchFamily="34" charset="-122"/>
            </a:endParaRPr>
          </a:p>
          <a:p>
            <a:r>
              <a:rPr lang="zh-CN" altLang="en-US" sz="2000" b="1" dirty="0" smtClean="0">
                <a:solidFill>
                  <a:srgbClr val="3F3F3F"/>
                </a:solidFill>
                <a:latin typeface="微软雅黑" panose="020B0503020204020204" pitchFamily="34" charset="-122"/>
                <a:ea typeface="微软雅黑" panose="020B0503020204020204" pitchFamily="34" charset="-122"/>
              </a:rPr>
              <a:t>第二</a:t>
            </a:r>
            <a:r>
              <a:rPr lang="zh-CN" altLang="en-US" sz="2000" b="1" dirty="0">
                <a:solidFill>
                  <a:srgbClr val="3F3F3F"/>
                </a:solidFill>
                <a:latin typeface="微软雅黑" panose="020B0503020204020204" pitchFamily="34" charset="-122"/>
                <a:ea typeface="微软雅黑" panose="020B0503020204020204" pitchFamily="34" charset="-122"/>
              </a:rPr>
              <a:t>，日志清理的复杂性主要来自需要提供连续空闲的存储空间，但是在</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中没有必要，因为</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中</a:t>
            </a:r>
            <a:r>
              <a:rPr lang="zh-CN" altLang="en-US" sz="2000" b="1" dirty="0" smtClean="0">
                <a:solidFill>
                  <a:srgbClr val="3F3F3F"/>
                </a:solidFill>
                <a:latin typeface="微软雅黑" panose="020B0503020204020204" pitchFamily="34" charset="-122"/>
                <a:ea typeface="微软雅黑" panose="020B0503020204020204" pitchFamily="34" charset="-122"/>
              </a:rPr>
              <a:t>随机访问速度也是很快的；</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zh-CN" altLang="en-US" sz="2000" b="1" dirty="0" smtClean="0">
                <a:solidFill>
                  <a:srgbClr val="3F3F3F"/>
                </a:solidFill>
                <a:latin typeface="微软雅黑" panose="020B0503020204020204" pitchFamily="34" charset="-122"/>
                <a:ea typeface="微软雅黑" panose="020B0503020204020204" pitchFamily="34" charset="-122"/>
              </a:rPr>
              <a:t>第三</a:t>
            </a:r>
            <a:r>
              <a:rPr lang="zh-CN" altLang="en-US" sz="2000" b="1" dirty="0">
                <a:solidFill>
                  <a:srgbClr val="3F3F3F"/>
                </a:solidFill>
                <a:latin typeface="微软雅黑" panose="020B0503020204020204" pitchFamily="34" charset="-122"/>
                <a:ea typeface="微软雅黑" panose="020B0503020204020204" pitchFamily="34" charset="-122"/>
              </a:rPr>
              <a:t>，对于磁盘而言，使用</a:t>
            </a:r>
            <a:r>
              <a:rPr lang="zh-CN" altLang="en-US" sz="2000" b="1" dirty="0" smtClean="0">
                <a:solidFill>
                  <a:srgbClr val="3F3F3F"/>
                </a:solidFill>
                <a:latin typeface="微软雅黑" panose="020B0503020204020204" pitchFamily="34" charset="-122"/>
                <a:ea typeface="微软雅黑" panose="020B0503020204020204" pitchFamily="34" charset="-122"/>
              </a:rPr>
              <a:t>单个</a:t>
            </a:r>
            <a:r>
              <a:rPr lang="en-US" altLang="zh-CN" sz="2000" b="1" dirty="0" smtClean="0">
                <a:solidFill>
                  <a:srgbClr val="3F3F3F"/>
                </a:solidFill>
                <a:latin typeface="微软雅黑" panose="020B0503020204020204" pitchFamily="34" charset="-122"/>
                <a:ea typeface="微软雅黑" panose="020B0503020204020204" pitchFamily="34" charset="-122"/>
              </a:rPr>
              <a:t>log</a:t>
            </a:r>
            <a:r>
              <a:rPr lang="zh-CN" altLang="en-US" sz="2000" b="1" dirty="0" smtClean="0">
                <a:solidFill>
                  <a:srgbClr val="3F3F3F"/>
                </a:solidFill>
                <a:latin typeface="微软雅黑" panose="020B0503020204020204" pitchFamily="34" charset="-122"/>
                <a:ea typeface="微软雅黑" panose="020B0503020204020204" pitchFamily="34" charset="-122"/>
              </a:rPr>
              <a:t>使</a:t>
            </a:r>
            <a:r>
              <a:rPr lang="zh-CN" altLang="en-US" sz="2000" b="1" dirty="0">
                <a:solidFill>
                  <a:srgbClr val="3F3F3F"/>
                </a:solidFill>
                <a:latin typeface="微软雅黑" panose="020B0503020204020204" pitchFamily="34" charset="-122"/>
                <a:ea typeface="微软雅黑" panose="020B0503020204020204" pitchFamily="34" charset="-122"/>
              </a:rPr>
              <a:t>合理的，但是这个限制了并发性。由于</a:t>
            </a:r>
            <a:r>
              <a:rPr lang="en-US" altLang="zh-CN" sz="2000" b="1" dirty="0">
                <a:solidFill>
                  <a:srgbClr val="3F3F3F"/>
                </a:solidFill>
                <a:latin typeface="微软雅黑" panose="020B0503020204020204" pitchFamily="34" charset="-122"/>
                <a:ea typeface="微软雅黑" panose="020B0503020204020204" pitchFamily="34" charset="-122"/>
              </a:rPr>
              <a:t>NVMMs</a:t>
            </a:r>
            <a:r>
              <a:rPr lang="zh-CN" altLang="en-US" sz="2000" b="1" dirty="0">
                <a:solidFill>
                  <a:srgbClr val="3F3F3F"/>
                </a:solidFill>
                <a:latin typeface="微软雅黑" panose="020B0503020204020204" pitchFamily="34" charset="-122"/>
                <a:ea typeface="微软雅黑" panose="020B0503020204020204" pitchFamily="34" charset="-122"/>
              </a:rPr>
              <a:t>支持快速高并发随机访问，使用多</a:t>
            </a:r>
            <a:r>
              <a:rPr lang="zh-CN" altLang="en-US" sz="2000" b="1" dirty="0" smtClean="0">
                <a:solidFill>
                  <a:srgbClr val="3F3F3F"/>
                </a:solidFill>
                <a:latin typeface="微软雅黑" panose="020B0503020204020204" pitchFamily="34" charset="-122"/>
                <a:ea typeface="微软雅黑" panose="020B0503020204020204" pitchFamily="34" charset="-122"/>
              </a:rPr>
              <a:t>个</a:t>
            </a:r>
            <a:r>
              <a:rPr lang="en-US" altLang="zh-CN" sz="2000" b="1" dirty="0" smtClean="0">
                <a:solidFill>
                  <a:srgbClr val="3F3F3F"/>
                </a:solidFill>
                <a:latin typeface="微软雅黑" panose="020B0503020204020204" pitchFamily="34" charset="-122"/>
                <a:ea typeface="微软雅黑" panose="020B0503020204020204" pitchFamily="34" charset="-122"/>
              </a:rPr>
              <a:t>log</a:t>
            </a:r>
            <a:r>
              <a:rPr lang="zh-CN" altLang="en-US" sz="2000" b="1" dirty="0" smtClean="0">
                <a:solidFill>
                  <a:srgbClr val="3F3F3F"/>
                </a:solidFill>
                <a:latin typeface="微软雅黑" panose="020B0503020204020204" pitchFamily="34" charset="-122"/>
                <a:ea typeface="微软雅黑" panose="020B0503020204020204" pitchFamily="34" charset="-122"/>
              </a:rPr>
              <a:t>并不</a:t>
            </a:r>
            <a:r>
              <a:rPr lang="zh-CN" altLang="en-US" sz="2000" b="1" dirty="0">
                <a:solidFill>
                  <a:srgbClr val="3F3F3F"/>
                </a:solidFill>
                <a:latin typeface="微软雅黑" panose="020B0503020204020204" pitchFamily="34" charset="-122"/>
                <a:ea typeface="微软雅黑" panose="020B0503020204020204" pitchFamily="34" charset="-122"/>
              </a:rPr>
              <a:t>影响性能</a:t>
            </a:r>
            <a:r>
              <a:rPr lang="zh-CN" altLang="en-US" dirty="0">
                <a:solidFill>
                  <a:srgbClr val="3F3F3F"/>
                </a:solidFill>
                <a:latin typeface="microsoft yahei" panose="020B0503020204020204" pitchFamily="34" charset="-122"/>
                <a:ea typeface="microsoft yahei" panose="020B0503020204020204" pitchFamily="34" charset="-122"/>
              </a:rPr>
              <a:t>。</a:t>
            </a:r>
            <a:endParaRPr lang="zh-CN" altLang="en-US" dirty="0"/>
          </a:p>
        </p:txBody>
      </p:sp>
    </p:spTree>
    <p:extLst>
      <p:ext uri="{BB962C8B-B14F-4D97-AF65-F5344CB8AC3E}">
        <p14:creationId xmlns:p14="http://schemas.microsoft.com/office/powerpoint/2010/main" val="2629236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灯片编号占位符 5"/>
          <p:cNvSpPr txBox="1">
            <a:spLocks noGrp="1"/>
          </p:cNvSpPr>
          <p:nvPr/>
        </p:nvSpPr>
        <p:spPr bwMode="auto">
          <a:xfrm>
            <a:off x="8129588" y="647700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8A4BEC25-0959-48DA-9131-948AD2B3C258}"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17</a:t>
            </a:fld>
            <a:endParaRPr lang="zh-CN" altLang="zh-CN">
              <a:solidFill>
                <a:srgbClr val="FFFFFF"/>
              </a:solidFill>
              <a:latin typeface="Comic Sans MS" panose="030F0702030302020204" pitchFamily="66" charset="0"/>
              <a:ea typeface="宋体" panose="02010600030101010101" pitchFamily="2" charset="-122"/>
            </a:endParaRPr>
          </a:p>
        </p:txBody>
      </p:sp>
      <p:grpSp>
        <p:nvGrpSpPr>
          <p:cNvPr id="9" name="组合 8"/>
          <p:cNvGrpSpPr/>
          <p:nvPr/>
        </p:nvGrpSpPr>
        <p:grpSpPr>
          <a:xfrm>
            <a:off x="611187" y="261274"/>
            <a:ext cx="724318" cy="773441"/>
            <a:chOff x="611187" y="261275"/>
            <a:chExt cx="666069" cy="664458"/>
          </a:xfrm>
        </p:grpSpPr>
        <p:sp>
          <p:nvSpPr>
            <p:cNvPr id="10" name="矩形 9"/>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矩形 10"/>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2" name="文本框 11"/>
          <p:cNvSpPr txBox="1"/>
          <p:nvPr/>
        </p:nvSpPr>
        <p:spPr>
          <a:xfrm>
            <a:off x="1419575" y="362672"/>
            <a:ext cx="7113238" cy="584775"/>
          </a:xfrm>
          <a:prstGeom prst="rect">
            <a:avLst/>
          </a:prstGeom>
          <a:noFill/>
        </p:spPr>
        <p:txBody>
          <a:bodyPr wrap="square" rtlCol="0">
            <a:spAutoFit/>
          </a:bodyPr>
          <a:lstStyle/>
          <a:p>
            <a:pPr lvl="0"/>
            <a:r>
              <a:rPr lang="zh-CN" altLang="en-US" sz="3200" b="1" dirty="0" smtClean="0">
                <a:solidFill>
                  <a:srgbClr val="3F3F3F"/>
                </a:solidFill>
                <a:latin typeface="微软雅黑" panose="020B0503020204020204" pitchFamily="34" charset="-122"/>
                <a:ea typeface="微软雅黑" panose="020B0503020204020204" pitchFamily="34" charset="-122"/>
              </a:rPr>
              <a:t>设计</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411739" y="1661417"/>
            <a:ext cx="8022649" cy="4708981"/>
          </a:xfrm>
          <a:prstGeom prst="rect">
            <a:avLst/>
          </a:prstGeom>
          <a:noFill/>
        </p:spPr>
        <p:txBody>
          <a:bodyPr wrap="square" rtlCol="0">
            <a:spAutoFit/>
          </a:bodyPr>
          <a:lstStyle/>
          <a:p>
            <a:pPr>
              <a:lnSpc>
                <a:spcPct val="100000"/>
              </a:lnSpc>
              <a:spcBef>
                <a:spcPct val="0"/>
              </a:spcBef>
              <a:buFont typeface="Wingdings" panose="05000000000000000000" pitchFamily="2" charset="2"/>
              <a:buChar char="p"/>
            </a:pPr>
            <a:r>
              <a:rPr lang="zh-CN" altLang="en-US" sz="2800" b="1" dirty="0">
                <a:latin typeface="微软雅黑" panose="020B0503020204020204" pitchFamily="34" charset="-122"/>
                <a:ea typeface="微软雅黑" panose="020B0503020204020204" pitchFamily="34" charset="-122"/>
              </a:rPr>
              <a:t>将日志保存在 </a:t>
            </a:r>
            <a:r>
              <a:rPr lang="en-US" altLang="zh-CN" sz="2800" b="1" dirty="0">
                <a:latin typeface="微软雅黑" panose="020B0503020204020204" pitchFamily="34" charset="-122"/>
                <a:ea typeface="微软雅黑" panose="020B0503020204020204" pitchFamily="34" charset="-122"/>
              </a:rPr>
              <a:t>NVMM </a:t>
            </a:r>
            <a:r>
              <a:rPr lang="zh-CN" altLang="en-US" sz="2800" b="1" dirty="0">
                <a:latin typeface="微软雅黑" panose="020B0503020204020204" pitchFamily="34" charset="-122"/>
                <a:ea typeface="微软雅黑" panose="020B0503020204020204" pitchFamily="34" charset="-122"/>
              </a:rPr>
              <a:t>中索引保存在</a:t>
            </a:r>
            <a:r>
              <a:rPr lang="en-US" altLang="zh-CN" sz="2800" b="1" dirty="0">
                <a:latin typeface="微软雅黑" panose="020B0503020204020204" pitchFamily="34" charset="-122"/>
                <a:ea typeface="微软雅黑" panose="020B0503020204020204" pitchFamily="34" charset="-122"/>
              </a:rPr>
              <a:t>DRAM </a:t>
            </a:r>
            <a:r>
              <a:rPr lang="zh-CN" altLang="en-US" sz="2800" b="1" dirty="0" smtClean="0">
                <a:latin typeface="微软雅黑" panose="020B0503020204020204" pitchFamily="34" charset="-122"/>
                <a:ea typeface="微软雅黑" panose="020B0503020204020204" pitchFamily="34" charset="-122"/>
              </a:rPr>
              <a:t>中</a:t>
            </a:r>
            <a:endParaRPr lang="en-US" altLang="zh-CN" sz="2800" b="1" dirty="0" smtClean="0">
              <a:latin typeface="微软雅黑" panose="020B0503020204020204" pitchFamily="34" charset="-122"/>
              <a:ea typeface="微软雅黑" panose="020B0503020204020204" pitchFamily="34" charset="-122"/>
            </a:endParaRPr>
          </a:p>
          <a:p>
            <a:pPr>
              <a:lnSpc>
                <a:spcPct val="100000"/>
              </a:lnSpc>
              <a:spcBef>
                <a:spcPct val="0"/>
              </a:spcBef>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rPr>
              <a:t>NOVA </a:t>
            </a:r>
            <a:r>
              <a:rPr lang="zh-CN" altLang="en-US" sz="2000" b="1" dirty="0">
                <a:solidFill>
                  <a:srgbClr val="FF0000"/>
                </a:solidFill>
                <a:latin typeface="微软雅黑" panose="020B0503020204020204" pitchFamily="34" charset="-122"/>
                <a:ea typeface="微软雅黑" panose="020B0503020204020204" pitchFamily="34" charset="-122"/>
              </a:rPr>
              <a:t>将日志和文件数据保存在 </a:t>
            </a:r>
            <a:r>
              <a:rPr lang="en-US" altLang="zh-CN" sz="2000" b="1" dirty="0">
                <a:solidFill>
                  <a:srgbClr val="FF0000"/>
                </a:solidFill>
                <a:latin typeface="微软雅黑" panose="020B0503020204020204" pitchFamily="34" charset="-122"/>
                <a:ea typeface="微软雅黑" panose="020B0503020204020204" pitchFamily="34" charset="-122"/>
              </a:rPr>
              <a:t>NVMM </a:t>
            </a:r>
            <a:r>
              <a:rPr lang="zh-CN" altLang="en-US" sz="2000" b="1" dirty="0">
                <a:solidFill>
                  <a:srgbClr val="FF0000"/>
                </a:solidFill>
                <a:latin typeface="微软雅黑" panose="020B0503020204020204" pitchFamily="34" charset="-122"/>
                <a:ea typeface="微软雅黑" panose="020B0503020204020204" pitchFamily="34" charset="-122"/>
              </a:rPr>
              <a:t>中</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并在 </a:t>
            </a:r>
            <a:r>
              <a:rPr lang="en-US" altLang="zh-CN" sz="2000" b="1" dirty="0">
                <a:latin typeface="微软雅黑" panose="020B0503020204020204" pitchFamily="34" charset="-122"/>
                <a:ea typeface="微软雅黑" panose="020B0503020204020204" pitchFamily="34" charset="-122"/>
              </a:rPr>
              <a:t>DRAM </a:t>
            </a:r>
            <a:r>
              <a:rPr lang="zh-CN" altLang="en-US" sz="2000" b="1" dirty="0">
                <a:latin typeface="微软雅黑" panose="020B0503020204020204" pitchFamily="34" charset="-122"/>
                <a:ea typeface="微软雅黑" panose="020B0503020204020204" pitchFamily="34" charset="-122"/>
              </a:rPr>
              <a:t>中生成</a:t>
            </a:r>
            <a:r>
              <a:rPr lang="en-US" altLang="zh-CN" sz="2000" b="1" dirty="0">
                <a:solidFill>
                  <a:srgbClr val="FF0000"/>
                </a:solidFill>
                <a:latin typeface="微软雅黑" panose="020B0503020204020204" pitchFamily="34" charset="-122"/>
                <a:ea typeface="微软雅黑" panose="020B0503020204020204" pitchFamily="34" charset="-122"/>
              </a:rPr>
              <a:t>radix</a:t>
            </a:r>
            <a:r>
              <a:rPr lang="zh-CN" altLang="en-US" sz="2000" b="1" dirty="0">
                <a:solidFill>
                  <a:srgbClr val="FF0000"/>
                </a:solidFill>
                <a:latin typeface="微软雅黑" panose="020B0503020204020204" pitchFamily="34" charset="-122"/>
                <a:ea typeface="微软雅黑" panose="020B0503020204020204" pitchFamily="34" charset="-122"/>
              </a:rPr>
              <a:t>树以快速执行搜索操作</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从而使 </a:t>
            </a:r>
            <a:r>
              <a:rPr lang="en-US" altLang="zh-CN" sz="2000" b="1" dirty="0">
                <a:latin typeface="微软雅黑" panose="020B0503020204020204" pitchFamily="34" charset="-122"/>
                <a:ea typeface="微软雅黑" panose="020B0503020204020204" pitchFamily="34" charset="-122"/>
              </a:rPr>
              <a:t>NVMM </a:t>
            </a:r>
            <a:r>
              <a:rPr lang="zh-CN" altLang="en-US" sz="2000" b="1" dirty="0">
                <a:latin typeface="微软雅黑" panose="020B0503020204020204" pitchFamily="34" charset="-122"/>
                <a:ea typeface="微软雅黑" panose="020B0503020204020204" pitchFamily="34" charset="-122"/>
              </a:rPr>
              <a:t>的数据结构简单高效。我们使用</a:t>
            </a:r>
            <a:r>
              <a:rPr lang="en-US" altLang="zh-CN" sz="2000" b="1" dirty="0">
                <a:latin typeface="微软雅黑" panose="020B0503020204020204" pitchFamily="34" charset="-122"/>
                <a:ea typeface="微软雅黑" panose="020B0503020204020204" pitchFamily="34" charset="-122"/>
              </a:rPr>
              <a:t>radix</a:t>
            </a:r>
            <a:r>
              <a:rPr lang="zh-CN" altLang="en-US" sz="2000" b="1" dirty="0">
                <a:latin typeface="微软雅黑" panose="020B0503020204020204" pitchFamily="34" charset="-122"/>
                <a:ea typeface="微软雅黑" panose="020B0503020204020204" pitchFamily="34" charset="-122"/>
              </a:rPr>
              <a:t>树</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因为在 </a:t>
            </a:r>
            <a:r>
              <a:rPr lang="en-US" altLang="zh-CN" sz="2000" b="1" dirty="0">
                <a:solidFill>
                  <a:srgbClr val="FF0000"/>
                </a:solidFill>
                <a:latin typeface="微软雅黑" panose="020B0503020204020204" pitchFamily="34" charset="-122"/>
                <a:ea typeface="微软雅黑" panose="020B0503020204020204" pitchFamily="34" charset="-122"/>
              </a:rPr>
              <a:t>Linux</a:t>
            </a:r>
            <a:r>
              <a:rPr lang="en-US" altLang="zh-CN" sz="2000"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内核中有</a:t>
            </a:r>
            <a:r>
              <a:rPr lang="zh-CN" altLang="en-US" sz="2000" b="1" dirty="0">
                <a:latin typeface="微软雅黑" panose="020B0503020204020204" pitchFamily="34" charset="-122"/>
                <a:ea typeface="微软雅黑" panose="020B0503020204020204" pitchFamily="34" charset="-122"/>
              </a:rPr>
              <a:t>一个成熟、经过测试、广泛使用的</a:t>
            </a:r>
            <a:r>
              <a:rPr lang="zh-CN" altLang="en-US" sz="2000" b="1" dirty="0">
                <a:solidFill>
                  <a:srgbClr val="FF0000"/>
                </a:solidFill>
                <a:latin typeface="微软雅黑" panose="020B0503020204020204" pitchFamily="34" charset="-122"/>
                <a:ea typeface="微软雅黑" panose="020B0503020204020204" pitchFamily="34" charset="-122"/>
              </a:rPr>
              <a:t>实现</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Radix Tree</a:t>
            </a:r>
            <a:r>
              <a:rPr lang="zh-CN" altLang="en-US" sz="2000" b="1" dirty="0">
                <a:latin typeface="微软雅黑" panose="020B0503020204020204" pitchFamily="34" charset="-122"/>
                <a:ea typeface="微软雅黑" panose="020B0503020204020204" pitchFamily="34" charset="-122"/>
              </a:rPr>
              <a:t>的叶子指向日志中的条目</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依次指向文件数据</a:t>
            </a:r>
            <a:r>
              <a:rPr lang="en-US" altLang="zh-CN" sz="20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p"/>
            </a:pPr>
            <a:endParaRPr lang="en-US" altLang="zh-CN" sz="2800" b="1" dirty="0">
              <a:latin typeface="微软雅黑" panose="020B0503020204020204" pitchFamily="34" charset="-122"/>
              <a:ea typeface="微软雅黑" panose="020B0503020204020204" pitchFamily="34" charset="-122"/>
            </a:endParaRPr>
          </a:p>
          <a:p>
            <a:pPr>
              <a:spcBef>
                <a:spcPct val="0"/>
              </a:spcBef>
              <a:buFont typeface="Wingdings" panose="05000000000000000000" pitchFamily="2" charset="2"/>
              <a:buChar char="p"/>
            </a:pPr>
            <a:r>
              <a:rPr lang="zh-CN" altLang="en-US" sz="2800" b="1" dirty="0">
                <a:solidFill>
                  <a:srgbClr val="000000"/>
                </a:solidFill>
                <a:latin typeface="微软雅黑" panose="020B0503020204020204" pitchFamily="34" charset="-122"/>
                <a:ea typeface="微软雅黑" panose="020B0503020204020204" pitchFamily="34" charset="-122"/>
              </a:rPr>
              <a:t>给每个 </a:t>
            </a:r>
            <a:r>
              <a:rPr lang="en-US" altLang="zh-CN" sz="2800" b="1" dirty="0" err="1">
                <a:solidFill>
                  <a:srgbClr val="000000"/>
                </a:solidFill>
                <a:latin typeface="微软雅黑" panose="020B0503020204020204" pitchFamily="34" charset="-122"/>
                <a:ea typeface="微软雅黑" panose="020B0503020204020204" pitchFamily="34" charset="-122"/>
              </a:rPr>
              <a:t>inode</a:t>
            </a:r>
            <a:r>
              <a:rPr lang="en-US" altLang="zh-CN" sz="2800" b="1" dirty="0">
                <a:solidFill>
                  <a:srgbClr val="000000"/>
                </a:solidFill>
                <a:latin typeface="微软雅黑" panose="020B0503020204020204" pitchFamily="34" charset="-122"/>
                <a:ea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rPr>
              <a:t>各自</a:t>
            </a:r>
            <a:r>
              <a:rPr lang="zh-CN" altLang="en-US" sz="2800" b="1" dirty="0" smtClean="0">
                <a:solidFill>
                  <a:srgbClr val="000000"/>
                </a:solidFill>
                <a:latin typeface="微软雅黑" panose="020B0503020204020204" pitchFamily="34" charset="-122"/>
                <a:ea typeface="微软雅黑" panose="020B0503020204020204" pitchFamily="34" charset="-122"/>
              </a:rPr>
              <a:t>的</a:t>
            </a:r>
            <a:r>
              <a:rPr lang="en-US" altLang="zh-CN" sz="2800" b="1" dirty="0" smtClean="0">
                <a:solidFill>
                  <a:srgbClr val="000000"/>
                </a:solidFill>
                <a:latin typeface="微软雅黑" panose="020B0503020204020204" pitchFamily="34" charset="-122"/>
                <a:ea typeface="微软雅黑" panose="020B0503020204020204" pitchFamily="34" charset="-122"/>
              </a:rPr>
              <a:t>log</a:t>
            </a:r>
          </a:p>
          <a:p>
            <a:pPr>
              <a:spcBef>
                <a:spcPct val="0"/>
              </a:spcBef>
            </a:pPr>
            <a:r>
              <a:rPr lang="zh-CN" altLang="en-US" sz="2000" b="1" dirty="0">
                <a:solidFill>
                  <a:srgbClr val="000000"/>
                </a:solidFill>
                <a:latin typeface="微软雅黑" panose="020B0503020204020204" pitchFamily="34" charset="-122"/>
                <a:ea typeface="微软雅黑" panose="020B0503020204020204" pitchFamily="34" charset="-122"/>
              </a:rPr>
              <a:t> </a:t>
            </a:r>
            <a:r>
              <a:rPr lang="en-US" altLang="zh-CN" sz="2000" b="1" dirty="0" smtClean="0">
                <a:solidFill>
                  <a:srgbClr val="000000"/>
                </a:solidFill>
                <a:latin typeface="微软雅黑" panose="020B0503020204020204" pitchFamily="34" charset="-122"/>
                <a:ea typeface="微软雅黑" panose="020B0503020204020204" pitchFamily="34" charset="-122"/>
              </a:rPr>
              <a:t>	</a:t>
            </a:r>
            <a:r>
              <a:rPr lang="en-US" altLang="zh-CN" sz="2000" b="1" dirty="0" smtClean="0">
                <a:solidFill>
                  <a:srgbClr val="0F0F5F"/>
                </a:solidFill>
                <a:latin typeface="微软雅黑" panose="020B0503020204020204" pitchFamily="34" charset="-122"/>
                <a:ea typeface="微软雅黑" panose="020B0503020204020204" pitchFamily="34" charset="-122"/>
              </a:rPr>
              <a:t>NOVA </a:t>
            </a:r>
            <a:r>
              <a:rPr lang="zh-CN" altLang="en-US" sz="2000" b="1" dirty="0">
                <a:solidFill>
                  <a:srgbClr val="0F0F5F"/>
                </a:solidFill>
                <a:latin typeface="微软雅黑" panose="020B0503020204020204" pitchFamily="34" charset="-122"/>
                <a:ea typeface="微软雅黑" panose="020B0503020204020204" pitchFamily="34" charset="-122"/>
              </a:rPr>
              <a:t>中的每个 </a:t>
            </a:r>
            <a:r>
              <a:rPr lang="en-US" altLang="zh-CN" sz="2000" b="1" dirty="0" err="1">
                <a:solidFill>
                  <a:srgbClr val="0F0F5F"/>
                </a:solidFill>
                <a:latin typeface="微软雅黑" panose="020B0503020204020204" pitchFamily="34" charset="-122"/>
                <a:ea typeface="微软雅黑" panose="020B0503020204020204" pitchFamily="34" charset="-122"/>
              </a:rPr>
              <a:t>inode</a:t>
            </a:r>
            <a:r>
              <a:rPr lang="en-US" altLang="zh-CN" sz="2000" b="1" dirty="0">
                <a:solidFill>
                  <a:srgbClr val="0F0F5F"/>
                </a:solidFill>
                <a:latin typeface="微软雅黑" panose="020B0503020204020204" pitchFamily="34" charset="-122"/>
                <a:ea typeface="微软雅黑" panose="020B0503020204020204" pitchFamily="34" charset="-122"/>
              </a:rPr>
              <a:t> </a:t>
            </a:r>
            <a:r>
              <a:rPr lang="zh-CN" altLang="en-US" sz="2000" b="1" dirty="0">
                <a:solidFill>
                  <a:srgbClr val="0F0F5F"/>
                </a:solidFill>
                <a:latin typeface="微软雅黑" panose="020B0503020204020204" pitchFamily="34" charset="-122"/>
                <a:ea typeface="微软雅黑" panose="020B0503020204020204" pitchFamily="34" charset="-122"/>
              </a:rPr>
              <a:t>都有自己的日志</a:t>
            </a:r>
            <a:r>
              <a:rPr lang="en-US" altLang="zh-CN" sz="2000" b="1" dirty="0">
                <a:solidFill>
                  <a:srgbClr val="0F0F5F"/>
                </a:solidFill>
                <a:latin typeface="微软雅黑" panose="020B0503020204020204" pitchFamily="34" charset="-122"/>
                <a:ea typeface="微软雅黑" panose="020B0503020204020204" pitchFamily="34" charset="-122"/>
              </a:rPr>
              <a:t>, </a:t>
            </a:r>
            <a:r>
              <a:rPr lang="zh-CN" altLang="en-US" sz="2000" b="1" dirty="0">
                <a:solidFill>
                  <a:srgbClr val="0F0F5F"/>
                </a:solidFill>
                <a:latin typeface="微软雅黑" panose="020B0503020204020204" pitchFamily="34" charset="-122"/>
                <a:ea typeface="微软雅黑" panose="020B0503020204020204" pitchFamily="34" charset="-122"/>
              </a:rPr>
              <a:t>允许</a:t>
            </a:r>
            <a:r>
              <a:rPr lang="zh-CN" altLang="en-US" sz="2000" b="1" dirty="0">
                <a:solidFill>
                  <a:srgbClr val="FF0000"/>
                </a:solidFill>
                <a:latin typeface="微软雅黑" panose="020B0503020204020204" pitchFamily="34" charset="-122"/>
                <a:ea typeface="微软雅黑" panose="020B0503020204020204" pitchFamily="34" charset="-122"/>
              </a:rPr>
              <a:t>跨文件进行并发更新</a:t>
            </a:r>
            <a:r>
              <a:rPr lang="zh-CN" altLang="en-US" sz="2000" b="1" dirty="0">
                <a:solidFill>
                  <a:srgbClr val="0F0F5F"/>
                </a:solidFill>
                <a:latin typeface="微软雅黑" panose="020B0503020204020204" pitchFamily="34" charset="-122"/>
                <a:ea typeface="微软雅黑" panose="020B0503020204020204" pitchFamily="34" charset="-122"/>
              </a:rPr>
              <a:t>而不进行同步。</a:t>
            </a:r>
            <a:r>
              <a:rPr lang="zh-CN" altLang="en-US" sz="2000" b="1" dirty="0">
                <a:solidFill>
                  <a:srgbClr val="000000"/>
                </a:solidFill>
                <a:latin typeface="微软雅黑" panose="020B0503020204020204" pitchFamily="34" charset="-122"/>
                <a:ea typeface="微软雅黑" panose="020B0503020204020204" pitchFamily="34" charset="-122"/>
              </a:rPr>
              <a:t>此结构允许在文件访问和恢复期间具有</a:t>
            </a:r>
            <a:r>
              <a:rPr lang="zh-CN" altLang="en-US" sz="2000" b="1" dirty="0">
                <a:solidFill>
                  <a:srgbClr val="FF0000"/>
                </a:solidFill>
                <a:latin typeface="微软雅黑" panose="020B0503020204020204" pitchFamily="34" charset="-122"/>
                <a:ea typeface="微软雅黑" panose="020B0503020204020204" pitchFamily="34" charset="-122"/>
              </a:rPr>
              <a:t>高并发性</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因为 </a:t>
            </a:r>
            <a:r>
              <a:rPr lang="en-US" altLang="zh-CN" sz="2000" b="1" dirty="0">
                <a:solidFill>
                  <a:srgbClr val="000000"/>
                </a:solidFill>
                <a:latin typeface="微软雅黑" panose="020B0503020204020204" pitchFamily="34" charset="-122"/>
                <a:ea typeface="微软雅黑" panose="020B0503020204020204" pitchFamily="34" charset="-122"/>
              </a:rPr>
              <a:t>NOVA </a:t>
            </a:r>
            <a:r>
              <a:rPr lang="zh-CN" altLang="en-US" sz="2000" b="1" dirty="0">
                <a:solidFill>
                  <a:srgbClr val="000000"/>
                </a:solidFill>
                <a:latin typeface="微软雅黑" panose="020B0503020204020204" pitchFamily="34" charset="-122"/>
                <a:ea typeface="微软雅黑" panose="020B0503020204020204" pitchFamily="34" charset="-122"/>
              </a:rPr>
              <a:t>可以同时重播多个日志。</a:t>
            </a:r>
            <a:r>
              <a:rPr lang="en-US" altLang="zh-CN" sz="2000" b="1" dirty="0">
                <a:solidFill>
                  <a:srgbClr val="000000"/>
                </a:solidFill>
                <a:latin typeface="微软雅黑" panose="020B0503020204020204" pitchFamily="34" charset="-122"/>
                <a:ea typeface="微软雅黑" panose="020B0503020204020204" pitchFamily="34" charset="-122"/>
              </a:rPr>
              <a:t>NOVA </a:t>
            </a:r>
            <a:r>
              <a:rPr lang="zh-CN" altLang="en-US" sz="2000" b="1" dirty="0">
                <a:solidFill>
                  <a:srgbClr val="000000"/>
                </a:solidFill>
                <a:latin typeface="微软雅黑" panose="020B0503020204020204" pitchFamily="34" charset="-122"/>
                <a:ea typeface="微软雅黑" panose="020B0503020204020204" pitchFamily="34" charset="-122"/>
              </a:rPr>
              <a:t>还保证</a:t>
            </a:r>
            <a:r>
              <a:rPr lang="zh-CN" altLang="en-US" sz="2000" b="1" dirty="0">
                <a:solidFill>
                  <a:srgbClr val="FF0000"/>
                </a:solidFill>
                <a:latin typeface="微软雅黑" panose="020B0503020204020204" pitchFamily="34" charset="-122"/>
                <a:ea typeface="微软雅黑" panose="020B0503020204020204" pitchFamily="34" charset="-122"/>
              </a:rPr>
              <a:t>有效日志项的数量很小 </a:t>
            </a:r>
            <a:r>
              <a:rPr lang="en-US" altLang="zh-CN" sz="2000" b="1" dirty="0">
                <a:solidFill>
                  <a:srgbClr val="000000"/>
                </a:solidFill>
                <a:latin typeface="微软雅黑" panose="020B0503020204020204" pitchFamily="34" charset="-122"/>
                <a:ea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rPr>
              <a:t>按文件中的扩展盘数的顺序</a:t>
            </a:r>
            <a:r>
              <a:rPr lang="en-US" altLang="zh-CN" sz="2000" b="1" dirty="0">
                <a:solidFill>
                  <a:srgbClr val="000000"/>
                </a:solidFill>
                <a:latin typeface="微软雅黑" panose="020B0503020204020204" pitchFamily="34" charset="-122"/>
                <a:ea typeface="微软雅黑" panose="020B0503020204020204" pitchFamily="34" charset="-122"/>
              </a:rPr>
              <a:t>), </a:t>
            </a:r>
            <a:r>
              <a:rPr lang="zh-CN" altLang="en-US" sz="2000" b="1" dirty="0">
                <a:solidFill>
                  <a:srgbClr val="000000"/>
                </a:solidFill>
                <a:latin typeface="微软雅黑" panose="020B0503020204020204" pitchFamily="34" charset="-122"/>
                <a:ea typeface="微软雅黑" panose="020B0503020204020204" pitchFamily="34" charset="-122"/>
              </a:rPr>
              <a:t>这样可以确保快速扫描日志</a:t>
            </a:r>
            <a:r>
              <a:rPr lang="en-US" altLang="zh-CN" sz="2000" b="1" dirty="0" smtClean="0">
                <a:solidFill>
                  <a:srgbClr val="000000"/>
                </a:solidFill>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a:lnSpc>
                <a:spcPct val="100000"/>
              </a:lnSpc>
              <a:spcBef>
                <a:spcPct val="0"/>
              </a:spcBef>
              <a:buFont typeface="Wingdings" panose="05000000000000000000" pitchFamily="2" charset="2"/>
              <a:buChar char="p"/>
            </a:pPr>
            <a:endParaRPr lang="en-US" altLang="zh-CN" sz="2800" b="1" dirty="0">
              <a:latin typeface="微软雅黑" panose="020B0503020204020204" pitchFamily="34" charset="-122"/>
              <a:ea typeface="微软雅黑" panose="020B0503020204020204" pitchFamily="34" charset="-122"/>
            </a:endParaRPr>
          </a:p>
          <a:p>
            <a:pPr>
              <a:lnSpc>
                <a:spcPct val="100000"/>
              </a:lnSpc>
              <a:spcBef>
                <a:spcPct val="0"/>
              </a:spcBef>
            </a:pP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32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Grp="1" noChangeArrowheads="1"/>
          </p:cNvSpPr>
          <p:nvPr>
            <p:ph sz="quarter" idx="4294967295"/>
          </p:nvPr>
        </p:nvSpPr>
        <p:spPr>
          <a:xfrm>
            <a:off x="460952" y="2242858"/>
            <a:ext cx="8525432" cy="1543462"/>
          </a:xfrm>
        </p:spPr>
        <p:txBody>
          <a:bodyPr>
            <a:normAutofit/>
          </a:bodyPr>
          <a:lstStyle/>
          <a:p>
            <a:pPr marL="0" indent="0">
              <a:buNone/>
            </a:pP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为了</a:t>
            </a:r>
            <a:r>
              <a:rPr lang="zh-CN" altLang="en-US" sz="2000" b="1" dirty="0">
                <a:latin typeface="微软雅黑" panose="020B0503020204020204" pitchFamily="34" charset="-122"/>
                <a:ea typeface="微软雅黑" panose="020B0503020204020204" pitchFamily="34" charset="-122"/>
              </a:rPr>
              <a:t>原子地写数据到一个</a:t>
            </a:r>
            <a:r>
              <a:rPr lang="en-US" altLang="zh-CN" sz="2000" b="1" dirty="0">
                <a:latin typeface="微软雅黑" panose="020B0503020204020204" pitchFamily="34" charset="-122"/>
                <a:ea typeface="微软雅黑" panose="020B0503020204020204" pitchFamily="34" charset="-122"/>
              </a:rPr>
              <a:t>log</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NOVA</a:t>
            </a:r>
            <a:r>
              <a:rPr lang="zh-CN" altLang="en-US" sz="2000" b="1" dirty="0">
                <a:latin typeface="微软雅黑" panose="020B0503020204020204" pitchFamily="34" charset="-122"/>
                <a:ea typeface="微软雅黑" panose="020B0503020204020204" pitchFamily="34" charset="-122"/>
              </a:rPr>
              <a:t>首先将数据追加到</a:t>
            </a:r>
            <a:r>
              <a:rPr lang="en-US" altLang="zh-CN" sz="2000" b="1" dirty="0">
                <a:latin typeface="微软雅黑" panose="020B0503020204020204" pitchFamily="34" charset="-122"/>
                <a:ea typeface="微软雅黑" panose="020B0503020204020204" pitchFamily="34" charset="-122"/>
              </a:rPr>
              <a:t>log</a:t>
            </a:r>
            <a:r>
              <a:rPr lang="zh-CN" altLang="en-US" sz="2000" b="1" dirty="0">
                <a:latin typeface="微软雅黑" panose="020B0503020204020204" pitchFamily="34" charset="-122"/>
                <a:ea typeface="微软雅黑" panose="020B0503020204020204" pitchFamily="34" charset="-122"/>
              </a:rPr>
              <a:t>，然后原子地更新该</a:t>
            </a:r>
            <a:r>
              <a:rPr lang="en-US" altLang="zh-CN" sz="2000" b="1" dirty="0">
                <a:latin typeface="微软雅黑" panose="020B0503020204020204" pitchFamily="34" charset="-122"/>
                <a:ea typeface="微软雅黑" panose="020B0503020204020204" pitchFamily="34" charset="-122"/>
              </a:rPr>
              <a:t>log tail</a:t>
            </a:r>
            <a:r>
              <a:rPr lang="zh-CN" altLang="en-US" sz="2000" b="1" dirty="0">
                <a:latin typeface="微软雅黑" panose="020B0503020204020204" pitchFamily="34" charset="-122"/>
                <a:ea typeface="微软雅黑" panose="020B0503020204020204" pitchFamily="34" charset="-122"/>
              </a:rPr>
              <a:t>指针以便提交该更新，这避免了</a:t>
            </a:r>
            <a:r>
              <a:rPr lang="en-US" altLang="zh-CN" sz="2000" b="1" dirty="0">
                <a:latin typeface="微软雅黑" panose="020B0503020204020204" pitchFamily="34" charset="-122"/>
                <a:ea typeface="微软雅黑" panose="020B0503020204020204" pitchFamily="34" charset="-122"/>
              </a:rPr>
              <a:t>journaling</a:t>
            </a:r>
            <a:r>
              <a:rPr lang="zh-CN" altLang="en-US" sz="2000" b="1" dirty="0">
                <a:latin typeface="微软雅黑" panose="020B0503020204020204" pitchFamily="34" charset="-122"/>
                <a:ea typeface="微软雅黑" panose="020B0503020204020204" pitchFamily="34" charset="-122"/>
              </a:rPr>
              <a:t>文件系统的双倍写开销以及</a:t>
            </a:r>
            <a:r>
              <a:rPr lang="en-US" altLang="zh-CN" sz="2000" b="1" dirty="0">
                <a:latin typeface="微软雅黑" panose="020B0503020204020204" pitchFamily="34" charset="-122"/>
                <a:ea typeface="微软雅黑" panose="020B0503020204020204" pitchFamily="34" charset="-122"/>
              </a:rPr>
              <a:t>shadow paging</a:t>
            </a:r>
            <a:r>
              <a:rPr lang="zh-CN" altLang="en-US" sz="2000" b="1" dirty="0">
                <a:latin typeface="微软雅黑" panose="020B0503020204020204" pitchFamily="34" charset="-122"/>
                <a:ea typeface="微软雅黑" panose="020B0503020204020204" pitchFamily="34" charset="-122"/>
              </a:rPr>
              <a:t>系统的迭代更新问题。</a:t>
            </a:r>
          </a:p>
        </p:txBody>
      </p:sp>
      <p:grpSp>
        <p:nvGrpSpPr>
          <p:cNvPr id="14" name="组合 13"/>
          <p:cNvGrpSpPr/>
          <p:nvPr/>
        </p:nvGrpSpPr>
        <p:grpSpPr>
          <a:xfrm>
            <a:off x="611187" y="261274"/>
            <a:ext cx="724318" cy="773441"/>
            <a:chOff x="611187" y="261275"/>
            <a:chExt cx="666069" cy="664458"/>
          </a:xfrm>
        </p:grpSpPr>
        <p:sp>
          <p:nvSpPr>
            <p:cNvPr id="15" name="矩形 14"/>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矩形 15"/>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7" name="文本框 16"/>
          <p:cNvSpPr txBox="1"/>
          <p:nvPr/>
        </p:nvSpPr>
        <p:spPr>
          <a:xfrm>
            <a:off x="1419575" y="362672"/>
            <a:ext cx="7113238" cy="584775"/>
          </a:xfrm>
          <a:prstGeom prst="rect">
            <a:avLst/>
          </a:prstGeom>
          <a:noFill/>
        </p:spPr>
        <p:txBody>
          <a:bodyPr wrap="square" rtlCol="0">
            <a:spAutoFit/>
          </a:bodyPr>
          <a:lstStyle/>
          <a:p>
            <a:pPr lvl="0"/>
            <a:r>
              <a:rPr lang="zh-CN" altLang="en-US" sz="3200" b="1" dirty="0" smtClean="0">
                <a:solidFill>
                  <a:srgbClr val="3F3F3F"/>
                </a:solidFill>
                <a:latin typeface="微软雅黑" panose="020B0503020204020204" pitchFamily="34" charset="-122"/>
                <a:ea typeface="微软雅黑" panose="020B0503020204020204" pitchFamily="34" charset="-122"/>
              </a:rPr>
              <a:t>设计</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460952" y="1223010"/>
            <a:ext cx="8071861" cy="954107"/>
          </a:xfrm>
          <a:prstGeom prst="rect">
            <a:avLst/>
          </a:prstGeom>
          <a:noFill/>
        </p:spPr>
        <p:txBody>
          <a:bodyPr wrap="square" rtlCol="0">
            <a:spAutoFit/>
          </a:bodyPr>
          <a:lstStyle/>
          <a:p>
            <a:pPr marL="285750" indent="-285750">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rPr>
              <a:t>NOVA</a:t>
            </a:r>
            <a:r>
              <a:rPr lang="zh-CN" altLang="en-US" sz="2800" b="1" dirty="0">
                <a:latin typeface="微软雅黑" panose="020B0503020204020204" pitchFamily="34" charset="-122"/>
                <a:ea typeface="微软雅黑" panose="020B0503020204020204" pitchFamily="34" charset="-122"/>
              </a:rPr>
              <a:t>使用</a:t>
            </a:r>
            <a:r>
              <a:rPr lang="en-US" altLang="zh-CN" sz="2800" b="1" dirty="0">
                <a:latin typeface="微软雅黑" panose="020B0503020204020204" pitchFamily="34" charset="-122"/>
                <a:ea typeface="微软雅黑" panose="020B0503020204020204" pitchFamily="34" charset="-122"/>
              </a:rPr>
              <a:t>logging</a:t>
            </a:r>
            <a:r>
              <a:rPr lang="zh-CN" altLang="en-US" sz="2800" b="1" dirty="0">
                <a:latin typeface="微软雅黑" panose="020B0503020204020204" pitchFamily="34" charset="-122"/>
                <a:ea typeface="微软雅黑" panose="020B0503020204020204" pitchFamily="34" charset="-122"/>
              </a:rPr>
              <a:t>和轻量级的</a:t>
            </a:r>
            <a:r>
              <a:rPr lang="en-US" altLang="zh-CN" sz="2800" b="1" dirty="0">
                <a:latin typeface="微软雅黑" panose="020B0503020204020204" pitchFamily="34" charset="-122"/>
                <a:ea typeface="微软雅黑" panose="020B0503020204020204" pitchFamily="34" charset="-122"/>
              </a:rPr>
              <a:t>journaling</a:t>
            </a:r>
            <a:r>
              <a:rPr lang="zh-CN" altLang="en-US" sz="2800" b="1" dirty="0">
                <a:latin typeface="微软雅黑" panose="020B0503020204020204" pitchFamily="34" charset="-122"/>
                <a:ea typeface="微软雅黑" panose="020B0503020204020204" pitchFamily="34" charset="-122"/>
              </a:rPr>
              <a:t>来执行复杂的原子更新</a:t>
            </a:r>
            <a:endParaRPr lang="zh-CN" altLang="en-US" sz="2800" dirty="0"/>
          </a:p>
        </p:txBody>
      </p:sp>
      <p:pic>
        <p:nvPicPr>
          <p:cNvPr id="19" name="图片 18"/>
          <p:cNvPicPr>
            <a:picLocks noChangeAspect="1"/>
          </p:cNvPicPr>
          <p:nvPr/>
        </p:nvPicPr>
        <p:blipFill>
          <a:blip r:embed="rId3"/>
          <a:stretch>
            <a:fillRect/>
          </a:stretch>
        </p:blipFill>
        <p:spPr>
          <a:xfrm>
            <a:off x="780715" y="3240963"/>
            <a:ext cx="7432334" cy="3354709"/>
          </a:xfrm>
          <a:prstGeom prst="rect">
            <a:avLst/>
          </a:prstGeom>
        </p:spPr>
      </p:pic>
    </p:spTree>
    <p:extLst>
      <p:ext uri="{BB962C8B-B14F-4D97-AF65-F5344CB8AC3E}">
        <p14:creationId xmlns:p14="http://schemas.microsoft.com/office/powerpoint/2010/main" val="94018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6" name="灯片编号占位符 5"/>
          <p:cNvSpPr txBox="1">
            <a:spLocks noGrp="1"/>
          </p:cNvSpPr>
          <p:nvPr/>
        </p:nvSpPr>
        <p:spPr bwMode="auto">
          <a:xfrm>
            <a:off x="8129588" y="5120733"/>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8A4BEC25-0959-48DA-9131-948AD2B3C258}"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19</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sp>
        <p:nvSpPr>
          <p:cNvPr id="2" name="矩形 1"/>
          <p:cNvSpPr/>
          <p:nvPr/>
        </p:nvSpPr>
        <p:spPr>
          <a:xfrm>
            <a:off x="460953" y="1905580"/>
            <a:ext cx="8278235"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在 </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NVMM-based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存储中</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顺序日志的本地优势</a:t>
            </a: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并不突出</a:t>
            </a: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因此 </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NOVA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使用 </a:t>
            </a:r>
            <a:r>
              <a:rPr kumimoji="0" lang="en-US" altLang="zh-CN"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 KB NVMM </a:t>
            </a: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页的</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链表</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来</a:t>
            </a:r>
            <a:r>
              <a:rPr kumimoji="0" lang="zh-CN" altLang="en-US"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保存</a:t>
            </a: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log,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并将下一页指针存储在每个日志页的末尾</a:t>
            </a:r>
            <a:r>
              <a:rPr kumimoji="0" lang="en-US" altLang="zh-CN" sz="20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p:cNvSpPr/>
          <p:nvPr/>
        </p:nvSpPr>
        <p:spPr>
          <a:xfrm>
            <a:off x="318174" y="4635070"/>
            <a:ext cx="2198174" cy="13234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3F3F3F"/>
                </a:solidFill>
                <a:effectLst/>
                <a:uLnTx/>
                <a:uFillTx/>
                <a:latin typeface="微软雅黑" panose="020B0503020204020204" pitchFamily="34" charset="-122"/>
                <a:ea typeface="微软雅黑" panose="020B0503020204020204" pitchFamily="34" charset="-122"/>
                <a:cs typeface="+mn-cs"/>
              </a:rPr>
              <a:t>NOVA</a:t>
            </a:r>
            <a:r>
              <a:rPr kumimoji="0" lang="zh-CN" altLang="en-US" sz="2000" b="1" i="0" u="none" strike="noStrike" kern="1200" cap="none" spc="0" normalizeH="0" baseline="0" noProof="0" dirty="0">
                <a:ln>
                  <a:noFill/>
                </a:ln>
                <a:solidFill>
                  <a:srgbClr val="3F3F3F"/>
                </a:solidFill>
                <a:effectLst/>
                <a:uLnTx/>
                <a:uFillTx/>
                <a:latin typeface="微软雅黑" panose="020B0503020204020204" pitchFamily="34" charset="-122"/>
                <a:ea typeface="微软雅黑" panose="020B0503020204020204" pitchFamily="34" charset="-122"/>
                <a:cs typeface="+mn-cs"/>
              </a:rPr>
              <a:t>采用非顺序日志（</a:t>
            </a:r>
            <a:r>
              <a:rPr kumimoji="0" lang="en-US" altLang="zh-CN" sz="2000" b="1" i="0" u="none" strike="noStrike" kern="1200" cap="none" spc="0" normalizeH="0" baseline="0" noProof="0" dirty="0">
                <a:ln>
                  <a:noFill/>
                </a:ln>
                <a:solidFill>
                  <a:srgbClr val="3F3F3F"/>
                </a:solidFill>
                <a:effectLst/>
                <a:uLnTx/>
                <a:uFillTx/>
                <a:latin typeface="微软雅黑" panose="020B0503020204020204" pitchFamily="34" charset="-122"/>
                <a:ea typeface="微软雅黑" panose="020B0503020204020204" pitchFamily="34" charset="-122"/>
                <a:cs typeface="+mn-cs"/>
              </a:rPr>
              <a:t>non-sequential log</a:t>
            </a:r>
            <a:r>
              <a:rPr kumimoji="0" lang="zh-CN" altLang="en-US" sz="2000" b="1" i="0" u="none" strike="noStrike" kern="1200" cap="none" spc="0" normalizeH="0" baseline="0" noProof="0" dirty="0">
                <a:ln>
                  <a:noFill/>
                </a:ln>
                <a:solidFill>
                  <a:srgbClr val="3F3F3F"/>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smtClean="0">
                <a:ln>
                  <a:noFill/>
                </a:ln>
                <a:solidFill>
                  <a:srgbClr val="3F3F3F"/>
                </a:solidFill>
                <a:effectLst/>
                <a:uLnTx/>
                <a:uFillTx/>
                <a:latin typeface="微软雅黑" panose="020B0503020204020204" pitchFamily="34" charset="-122"/>
                <a:ea typeface="微软雅黑" panose="020B0503020204020204" pitchFamily="34" charset="-122"/>
                <a:cs typeface="+mn-cs"/>
              </a:rPr>
              <a:t>存储</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advantages.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直线 4"/>
          <p:cNvSpPr>
            <a:spLocks noChangeShapeType="1"/>
          </p:cNvSpPr>
          <p:nvPr/>
        </p:nvSpPr>
        <p:spPr bwMode="auto">
          <a:xfrm flipV="1">
            <a:off x="2627946" y="4752126"/>
            <a:ext cx="6378893" cy="12437"/>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31" name="直线 28"/>
          <p:cNvSpPr>
            <a:spLocks noChangeShapeType="1"/>
          </p:cNvSpPr>
          <p:nvPr/>
        </p:nvSpPr>
        <p:spPr bwMode="auto">
          <a:xfrm>
            <a:off x="2667001" y="5363859"/>
            <a:ext cx="6339838"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32" name="文本框 29"/>
          <p:cNvSpPr txBox="1">
            <a:spLocks noChangeArrowheads="1"/>
          </p:cNvSpPr>
          <p:nvPr/>
        </p:nvSpPr>
        <p:spPr bwMode="auto">
          <a:xfrm>
            <a:off x="2516348" y="4324472"/>
            <a:ext cx="68066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分配日志空间容易，原因是不需要分配大量的连续区域用于</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log</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4" name="直线 46"/>
          <p:cNvSpPr>
            <a:spLocks noChangeShapeType="1"/>
          </p:cNvSpPr>
          <p:nvPr/>
        </p:nvSpPr>
        <p:spPr bwMode="auto">
          <a:xfrm flipV="1">
            <a:off x="2627946" y="6050010"/>
            <a:ext cx="6378893"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35" name="文本框 47"/>
          <p:cNvSpPr txBox="1">
            <a:spLocks noChangeArrowheads="1"/>
          </p:cNvSpPr>
          <p:nvPr/>
        </p:nvSpPr>
        <p:spPr bwMode="auto">
          <a:xfrm>
            <a:off x="2516348" y="5522269"/>
            <a:ext cx="54938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回收仅包含过时条目的日志页只需要几个指针分配</a:t>
            </a:r>
            <a:r>
              <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p>
        </p:txBody>
      </p:sp>
      <p:sp>
        <p:nvSpPr>
          <p:cNvPr id="49" name="文本框 47"/>
          <p:cNvSpPr txBox="1">
            <a:spLocks noChangeArrowheads="1"/>
          </p:cNvSpPr>
          <p:nvPr/>
        </p:nvSpPr>
        <p:spPr bwMode="auto">
          <a:xfrm>
            <a:off x="2508729" y="4879545"/>
            <a:ext cx="528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NOVA</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可以执行细粒度，页大小粒度的日志清理；</a:t>
            </a:r>
          </a:p>
        </p:txBody>
      </p:sp>
      <p:grpSp>
        <p:nvGrpSpPr>
          <p:cNvPr id="14" name="组合 13"/>
          <p:cNvGrpSpPr/>
          <p:nvPr/>
        </p:nvGrpSpPr>
        <p:grpSpPr>
          <a:xfrm>
            <a:off x="611187" y="261274"/>
            <a:ext cx="724318" cy="773441"/>
            <a:chOff x="611187" y="261275"/>
            <a:chExt cx="666069" cy="664458"/>
          </a:xfrm>
        </p:grpSpPr>
        <p:sp>
          <p:nvSpPr>
            <p:cNvPr id="15" name="矩形 14"/>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6" name="矩形 15"/>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17" name="文本框 16"/>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3F3F3F"/>
                </a:solidFill>
                <a:effectLst/>
                <a:uLnTx/>
                <a:uFillTx/>
                <a:latin typeface="微软雅黑" panose="020B0503020204020204" pitchFamily="34" charset="-122"/>
                <a:ea typeface="微软雅黑" panose="020B0503020204020204" pitchFamily="34" charset="-122"/>
                <a:cs typeface="+mn-cs"/>
              </a:rPr>
              <a:t>设计</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460952" y="1223010"/>
            <a:ext cx="8071861" cy="480131"/>
          </a:xfrm>
          <a:prstGeom prst="rect">
            <a:avLst/>
          </a:prstGeom>
          <a:noFill/>
        </p:spPr>
        <p:txBody>
          <a:bodyPr wrap="square" rtlCol="0">
            <a:spAutoFit/>
          </a:bodyPr>
          <a:lstStyle/>
          <a:p>
            <a:pPr marL="457200" lvl="0" indent="-457200" algn="ctr" defTabSz="914400">
              <a:lnSpc>
                <a:spcPct val="90000"/>
              </a:lnSpc>
              <a:spcBef>
                <a:spcPct val="0"/>
              </a:spcBef>
              <a:buFont typeface="Wingdings" panose="05000000000000000000" pitchFamily="2" charset="2"/>
              <a:buChar char="p"/>
              <a:defRPr/>
            </a:pPr>
            <a:r>
              <a:rPr lang="en-US" altLang="zh-CN" sz="2800" b="1" dirty="0">
                <a:solidFill>
                  <a:prstClr val="black"/>
                </a:solidFill>
                <a:latin typeface="微软雅黑" panose="020B0503020204020204" pitchFamily="34" charset="-122"/>
                <a:ea typeface="微软雅黑" panose="020B0503020204020204" pitchFamily="34" charset="-122"/>
              </a:rPr>
              <a:t>Implement the log as a singly linked list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3"/>
          <a:stretch>
            <a:fillRect/>
          </a:stretch>
        </p:blipFill>
        <p:spPr>
          <a:xfrm>
            <a:off x="879068" y="3296048"/>
            <a:ext cx="6682467" cy="522957"/>
          </a:xfrm>
          <a:prstGeom prst="rect">
            <a:avLst/>
          </a:prstGeom>
        </p:spPr>
      </p:pic>
    </p:spTree>
    <p:extLst>
      <p:ext uri="{BB962C8B-B14F-4D97-AF65-F5344CB8AC3E}">
        <p14:creationId xmlns:p14="http://schemas.microsoft.com/office/powerpoint/2010/main" val="3685068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2"/>
          <p:cNvSpPr>
            <a:spLocks noGrp="1" noChangeArrowheads="1"/>
          </p:cNvSpPr>
          <p:nvPr>
            <p:ph type="title"/>
          </p:nvPr>
        </p:nvSpPr>
        <p:spPr>
          <a:xfrm>
            <a:off x="180182" y="113757"/>
            <a:ext cx="7886700" cy="1325563"/>
          </a:xfrm>
        </p:spPr>
        <p:txBody>
          <a:bodyPr/>
          <a:lstStyle/>
          <a:p>
            <a:pPr eaLnBrk="1" hangingPunct="1"/>
            <a:r>
              <a:rPr lang="en-US" altLang="zh-CN" dirty="0" smtClean="0">
                <a:latin typeface="黑体" panose="02010609060101010101" pitchFamily="49" charset="-122"/>
                <a:ea typeface="黑体" panose="02010609060101010101" pitchFamily="49" charset="-122"/>
              </a:rPr>
              <a:t>Contents</a:t>
            </a:r>
          </a:p>
        </p:txBody>
      </p:sp>
      <p:sp>
        <p:nvSpPr>
          <p:cNvPr id="41010" name="直线 4"/>
          <p:cNvSpPr>
            <a:spLocks noChangeShapeType="1"/>
          </p:cNvSpPr>
          <p:nvPr/>
        </p:nvSpPr>
        <p:spPr bwMode="auto">
          <a:xfrm>
            <a:off x="2514600" y="2453185"/>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41011" name="文本框 5"/>
          <p:cNvSpPr txBox="1">
            <a:spLocks noChangeArrowheads="1"/>
          </p:cNvSpPr>
          <p:nvPr/>
        </p:nvSpPr>
        <p:spPr bwMode="auto">
          <a:xfrm>
            <a:off x="2743200" y="1919785"/>
            <a:ext cx="1269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背景</a:t>
            </a:r>
            <a:endParaRPr lang="zh-CN" altLang="en-US" sz="2400" b="1" dirty="0">
              <a:latin typeface="宋体" panose="02010600030101010101" pitchFamily="2" charset="-122"/>
            </a:endParaRPr>
          </a:p>
        </p:txBody>
      </p:sp>
      <p:grpSp>
        <p:nvGrpSpPr>
          <p:cNvPr id="41012" name="组合 6"/>
          <p:cNvGrpSpPr>
            <a:grpSpLocks/>
          </p:cNvGrpSpPr>
          <p:nvPr/>
        </p:nvGrpSpPr>
        <p:grpSpPr bwMode="auto">
          <a:xfrm>
            <a:off x="2012950" y="1876922"/>
            <a:ext cx="609600" cy="609600"/>
            <a:chOff x="1268" y="1296"/>
            <a:chExt cx="384" cy="384"/>
          </a:xfrm>
        </p:grpSpPr>
        <p:sp>
          <p:nvSpPr>
            <p:cNvPr id="41013" name="椭圆 7"/>
            <p:cNvSpPr>
              <a:spLocks noChangeArrowheads="1"/>
            </p:cNvSpPr>
            <p:nvPr/>
          </p:nvSpPr>
          <p:spPr bwMode="gray">
            <a:xfrm>
              <a:off x="1268" y="1296"/>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840" name="椭圆 8"/>
            <p:cNvSpPr>
              <a:spLocks noChangeArrowheads="1"/>
            </p:cNvSpPr>
            <p:nvPr/>
          </p:nvSpPr>
          <p:spPr bwMode="gray">
            <a:xfrm>
              <a:off x="1268" y="1296"/>
              <a:ext cx="384" cy="384"/>
            </a:xfrm>
            <a:prstGeom prst="ellipse">
              <a:avLst/>
            </a:prstGeom>
            <a:solidFill>
              <a:schemeClr val="accent1">
                <a:lumMod val="40000"/>
                <a:lumOff val="60000"/>
              </a:schemeClr>
            </a:solidFill>
            <a:ln>
              <a:noFill/>
            </a:ln>
            <a:effectLst/>
            <a:extLst/>
          </p:spPr>
          <p:txBody>
            <a:bodyPr wrap="none" anchor="ctr">
              <a:spAutoFit/>
            </a:bodyPr>
            <a:lstStyle/>
            <a:p>
              <a:pPr>
                <a:defRPr/>
              </a:pPr>
              <a:endParaRPr lang="zh-CN" altLang="en-US"/>
            </a:p>
          </p:txBody>
        </p:sp>
        <p:sp>
          <p:nvSpPr>
            <p:cNvPr id="120841" name="椭圆 9"/>
            <p:cNvSpPr>
              <a:spLocks noChangeArrowheads="1"/>
            </p:cNvSpPr>
            <p:nvPr/>
          </p:nvSpPr>
          <p:spPr bwMode="gray">
            <a:xfrm>
              <a:off x="1293" y="1321"/>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a:defRPr/>
              </a:pPr>
              <a:endParaRPr lang="zh-CN" altLang="en-US"/>
            </a:p>
          </p:txBody>
        </p:sp>
        <p:sp>
          <p:nvSpPr>
            <p:cNvPr id="120842" name="椭圆 10"/>
            <p:cNvSpPr>
              <a:spLocks noChangeArrowheads="1"/>
            </p:cNvSpPr>
            <p:nvPr/>
          </p:nvSpPr>
          <p:spPr bwMode="gray">
            <a:xfrm>
              <a:off x="1293" y="1322"/>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a:defRPr/>
              </a:pPr>
              <a:endParaRPr lang="zh-CN" altLang="en-US"/>
            </a:p>
          </p:txBody>
        </p:sp>
        <p:sp>
          <p:nvSpPr>
            <p:cNvPr id="41017" name="椭圆 11"/>
            <p:cNvSpPr>
              <a:spLocks noChangeArrowheads="1"/>
            </p:cNvSpPr>
            <p:nvPr/>
          </p:nvSpPr>
          <p:spPr bwMode="gray">
            <a:xfrm>
              <a:off x="1311" y="1338"/>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8" name="椭圆 12"/>
            <p:cNvSpPr>
              <a:spLocks noChangeArrowheads="1"/>
            </p:cNvSpPr>
            <p:nvPr/>
          </p:nvSpPr>
          <p:spPr bwMode="gray">
            <a:xfrm>
              <a:off x="1316" y="1343"/>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9" name="椭圆 13"/>
            <p:cNvSpPr>
              <a:spLocks noChangeArrowheads="1"/>
            </p:cNvSpPr>
            <p:nvPr/>
          </p:nvSpPr>
          <p:spPr bwMode="gray">
            <a:xfrm>
              <a:off x="1320" y="1345"/>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0" name="椭圆 14"/>
            <p:cNvSpPr>
              <a:spLocks noChangeArrowheads="1"/>
            </p:cNvSpPr>
            <p:nvPr/>
          </p:nvSpPr>
          <p:spPr bwMode="gray">
            <a:xfrm>
              <a:off x="1323" y="1347"/>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1" name="椭圆 15"/>
            <p:cNvSpPr>
              <a:spLocks noChangeArrowheads="1"/>
            </p:cNvSpPr>
            <p:nvPr/>
          </p:nvSpPr>
          <p:spPr bwMode="gray">
            <a:xfrm>
              <a:off x="1338" y="1355"/>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2" name="文本框 16"/>
            <p:cNvSpPr txBox="1">
              <a:spLocks noChangeArrowheads="1"/>
            </p:cNvSpPr>
            <p:nvPr/>
          </p:nvSpPr>
          <p:spPr bwMode="gray">
            <a:xfrm>
              <a:off x="1344" y="13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cs typeface="Arial" panose="020B0604020202020204" pitchFamily="34" charset="0"/>
                </a:rPr>
                <a:t>1</a:t>
              </a:r>
            </a:p>
          </p:txBody>
        </p:sp>
      </p:grpSp>
      <p:grpSp>
        <p:nvGrpSpPr>
          <p:cNvPr id="40997" name="组合 18"/>
          <p:cNvGrpSpPr>
            <a:grpSpLocks/>
          </p:cNvGrpSpPr>
          <p:nvPr/>
        </p:nvGrpSpPr>
        <p:grpSpPr bwMode="auto">
          <a:xfrm>
            <a:off x="2016542" y="2674323"/>
            <a:ext cx="609600" cy="609600"/>
            <a:chOff x="816" y="1872"/>
            <a:chExt cx="384" cy="384"/>
          </a:xfrm>
        </p:grpSpPr>
        <p:sp>
          <p:nvSpPr>
            <p:cNvPr id="120851" name="椭圆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a:defRPr/>
              </a:pPr>
              <a:endParaRPr lang="zh-CN" altLang="en-US"/>
            </a:p>
          </p:txBody>
        </p:sp>
        <p:sp>
          <p:nvSpPr>
            <p:cNvPr id="120852" name="椭圆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a:defRPr/>
              </a:pPr>
              <a:endParaRPr lang="zh-CN" altLang="en-US"/>
            </a:p>
          </p:txBody>
        </p:sp>
        <p:sp>
          <p:nvSpPr>
            <p:cNvPr id="120853" name="椭圆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a:defRPr/>
              </a:pPr>
              <a:endParaRPr lang="zh-CN" altLang="en-US"/>
            </a:p>
          </p:txBody>
        </p:sp>
        <p:sp>
          <p:nvSpPr>
            <p:cNvPr id="120854" name="椭圆 22"/>
            <p:cNvSpPr>
              <a:spLocks noChangeArrowheads="1"/>
            </p:cNvSpPr>
            <p:nvPr/>
          </p:nvSpPr>
          <p:spPr bwMode="gray">
            <a:xfrm>
              <a:off x="842" y="1898"/>
              <a:ext cx="334" cy="334"/>
            </a:xfrm>
            <a:prstGeom prst="ellipse">
              <a:avLst/>
            </a:prstGeom>
            <a:solidFill>
              <a:schemeClr val="accent2">
                <a:lumMod val="40000"/>
                <a:lumOff val="60000"/>
              </a:schemeClr>
            </a:solidFill>
            <a:ln>
              <a:noFill/>
            </a:ln>
            <a:effectLst/>
            <a:extLst/>
          </p:spPr>
          <p:txBody>
            <a:bodyPr anchor="ctr">
              <a:spAutoFit/>
            </a:bodyPr>
            <a:lstStyle/>
            <a:p>
              <a:pPr>
                <a:defRPr/>
              </a:pPr>
              <a:endParaRPr lang="zh-CN" altLang="en-US"/>
            </a:p>
          </p:txBody>
        </p:sp>
        <p:sp>
          <p:nvSpPr>
            <p:cNvPr id="41005" name="椭圆 23"/>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6" name="椭圆 24"/>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7" name="椭圆 25"/>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8" name="椭圆 26"/>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9" name="椭圆 27"/>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98" name="直线 28"/>
          <p:cNvSpPr>
            <a:spLocks noChangeShapeType="1"/>
          </p:cNvSpPr>
          <p:nvPr/>
        </p:nvSpPr>
        <p:spPr bwMode="auto">
          <a:xfrm>
            <a:off x="2562225" y="3236298"/>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40999" name="文本框 29"/>
          <p:cNvSpPr txBox="1">
            <a:spLocks noChangeArrowheads="1"/>
          </p:cNvSpPr>
          <p:nvPr/>
        </p:nvSpPr>
        <p:spPr bwMode="auto">
          <a:xfrm>
            <a:off x="2790825" y="2702898"/>
            <a:ext cx="25106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NOVA</a:t>
            </a:r>
            <a:r>
              <a:rPr lang="zh-CN" altLang="en-US" sz="2400" b="1" dirty="0" smtClean="0">
                <a:latin typeface="宋体" panose="02010600030101010101" pitchFamily="2" charset="-122"/>
              </a:rPr>
              <a:t>设计概要</a:t>
            </a:r>
            <a:endParaRPr lang="zh-CN" altLang="en-US" sz="2400" b="1" dirty="0">
              <a:latin typeface="宋体" panose="02010600030101010101" pitchFamily="2" charset="-122"/>
            </a:endParaRPr>
          </a:p>
        </p:txBody>
      </p:sp>
      <p:sp>
        <p:nvSpPr>
          <p:cNvPr id="41000" name="文本框 30"/>
          <p:cNvSpPr txBox="1">
            <a:spLocks noChangeArrowheads="1"/>
          </p:cNvSpPr>
          <p:nvPr/>
        </p:nvSpPr>
        <p:spPr bwMode="gray">
          <a:xfrm>
            <a:off x="2145129" y="2758461"/>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cs typeface="Arial" panose="020B0604020202020204" pitchFamily="34" charset="0"/>
              </a:rPr>
              <a:t>2</a:t>
            </a:r>
          </a:p>
        </p:txBody>
      </p:sp>
      <p:grpSp>
        <p:nvGrpSpPr>
          <p:cNvPr id="40984" name="组合 32"/>
          <p:cNvGrpSpPr>
            <a:grpSpLocks/>
          </p:cNvGrpSpPr>
          <p:nvPr/>
        </p:nvGrpSpPr>
        <p:grpSpPr bwMode="auto">
          <a:xfrm>
            <a:off x="2066339" y="4185075"/>
            <a:ext cx="609600" cy="609600"/>
            <a:chOff x="816" y="1872"/>
            <a:chExt cx="384" cy="384"/>
          </a:xfrm>
        </p:grpSpPr>
        <p:sp>
          <p:nvSpPr>
            <p:cNvPr id="120865" name="椭圆 3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a:defRPr/>
              </a:pPr>
              <a:endParaRPr lang="zh-CN" altLang="en-US"/>
            </a:p>
          </p:txBody>
        </p:sp>
        <p:sp>
          <p:nvSpPr>
            <p:cNvPr id="120866" name="椭圆 3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a:defRPr/>
              </a:pPr>
              <a:endParaRPr lang="zh-CN" altLang="en-US"/>
            </a:p>
          </p:txBody>
        </p:sp>
        <p:sp>
          <p:nvSpPr>
            <p:cNvPr id="120867" name="椭圆 3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a:defRPr/>
              </a:pPr>
              <a:endParaRPr lang="zh-CN" altLang="en-US"/>
            </a:p>
          </p:txBody>
        </p:sp>
        <p:sp>
          <p:nvSpPr>
            <p:cNvPr id="120868" name="椭圆 3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p:spPr>
          <p:txBody>
            <a:bodyPr anchor="ctr">
              <a:spAutoFit/>
            </a:bodyPr>
            <a:lstStyle/>
            <a:p>
              <a:pPr>
                <a:defRPr/>
              </a:pPr>
              <a:endParaRPr lang="zh-CN" altLang="en-US"/>
            </a:p>
          </p:txBody>
        </p:sp>
        <p:sp>
          <p:nvSpPr>
            <p:cNvPr id="40992" name="椭圆 3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3" name="椭圆 3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4" name="椭圆 3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5" name="椭圆 4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6" name="椭圆 4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85" name="直线 42"/>
          <p:cNvSpPr>
            <a:spLocks noChangeShapeType="1"/>
          </p:cNvSpPr>
          <p:nvPr/>
        </p:nvSpPr>
        <p:spPr bwMode="auto">
          <a:xfrm>
            <a:off x="2592972" y="4753400"/>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40986" name="文本框 43"/>
          <p:cNvSpPr txBox="1">
            <a:spLocks noChangeArrowheads="1"/>
          </p:cNvSpPr>
          <p:nvPr/>
        </p:nvSpPr>
        <p:spPr bwMode="auto">
          <a:xfrm>
            <a:off x="2699751" y="4219999"/>
            <a:ext cx="1888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宋体" panose="02010600030101010101" pitchFamily="2" charset="-122"/>
              </a:rPr>
              <a:t>   测试效果</a:t>
            </a:r>
            <a:endParaRPr lang="zh-CN" altLang="en-US" sz="2400" b="1" dirty="0">
              <a:latin typeface="宋体" panose="02010600030101010101" pitchFamily="2" charset="-122"/>
            </a:endParaRPr>
          </a:p>
        </p:txBody>
      </p:sp>
      <p:sp>
        <p:nvSpPr>
          <p:cNvPr id="40987" name="文本框 44"/>
          <p:cNvSpPr txBox="1">
            <a:spLocks noChangeArrowheads="1"/>
          </p:cNvSpPr>
          <p:nvPr/>
        </p:nvSpPr>
        <p:spPr bwMode="gray">
          <a:xfrm>
            <a:off x="2181684" y="425333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cs typeface="Arial" panose="020B0604020202020204" pitchFamily="34" charset="0"/>
              </a:rPr>
              <a:t>4</a:t>
            </a:r>
          </a:p>
        </p:txBody>
      </p:sp>
      <p:sp>
        <p:nvSpPr>
          <p:cNvPr id="40969" name="直线 46"/>
          <p:cNvSpPr>
            <a:spLocks noChangeShapeType="1"/>
          </p:cNvSpPr>
          <p:nvPr/>
        </p:nvSpPr>
        <p:spPr bwMode="auto">
          <a:xfrm>
            <a:off x="2526381" y="3974421"/>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40970" name="文本框 47"/>
          <p:cNvSpPr txBox="1">
            <a:spLocks noChangeArrowheads="1"/>
          </p:cNvSpPr>
          <p:nvPr/>
        </p:nvSpPr>
        <p:spPr bwMode="auto">
          <a:xfrm>
            <a:off x="2754981" y="3441021"/>
            <a:ext cx="18918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NOVA</a:t>
            </a:r>
            <a:r>
              <a:rPr lang="zh-CN" altLang="en-US" sz="2400" b="1" dirty="0" smtClean="0">
                <a:latin typeface="宋体" panose="02010600030101010101" pitchFamily="2" charset="-122"/>
              </a:rPr>
              <a:t>实现</a:t>
            </a:r>
            <a:endParaRPr lang="zh-CN" altLang="en-US" sz="2400" b="1" dirty="0">
              <a:latin typeface="宋体" panose="02010600030101010101" pitchFamily="2" charset="-122"/>
            </a:endParaRPr>
          </a:p>
        </p:txBody>
      </p:sp>
      <p:grpSp>
        <p:nvGrpSpPr>
          <p:cNvPr id="40971" name="组合 48"/>
          <p:cNvGrpSpPr>
            <a:grpSpLocks/>
          </p:cNvGrpSpPr>
          <p:nvPr/>
        </p:nvGrpSpPr>
        <p:grpSpPr bwMode="auto">
          <a:xfrm>
            <a:off x="2052638" y="3420383"/>
            <a:ext cx="609600" cy="609600"/>
            <a:chOff x="1296" y="2448"/>
            <a:chExt cx="384" cy="384"/>
          </a:xfrm>
        </p:grpSpPr>
        <p:grpSp>
          <p:nvGrpSpPr>
            <p:cNvPr id="40972" name="组合 49"/>
            <p:cNvGrpSpPr>
              <a:grpSpLocks/>
            </p:cNvGrpSpPr>
            <p:nvPr/>
          </p:nvGrpSpPr>
          <p:grpSpPr bwMode="auto">
            <a:xfrm>
              <a:off x="1296" y="2448"/>
              <a:ext cx="384" cy="384"/>
              <a:chOff x="624" y="2208"/>
              <a:chExt cx="384" cy="384"/>
            </a:xfrm>
          </p:grpSpPr>
          <p:sp>
            <p:nvSpPr>
              <p:cNvPr id="40974" name="文本框 50"/>
              <p:cNvSpPr txBox="1">
                <a:spLocks noChangeArrowheads="1"/>
              </p:cNvSpPr>
              <p:nvPr/>
            </p:nvSpPr>
            <p:spPr bwMode="gray">
              <a:xfrm>
                <a:off x="702" y="22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solidFill>
                      <a:srgbClr val="000000"/>
                    </a:solidFill>
                    <a:cs typeface="Arial" panose="020B0604020202020204" pitchFamily="34" charset="0"/>
                  </a:rPr>
                  <a:t>3</a:t>
                </a:r>
              </a:p>
            </p:txBody>
          </p:sp>
          <p:sp>
            <p:nvSpPr>
              <p:cNvPr id="40975" name="椭圆 51"/>
              <p:cNvSpPr>
                <a:spLocks noChangeArrowheads="1"/>
              </p:cNvSpPr>
              <p:nvPr/>
            </p:nvSpPr>
            <p:spPr bwMode="gray">
              <a:xfrm>
                <a:off x="624" y="2208"/>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884" name="椭圆 52"/>
              <p:cNvSpPr>
                <a:spLocks noChangeArrowheads="1"/>
              </p:cNvSpPr>
              <p:nvPr/>
            </p:nvSpPr>
            <p:spPr bwMode="gray">
              <a:xfrm>
                <a:off x="624" y="2208"/>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a:noFill/>
              </a:ln>
              <a:effectLst/>
              <a:extLst/>
            </p:spPr>
            <p:txBody>
              <a:bodyPr wrap="none" anchor="ctr">
                <a:spAutoFit/>
              </a:bodyPr>
              <a:lstStyle/>
              <a:p>
                <a:pPr>
                  <a:defRPr/>
                </a:pPr>
                <a:endParaRPr lang="zh-CN" altLang="en-US"/>
              </a:p>
            </p:txBody>
          </p:sp>
          <p:sp>
            <p:nvSpPr>
              <p:cNvPr id="120885" name="椭圆 53"/>
              <p:cNvSpPr>
                <a:spLocks noChangeArrowheads="1"/>
              </p:cNvSpPr>
              <p:nvPr/>
            </p:nvSpPr>
            <p:spPr bwMode="gray">
              <a:xfrm>
                <a:off x="649" y="2233"/>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a:defRPr/>
                </a:pPr>
                <a:endParaRPr lang="zh-CN" altLang="en-US"/>
              </a:p>
            </p:txBody>
          </p:sp>
          <p:sp>
            <p:nvSpPr>
              <p:cNvPr id="120886" name="椭圆 54"/>
              <p:cNvSpPr>
                <a:spLocks noChangeArrowheads="1"/>
              </p:cNvSpPr>
              <p:nvPr/>
            </p:nvSpPr>
            <p:spPr bwMode="gray">
              <a:xfrm>
                <a:off x="649" y="2234"/>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a:defRPr/>
                </a:pPr>
                <a:endParaRPr lang="zh-CN" altLang="en-US"/>
              </a:p>
            </p:txBody>
          </p:sp>
          <p:sp>
            <p:nvSpPr>
              <p:cNvPr id="40979" name="椭圆 55"/>
              <p:cNvSpPr>
                <a:spLocks noChangeArrowheads="1"/>
              </p:cNvSpPr>
              <p:nvPr/>
            </p:nvSpPr>
            <p:spPr bwMode="gray">
              <a:xfrm>
                <a:off x="667" y="2250"/>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0" name="椭圆 56"/>
              <p:cNvSpPr>
                <a:spLocks noChangeArrowheads="1"/>
              </p:cNvSpPr>
              <p:nvPr/>
            </p:nvSpPr>
            <p:spPr bwMode="gray">
              <a:xfrm>
                <a:off x="672" y="2255"/>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1" name="椭圆 57"/>
              <p:cNvSpPr>
                <a:spLocks noChangeArrowheads="1"/>
              </p:cNvSpPr>
              <p:nvPr/>
            </p:nvSpPr>
            <p:spPr bwMode="gray">
              <a:xfrm>
                <a:off x="676" y="2257"/>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2" name="椭圆 58"/>
              <p:cNvSpPr>
                <a:spLocks noChangeArrowheads="1"/>
              </p:cNvSpPr>
              <p:nvPr/>
            </p:nvSpPr>
            <p:spPr bwMode="gray">
              <a:xfrm>
                <a:off x="679" y="2259"/>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3" name="椭圆 59"/>
              <p:cNvSpPr>
                <a:spLocks noChangeArrowheads="1"/>
              </p:cNvSpPr>
              <p:nvPr/>
            </p:nvSpPr>
            <p:spPr bwMode="gray">
              <a:xfrm>
                <a:off x="694" y="2267"/>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973" name="文本框 60"/>
            <p:cNvSpPr txBox="1">
              <a:spLocks noChangeArrowheads="1"/>
            </p:cNvSpPr>
            <p:nvPr/>
          </p:nvSpPr>
          <p:spPr bwMode="gray">
            <a:xfrm>
              <a:off x="1371" y="24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000000"/>
                  </a:solidFill>
                  <a:cs typeface="Arial" panose="020B0604020202020204" pitchFamily="34" charset="0"/>
                </a:rPr>
                <a:t>3</a:t>
              </a:r>
            </a:p>
          </p:txBody>
        </p:sp>
      </p:grpSp>
      <p:sp>
        <p:nvSpPr>
          <p:cNvPr id="64" name="直线 4"/>
          <p:cNvSpPr>
            <a:spLocks noChangeShapeType="1"/>
          </p:cNvSpPr>
          <p:nvPr/>
        </p:nvSpPr>
        <p:spPr bwMode="auto">
          <a:xfrm>
            <a:off x="2544512" y="5519575"/>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endParaRPr lang="zh-CN" altLang="en-US">
              <a:ln w="0"/>
              <a:solidFill>
                <a:schemeClr val="accent1"/>
              </a:solidFill>
              <a:effectLst>
                <a:outerShdw blurRad="38100" dist="25400" dir="5400000" algn="ctr" rotWithShape="0">
                  <a:srgbClr val="6E747A">
                    <a:alpha val="43000"/>
                  </a:srgbClr>
                </a:outerShdw>
              </a:effectLst>
            </a:endParaRPr>
          </a:p>
        </p:txBody>
      </p:sp>
      <p:sp>
        <p:nvSpPr>
          <p:cNvPr id="65" name="文本框 5"/>
          <p:cNvSpPr txBox="1">
            <a:spLocks noChangeArrowheads="1"/>
          </p:cNvSpPr>
          <p:nvPr/>
        </p:nvSpPr>
        <p:spPr bwMode="auto">
          <a:xfrm>
            <a:off x="2773112" y="4986175"/>
            <a:ext cx="22060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Conclusion</a:t>
            </a:r>
            <a:endParaRPr lang="zh-CN" altLang="en-US" sz="2400" b="1" dirty="0">
              <a:latin typeface="宋体" panose="02010600030101010101" pitchFamily="2" charset="-122"/>
            </a:endParaRPr>
          </a:p>
        </p:txBody>
      </p:sp>
      <p:grpSp>
        <p:nvGrpSpPr>
          <p:cNvPr id="66" name="组合 6"/>
          <p:cNvGrpSpPr>
            <a:grpSpLocks/>
          </p:cNvGrpSpPr>
          <p:nvPr/>
        </p:nvGrpSpPr>
        <p:grpSpPr bwMode="auto">
          <a:xfrm>
            <a:off x="2042862" y="4943312"/>
            <a:ext cx="609600" cy="609600"/>
            <a:chOff x="1268" y="1296"/>
            <a:chExt cx="384" cy="384"/>
          </a:xfrm>
        </p:grpSpPr>
        <p:sp>
          <p:nvSpPr>
            <p:cNvPr id="67" name="椭圆 7"/>
            <p:cNvSpPr>
              <a:spLocks noChangeArrowheads="1"/>
            </p:cNvSpPr>
            <p:nvPr/>
          </p:nvSpPr>
          <p:spPr bwMode="gray">
            <a:xfrm>
              <a:off x="1268" y="1296"/>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椭圆 8"/>
            <p:cNvSpPr>
              <a:spLocks noChangeArrowheads="1"/>
            </p:cNvSpPr>
            <p:nvPr/>
          </p:nvSpPr>
          <p:spPr bwMode="gray">
            <a:xfrm>
              <a:off x="1268" y="1296"/>
              <a:ext cx="384" cy="384"/>
            </a:xfrm>
            <a:prstGeom prst="ellipse">
              <a:avLst/>
            </a:prstGeom>
            <a:solidFill>
              <a:schemeClr val="accent1">
                <a:lumMod val="40000"/>
                <a:lumOff val="60000"/>
              </a:schemeClr>
            </a:solidFill>
            <a:ln>
              <a:noFill/>
            </a:ln>
            <a:effectLst/>
            <a:extLst/>
          </p:spPr>
          <p:txBody>
            <a:bodyPr wrap="none" anchor="ctr">
              <a:spAutoFit/>
            </a:bodyPr>
            <a:lstStyle/>
            <a:p>
              <a:pPr>
                <a:defRPr/>
              </a:pPr>
              <a:endParaRPr lang="zh-CN" altLang="en-US"/>
            </a:p>
          </p:txBody>
        </p:sp>
        <p:sp>
          <p:nvSpPr>
            <p:cNvPr id="69" name="椭圆 9"/>
            <p:cNvSpPr>
              <a:spLocks noChangeArrowheads="1"/>
            </p:cNvSpPr>
            <p:nvPr/>
          </p:nvSpPr>
          <p:spPr bwMode="gray">
            <a:xfrm>
              <a:off x="1293" y="1321"/>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a:defRPr/>
              </a:pPr>
              <a:endParaRPr lang="zh-CN" altLang="en-US"/>
            </a:p>
          </p:txBody>
        </p:sp>
        <p:sp>
          <p:nvSpPr>
            <p:cNvPr id="70" name="椭圆 10"/>
            <p:cNvSpPr>
              <a:spLocks noChangeArrowheads="1"/>
            </p:cNvSpPr>
            <p:nvPr/>
          </p:nvSpPr>
          <p:spPr bwMode="gray">
            <a:xfrm>
              <a:off x="1293" y="1322"/>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a:defRPr/>
              </a:pPr>
              <a:endParaRPr lang="zh-CN" altLang="en-US"/>
            </a:p>
          </p:txBody>
        </p:sp>
        <p:sp>
          <p:nvSpPr>
            <p:cNvPr id="71" name="椭圆 11"/>
            <p:cNvSpPr>
              <a:spLocks noChangeArrowheads="1"/>
            </p:cNvSpPr>
            <p:nvPr/>
          </p:nvSpPr>
          <p:spPr bwMode="gray">
            <a:xfrm>
              <a:off x="1311" y="1338"/>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椭圆 12"/>
            <p:cNvSpPr>
              <a:spLocks noChangeArrowheads="1"/>
            </p:cNvSpPr>
            <p:nvPr/>
          </p:nvSpPr>
          <p:spPr bwMode="gray">
            <a:xfrm>
              <a:off x="1316" y="1343"/>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椭圆 13"/>
            <p:cNvSpPr>
              <a:spLocks noChangeArrowheads="1"/>
            </p:cNvSpPr>
            <p:nvPr/>
          </p:nvSpPr>
          <p:spPr bwMode="gray">
            <a:xfrm>
              <a:off x="1320" y="1345"/>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椭圆 14"/>
            <p:cNvSpPr>
              <a:spLocks noChangeArrowheads="1"/>
            </p:cNvSpPr>
            <p:nvPr/>
          </p:nvSpPr>
          <p:spPr bwMode="gray">
            <a:xfrm>
              <a:off x="1323" y="1347"/>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椭圆 15"/>
            <p:cNvSpPr>
              <a:spLocks noChangeArrowheads="1"/>
            </p:cNvSpPr>
            <p:nvPr/>
          </p:nvSpPr>
          <p:spPr bwMode="gray">
            <a:xfrm>
              <a:off x="1338" y="1355"/>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文本框 16"/>
            <p:cNvSpPr txBox="1">
              <a:spLocks noChangeArrowheads="1"/>
            </p:cNvSpPr>
            <p:nvPr/>
          </p:nvSpPr>
          <p:spPr bwMode="gray">
            <a:xfrm>
              <a:off x="1344" y="13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smtClean="0">
                  <a:solidFill>
                    <a:srgbClr val="000000"/>
                  </a:solidFill>
                  <a:cs typeface="Arial" panose="020B0604020202020204" pitchFamily="34" charset="0"/>
                </a:rPr>
                <a:t>5</a:t>
              </a:r>
              <a:endParaRPr lang="en-US" altLang="zh-CN" sz="2400" b="1" dirty="0">
                <a:solidFill>
                  <a:srgbClr val="000000"/>
                </a:solidFill>
                <a:cs typeface="Arial" panose="020B0604020202020204" pitchFamily="34" charset="0"/>
              </a:endParaRPr>
            </a:p>
          </p:txBody>
        </p:sp>
      </p:grpSp>
    </p:spTree>
    <p:extLst>
      <p:ext uri="{BB962C8B-B14F-4D97-AF65-F5344CB8AC3E}">
        <p14:creationId xmlns:p14="http://schemas.microsoft.com/office/powerpoint/2010/main" val="2666062255"/>
      </p:ext>
    </p:extLst>
  </p:cSld>
  <p:clrMapOvr>
    <a:masterClrMapping/>
  </p:clrMapOvr>
  <mc:AlternateContent xmlns:mc="http://schemas.openxmlformats.org/markup-compatibility/2006" xmlns:p14="http://schemas.microsoft.com/office/powerpoint/2010/main">
    <mc:Choice Requires="p14">
      <p:transition spd="slow" p14:dur="2000" advTm="33031"/>
    </mc:Choice>
    <mc:Fallback xmlns="">
      <p:transition spd="slow" advTm="3303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灯片编号占位符 5"/>
          <p:cNvSpPr txBox="1">
            <a:spLocks noGrp="1"/>
          </p:cNvSpPr>
          <p:nvPr/>
        </p:nvSpPr>
        <p:spPr bwMode="auto">
          <a:xfrm>
            <a:off x="8129588" y="6177801"/>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5BCC1067-9A2B-4FA7-B314-5FE54E67C5AC}"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20</a:t>
            </a:fld>
            <a:endParaRPr lang="zh-CN" altLang="zh-CN" dirty="0">
              <a:solidFill>
                <a:srgbClr val="FFFFFF"/>
              </a:solidFill>
              <a:latin typeface="Comic Sans MS" panose="030F0702030302020204" pitchFamily="66" charset="0"/>
              <a:ea typeface="宋体" panose="02010600030101010101" pitchFamily="2" charset="-122"/>
            </a:endParaRPr>
          </a:p>
        </p:txBody>
      </p:sp>
      <p:sp>
        <p:nvSpPr>
          <p:cNvPr id="2" name="矩形 1"/>
          <p:cNvSpPr/>
          <p:nvPr/>
        </p:nvSpPr>
        <p:spPr>
          <a:xfrm>
            <a:off x="500962" y="1867534"/>
            <a:ext cx="8261369" cy="707886"/>
          </a:xfrm>
          <a:prstGeom prst="rect">
            <a:avLst/>
          </a:prstGeom>
        </p:spPr>
        <p:txBody>
          <a:bodyPr wrap="square">
            <a:spAutoFit/>
          </a:bodyPr>
          <a:lstStyle/>
          <a:p>
            <a:r>
              <a:rPr lang="en-US" altLang="zh-CN" sz="2000" b="1" dirty="0" smtClean="0">
                <a:solidFill>
                  <a:srgbClr val="3F3F3F"/>
                </a:solidFill>
                <a:latin typeface="微软雅黑" panose="020B0503020204020204" pitchFamily="34" charset="-122"/>
                <a:ea typeface="微软雅黑" panose="020B0503020204020204" pitchFamily="34" charset="-122"/>
              </a:rPr>
              <a:t>       NOVA</a:t>
            </a:r>
            <a:r>
              <a:rPr lang="zh-CN" altLang="en-US" sz="2000" b="1" dirty="0">
                <a:solidFill>
                  <a:srgbClr val="3F3F3F"/>
                </a:solidFill>
                <a:latin typeface="微软雅黑" panose="020B0503020204020204" pitchFamily="34" charset="-122"/>
                <a:ea typeface="微软雅黑" panose="020B0503020204020204" pitchFamily="34" charset="-122"/>
              </a:rPr>
              <a:t>中索引节点的日志不包含文件数据，相反</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采用写时复制技术</a:t>
            </a:r>
            <a:r>
              <a:rPr lang="zh-CN" altLang="en-US" sz="2000" b="1" dirty="0" smtClean="0">
                <a:solidFill>
                  <a:srgbClr val="3F3F3F"/>
                </a:solidFill>
                <a:latin typeface="微软雅黑" panose="020B0503020204020204" pitchFamily="34" charset="-122"/>
                <a:ea typeface="微软雅黑" panose="020B0503020204020204" pitchFamily="34" charset="-122"/>
              </a:rPr>
              <a:t>用于</a:t>
            </a:r>
            <a:r>
              <a:rPr lang="en-US" altLang="zh-CN" sz="2000" b="1" dirty="0" smtClean="0">
                <a:solidFill>
                  <a:srgbClr val="3F3F3F"/>
                </a:solidFill>
                <a:latin typeface="微软雅黑" panose="020B0503020204020204" pitchFamily="34" charset="-122"/>
                <a:ea typeface="微软雅黑" panose="020B0503020204020204" pitchFamily="34" charset="-122"/>
              </a:rPr>
              <a:t>modified pages </a:t>
            </a:r>
            <a:r>
              <a:rPr lang="zh-CN" altLang="en-US" sz="2000" b="1" dirty="0" smtClean="0">
                <a:solidFill>
                  <a:srgbClr val="3F3F3F"/>
                </a:solidFill>
                <a:latin typeface="微软雅黑" panose="020B0503020204020204" pitchFamily="34" charset="-122"/>
                <a:ea typeface="微软雅黑" panose="020B0503020204020204" pitchFamily="34" charset="-122"/>
              </a:rPr>
              <a:t>并且 关于这次写操作的元数据到</a:t>
            </a:r>
            <a:r>
              <a:rPr lang="en-US" altLang="zh-CN" sz="2000" b="1" dirty="0" smtClean="0">
                <a:solidFill>
                  <a:srgbClr val="3F3F3F"/>
                </a:solidFill>
                <a:latin typeface="微软雅黑" panose="020B0503020204020204" pitchFamily="34" charset="-122"/>
                <a:ea typeface="微软雅黑" panose="020B0503020204020204" pitchFamily="34" charset="-122"/>
              </a:rPr>
              <a:t>log</a:t>
            </a:r>
            <a:r>
              <a:rPr lang="zh-CN" altLang="en-US" sz="2000" b="1" dirty="0" smtClean="0">
                <a:solidFill>
                  <a:srgbClr val="3F3F3F"/>
                </a:solidFill>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8" name="直线 4"/>
          <p:cNvSpPr>
            <a:spLocks noChangeShapeType="1"/>
          </p:cNvSpPr>
          <p:nvPr/>
        </p:nvSpPr>
        <p:spPr bwMode="auto">
          <a:xfrm>
            <a:off x="1624263" y="3993856"/>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grpSp>
        <p:nvGrpSpPr>
          <p:cNvPr id="9" name="组合 6"/>
          <p:cNvGrpSpPr>
            <a:grpSpLocks/>
          </p:cNvGrpSpPr>
          <p:nvPr/>
        </p:nvGrpSpPr>
        <p:grpSpPr bwMode="auto">
          <a:xfrm>
            <a:off x="1122613" y="3417593"/>
            <a:ext cx="609600" cy="609600"/>
            <a:chOff x="1268" y="1296"/>
            <a:chExt cx="384" cy="384"/>
          </a:xfrm>
        </p:grpSpPr>
        <p:sp>
          <p:nvSpPr>
            <p:cNvPr id="10" name="椭圆 7"/>
            <p:cNvSpPr>
              <a:spLocks noChangeArrowheads="1"/>
            </p:cNvSpPr>
            <p:nvPr/>
          </p:nvSpPr>
          <p:spPr bwMode="gray">
            <a:xfrm>
              <a:off x="1268" y="1296"/>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椭圆 8"/>
            <p:cNvSpPr>
              <a:spLocks noChangeArrowheads="1"/>
            </p:cNvSpPr>
            <p:nvPr/>
          </p:nvSpPr>
          <p:spPr bwMode="gray">
            <a:xfrm>
              <a:off x="1268" y="1296"/>
              <a:ext cx="384" cy="384"/>
            </a:xfrm>
            <a:prstGeom prst="ellipse">
              <a:avLst/>
            </a:prstGeom>
            <a:solidFill>
              <a:schemeClr val="accent1">
                <a:lumMod val="40000"/>
                <a:lumOff val="60000"/>
              </a:schemeClr>
            </a:soli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 name="椭圆 9"/>
            <p:cNvSpPr>
              <a:spLocks noChangeArrowheads="1"/>
            </p:cNvSpPr>
            <p:nvPr/>
          </p:nvSpPr>
          <p:spPr bwMode="gray">
            <a:xfrm>
              <a:off x="1293" y="1321"/>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3" name="椭圆 10"/>
            <p:cNvSpPr>
              <a:spLocks noChangeArrowheads="1"/>
            </p:cNvSpPr>
            <p:nvPr/>
          </p:nvSpPr>
          <p:spPr bwMode="gray">
            <a:xfrm>
              <a:off x="1293" y="1322"/>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椭圆 11"/>
            <p:cNvSpPr>
              <a:spLocks noChangeArrowheads="1"/>
            </p:cNvSpPr>
            <p:nvPr/>
          </p:nvSpPr>
          <p:spPr bwMode="gray">
            <a:xfrm>
              <a:off x="1311" y="1338"/>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椭圆 12"/>
            <p:cNvSpPr>
              <a:spLocks noChangeArrowheads="1"/>
            </p:cNvSpPr>
            <p:nvPr/>
          </p:nvSpPr>
          <p:spPr bwMode="gray">
            <a:xfrm>
              <a:off x="1316" y="1343"/>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 name="椭圆 13"/>
            <p:cNvSpPr>
              <a:spLocks noChangeArrowheads="1"/>
            </p:cNvSpPr>
            <p:nvPr/>
          </p:nvSpPr>
          <p:spPr bwMode="gray">
            <a:xfrm>
              <a:off x="1320" y="1345"/>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椭圆 14"/>
            <p:cNvSpPr>
              <a:spLocks noChangeArrowheads="1"/>
            </p:cNvSpPr>
            <p:nvPr/>
          </p:nvSpPr>
          <p:spPr bwMode="gray">
            <a:xfrm>
              <a:off x="1323" y="1347"/>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8" name="椭圆 15"/>
            <p:cNvSpPr>
              <a:spLocks noChangeArrowheads="1"/>
            </p:cNvSpPr>
            <p:nvPr/>
          </p:nvSpPr>
          <p:spPr bwMode="gray">
            <a:xfrm>
              <a:off x="1338" y="1355"/>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9" name="文本框 16"/>
            <p:cNvSpPr txBox="1">
              <a:spLocks noChangeArrowheads="1"/>
            </p:cNvSpPr>
            <p:nvPr/>
          </p:nvSpPr>
          <p:spPr bwMode="gray">
            <a:xfrm>
              <a:off x="1344" y="13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p>
          </p:txBody>
        </p:sp>
      </p:grpSp>
      <p:grpSp>
        <p:nvGrpSpPr>
          <p:cNvPr id="20" name="组合 18"/>
          <p:cNvGrpSpPr>
            <a:grpSpLocks/>
          </p:cNvGrpSpPr>
          <p:nvPr/>
        </p:nvGrpSpPr>
        <p:grpSpPr bwMode="auto">
          <a:xfrm>
            <a:off x="1126205" y="4214994"/>
            <a:ext cx="609600" cy="609600"/>
            <a:chOff x="816" y="1872"/>
            <a:chExt cx="384" cy="384"/>
          </a:xfrm>
        </p:grpSpPr>
        <p:sp>
          <p:nvSpPr>
            <p:cNvPr id="21" name="椭圆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2" name="椭圆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椭圆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椭圆 22"/>
            <p:cNvSpPr>
              <a:spLocks noChangeArrowheads="1"/>
            </p:cNvSpPr>
            <p:nvPr/>
          </p:nvSpPr>
          <p:spPr bwMode="gray">
            <a:xfrm>
              <a:off x="842" y="1898"/>
              <a:ext cx="334" cy="334"/>
            </a:xfrm>
            <a:prstGeom prst="ellipse">
              <a:avLst/>
            </a:prstGeom>
            <a:solidFill>
              <a:schemeClr val="accent2">
                <a:lumMod val="40000"/>
                <a:lumOff val="60000"/>
              </a:schemeClr>
            </a:soli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5" name="椭圆 23"/>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椭圆 24"/>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7" name="椭圆 25"/>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 name="椭圆 26"/>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 name="椭圆 27"/>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30" name="直线 28"/>
          <p:cNvSpPr>
            <a:spLocks noChangeShapeType="1"/>
          </p:cNvSpPr>
          <p:nvPr/>
        </p:nvSpPr>
        <p:spPr bwMode="auto">
          <a:xfrm>
            <a:off x="1671888" y="4776969"/>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31" name="文本框 29"/>
          <p:cNvSpPr txBox="1">
            <a:spLocks noChangeArrowheads="1"/>
          </p:cNvSpPr>
          <p:nvPr/>
        </p:nvSpPr>
        <p:spPr bwMode="auto">
          <a:xfrm>
            <a:off x="1784600" y="3434886"/>
            <a:ext cx="48013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3F3F3F"/>
                </a:solidFill>
                <a:latin typeface="microsoft yahei" panose="020B0503020204020204" pitchFamily="34" charset="-122"/>
                <a:ea typeface="microsoft yahei" panose="020B0503020204020204" pitchFamily="34" charset="-122"/>
              </a:rPr>
              <a:t>这样</a:t>
            </a:r>
            <a:r>
              <a:rPr lang="zh-CN" altLang="en-US" sz="2000" dirty="0">
                <a:solidFill>
                  <a:srgbClr val="FF0000"/>
                </a:solidFill>
                <a:latin typeface="microsoft yahei" panose="020B0503020204020204" pitchFamily="34" charset="-122"/>
                <a:ea typeface="microsoft yahei" panose="020B0503020204020204" pitchFamily="34" charset="-122"/>
              </a:rPr>
              <a:t>日志</a:t>
            </a:r>
            <a:r>
              <a:rPr lang="zh-CN" altLang="en-US" sz="2000" dirty="0">
                <a:solidFill>
                  <a:srgbClr val="3F3F3F"/>
                </a:solidFill>
                <a:latin typeface="microsoft yahei" panose="020B0503020204020204" pitchFamily="34" charset="-122"/>
                <a:ea typeface="microsoft yahei" panose="020B0503020204020204" pitchFamily="34" charset="-122"/>
              </a:rPr>
              <a:t>可以</a:t>
            </a:r>
            <a:r>
              <a:rPr lang="zh-CN" altLang="en-US" sz="2000" dirty="0">
                <a:solidFill>
                  <a:srgbClr val="FF0000"/>
                </a:solidFill>
                <a:latin typeface="microsoft yahei" panose="020B0503020204020204" pitchFamily="34" charset="-122"/>
                <a:ea typeface="microsoft yahei" panose="020B0503020204020204" pitchFamily="34" charset="-122"/>
              </a:rPr>
              <a:t>更短</a:t>
            </a:r>
            <a:r>
              <a:rPr lang="zh-CN" altLang="en-US" sz="2000" dirty="0">
                <a:solidFill>
                  <a:srgbClr val="3F3F3F"/>
                </a:solidFill>
                <a:latin typeface="microsoft yahei" panose="020B0503020204020204" pitchFamily="34" charset="-122"/>
                <a:ea typeface="microsoft yahei" panose="020B0503020204020204" pitchFamily="34" charset="-122"/>
              </a:rPr>
              <a:t>，从而加快恢复过程；</a:t>
            </a:r>
          </a:p>
        </p:txBody>
      </p:sp>
      <p:sp>
        <p:nvSpPr>
          <p:cNvPr id="32" name="文本框 30"/>
          <p:cNvSpPr txBox="1">
            <a:spLocks noChangeArrowheads="1"/>
          </p:cNvSpPr>
          <p:nvPr/>
        </p:nvSpPr>
        <p:spPr bwMode="gray">
          <a:xfrm>
            <a:off x="1254792" y="4299132"/>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p>
        </p:txBody>
      </p:sp>
      <p:grpSp>
        <p:nvGrpSpPr>
          <p:cNvPr id="33" name="组合 32"/>
          <p:cNvGrpSpPr>
            <a:grpSpLocks/>
          </p:cNvGrpSpPr>
          <p:nvPr/>
        </p:nvGrpSpPr>
        <p:grpSpPr bwMode="auto">
          <a:xfrm>
            <a:off x="1176002" y="5725746"/>
            <a:ext cx="609600" cy="609600"/>
            <a:chOff x="816" y="1872"/>
            <a:chExt cx="384" cy="384"/>
          </a:xfrm>
        </p:grpSpPr>
        <p:sp>
          <p:nvSpPr>
            <p:cNvPr id="34" name="椭圆 3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5" name="椭圆 3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6" name="椭圆 3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7" name="椭圆 3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椭圆 3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 name="椭圆 3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 name="椭圆 3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 name="椭圆 4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2" name="椭圆 4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43" name="直线 42"/>
          <p:cNvSpPr>
            <a:spLocks noChangeShapeType="1"/>
          </p:cNvSpPr>
          <p:nvPr/>
        </p:nvSpPr>
        <p:spPr bwMode="auto">
          <a:xfrm>
            <a:off x="1702635" y="6294071"/>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44" name="文本框 43"/>
          <p:cNvSpPr txBox="1">
            <a:spLocks noChangeArrowheads="1"/>
          </p:cNvSpPr>
          <p:nvPr/>
        </p:nvSpPr>
        <p:spPr bwMode="auto">
          <a:xfrm>
            <a:off x="1788777" y="5582172"/>
            <a:ext cx="542648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3F3F3F"/>
                </a:solidFill>
                <a:latin typeface="microsoft yahei" panose="020B0503020204020204" pitchFamily="34" charset="-122"/>
                <a:ea typeface="microsoft yahei" panose="020B0503020204020204" pitchFamily="34" charset="-122"/>
              </a:rPr>
              <a:t>能够</a:t>
            </a:r>
            <a:r>
              <a:rPr lang="zh-CN" altLang="en-US" sz="2000" dirty="0">
                <a:solidFill>
                  <a:srgbClr val="FF0000"/>
                </a:solidFill>
                <a:latin typeface="microsoft yahei" panose="020B0503020204020204" pitchFamily="34" charset="-122"/>
                <a:ea typeface="microsoft yahei" panose="020B0503020204020204" pitchFamily="34" charset="-122"/>
              </a:rPr>
              <a:t>立刻回收过时的数据页</a:t>
            </a:r>
            <a:r>
              <a:rPr lang="zh-CN" altLang="en-US" sz="2000" dirty="0" smtClean="0">
                <a:solidFill>
                  <a:srgbClr val="3F3F3F"/>
                </a:solidFill>
                <a:latin typeface="microsoft yahei" panose="020B0503020204020204" pitchFamily="34" charset="-122"/>
                <a:ea typeface="microsoft yahei" panose="020B0503020204020204" pitchFamily="34" charset="-122"/>
              </a:rPr>
              <a:t>，</a:t>
            </a:r>
            <a:endParaRPr lang="en-US" altLang="zh-CN" sz="2000" dirty="0" smtClean="0">
              <a:solidFill>
                <a:srgbClr val="3F3F3F"/>
              </a:solidFill>
              <a:latin typeface="microsoft yahei" panose="020B0503020204020204" pitchFamily="34" charset="-122"/>
              <a:ea typeface="microsoft yahei" panose="020B0503020204020204" pitchFamily="34" charset="-122"/>
            </a:endParaRPr>
          </a:p>
          <a:p>
            <a:r>
              <a:rPr lang="zh-CN" altLang="en-US" sz="2000" dirty="0" smtClean="0">
                <a:solidFill>
                  <a:srgbClr val="3F3F3F"/>
                </a:solidFill>
                <a:latin typeface="microsoft yahei" panose="020B0503020204020204" pitchFamily="34" charset="-122"/>
                <a:ea typeface="microsoft yahei" panose="020B0503020204020204" pitchFamily="34" charset="-122"/>
              </a:rPr>
              <a:t>即使</a:t>
            </a:r>
            <a:r>
              <a:rPr lang="zh-CN" altLang="en-US" sz="2000" dirty="0">
                <a:solidFill>
                  <a:srgbClr val="3F3F3F"/>
                </a:solidFill>
                <a:latin typeface="microsoft yahei" panose="020B0503020204020204" pitchFamily="34" charset="-122"/>
                <a:ea typeface="microsoft yahei" panose="020B0503020204020204" pitchFamily="34" charset="-122"/>
              </a:rPr>
              <a:t>是在高的写负载和高</a:t>
            </a:r>
            <a:r>
              <a:rPr lang="en-US" altLang="zh-CN" sz="2000" dirty="0">
                <a:solidFill>
                  <a:srgbClr val="3F3F3F"/>
                </a:solidFill>
                <a:latin typeface="microsoft yahei" panose="020B0503020204020204" pitchFamily="34" charset="-122"/>
                <a:ea typeface="microsoft yahei" panose="020B0503020204020204" pitchFamily="34" charset="-122"/>
              </a:rPr>
              <a:t>NVMM</a:t>
            </a:r>
            <a:r>
              <a:rPr lang="zh-CN" altLang="en-US" sz="2000" dirty="0">
                <a:solidFill>
                  <a:srgbClr val="3F3F3F"/>
                </a:solidFill>
                <a:latin typeface="microsoft yahei" panose="020B0503020204020204" pitchFamily="34" charset="-122"/>
                <a:ea typeface="microsoft yahei" panose="020B0503020204020204" pitchFamily="34" charset="-122"/>
              </a:rPr>
              <a:t>使用情况下。</a:t>
            </a:r>
          </a:p>
        </p:txBody>
      </p:sp>
      <p:sp>
        <p:nvSpPr>
          <p:cNvPr id="45" name="文本框 44"/>
          <p:cNvSpPr txBox="1">
            <a:spLocks noChangeArrowheads="1"/>
          </p:cNvSpPr>
          <p:nvPr/>
        </p:nvSpPr>
        <p:spPr bwMode="gray">
          <a:xfrm>
            <a:off x="1291347" y="5794001"/>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46" name="直线 46"/>
          <p:cNvSpPr>
            <a:spLocks noChangeShapeType="1"/>
          </p:cNvSpPr>
          <p:nvPr/>
        </p:nvSpPr>
        <p:spPr bwMode="auto">
          <a:xfrm>
            <a:off x="1636044" y="5515092"/>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47" name="文本框 47"/>
          <p:cNvSpPr txBox="1">
            <a:spLocks noChangeArrowheads="1"/>
          </p:cNvSpPr>
          <p:nvPr/>
        </p:nvSpPr>
        <p:spPr bwMode="auto">
          <a:xfrm>
            <a:off x="1775077" y="4818860"/>
            <a:ext cx="712842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FF0000"/>
                </a:solidFill>
                <a:latin typeface="microsoft yahei" panose="020B0503020204020204" pitchFamily="34" charset="-122"/>
                <a:ea typeface="microsoft yahei" panose="020B0503020204020204" pitchFamily="34" charset="-122"/>
              </a:rPr>
              <a:t>回收过时页以及分配新的数据页均是简单的</a:t>
            </a:r>
            <a:r>
              <a:rPr lang="zh-CN" altLang="en-US" sz="2000" dirty="0" smtClean="0">
                <a:solidFill>
                  <a:srgbClr val="3F3F3F"/>
                </a:solidFill>
                <a:latin typeface="microsoft yahei" panose="020B0503020204020204" pitchFamily="34" charset="-122"/>
                <a:ea typeface="microsoft yahei" panose="020B0503020204020204" pitchFamily="34" charset="-122"/>
              </a:rPr>
              <a:t>，</a:t>
            </a:r>
            <a:endParaRPr lang="en-US" altLang="zh-CN" sz="2000" dirty="0" smtClean="0">
              <a:solidFill>
                <a:srgbClr val="3F3F3F"/>
              </a:solidFill>
              <a:latin typeface="microsoft yahei" panose="020B0503020204020204" pitchFamily="34" charset="-122"/>
              <a:ea typeface="microsoft yahei" panose="020B0503020204020204" pitchFamily="34" charset="-122"/>
            </a:endParaRPr>
          </a:p>
          <a:p>
            <a:r>
              <a:rPr lang="zh-CN" altLang="en-US" sz="2000" dirty="0" smtClean="0">
                <a:solidFill>
                  <a:srgbClr val="3F3F3F"/>
                </a:solidFill>
                <a:latin typeface="microsoft yahei" panose="020B0503020204020204" pitchFamily="34" charset="-122"/>
                <a:ea typeface="microsoft yahei" panose="020B0503020204020204" pitchFamily="34" charset="-122"/>
              </a:rPr>
              <a:t>因为</a:t>
            </a:r>
            <a:r>
              <a:rPr lang="zh-CN" altLang="en-US" sz="2000" dirty="0">
                <a:solidFill>
                  <a:srgbClr val="3F3F3F"/>
                </a:solidFill>
                <a:latin typeface="microsoft yahei" panose="020B0503020204020204" pitchFamily="34" charset="-122"/>
                <a:ea typeface="microsoft yahei" panose="020B0503020204020204" pitchFamily="34" charset="-122"/>
              </a:rPr>
              <a:t>只需要从</a:t>
            </a:r>
            <a:r>
              <a:rPr lang="en-US" altLang="zh-CN" sz="2000" dirty="0">
                <a:solidFill>
                  <a:srgbClr val="3F3F3F"/>
                </a:solidFill>
                <a:latin typeface="microsoft yahei" panose="020B0503020204020204" pitchFamily="34" charset="-122"/>
                <a:ea typeface="microsoft yahei" panose="020B0503020204020204" pitchFamily="34" charset="-122"/>
              </a:rPr>
              <a:t>DRAM</a:t>
            </a:r>
            <a:r>
              <a:rPr lang="zh-CN" altLang="en-US" sz="2000" dirty="0">
                <a:solidFill>
                  <a:srgbClr val="3F3F3F"/>
                </a:solidFill>
                <a:latin typeface="microsoft yahei" panose="020B0503020204020204" pitchFamily="34" charset="-122"/>
                <a:ea typeface="microsoft yahei" panose="020B0503020204020204" pitchFamily="34" charset="-122"/>
              </a:rPr>
              <a:t>空闲列表（</a:t>
            </a:r>
            <a:r>
              <a:rPr lang="en-US" altLang="zh-CN" sz="2000" dirty="0">
                <a:solidFill>
                  <a:srgbClr val="3F3F3F"/>
                </a:solidFill>
                <a:latin typeface="microsoft yahei" panose="020B0503020204020204" pitchFamily="34" charset="-122"/>
                <a:ea typeface="microsoft yahei" panose="020B0503020204020204" pitchFamily="34" charset="-122"/>
              </a:rPr>
              <a:t>free lists</a:t>
            </a:r>
            <a:r>
              <a:rPr lang="zh-CN" altLang="en-US" sz="2000" dirty="0">
                <a:solidFill>
                  <a:srgbClr val="3F3F3F"/>
                </a:solidFill>
                <a:latin typeface="microsoft yahei" panose="020B0503020204020204" pitchFamily="34" charset="-122"/>
                <a:ea typeface="microsoft yahei" panose="020B0503020204020204" pitchFamily="34" charset="-122"/>
              </a:rPr>
              <a:t>）中添加和移除页；</a:t>
            </a:r>
          </a:p>
        </p:txBody>
      </p:sp>
      <p:grpSp>
        <p:nvGrpSpPr>
          <p:cNvPr id="48" name="组合 48"/>
          <p:cNvGrpSpPr>
            <a:grpSpLocks/>
          </p:cNvGrpSpPr>
          <p:nvPr/>
        </p:nvGrpSpPr>
        <p:grpSpPr bwMode="auto">
          <a:xfrm>
            <a:off x="1162301" y="4961054"/>
            <a:ext cx="609600" cy="609600"/>
            <a:chOff x="1296" y="2448"/>
            <a:chExt cx="384" cy="384"/>
          </a:xfrm>
        </p:grpSpPr>
        <p:grpSp>
          <p:nvGrpSpPr>
            <p:cNvPr id="49" name="组合 49"/>
            <p:cNvGrpSpPr>
              <a:grpSpLocks/>
            </p:cNvGrpSpPr>
            <p:nvPr/>
          </p:nvGrpSpPr>
          <p:grpSpPr bwMode="auto">
            <a:xfrm>
              <a:off x="1296" y="2448"/>
              <a:ext cx="384" cy="384"/>
              <a:chOff x="624" y="2208"/>
              <a:chExt cx="384" cy="384"/>
            </a:xfrm>
          </p:grpSpPr>
          <p:sp>
            <p:nvSpPr>
              <p:cNvPr id="51" name="文本框 50"/>
              <p:cNvSpPr txBox="1">
                <a:spLocks noChangeArrowheads="1"/>
              </p:cNvSpPr>
              <p:nvPr/>
            </p:nvSpPr>
            <p:spPr bwMode="gray">
              <a:xfrm>
                <a:off x="702" y="22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sp>
            <p:nvSpPr>
              <p:cNvPr id="52" name="椭圆 51"/>
              <p:cNvSpPr>
                <a:spLocks noChangeArrowheads="1"/>
              </p:cNvSpPr>
              <p:nvPr/>
            </p:nvSpPr>
            <p:spPr bwMode="gray">
              <a:xfrm>
                <a:off x="624" y="2208"/>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 name="椭圆 52"/>
              <p:cNvSpPr>
                <a:spLocks noChangeArrowheads="1"/>
              </p:cNvSpPr>
              <p:nvPr/>
            </p:nvSpPr>
            <p:spPr bwMode="gray">
              <a:xfrm>
                <a:off x="624" y="2208"/>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4" name="椭圆 53"/>
              <p:cNvSpPr>
                <a:spLocks noChangeArrowheads="1"/>
              </p:cNvSpPr>
              <p:nvPr/>
            </p:nvSpPr>
            <p:spPr bwMode="gray">
              <a:xfrm>
                <a:off x="649" y="2233"/>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5" name="椭圆 54"/>
              <p:cNvSpPr>
                <a:spLocks noChangeArrowheads="1"/>
              </p:cNvSpPr>
              <p:nvPr/>
            </p:nvSpPr>
            <p:spPr bwMode="gray">
              <a:xfrm>
                <a:off x="649" y="2234"/>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6" name="椭圆 55"/>
              <p:cNvSpPr>
                <a:spLocks noChangeArrowheads="1"/>
              </p:cNvSpPr>
              <p:nvPr/>
            </p:nvSpPr>
            <p:spPr bwMode="gray">
              <a:xfrm>
                <a:off x="667" y="2250"/>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7" name="椭圆 56"/>
              <p:cNvSpPr>
                <a:spLocks noChangeArrowheads="1"/>
              </p:cNvSpPr>
              <p:nvPr/>
            </p:nvSpPr>
            <p:spPr bwMode="gray">
              <a:xfrm>
                <a:off x="672" y="2255"/>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 name="椭圆 57"/>
              <p:cNvSpPr>
                <a:spLocks noChangeArrowheads="1"/>
              </p:cNvSpPr>
              <p:nvPr/>
            </p:nvSpPr>
            <p:spPr bwMode="gray">
              <a:xfrm>
                <a:off x="676" y="2257"/>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 name="椭圆 58"/>
              <p:cNvSpPr>
                <a:spLocks noChangeArrowheads="1"/>
              </p:cNvSpPr>
              <p:nvPr/>
            </p:nvSpPr>
            <p:spPr bwMode="gray">
              <a:xfrm>
                <a:off x="679" y="2259"/>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0" name="椭圆 59"/>
              <p:cNvSpPr>
                <a:spLocks noChangeArrowheads="1"/>
              </p:cNvSpPr>
              <p:nvPr/>
            </p:nvSpPr>
            <p:spPr bwMode="gray">
              <a:xfrm>
                <a:off x="694" y="2267"/>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50" name="文本框 60"/>
            <p:cNvSpPr txBox="1">
              <a:spLocks noChangeArrowheads="1"/>
            </p:cNvSpPr>
            <p:nvPr/>
          </p:nvSpPr>
          <p:spPr bwMode="gray">
            <a:xfrm>
              <a:off x="1371" y="24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grpSp>
      <p:sp>
        <p:nvSpPr>
          <p:cNvPr id="61" name="文本框 47"/>
          <p:cNvSpPr txBox="1">
            <a:spLocks noChangeArrowheads="1"/>
          </p:cNvSpPr>
          <p:nvPr/>
        </p:nvSpPr>
        <p:spPr bwMode="auto">
          <a:xfrm>
            <a:off x="1781843" y="4080483"/>
            <a:ext cx="79336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smtClean="0">
                <a:solidFill>
                  <a:srgbClr val="3F3F3F"/>
                </a:solidFill>
                <a:latin typeface="microsoft yahei" panose="020B0503020204020204" pitchFamily="34" charset="-122"/>
                <a:ea typeface="microsoft yahei" panose="020B0503020204020204" pitchFamily="34" charset="-122"/>
              </a:rPr>
              <a:t>使得</a:t>
            </a:r>
            <a:r>
              <a:rPr lang="zh-CN" altLang="en-US" sz="2000" dirty="0">
                <a:solidFill>
                  <a:srgbClr val="FF0000"/>
                </a:solidFill>
                <a:latin typeface="microsoft yahei" panose="020B0503020204020204" pitchFamily="34" charset="-122"/>
                <a:ea typeface="microsoft yahei" panose="020B0503020204020204" pitchFamily="34" charset="-122"/>
              </a:rPr>
              <a:t>垃圾回收更简单和高效</a:t>
            </a:r>
            <a:r>
              <a:rPr lang="zh-CN" altLang="en-US" sz="2000" dirty="0" smtClean="0">
                <a:solidFill>
                  <a:srgbClr val="3F3F3F"/>
                </a:solidFill>
                <a:latin typeface="microsoft yahei" panose="020B0503020204020204" pitchFamily="34" charset="-122"/>
                <a:ea typeface="microsoft yahei" panose="020B0503020204020204" pitchFamily="34" charset="-122"/>
              </a:rPr>
              <a:t>，</a:t>
            </a:r>
            <a:endParaRPr lang="en-US" altLang="zh-CN" sz="2000" dirty="0" smtClean="0">
              <a:solidFill>
                <a:srgbClr val="3F3F3F"/>
              </a:solidFill>
              <a:latin typeface="microsoft yahei" panose="020B0503020204020204" pitchFamily="34" charset="-122"/>
              <a:ea typeface="microsoft yahei" panose="020B0503020204020204" pitchFamily="34" charset="-122"/>
            </a:endParaRPr>
          </a:p>
          <a:p>
            <a:r>
              <a:rPr lang="zh-CN" altLang="en-US" sz="2000" dirty="0" smtClean="0">
                <a:solidFill>
                  <a:srgbClr val="3F3F3F"/>
                </a:solidFill>
                <a:latin typeface="microsoft yahei" panose="020B0503020204020204" pitchFamily="34" charset="-122"/>
                <a:ea typeface="microsoft yahei" panose="020B0503020204020204" pitchFamily="34" charset="-122"/>
              </a:rPr>
              <a:t>因为</a:t>
            </a:r>
            <a:r>
              <a:rPr lang="en-US" altLang="zh-CN" sz="2000" dirty="0">
                <a:solidFill>
                  <a:srgbClr val="3F3F3F"/>
                </a:solidFill>
                <a:latin typeface="microsoft yahei" panose="020B0503020204020204" pitchFamily="34" charset="-122"/>
                <a:ea typeface="microsoft yahei" panose="020B0503020204020204" pitchFamily="34" charset="-122"/>
              </a:rPr>
              <a:t>NOVA</a:t>
            </a:r>
            <a:r>
              <a:rPr lang="zh-CN" altLang="en-US" sz="2000" dirty="0">
                <a:solidFill>
                  <a:srgbClr val="3F3F3F"/>
                </a:solidFill>
                <a:latin typeface="microsoft yahei" panose="020B0503020204020204" pitchFamily="34" charset="-122"/>
                <a:ea typeface="microsoft yahei" panose="020B0503020204020204" pitchFamily="34" charset="-122"/>
              </a:rPr>
              <a:t>从不从日志中拷贝文件数据以便</a:t>
            </a:r>
            <a:r>
              <a:rPr lang="zh-CN" altLang="en-US" sz="2000" dirty="0" smtClean="0">
                <a:solidFill>
                  <a:srgbClr val="3F3F3F"/>
                </a:solidFill>
                <a:latin typeface="microsoft yahei" panose="020B0503020204020204" pitchFamily="34" charset="-122"/>
                <a:ea typeface="microsoft yahei" panose="020B0503020204020204" pitchFamily="34" charset="-122"/>
              </a:rPr>
              <a:t>回收</a:t>
            </a:r>
            <a:r>
              <a:rPr lang="en-US" altLang="zh-CN" sz="2000" dirty="0" smtClean="0">
                <a:solidFill>
                  <a:srgbClr val="3F3F3F"/>
                </a:solidFill>
                <a:latin typeface="microsoft yahei" panose="020B0503020204020204" pitchFamily="34" charset="-122"/>
                <a:ea typeface="microsoft yahei" panose="020B0503020204020204" pitchFamily="34" charset="-122"/>
              </a:rPr>
              <a:t>log page</a:t>
            </a:r>
            <a:endParaRPr lang="zh-CN" altLang="en-US" sz="2000" dirty="0">
              <a:solidFill>
                <a:srgbClr val="3F3F3F"/>
              </a:solidFill>
              <a:latin typeface="microsoft yahei" panose="020B0503020204020204" pitchFamily="34" charset="-122"/>
              <a:ea typeface="microsoft yahei" panose="020B0503020204020204" pitchFamily="34" charset="-122"/>
            </a:endParaRPr>
          </a:p>
        </p:txBody>
      </p:sp>
      <p:sp>
        <p:nvSpPr>
          <p:cNvPr id="6" name="矩形 5"/>
          <p:cNvSpPr/>
          <p:nvPr/>
        </p:nvSpPr>
        <p:spPr>
          <a:xfrm>
            <a:off x="1040135" y="2747028"/>
            <a:ext cx="6125600" cy="400110"/>
          </a:xfrm>
          <a:prstGeom prst="rect">
            <a:avLst/>
          </a:prstGeom>
        </p:spPr>
        <p:txBody>
          <a:bodyPr wrap="square">
            <a:spAutoFit/>
          </a:bodyPr>
          <a:lstStyle/>
          <a:p>
            <a:r>
              <a:rPr lang="zh-CN" altLang="en-US" sz="2000" b="1" dirty="0">
                <a:solidFill>
                  <a:srgbClr val="3F3F3F"/>
                </a:solidFill>
                <a:latin typeface="微软雅黑" panose="020B0503020204020204" pitchFamily="34" charset="-122"/>
                <a:ea typeface="微软雅黑" panose="020B0503020204020204" pitchFamily="34" charset="-122"/>
              </a:rPr>
              <a:t>对于文件数据，采用写时复制（</a:t>
            </a:r>
            <a:r>
              <a:rPr lang="en-US" altLang="zh-CN" sz="2000" b="1" dirty="0">
                <a:solidFill>
                  <a:srgbClr val="3F3F3F"/>
                </a:solidFill>
                <a:latin typeface="微软雅黑" panose="020B0503020204020204" pitchFamily="34" charset="-122"/>
                <a:ea typeface="微软雅黑" panose="020B0503020204020204" pitchFamily="34" charset="-122"/>
              </a:rPr>
              <a:t>COW</a:t>
            </a:r>
            <a:r>
              <a:rPr lang="zh-CN" altLang="en-US" sz="2000" b="1" dirty="0">
                <a:solidFill>
                  <a:srgbClr val="3F3F3F"/>
                </a:solidFill>
                <a:latin typeface="微软雅黑" panose="020B0503020204020204" pitchFamily="34" charset="-122"/>
                <a:ea typeface="微软雅黑" panose="020B0503020204020204" pitchFamily="34" charset="-122"/>
              </a:rPr>
              <a:t>）原因如下：</a:t>
            </a:r>
          </a:p>
        </p:txBody>
      </p:sp>
      <p:grpSp>
        <p:nvGrpSpPr>
          <p:cNvPr id="62" name="组合 61"/>
          <p:cNvGrpSpPr/>
          <p:nvPr/>
        </p:nvGrpSpPr>
        <p:grpSpPr>
          <a:xfrm>
            <a:off x="611187" y="261274"/>
            <a:ext cx="724318" cy="773441"/>
            <a:chOff x="611187" y="261275"/>
            <a:chExt cx="666069" cy="664458"/>
          </a:xfrm>
        </p:grpSpPr>
        <p:sp>
          <p:nvSpPr>
            <p:cNvPr id="63" name="矩形 62"/>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4" name="矩形 63"/>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65" name="文本框 64"/>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3F3F3F"/>
                </a:solidFill>
                <a:effectLst/>
                <a:uLnTx/>
                <a:uFillTx/>
                <a:latin typeface="微软雅黑" panose="020B0503020204020204" pitchFamily="34" charset="-122"/>
                <a:ea typeface="微软雅黑" panose="020B0503020204020204" pitchFamily="34" charset="-122"/>
                <a:cs typeface="+mn-cs"/>
              </a:rPr>
              <a:t>设计</a:t>
            </a:r>
            <a:endParaRPr kumimoji="0" lang="zh-CN" altLang="en-US"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904214" y="1196580"/>
            <a:ext cx="5436730" cy="800219"/>
          </a:xfrm>
          <a:prstGeom prst="rect">
            <a:avLst/>
          </a:prstGeom>
          <a:noFill/>
        </p:spPr>
        <p:txBody>
          <a:bodyPr wrap="square" rtlCol="0">
            <a:spAutoFit/>
          </a:bodyPr>
          <a:lstStyle/>
          <a:p>
            <a:pPr marL="457200" indent="-457200">
              <a:buFont typeface="Wingdings" panose="05000000000000000000" pitchFamily="2" charset="2"/>
              <a:buChar char="p"/>
            </a:pPr>
            <a:r>
              <a:rPr lang="en-US" altLang="zh-CN" sz="2800" b="1" dirty="0">
                <a:latin typeface="微软雅黑" panose="020B0503020204020204" pitchFamily="34" charset="-122"/>
                <a:ea typeface="微软雅黑" panose="020B0503020204020204" pitchFamily="34" charset="-122"/>
              </a:rPr>
              <a:t>Do not log file data</a:t>
            </a:r>
            <a:endParaRPr lang="zh-CN" altLang="en-US" sz="2400" b="1"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44265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628625"/>
            <a:ext cx="4205521" cy="31547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9900" b="1" i="0" u="none" strike="noStrike" kern="1200" cap="none" spc="0" normalizeH="0" baseline="0" noProof="0" dirty="0" smtClean="0">
                <a:ln>
                  <a:noFill/>
                </a:ln>
                <a:solidFill>
                  <a:srgbClr val="5B9BD5"/>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03</a:t>
            </a:r>
            <a:endParaRPr kumimoji="0" lang="zh-CN" altLang="en-US" sz="19900" b="1" i="0" u="none" strike="noStrike" kern="1200" cap="none" spc="0" normalizeH="0" baseline="0" noProof="0" dirty="0">
              <a:ln>
                <a:noFill/>
              </a:ln>
              <a:solidFill>
                <a:srgbClr val="5B9BD5"/>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563782" y="2878531"/>
            <a:ext cx="5803249"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NOVA</a:t>
            </a:r>
            <a:r>
              <a:rPr kumimoji="0" lang="zh-CN" altLang="en-US" sz="40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实现（细节描写）</a:t>
            </a:r>
            <a:endParaRPr kumimoji="0" lang="en-US" altLang="zh-CN" sz="4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p:cNvGrpSpPr/>
          <p:nvPr/>
        </p:nvGrpSpPr>
        <p:grpSpPr>
          <a:xfrm>
            <a:off x="3552632" y="3519963"/>
            <a:ext cx="5591368" cy="148788"/>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useBgFill="1">
        <p:nvSpPr>
          <p:cNvPr id="16" name="文本框 15"/>
          <p:cNvSpPr txBox="1"/>
          <p:nvPr/>
        </p:nvSpPr>
        <p:spPr>
          <a:xfrm>
            <a:off x="576801" y="4137004"/>
            <a:ext cx="3230339" cy="646331"/>
          </a:xfrm>
          <a:prstGeom prst="rect">
            <a:avLst/>
          </a:prstGeom>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5B9BD5"/>
                </a:solidFill>
                <a:effectLst/>
                <a:uLnTx/>
                <a:uFillTx/>
                <a:latin typeface="Times New Roman" panose="02020603050405020304" pitchFamily="18" charset="0"/>
                <a:ea typeface="等线" panose="02010600030101010101" pitchFamily="2" charset="-122"/>
                <a:cs typeface="Times New Roman" panose="02020603050405020304" pitchFamily="18" charset="0"/>
              </a:rPr>
              <a:t>PART THREE</a:t>
            </a:r>
            <a:endParaRPr kumimoji="0" lang="zh-CN" altLang="en-US" sz="3600" b="1" i="0" u="none" strike="noStrike" kern="1200" cap="none" spc="0" normalizeH="0" baseline="0" noProof="0" dirty="0">
              <a:ln>
                <a:noFill/>
              </a:ln>
              <a:solidFill>
                <a:srgbClr val="5B9BD5"/>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05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sz="quarter" idx="4294967295"/>
          </p:nvPr>
        </p:nvSpPr>
        <p:spPr>
          <a:xfrm>
            <a:off x="707483" y="1058593"/>
            <a:ext cx="7875588" cy="2192338"/>
          </a:xfrm>
        </p:spPr>
        <p:txBody>
          <a:bodyPr>
            <a:noAutofit/>
          </a:bodyPr>
          <a:lstStyle/>
          <a:p>
            <a:pPr>
              <a:lnSpc>
                <a:spcPct val="120000"/>
              </a:lnSpc>
              <a:buFont typeface="Wingdings" panose="05000000000000000000" pitchFamily="2" charset="2"/>
              <a:buChar char="l"/>
            </a:pPr>
            <a:r>
              <a:rPr lang="en-US" altLang="zh-CN" sz="3200" b="1" dirty="0" smtClean="0">
                <a:latin typeface="微软雅黑" panose="020B0503020204020204" pitchFamily="34" charset="-122"/>
                <a:ea typeface="微软雅黑" panose="020B0503020204020204" pitchFamily="34" charset="-122"/>
              </a:rPr>
              <a:t> Linux</a:t>
            </a:r>
            <a:r>
              <a:rPr lang="zh-CN" altLang="en-US" sz="3200" b="1" dirty="0" smtClean="0">
                <a:latin typeface="微软雅黑" panose="020B0503020204020204" pitchFamily="34" charset="-122"/>
                <a:ea typeface="微软雅黑" panose="020B0503020204020204" pitchFamily="34" charset="-122"/>
              </a:rPr>
              <a:t>内核中实现</a:t>
            </a:r>
            <a:r>
              <a:rPr lang="en-US" altLang="zh-CN" sz="3200" b="1" dirty="0" smtClean="0">
                <a:latin typeface="微软雅黑" panose="020B0503020204020204" pitchFamily="34" charset="-122"/>
                <a:ea typeface="微软雅黑" panose="020B0503020204020204" pitchFamily="34" charset="-122"/>
              </a:rPr>
              <a:t>NOVA</a:t>
            </a:r>
          </a:p>
          <a:p>
            <a:pPr>
              <a:lnSpc>
                <a:spcPct val="120000"/>
              </a:lnSpc>
              <a:buFont typeface="Wingdings" panose="05000000000000000000" pitchFamily="2" charset="2"/>
              <a:buChar char="l"/>
            </a:pPr>
            <a:endParaRPr lang="en-US" altLang="zh-CN" sz="3200" b="1" dirty="0" smtClean="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r>
              <a:rPr lang="zh-CN" altLang="en-US" sz="3200" b="1" dirty="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使用</a:t>
            </a:r>
            <a:r>
              <a:rPr lang="zh-CN" altLang="en-US" sz="3200" b="1" dirty="0">
                <a:latin typeface="微软雅黑" panose="020B0503020204020204" pitchFamily="34" charset="-122"/>
                <a:ea typeface="微软雅黑" panose="020B0503020204020204" pitchFamily="34" charset="-122"/>
              </a:rPr>
              <a:t>内核中现有的 </a:t>
            </a:r>
            <a:r>
              <a:rPr lang="en-US" altLang="zh-CN" sz="3200" b="1" dirty="0">
                <a:latin typeface="微软雅黑" panose="020B0503020204020204" pitchFamily="34" charset="-122"/>
                <a:ea typeface="微软雅黑" panose="020B0503020204020204" pitchFamily="34" charset="-122"/>
              </a:rPr>
              <a:t>NVMM </a:t>
            </a:r>
            <a:r>
              <a:rPr lang="zh-CN" altLang="en-US" sz="3200" b="1" dirty="0" smtClean="0">
                <a:latin typeface="微软雅黑" panose="020B0503020204020204" pitchFamily="34" charset="-122"/>
                <a:ea typeface="微软雅黑" panose="020B0503020204020204" pitchFamily="34" charset="-122"/>
              </a:rPr>
              <a:t>钩子</a:t>
            </a:r>
            <a:endParaRPr lang="en-US" altLang="zh-CN" sz="3200" b="1" dirty="0" smtClean="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endParaRPr lang="en-US" altLang="zh-CN" sz="3200" b="1" dirty="0" smtClean="0">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l"/>
            </a:pPr>
            <a:r>
              <a:rPr lang="zh-CN" altLang="en-US" sz="3200" b="1" dirty="0" smtClean="0">
                <a:latin typeface="微软雅黑" panose="020B0503020204020204" pitchFamily="34" charset="-122"/>
                <a:ea typeface="微软雅黑" panose="020B0503020204020204" pitchFamily="34" charset="-122"/>
              </a:rPr>
              <a:t> 通过</a:t>
            </a:r>
            <a:r>
              <a:rPr lang="zh-CN" altLang="en-US" sz="3200" b="1" dirty="0">
                <a:latin typeface="微软雅黑" panose="020B0503020204020204" pitchFamily="34" charset="-122"/>
                <a:ea typeface="微软雅黑" panose="020B0503020204020204" pitchFamily="34" charset="-122"/>
              </a:rPr>
              <a:t>了 </a:t>
            </a:r>
            <a:r>
              <a:rPr lang="en-US" altLang="zh-CN" sz="3200" b="1" dirty="0">
                <a:latin typeface="微软雅黑" panose="020B0503020204020204" pitchFamily="34" charset="-122"/>
                <a:ea typeface="微软雅黑" panose="020B0503020204020204" pitchFamily="34" charset="-122"/>
              </a:rPr>
              <a:t>Linux POSIX </a:t>
            </a:r>
            <a:r>
              <a:rPr lang="zh-CN" altLang="en-US" sz="3200" b="1" dirty="0">
                <a:latin typeface="微软雅黑" panose="020B0503020204020204" pitchFamily="34" charset="-122"/>
                <a:ea typeface="微软雅黑" panose="020B0503020204020204" pitchFamily="34" charset="-122"/>
              </a:rPr>
              <a:t>文件系统测试</a:t>
            </a:r>
            <a:r>
              <a:rPr lang="zh-CN" altLang="en-US" sz="3200" b="1" dirty="0" smtClean="0">
                <a:latin typeface="微软雅黑" panose="020B0503020204020204" pitchFamily="34" charset="-122"/>
                <a:ea typeface="微软雅黑" panose="020B0503020204020204" pitchFamily="34" charset="-122"/>
              </a:rPr>
              <a:t>套件</a:t>
            </a:r>
            <a:endParaRPr lang="en-US" altLang="zh-CN" sz="3200" b="1" dirty="0" smtClean="0">
              <a:latin typeface="微软雅黑" panose="020B0503020204020204" pitchFamily="34" charset="-122"/>
              <a:ea typeface="微软雅黑" panose="020B0503020204020204" pitchFamily="34" charset="-122"/>
            </a:endParaRPr>
          </a:p>
        </p:txBody>
      </p:sp>
      <p:sp>
        <p:nvSpPr>
          <p:cNvPr id="35840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DC1737A3-4E6A-47AF-B848-771D9036292B}"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22</a:t>
            </a:fld>
            <a:endParaRPr lang="zh-CN" altLang="zh-CN">
              <a:solidFill>
                <a:srgbClr val="FFFFFF"/>
              </a:solidFill>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117368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idx="4294967295"/>
          </p:nvPr>
        </p:nvSpPr>
        <p:spPr>
          <a:xfrm>
            <a:off x="624468" y="180832"/>
            <a:ext cx="7638586" cy="936625"/>
          </a:xfrm>
          <a:solidFill>
            <a:schemeClr val="accent1"/>
          </a:solidFill>
        </p:spPr>
        <p:txBody>
          <a:bodyPr anchor="ctr">
            <a:normAutofit/>
          </a:bodyPr>
          <a:lstStyle/>
          <a:p>
            <a:pPr algn="ctr"/>
            <a:r>
              <a:rPr lang="en-US" altLang="zh-CN" sz="3200" b="1" dirty="0">
                <a:latin typeface="微软雅黑" panose="020B0503020204020204" pitchFamily="34" charset="-122"/>
                <a:ea typeface="微软雅黑" panose="020B0503020204020204" pitchFamily="34" charset="-122"/>
              </a:rPr>
              <a:t>NVMM </a:t>
            </a:r>
            <a:r>
              <a:rPr lang="zh-CN" altLang="en-US" sz="3200" b="1" dirty="0">
                <a:latin typeface="微软雅黑" panose="020B0503020204020204" pitchFamily="34" charset="-122"/>
                <a:ea typeface="微软雅黑" panose="020B0503020204020204" pitchFamily="34" charset="-122"/>
              </a:rPr>
              <a:t>数据结构和空间管理</a:t>
            </a:r>
          </a:p>
        </p:txBody>
      </p:sp>
      <p:sp>
        <p:nvSpPr>
          <p:cNvPr id="359429"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E4C0170F-0D7F-4824-8C1F-43E898AD73F8}"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23</a:t>
            </a:fld>
            <a:endParaRPr lang="zh-CN" altLang="zh-CN">
              <a:solidFill>
                <a:srgbClr val="FFFFFF"/>
              </a:solidFill>
              <a:latin typeface="Comic Sans MS" panose="030F0702030302020204" pitchFamily="66"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84669" y="1362620"/>
            <a:ext cx="5228571" cy="5106633"/>
          </a:xfrm>
          <a:prstGeom prst="rect">
            <a:avLst/>
          </a:prstGeom>
        </p:spPr>
      </p:pic>
      <p:sp>
        <p:nvSpPr>
          <p:cNvPr id="3" name="矩形 2"/>
          <p:cNvSpPr/>
          <p:nvPr/>
        </p:nvSpPr>
        <p:spPr>
          <a:xfrm>
            <a:off x="5373274" y="1515895"/>
            <a:ext cx="3681516" cy="646331"/>
          </a:xfrm>
          <a:prstGeom prst="rect">
            <a:avLst/>
          </a:prstGeom>
        </p:spPr>
        <p:txBody>
          <a:bodyPr wrap="square">
            <a:spAutoFit/>
          </a:bodyPr>
          <a:lstStyle/>
          <a:p>
            <a:r>
              <a:rPr lang="en-US" altLang="zh-CN" dirty="0" smtClean="0">
                <a:solidFill>
                  <a:srgbClr val="3F3F3F"/>
                </a:solidFill>
                <a:latin typeface="microsoft yahei" panose="020B0503020204020204" pitchFamily="34" charset="-122"/>
                <a:ea typeface="microsoft yahei" panose="020B0503020204020204" pitchFamily="34" charset="-122"/>
              </a:rPr>
              <a:t>Superblock</a:t>
            </a:r>
            <a:r>
              <a:rPr lang="zh-CN" altLang="en-US" dirty="0" smtClean="0">
                <a:solidFill>
                  <a:srgbClr val="3F3F3F"/>
                </a:solidFill>
                <a:latin typeface="microsoft yahei" panose="020B0503020204020204" pitchFamily="34" charset="-122"/>
                <a:ea typeface="microsoft yahei" panose="020B0503020204020204" pitchFamily="34" charset="-122"/>
              </a:rPr>
              <a:t>：</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t>包含</a:t>
            </a:r>
            <a:r>
              <a:rPr lang="zh-CN" altLang="en-US" dirty="0"/>
              <a:t>文件系统的全局信息</a:t>
            </a:r>
          </a:p>
        </p:txBody>
      </p:sp>
      <p:sp>
        <p:nvSpPr>
          <p:cNvPr id="4" name="矩形 3"/>
          <p:cNvSpPr/>
          <p:nvPr/>
        </p:nvSpPr>
        <p:spPr>
          <a:xfrm>
            <a:off x="5373274" y="2222724"/>
            <a:ext cx="3771866" cy="923330"/>
          </a:xfrm>
          <a:prstGeom prst="rect">
            <a:avLst/>
          </a:prstGeom>
        </p:spPr>
        <p:txBody>
          <a:bodyPr wrap="non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recovery </a:t>
            </a:r>
            <a:r>
              <a:rPr lang="en-US" altLang="zh-CN" dirty="0" smtClean="0">
                <a:solidFill>
                  <a:srgbClr val="3F3F3F"/>
                </a:solidFill>
                <a:latin typeface="microsoft yahei" panose="020B0503020204020204" pitchFamily="34" charset="-122"/>
                <a:ea typeface="microsoft yahei" panose="020B0503020204020204" pitchFamily="34" charset="-122"/>
              </a:rPr>
              <a:t>node</a:t>
            </a:r>
            <a:r>
              <a:rPr lang="zh-CN" altLang="en-US" dirty="0" smtClean="0">
                <a:solidFill>
                  <a:srgbClr val="3F3F3F"/>
                </a:solidFill>
                <a:latin typeface="microsoft yahei" panose="020B0503020204020204" pitchFamily="34" charset="-122"/>
                <a:ea typeface="microsoft yahei" panose="020B0503020204020204" pitchFamily="34" charset="-122"/>
              </a:rPr>
              <a:t>：</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a:t>存储恢复信息以便加速</a:t>
            </a:r>
            <a:r>
              <a:rPr lang="en-US" altLang="zh-CN" dirty="0"/>
              <a:t>NOVA</a:t>
            </a:r>
            <a:r>
              <a:rPr lang="zh-CN" altLang="en-US" dirty="0"/>
              <a:t>在</a:t>
            </a:r>
            <a:r>
              <a:rPr lang="zh-CN" altLang="en-US" dirty="0" smtClean="0"/>
              <a:t>正常</a:t>
            </a:r>
            <a:endParaRPr lang="en-US" altLang="zh-CN" dirty="0" smtClean="0"/>
          </a:p>
          <a:p>
            <a:r>
              <a:rPr lang="zh-CN" altLang="en-US" dirty="0" smtClean="0"/>
              <a:t>关机</a:t>
            </a:r>
            <a:r>
              <a:rPr lang="zh-CN" altLang="en-US" dirty="0"/>
              <a:t>情况下的重新挂载（</a:t>
            </a:r>
            <a:r>
              <a:rPr lang="en-US" altLang="zh-CN" dirty="0"/>
              <a:t>remount</a:t>
            </a:r>
            <a:r>
              <a:rPr lang="zh-CN" altLang="en-US" dirty="0"/>
              <a:t>）</a:t>
            </a:r>
          </a:p>
        </p:txBody>
      </p:sp>
      <p:sp>
        <p:nvSpPr>
          <p:cNvPr id="5" name="矩形 4"/>
          <p:cNvSpPr/>
          <p:nvPr/>
        </p:nvSpPr>
        <p:spPr>
          <a:xfrm>
            <a:off x="5373274" y="3298111"/>
            <a:ext cx="3161443" cy="646331"/>
          </a:xfrm>
          <a:prstGeom prst="rect">
            <a:avLst/>
          </a:prstGeom>
        </p:spPr>
        <p:txBody>
          <a:bodyPr wrap="none">
            <a:spAutoFit/>
          </a:bodyPr>
          <a:lstStyle/>
          <a:p>
            <a:r>
              <a:rPr lang="zh-CN" altLang="en-US" dirty="0">
                <a:solidFill>
                  <a:srgbClr val="3F3F3F"/>
                </a:solidFill>
                <a:latin typeface="microsoft yahei" panose="020B0503020204020204" pitchFamily="34" charset="-122"/>
                <a:ea typeface="microsoft yahei" panose="020B0503020204020204" pitchFamily="34" charset="-122"/>
              </a:rPr>
              <a:t>索引节点表（</a:t>
            </a:r>
            <a:r>
              <a:rPr lang="en-US" altLang="zh-CN" dirty="0" err="1">
                <a:solidFill>
                  <a:srgbClr val="3F3F3F"/>
                </a:solidFill>
                <a:latin typeface="microsoft yahei" panose="020B0503020204020204" pitchFamily="34" charset="-122"/>
                <a:ea typeface="microsoft yahei" panose="020B0503020204020204" pitchFamily="34" charset="-122"/>
              </a:rPr>
              <a:t>inode</a:t>
            </a:r>
            <a:r>
              <a:rPr lang="en-US" altLang="zh-CN" dirty="0">
                <a:solidFill>
                  <a:srgbClr val="3F3F3F"/>
                </a:solidFill>
                <a:latin typeface="microsoft yahei" panose="020B0503020204020204" pitchFamily="34" charset="-122"/>
                <a:ea typeface="microsoft yahei" panose="020B0503020204020204" pitchFamily="34" charset="-122"/>
              </a:rPr>
              <a:t> tables</a:t>
            </a:r>
            <a:r>
              <a:rPr lang="zh-CN" altLang="en-US" dirty="0" smtClean="0">
                <a:solidFill>
                  <a:srgbClr val="3F3F3F"/>
                </a:solidFill>
                <a:latin typeface="microsoft yahei" panose="020B0503020204020204" pitchFamily="34" charset="-122"/>
                <a:ea typeface="microsoft yahei" panose="020B0503020204020204" pitchFamily="34" charset="-122"/>
              </a:rPr>
              <a:t>）</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solidFill>
                  <a:srgbClr val="3F3F3F"/>
                </a:solidFill>
                <a:latin typeface="microsoft yahei" panose="020B0503020204020204" pitchFamily="34" charset="-122"/>
                <a:ea typeface="microsoft yahei" panose="020B0503020204020204" pitchFamily="34" charset="-122"/>
              </a:rPr>
              <a:t>包含</a:t>
            </a:r>
            <a:r>
              <a:rPr lang="zh-CN" altLang="en-US" dirty="0">
                <a:solidFill>
                  <a:srgbClr val="3F3F3F"/>
                </a:solidFill>
                <a:latin typeface="microsoft yahei" panose="020B0503020204020204" pitchFamily="34" charset="-122"/>
                <a:ea typeface="microsoft yahei" panose="020B0503020204020204" pitchFamily="34" charset="-122"/>
              </a:rPr>
              <a:t>索引节点</a:t>
            </a:r>
            <a:endParaRPr lang="zh-CN" altLang="en-US" dirty="0"/>
          </a:p>
        </p:txBody>
      </p:sp>
      <p:sp>
        <p:nvSpPr>
          <p:cNvPr id="6" name="矩形 5"/>
          <p:cNvSpPr/>
          <p:nvPr/>
        </p:nvSpPr>
        <p:spPr>
          <a:xfrm>
            <a:off x="5413240" y="4129518"/>
            <a:ext cx="3641550" cy="923330"/>
          </a:xfrm>
          <a:prstGeom prst="rect">
            <a:avLst/>
          </a:prstGeom>
        </p:spPr>
        <p:txBody>
          <a:bodyPr wrap="squar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journals</a:t>
            </a:r>
            <a:r>
              <a:rPr lang="zh-CN" altLang="en-US" dirty="0">
                <a:solidFill>
                  <a:srgbClr val="3F3F3F"/>
                </a:solidFill>
                <a:latin typeface="microsoft yahei" panose="020B0503020204020204" pitchFamily="34" charset="-122"/>
                <a:ea typeface="microsoft yahei" panose="020B0503020204020204" pitchFamily="34" charset="-122"/>
              </a:rPr>
              <a:t>提供目录操作的原子性</a:t>
            </a:r>
            <a:r>
              <a:rPr lang="zh-CN" altLang="en-US" dirty="0" smtClean="0">
                <a:solidFill>
                  <a:srgbClr val="3F3F3F"/>
                </a:solidFill>
                <a:latin typeface="microsoft yahei" panose="020B0503020204020204" pitchFamily="34" charset="-122"/>
                <a:ea typeface="microsoft yahei" panose="020B0503020204020204" pitchFamily="34" charset="-122"/>
              </a:rPr>
              <a:t>并</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solidFill>
                  <a:srgbClr val="3F3F3F"/>
                </a:solidFill>
                <a:latin typeface="microsoft yahei" panose="020B0503020204020204" pitchFamily="34" charset="-122"/>
                <a:ea typeface="microsoft yahei" panose="020B0503020204020204" pitchFamily="34" charset="-122"/>
              </a:rPr>
              <a:t>且</a:t>
            </a:r>
            <a:r>
              <a:rPr lang="zh-CN" altLang="en-US" dirty="0">
                <a:solidFill>
                  <a:srgbClr val="3F3F3F"/>
                </a:solidFill>
                <a:latin typeface="microsoft yahei" panose="020B0503020204020204" pitchFamily="34" charset="-122"/>
                <a:ea typeface="microsoft yahei" panose="020B0503020204020204" pitchFamily="34" charset="-122"/>
              </a:rPr>
              <a:t>剩余区域包含</a:t>
            </a:r>
            <a:r>
              <a:rPr lang="en-US" altLang="zh-CN" dirty="0">
                <a:solidFill>
                  <a:srgbClr val="3F3F3F"/>
                </a:solidFill>
                <a:latin typeface="microsoft yahei" panose="020B0503020204020204" pitchFamily="34" charset="-122"/>
                <a:ea typeface="microsoft yahei" panose="020B0503020204020204" pitchFamily="34" charset="-122"/>
              </a:rPr>
              <a:t>NVMM</a:t>
            </a:r>
            <a:r>
              <a:rPr lang="zh-CN" altLang="en-US" dirty="0">
                <a:solidFill>
                  <a:srgbClr val="3F3F3F"/>
                </a:solidFill>
                <a:latin typeface="microsoft yahei" panose="020B0503020204020204" pitchFamily="34" charset="-122"/>
                <a:ea typeface="microsoft yahei" panose="020B0503020204020204" pitchFamily="34" charset="-122"/>
              </a:rPr>
              <a:t>日志</a:t>
            </a:r>
            <a:r>
              <a:rPr lang="zh-CN" altLang="en-US" dirty="0" smtClean="0">
                <a:solidFill>
                  <a:srgbClr val="3F3F3F"/>
                </a:solidFill>
                <a:latin typeface="microsoft yahei" panose="020B0503020204020204" pitchFamily="34" charset="-122"/>
                <a:ea typeface="microsoft yahei" panose="020B0503020204020204" pitchFamily="34" charset="-122"/>
              </a:rPr>
              <a:t>和数</a:t>
            </a:r>
            <a:endParaRPr lang="en-US" altLang="zh-CN" dirty="0" smtClean="0">
              <a:solidFill>
                <a:srgbClr val="3F3F3F"/>
              </a:solidFill>
              <a:latin typeface="microsoft yahei" panose="020B0503020204020204" pitchFamily="34" charset="-122"/>
              <a:ea typeface="microsoft yahei" panose="020B0503020204020204" pitchFamily="34" charset="-122"/>
            </a:endParaRPr>
          </a:p>
          <a:p>
            <a:r>
              <a:rPr lang="zh-CN" altLang="en-US" dirty="0" smtClean="0">
                <a:solidFill>
                  <a:srgbClr val="3F3F3F"/>
                </a:solidFill>
                <a:latin typeface="microsoft yahei" panose="020B0503020204020204" pitchFamily="34" charset="-122"/>
                <a:ea typeface="microsoft yahei" panose="020B0503020204020204" pitchFamily="34" charset="-122"/>
              </a:rPr>
              <a:t>据</a:t>
            </a:r>
            <a:r>
              <a:rPr lang="zh-CN" altLang="en-US" dirty="0">
                <a:solidFill>
                  <a:srgbClr val="3F3F3F"/>
                </a:solidFill>
                <a:latin typeface="microsoft yahei" panose="020B0503020204020204" pitchFamily="34" charset="-122"/>
                <a:ea typeface="microsoft yahei" panose="020B0503020204020204" pitchFamily="34" charset="-122"/>
              </a:rPr>
              <a:t>页</a:t>
            </a:r>
            <a:endParaRPr lang="zh-CN" altLang="en-US" dirty="0"/>
          </a:p>
        </p:txBody>
      </p:sp>
      <p:sp>
        <p:nvSpPr>
          <p:cNvPr id="7" name="矩形 6"/>
          <p:cNvSpPr/>
          <p:nvPr/>
        </p:nvSpPr>
        <p:spPr>
          <a:xfrm>
            <a:off x="5373274" y="5268925"/>
            <a:ext cx="3681516" cy="1200329"/>
          </a:xfrm>
          <a:prstGeom prst="rect">
            <a:avLst/>
          </a:prstGeom>
        </p:spPr>
        <p:txBody>
          <a:bodyPr wrap="squar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NOVA</a:t>
            </a:r>
            <a:r>
              <a:rPr lang="zh-CN" altLang="en-US" dirty="0">
                <a:solidFill>
                  <a:srgbClr val="3F3F3F"/>
                </a:solidFill>
                <a:latin typeface="microsoft yahei" panose="020B0503020204020204" pitchFamily="34" charset="-122"/>
                <a:ea typeface="microsoft yahei" panose="020B0503020204020204" pitchFamily="34" charset="-122"/>
              </a:rPr>
              <a:t>在每个</a:t>
            </a:r>
            <a:r>
              <a:rPr lang="en-US" altLang="zh-CN" dirty="0">
                <a:solidFill>
                  <a:srgbClr val="3F3F3F"/>
                </a:solidFill>
                <a:latin typeface="microsoft yahei" panose="020B0503020204020204" pitchFamily="34" charset="-122"/>
                <a:ea typeface="microsoft yahei" panose="020B0503020204020204" pitchFamily="34" charset="-122"/>
              </a:rPr>
              <a:t>CPU</a:t>
            </a:r>
            <a:r>
              <a:rPr lang="zh-CN" altLang="en-US" dirty="0">
                <a:solidFill>
                  <a:srgbClr val="3F3F3F"/>
                </a:solidFill>
                <a:latin typeface="microsoft yahei" panose="020B0503020204020204" pitchFamily="34" charset="-122"/>
                <a:ea typeface="microsoft yahei" panose="020B0503020204020204" pitchFamily="34" charset="-122"/>
              </a:rPr>
              <a:t>中保持一个索引结点表、</a:t>
            </a:r>
            <a:r>
              <a:rPr lang="en-US" altLang="zh-CN" dirty="0">
                <a:solidFill>
                  <a:srgbClr val="3F3F3F"/>
                </a:solidFill>
                <a:latin typeface="microsoft yahei" panose="020B0503020204020204" pitchFamily="34" charset="-122"/>
                <a:ea typeface="microsoft yahei" panose="020B0503020204020204" pitchFamily="34" charset="-122"/>
              </a:rPr>
              <a:t>journal</a:t>
            </a:r>
            <a:r>
              <a:rPr lang="zh-CN" altLang="en-US" dirty="0">
                <a:solidFill>
                  <a:srgbClr val="3F3F3F"/>
                </a:solidFill>
                <a:latin typeface="microsoft yahei" panose="020B0503020204020204" pitchFamily="34" charset="-122"/>
                <a:ea typeface="microsoft yahei" panose="020B0503020204020204" pitchFamily="34" charset="-122"/>
              </a:rPr>
              <a:t>和</a:t>
            </a:r>
            <a:r>
              <a:rPr lang="en-US" altLang="zh-CN" dirty="0">
                <a:solidFill>
                  <a:srgbClr val="3F3F3F"/>
                </a:solidFill>
                <a:latin typeface="microsoft yahei" panose="020B0503020204020204" pitchFamily="34" charset="-122"/>
                <a:ea typeface="microsoft yahei" panose="020B0503020204020204" pitchFamily="34" charset="-122"/>
              </a:rPr>
              <a:t>NVMM</a:t>
            </a:r>
            <a:r>
              <a:rPr lang="zh-CN" altLang="en-US" dirty="0">
                <a:solidFill>
                  <a:srgbClr val="3F3F3F"/>
                </a:solidFill>
                <a:latin typeface="microsoft yahei" panose="020B0503020204020204" pitchFamily="34" charset="-122"/>
                <a:ea typeface="microsoft yahei" panose="020B0503020204020204" pitchFamily="34" charset="-122"/>
              </a:rPr>
              <a:t>空闲页列表（</a:t>
            </a:r>
            <a:r>
              <a:rPr lang="en-US" altLang="zh-CN" dirty="0">
                <a:solidFill>
                  <a:srgbClr val="3F3F3F"/>
                </a:solidFill>
                <a:latin typeface="microsoft yahei" panose="020B0503020204020204" pitchFamily="34" charset="-122"/>
                <a:ea typeface="microsoft yahei" panose="020B0503020204020204" pitchFamily="34" charset="-122"/>
              </a:rPr>
              <a:t>free page list</a:t>
            </a:r>
            <a:r>
              <a:rPr lang="zh-CN" altLang="en-US" dirty="0">
                <a:solidFill>
                  <a:srgbClr val="3F3F3F"/>
                </a:solidFill>
                <a:latin typeface="microsoft yahei" panose="020B0503020204020204" pitchFamily="34" charset="-122"/>
                <a:ea typeface="microsoft yahei" panose="020B0503020204020204" pitchFamily="34" charset="-122"/>
              </a:rPr>
              <a:t>）以避免全局锁和扩展性瓶颈</a:t>
            </a:r>
            <a:endParaRPr lang="zh-CN" altLang="en-US" dirty="0"/>
          </a:p>
        </p:txBody>
      </p:sp>
      <p:sp>
        <p:nvSpPr>
          <p:cNvPr id="9" name="矩形 8"/>
          <p:cNvSpPr/>
          <p:nvPr/>
        </p:nvSpPr>
        <p:spPr>
          <a:xfrm>
            <a:off x="300789" y="2658979"/>
            <a:ext cx="818148" cy="1130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23025" y="2538663"/>
            <a:ext cx="3962585" cy="7594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170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idx="4294967295"/>
          </p:nvPr>
        </p:nvSpPr>
        <p:spPr>
          <a:xfrm>
            <a:off x="624468" y="180832"/>
            <a:ext cx="7638586" cy="936625"/>
          </a:xfrm>
          <a:solidFill>
            <a:schemeClr val="accent1"/>
          </a:solidFill>
        </p:spPr>
        <p:txBody>
          <a:bodyPr anchor="ctr">
            <a:normAutofit/>
          </a:bodyPr>
          <a:lstStyle/>
          <a:p>
            <a:pPr algn="ctr"/>
            <a:r>
              <a:rPr lang="en-US" altLang="zh-CN" sz="3200" b="1" dirty="0">
                <a:latin typeface="微软雅黑" panose="020B0503020204020204" pitchFamily="34" charset="-122"/>
                <a:ea typeface="微软雅黑" panose="020B0503020204020204" pitchFamily="34" charset="-122"/>
              </a:rPr>
              <a:t>NVMM </a:t>
            </a:r>
            <a:r>
              <a:rPr lang="zh-CN" altLang="en-US" sz="3200" b="1" dirty="0">
                <a:latin typeface="微软雅黑" panose="020B0503020204020204" pitchFamily="34" charset="-122"/>
                <a:ea typeface="微软雅黑" panose="020B0503020204020204" pitchFamily="34" charset="-122"/>
              </a:rPr>
              <a:t>数据结构和空间管理</a:t>
            </a:r>
          </a:p>
        </p:txBody>
      </p:sp>
      <p:pic>
        <p:nvPicPr>
          <p:cNvPr id="9" name="图片 8"/>
          <p:cNvPicPr>
            <a:picLocks noChangeAspect="1"/>
          </p:cNvPicPr>
          <p:nvPr/>
        </p:nvPicPr>
        <p:blipFill>
          <a:blip r:embed="rId3"/>
          <a:stretch>
            <a:fillRect/>
          </a:stretch>
        </p:blipFill>
        <p:spPr>
          <a:xfrm>
            <a:off x="0" y="1466517"/>
            <a:ext cx="6295642" cy="2442937"/>
          </a:xfrm>
          <a:prstGeom prst="rect">
            <a:avLst/>
          </a:prstGeom>
        </p:spPr>
      </p:pic>
      <p:sp>
        <p:nvSpPr>
          <p:cNvPr id="10" name="文本框 9"/>
          <p:cNvSpPr txBox="1"/>
          <p:nvPr/>
        </p:nvSpPr>
        <p:spPr>
          <a:xfrm>
            <a:off x="5883966" y="1405054"/>
            <a:ext cx="3048162" cy="2800767"/>
          </a:xfrm>
          <a:prstGeom prst="rect">
            <a:avLst/>
          </a:prstGeom>
          <a:noFill/>
        </p:spPr>
        <p:txBody>
          <a:bodyPr wrap="square" rtlCol="0">
            <a:spAutoFit/>
          </a:bodyPr>
          <a:lstStyle/>
          <a:p>
            <a:r>
              <a:rPr lang="zh-CN" altLang="en-US" sz="2000" b="1" dirty="0" smtClean="0"/>
              <a:t>初始：</a:t>
            </a:r>
            <a:r>
              <a:rPr lang="en-US" altLang="zh-CN" sz="2000" b="1" dirty="0"/>
              <a:t>2 MB</a:t>
            </a:r>
          </a:p>
          <a:p>
            <a:r>
              <a:rPr lang="en-US" altLang="zh-CN" sz="2000" b="1" dirty="0"/>
              <a:t>block array of </a:t>
            </a:r>
            <a:r>
              <a:rPr lang="en-US" altLang="zh-CN" sz="2000" b="1" dirty="0" err="1" smtClean="0"/>
              <a:t>inodes</a:t>
            </a:r>
            <a:endParaRPr lang="en-US" altLang="zh-CN" sz="2000" b="1" dirty="0" smtClean="0"/>
          </a:p>
          <a:p>
            <a:endParaRPr lang="en-US" altLang="zh-CN" dirty="0"/>
          </a:p>
          <a:p>
            <a:r>
              <a:rPr lang="en-US" altLang="zh-CN" sz="2000" b="1" dirty="0" smtClean="0"/>
              <a:t>Inode:128Byte -&gt;easily locate</a:t>
            </a:r>
          </a:p>
          <a:p>
            <a:endParaRPr lang="en-US" altLang="zh-CN" dirty="0"/>
          </a:p>
          <a:p>
            <a:r>
              <a:rPr lang="en-US" altLang="zh-CN" sz="2000" b="1" dirty="0"/>
              <a:t>round-robin </a:t>
            </a:r>
            <a:r>
              <a:rPr lang="en-US" altLang="zh-CN" sz="2000" b="1" dirty="0" smtClean="0"/>
              <a:t>order-&gt;</a:t>
            </a:r>
            <a:r>
              <a:rPr lang="en-US" altLang="zh-CN" sz="2000" b="1" dirty="0"/>
              <a:t>evenly distributed among </a:t>
            </a:r>
            <a:r>
              <a:rPr lang="en-US" altLang="zh-CN" sz="2000" b="1" dirty="0" err="1"/>
              <a:t>inode</a:t>
            </a:r>
            <a:r>
              <a:rPr lang="en-US" altLang="zh-CN" sz="2000" b="1" dirty="0"/>
              <a:t> tables</a:t>
            </a:r>
            <a:endParaRPr lang="zh-CN" altLang="en-US" sz="2000" b="1" dirty="0"/>
          </a:p>
        </p:txBody>
      </p:sp>
      <p:pic>
        <p:nvPicPr>
          <p:cNvPr id="11" name="图片 10"/>
          <p:cNvPicPr>
            <a:picLocks noChangeAspect="1"/>
          </p:cNvPicPr>
          <p:nvPr/>
        </p:nvPicPr>
        <p:blipFill>
          <a:blip r:embed="rId4"/>
          <a:stretch>
            <a:fillRect/>
          </a:stretch>
        </p:blipFill>
        <p:spPr>
          <a:xfrm>
            <a:off x="1301288" y="4362425"/>
            <a:ext cx="7352058" cy="520037"/>
          </a:xfrm>
          <a:prstGeom prst="rect">
            <a:avLst/>
          </a:prstGeom>
        </p:spPr>
      </p:pic>
      <p:sp>
        <p:nvSpPr>
          <p:cNvPr id="12" name="文本框 11"/>
          <p:cNvSpPr txBox="1"/>
          <p:nvPr/>
        </p:nvSpPr>
        <p:spPr>
          <a:xfrm>
            <a:off x="292486" y="4398535"/>
            <a:ext cx="737702" cy="400110"/>
          </a:xfrm>
          <a:prstGeom prst="rect">
            <a:avLst/>
          </a:prstGeom>
          <a:noFill/>
        </p:spPr>
        <p:txBody>
          <a:bodyPr wrap="none" rtlCol="0">
            <a:spAutoFit/>
          </a:bodyPr>
          <a:lstStyle/>
          <a:p>
            <a:r>
              <a:rPr lang="en-US" altLang="zh-CN" sz="2000" b="1" dirty="0" smtClean="0"/>
              <a:t>If full</a:t>
            </a:r>
            <a:endParaRPr lang="zh-CN" altLang="en-US" sz="2000" b="1" dirty="0"/>
          </a:p>
        </p:txBody>
      </p:sp>
      <p:sp>
        <p:nvSpPr>
          <p:cNvPr id="13" name="矩形 12"/>
          <p:cNvSpPr/>
          <p:nvPr/>
        </p:nvSpPr>
        <p:spPr>
          <a:xfrm>
            <a:off x="292486" y="5231522"/>
            <a:ext cx="4572000" cy="1323439"/>
          </a:xfrm>
          <a:prstGeom prst="rect">
            <a:avLst/>
          </a:prstGeom>
        </p:spPr>
        <p:txBody>
          <a:bodyPr>
            <a:spAutoFit/>
          </a:bodyPr>
          <a:lstStyle/>
          <a:p>
            <a:r>
              <a:rPr lang="zh-CN" altLang="en-US" sz="2000" b="1" dirty="0">
                <a:solidFill>
                  <a:srgbClr val="3F3F3F"/>
                </a:solidFill>
                <a:latin typeface="microsoft yahei" panose="020B0503020204020204" pitchFamily="34" charset="-122"/>
                <a:ea typeface="microsoft yahei" panose="020B0503020204020204" pitchFamily="34" charset="-122"/>
              </a:rPr>
              <a:t>为了减少索引节点表尺寸，每个</a:t>
            </a:r>
            <a:r>
              <a:rPr lang="en-US" altLang="zh-CN" sz="2000" b="1" dirty="0">
                <a:solidFill>
                  <a:srgbClr val="3F3F3F"/>
                </a:solidFill>
                <a:latin typeface="microsoft yahei" panose="020B0503020204020204" pitchFamily="34" charset="-122"/>
                <a:ea typeface="microsoft yahei" panose="020B0503020204020204" pitchFamily="34" charset="-122"/>
              </a:rPr>
              <a:t>NOVA </a:t>
            </a:r>
            <a:r>
              <a:rPr lang="en-US" altLang="zh-CN" sz="2000" b="1" dirty="0" err="1">
                <a:solidFill>
                  <a:srgbClr val="3F3F3F"/>
                </a:solidFill>
                <a:latin typeface="microsoft yahei" panose="020B0503020204020204" pitchFamily="34" charset="-122"/>
                <a:ea typeface="microsoft yahei" panose="020B0503020204020204" pitchFamily="34" charset="-122"/>
              </a:rPr>
              <a:t>inode</a:t>
            </a:r>
            <a:r>
              <a:rPr lang="zh-CN" altLang="en-US" sz="2000" b="1" dirty="0">
                <a:solidFill>
                  <a:srgbClr val="3F3F3F"/>
                </a:solidFill>
                <a:latin typeface="microsoft yahei" panose="020B0503020204020204" pitchFamily="34" charset="-122"/>
                <a:ea typeface="microsoft yahei" panose="020B0503020204020204" pitchFamily="34" charset="-122"/>
              </a:rPr>
              <a:t>包含一个</a:t>
            </a:r>
            <a:r>
              <a:rPr lang="zh-CN" altLang="en-US" sz="2000" b="1" dirty="0">
                <a:solidFill>
                  <a:srgbClr val="FF0000"/>
                </a:solidFill>
                <a:latin typeface="microsoft yahei" panose="020B0503020204020204" pitchFamily="34" charset="-122"/>
                <a:ea typeface="microsoft yahei" panose="020B0503020204020204" pitchFamily="34" charset="-122"/>
              </a:rPr>
              <a:t>有效位（</a:t>
            </a:r>
            <a:r>
              <a:rPr lang="en-US" altLang="zh-CN" sz="2000" b="1" dirty="0">
                <a:solidFill>
                  <a:srgbClr val="FF0000"/>
                </a:solidFill>
                <a:latin typeface="microsoft yahei" panose="020B0503020204020204" pitchFamily="34" charset="-122"/>
                <a:ea typeface="microsoft yahei" panose="020B0503020204020204" pitchFamily="34" charset="-122"/>
              </a:rPr>
              <a:t>valid bit</a:t>
            </a:r>
            <a:r>
              <a:rPr lang="zh-CN" altLang="en-US" sz="2000" b="1" dirty="0">
                <a:solidFill>
                  <a:srgbClr val="FF0000"/>
                </a:solidFill>
                <a:latin typeface="microsoft yahei" panose="020B0503020204020204" pitchFamily="34" charset="-122"/>
                <a:ea typeface="microsoft yahei" panose="020B0503020204020204" pitchFamily="34" charset="-122"/>
              </a:rPr>
              <a:t>）</a:t>
            </a:r>
            <a:r>
              <a:rPr lang="zh-CN" altLang="en-US" sz="2000" b="1" dirty="0">
                <a:solidFill>
                  <a:srgbClr val="3F3F3F"/>
                </a:solidFill>
                <a:latin typeface="microsoft yahei" panose="020B0503020204020204" pitchFamily="34" charset="-122"/>
                <a:ea typeface="microsoft yahei" panose="020B0503020204020204" pitchFamily="34" charset="-122"/>
              </a:rPr>
              <a:t>并且</a:t>
            </a:r>
            <a:r>
              <a:rPr lang="en-US" altLang="zh-CN" sz="2000" b="1" dirty="0">
                <a:solidFill>
                  <a:srgbClr val="3F3F3F"/>
                </a:solidFill>
                <a:latin typeface="microsoft yahei" panose="020B0503020204020204" pitchFamily="34" charset="-122"/>
                <a:ea typeface="microsoft yahei" panose="020B0503020204020204" pitchFamily="34" charset="-122"/>
              </a:rPr>
              <a:t>NOVA</a:t>
            </a:r>
            <a:r>
              <a:rPr lang="zh-CN" altLang="en-US" sz="2000" b="1" dirty="0">
                <a:solidFill>
                  <a:srgbClr val="FF0000"/>
                </a:solidFill>
                <a:latin typeface="microsoft yahei" panose="020B0503020204020204" pitchFamily="34" charset="-122"/>
                <a:ea typeface="microsoft yahei" panose="020B0503020204020204" pitchFamily="34" charset="-122"/>
              </a:rPr>
              <a:t>重新使用无效的索引结点</a:t>
            </a:r>
            <a:r>
              <a:rPr lang="zh-CN" altLang="en-US" sz="2000" b="1" dirty="0">
                <a:solidFill>
                  <a:srgbClr val="3F3F3F"/>
                </a:solidFill>
                <a:latin typeface="microsoft yahei" panose="020B0503020204020204" pitchFamily="34" charset="-122"/>
                <a:ea typeface="microsoft yahei" panose="020B0503020204020204" pitchFamily="34" charset="-122"/>
              </a:rPr>
              <a:t>用于新的文件或目录。</a:t>
            </a:r>
            <a:endParaRPr lang="zh-CN" altLang="en-US" sz="2000" b="1" dirty="0"/>
          </a:p>
        </p:txBody>
      </p:sp>
      <p:sp>
        <p:nvSpPr>
          <p:cNvPr id="14" name="矩形 13"/>
          <p:cNvSpPr/>
          <p:nvPr/>
        </p:nvSpPr>
        <p:spPr>
          <a:xfrm>
            <a:off x="4977317" y="5254510"/>
            <a:ext cx="3725650" cy="1323439"/>
          </a:xfrm>
          <a:prstGeom prst="rect">
            <a:avLst/>
          </a:prstGeom>
        </p:spPr>
        <p:txBody>
          <a:bodyPr wrap="square">
            <a:spAutoFit/>
          </a:bodyPr>
          <a:lstStyle/>
          <a:p>
            <a:r>
              <a:rPr lang="zh-CN" altLang="en-US" sz="2000" b="1" dirty="0">
                <a:solidFill>
                  <a:srgbClr val="3F3F3F"/>
                </a:solidFill>
                <a:latin typeface="microsoft yahei" panose="020B0503020204020204" pitchFamily="34" charset="-122"/>
                <a:ea typeface="microsoft yahei" panose="020B0503020204020204" pitchFamily="34" charset="-122"/>
              </a:rPr>
              <a:t>每个</a:t>
            </a:r>
            <a:r>
              <a:rPr lang="en-US" altLang="zh-CN" sz="2000" b="1" dirty="0">
                <a:solidFill>
                  <a:srgbClr val="3F3F3F"/>
                </a:solidFill>
                <a:latin typeface="microsoft yahei" panose="020B0503020204020204" pitchFamily="34" charset="-122"/>
                <a:ea typeface="microsoft yahei" panose="020B0503020204020204" pitchFamily="34" charset="-122"/>
              </a:rPr>
              <a:t>CPU</a:t>
            </a:r>
            <a:r>
              <a:rPr lang="zh-CN" altLang="en-US" sz="2000" b="1" dirty="0">
                <a:solidFill>
                  <a:srgbClr val="3F3F3F"/>
                </a:solidFill>
                <a:latin typeface="microsoft yahei" panose="020B0503020204020204" pitchFamily="34" charset="-122"/>
                <a:ea typeface="microsoft yahei" panose="020B0503020204020204" pitchFamily="34" charset="-122"/>
              </a:rPr>
              <a:t>一个</a:t>
            </a:r>
            <a:r>
              <a:rPr lang="en-US" altLang="zh-CN" sz="2000" b="1" dirty="0" err="1">
                <a:solidFill>
                  <a:srgbClr val="3F3F3F"/>
                </a:solidFill>
                <a:latin typeface="microsoft yahei" panose="020B0503020204020204" pitchFamily="34" charset="-122"/>
                <a:ea typeface="microsoft yahei" panose="020B0503020204020204" pitchFamily="34" charset="-122"/>
              </a:rPr>
              <a:t>inode</a:t>
            </a:r>
            <a:r>
              <a:rPr lang="en-US" altLang="zh-CN" sz="2000" b="1" dirty="0">
                <a:solidFill>
                  <a:srgbClr val="3F3F3F"/>
                </a:solidFill>
                <a:latin typeface="microsoft yahei" panose="020B0503020204020204" pitchFamily="34" charset="-122"/>
                <a:ea typeface="microsoft yahei" panose="020B0503020204020204" pitchFamily="34" charset="-122"/>
              </a:rPr>
              <a:t> table</a:t>
            </a:r>
            <a:r>
              <a:rPr lang="zh-CN" altLang="en-US" sz="2000" b="1" dirty="0">
                <a:solidFill>
                  <a:srgbClr val="3F3F3F"/>
                </a:solidFill>
                <a:latin typeface="microsoft yahei" panose="020B0503020204020204" pitchFamily="34" charset="-122"/>
                <a:ea typeface="microsoft yahei" panose="020B0503020204020204" pitchFamily="34" charset="-122"/>
              </a:rPr>
              <a:t>可避免索引节点的分配争用并允许在故障恢复中并行扫描（</a:t>
            </a:r>
            <a:r>
              <a:rPr lang="en-US" altLang="zh-CN" sz="2000" b="1" dirty="0">
                <a:solidFill>
                  <a:srgbClr val="3F3F3F"/>
                </a:solidFill>
                <a:latin typeface="microsoft yahei" panose="020B0503020204020204" pitchFamily="34" charset="-122"/>
                <a:ea typeface="microsoft yahei" panose="020B0503020204020204" pitchFamily="34" charset="-122"/>
              </a:rPr>
              <a:t>parallel scanning</a:t>
            </a:r>
            <a:r>
              <a:rPr lang="zh-CN" altLang="en-US" sz="2000" b="1" dirty="0">
                <a:solidFill>
                  <a:srgbClr val="3F3F3F"/>
                </a:solidFill>
                <a:latin typeface="microsoft yahei" panose="020B0503020204020204" pitchFamily="34" charset="-122"/>
                <a:ea typeface="microsoft yahei" panose="020B0503020204020204" pitchFamily="34" charset="-122"/>
              </a:rPr>
              <a:t>）。</a:t>
            </a:r>
            <a:endParaRPr lang="zh-CN" altLang="en-US" sz="2000" b="1" dirty="0"/>
          </a:p>
        </p:txBody>
      </p:sp>
    </p:spTree>
    <p:extLst>
      <p:ext uri="{BB962C8B-B14F-4D97-AF65-F5344CB8AC3E}">
        <p14:creationId xmlns:p14="http://schemas.microsoft.com/office/powerpoint/2010/main" val="4050852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idx="4294967295"/>
          </p:nvPr>
        </p:nvSpPr>
        <p:spPr>
          <a:xfrm>
            <a:off x="624468" y="180832"/>
            <a:ext cx="7638586" cy="936625"/>
          </a:xfrm>
          <a:solidFill>
            <a:schemeClr val="accent1"/>
          </a:solidFill>
        </p:spPr>
        <p:txBody>
          <a:bodyPr anchor="ctr">
            <a:normAutofit/>
          </a:bodyPr>
          <a:lstStyle/>
          <a:p>
            <a:pPr algn="ctr"/>
            <a:r>
              <a:rPr lang="en-US" altLang="zh-CN" sz="3200" b="1" dirty="0">
                <a:latin typeface="微软雅黑" panose="020B0503020204020204" pitchFamily="34" charset="-122"/>
                <a:ea typeface="微软雅黑" panose="020B0503020204020204" pitchFamily="34" charset="-122"/>
              </a:rPr>
              <a:t>NVMM </a:t>
            </a:r>
            <a:r>
              <a:rPr lang="zh-CN" altLang="en-US" sz="3200" b="1" dirty="0">
                <a:latin typeface="微软雅黑" panose="020B0503020204020204" pitchFamily="34" charset="-122"/>
                <a:ea typeface="微软雅黑" panose="020B0503020204020204" pitchFamily="34" charset="-122"/>
              </a:rPr>
              <a:t>数据结构和空间管理</a:t>
            </a:r>
          </a:p>
        </p:txBody>
      </p:sp>
      <p:sp>
        <p:nvSpPr>
          <p:cNvPr id="10" name="文本框 9"/>
          <p:cNvSpPr txBox="1"/>
          <p:nvPr/>
        </p:nvSpPr>
        <p:spPr>
          <a:xfrm>
            <a:off x="5441797" y="2426940"/>
            <a:ext cx="2821257" cy="169277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noProof="0" dirty="0" err="1" smtClean="0">
                <a:solidFill>
                  <a:prstClr val="black"/>
                </a:solidFill>
                <a:latin typeface="微软雅黑" panose="020B0503020204020204" pitchFamily="34" charset="-122"/>
                <a:ea typeface="微软雅黑" panose="020B0503020204020204" pitchFamily="34" charset="-122"/>
              </a:rPr>
              <a:t>Inode:log</a:t>
            </a:r>
            <a:r>
              <a:rPr lang="zh-CN" altLang="en-US" sz="2400" noProof="0" dirty="0" smtClean="0">
                <a:solidFill>
                  <a:prstClr val="black"/>
                </a:solidFill>
                <a:latin typeface="微软雅黑" panose="020B0503020204020204" pitchFamily="34" charset="-122"/>
                <a:ea typeface="微软雅黑" panose="020B0503020204020204" pitchFamily="34" charset="-122"/>
              </a:rPr>
              <a:t>头尾指针</a:t>
            </a:r>
            <a:endParaRPr kumimoji="0" lang="en-US" altLang="zh-CN" sz="24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lvl="0"/>
            <a:r>
              <a:rPr lang="zh-CN" altLang="en-US" sz="2000" dirty="0">
                <a:latin typeface="微软雅黑" panose="020B0503020204020204" pitchFamily="34" charset="-122"/>
                <a:ea typeface="微软雅黑" panose="020B0503020204020204" pitchFamily="34" charset="-122"/>
              </a:rPr>
              <a:t>日志尾指针总是指向最新的提交的日志项（</a:t>
            </a:r>
            <a:r>
              <a:rPr lang="en-US" altLang="zh-CN" sz="2000" dirty="0">
                <a:latin typeface="微软雅黑" panose="020B0503020204020204" pitchFamily="34" charset="-122"/>
                <a:ea typeface="微软雅黑" panose="020B0503020204020204" pitchFamily="34" charset="-122"/>
              </a:rPr>
              <a:t>log entry</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96367" y="5429194"/>
            <a:ext cx="6682467" cy="522957"/>
          </a:xfrm>
          <a:prstGeom prst="rect">
            <a:avLst/>
          </a:prstGeom>
        </p:spPr>
      </p:pic>
      <p:pic>
        <p:nvPicPr>
          <p:cNvPr id="4" name="图片 3"/>
          <p:cNvPicPr>
            <a:picLocks noChangeAspect="1"/>
          </p:cNvPicPr>
          <p:nvPr/>
        </p:nvPicPr>
        <p:blipFill>
          <a:blip r:embed="rId3"/>
          <a:stretch>
            <a:fillRect/>
          </a:stretch>
        </p:blipFill>
        <p:spPr>
          <a:xfrm>
            <a:off x="207031" y="1849910"/>
            <a:ext cx="5161905" cy="3228571"/>
          </a:xfrm>
          <a:prstGeom prst="rect">
            <a:avLst/>
          </a:prstGeom>
        </p:spPr>
      </p:pic>
    </p:spTree>
    <p:extLst>
      <p:ext uri="{BB962C8B-B14F-4D97-AF65-F5344CB8AC3E}">
        <p14:creationId xmlns:p14="http://schemas.microsoft.com/office/powerpoint/2010/main" val="314229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idx="4294967295"/>
          </p:nvPr>
        </p:nvSpPr>
        <p:spPr>
          <a:xfrm>
            <a:off x="624468" y="180832"/>
            <a:ext cx="7638586" cy="936625"/>
          </a:xfrm>
          <a:solidFill>
            <a:schemeClr val="accent1"/>
          </a:solidFill>
        </p:spPr>
        <p:txBody>
          <a:bodyPr anchor="ctr">
            <a:normAutofit/>
          </a:bodyPr>
          <a:lstStyle/>
          <a:p>
            <a:pPr algn="ctr"/>
            <a:r>
              <a:rPr lang="en-US" altLang="zh-CN" sz="3200" b="1" dirty="0">
                <a:latin typeface="微软雅黑" panose="020B0503020204020204" pitchFamily="34" charset="-122"/>
                <a:ea typeface="微软雅黑" panose="020B0503020204020204" pitchFamily="34" charset="-122"/>
              </a:rPr>
              <a:t>NVMM </a:t>
            </a:r>
            <a:r>
              <a:rPr lang="zh-CN" altLang="en-US" sz="3200" b="1" dirty="0">
                <a:latin typeface="微软雅黑" panose="020B0503020204020204" pitchFamily="34" charset="-122"/>
                <a:ea typeface="微软雅黑" panose="020B0503020204020204" pitchFamily="34" charset="-122"/>
              </a:rPr>
              <a:t>数据结构和空间管理</a:t>
            </a:r>
          </a:p>
        </p:txBody>
      </p:sp>
      <p:sp>
        <p:nvSpPr>
          <p:cNvPr id="2" name="矩形 1"/>
          <p:cNvSpPr/>
          <p:nvPr/>
        </p:nvSpPr>
        <p:spPr>
          <a:xfrm>
            <a:off x="1554479" y="1687895"/>
            <a:ext cx="6077243" cy="584775"/>
          </a:xfrm>
          <a:prstGeom prst="rect">
            <a:avLst/>
          </a:prstGeom>
        </p:spPr>
        <p:txBody>
          <a:bodyPr wrap="square">
            <a:spAutoFit/>
          </a:bodyPr>
          <a:lstStyle/>
          <a:p>
            <a:r>
              <a:rPr lang="en-US" altLang="zh-CN" sz="3200" dirty="0" smtClean="0"/>
              <a:t>Journal:</a:t>
            </a:r>
            <a:r>
              <a:rPr lang="zh-CN" altLang="en-US" sz="3200" dirty="0" smtClean="0"/>
              <a:t>一个</a:t>
            </a:r>
            <a:r>
              <a:rPr lang="en-US" altLang="zh-CN" sz="3200" dirty="0" smtClean="0"/>
              <a:t>4 </a:t>
            </a:r>
            <a:r>
              <a:rPr lang="en-US" altLang="zh-CN" sz="3200" dirty="0"/>
              <a:t>KB </a:t>
            </a:r>
            <a:r>
              <a:rPr lang="zh-CN" altLang="en-US" sz="3200" dirty="0"/>
              <a:t>的</a:t>
            </a:r>
            <a:r>
              <a:rPr lang="zh-CN" altLang="en-US" sz="3200" dirty="0" smtClean="0"/>
              <a:t>环形</a:t>
            </a:r>
            <a:r>
              <a:rPr lang="en-US" altLang="zh-CN" sz="3200" dirty="0" smtClean="0"/>
              <a:t>buffer</a:t>
            </a:r>
            <a:endParaRPr lang="zh-CN" altLang="en-US" sz="3200" dirty="0"/>
          </a:p>
        </p:txBody>
      </p:sp>
      <p:pic>
        <p:nvPicPr>
          <p:cNvPr id="3" name="图片 2"/>
          <p:cNvPicPr>
            <a:picLocks noChangeAspect="1"/>
          </p:cNvPicPr>
          <p:nvPr/>
        </p:nvPicPr>
        <p:blipFill>
          <a:blip r:embed="rId3"/>
          <a:stretch>
            <a:fillRect/>
          </a:stretch>
        </p:blipFill>
        <p:spPr>
          <a:xfrm>
            <a:off x="2087598" y="3039618"/>
            <a:ext cx="4094837" cy="3121448"/>
          </a:xfrm>
          <a:prstGeom prst="rect">
            <a:avLst/>
          </a:prstGeom>
        </p:spPr>
      </p:pic>
      <p:pic>
        <p:nvPicPr>
          <p:cNvPr id="6" name="图片 5"/>
          <p:cNvPicPr>
            <a:picLocks noChangeAspect="1"/>
          </p:cNvPicPr>
          <p:nvPr/>
        </p:nvPicPr>
        <p:blipFill>
          <a:blip r:embed="rId4"/>
          <a:stretch>
            <a:fillRect/>
          </a:stretch>
        </p:blipFill>
        <p:spPr>
          <a:xfrm>
            <a:off x="237739" y="1260655"/>
            <a:ext cx="8710722" cy="5358933"/>
          </a:xfrm>
          <a:prstGeom prst="rect">
            <a:avLst/>
          </a:prstGeom>
        </p:spPr>
      </p:pic>
      <p:sp>
        <p:nvSpPr>
          <p:cNvPr id="4" name="文本框 3"/>
          <p:cNvSpPr txBox="1"/>
          <p:nvPr/>
        </p:nvSpPr>
        <p:spPr>
          <a:xfrm>
            <a:off x="4991089" y="1468141"/>
            <a:ext cx="3852950" cy="954107"/>
          </a:xfrm>
          <a:prstGeom prst="rect">
            <a:avLst/>
          </a:prstGeom>
          <a:noFill/>
        </p:spPr>
        <p:txBody>
          <a:bodyPr wrap="square" rtlCol="0">
            <a:spAutoFit/>
          </a:bodyPr>
          <a:lstStyle/>
          <a:p>
            <a:r>
              <a:rPr lang="en-US" altLang="zh-CN" sz="2800" dirty="0" smtClean="0">
                <a:solidFill>
                  <a:srgbClr val="FF0000"/>
                </a:solidFill>
                <a:latin typeface="微软雅黑" panose="020B0503020204020204" pitchFamily="34" charset="-122"/>
                <a:ea typeface="微软雅黑" panose="020B0503020204020204" pitchFamily="34" charset="-122"/>
              </a:rPr>
              <a:t>1.</a:t>
            </a:r>
            <a:r>
              <a:rPr lang="zh-CN" altLang="en-US" sz="2800" dirty="0" smtClean="0">
                <a:solidFill>
                  <a:srgbClr val="FF0000"/>
                </a:solidFill>
                <a:latin typeface="微软雅黑" panose="020B0503020204020204" pitchFamily="34" charset="-122"/>
                <a:ea typeface="微软雅黑" panose="020B0503020204020204" pitchFamily="34" charset="-122"/>
              </a:rPr>
              <a:t>更新</a:t>
            </a:r>
            <a:r>
              <a:rPr lang="zh-CN" altLang="en-US" sz="2800" dirty="0">
                <a:solidFill>
                  <a:srgbClr val="FF0000"/>
                </a:solidFill>
                <a:latin typeface="微软雅黑" panose="020B0503020204020204" pitchFamily="34" charset="-122"/>
                <a:ea typeface="微软雅黑" panose="020B0503020204020204" pitchFamily="34" charset="-122"/>
              </a:rPr>
              <a:t>追加到 </a:t>
            </a:r>
            <a:r>
              <a:rPr lang="en-US" altLang="zh-CN" sz="2800" dirty="0" err="1">
                <a:solidFill>
                  <a:srgbClr val="FF0000"/>
                </a:solidFill>
                <a:latin typeface="微软雅黑" panose="020B0503020204020204" pitchFamily="34" charset="-122"/>
                <a:ea typeface="微软雅黑" panose="020B0503020204020204" pitchFamily="34" charset="-122"/>
              </a:rPr>
              <a:t>inode</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的各自 </a:t>
            </a:r>
            <a:r>
              <a:rPr lang="en-US" altLang="zh-CN" sz="2800" dirty="0" smtClean="0">
                <a:solidFill>
                  <a:srgbClr val="FF0000"/>
                </a:solidFill>
                <a:latin typeface="微软雅黑" panose="020B0503020204020204" pitchFamily="34" charset="-122"/>
                <a:ea typeface="微软雅黑" panose="020B0503020204020204" pitchFamily="34" charset="-122"/>
              </a:rPr>
              <a:t>blog </a:t>
            </a:r>
            <a:r>
              <a:rPr lang="zh-CN" altLang="en-US" sz="2800" dirty="0">
                <a:solidFill>
                  <a:srgbClr val="FF0000"/>
                </a:solidFill>
                <a:latin typeface="微软雅黑" panose="020B0503020204020204" pitchFamily="34" charset="-122"/>
                <a:ea typeface="微软雅黑" panose="020B0503020204020204" pitchFamily="34" charset="-122"/>
              </a:rPr>
              <a:t>上面</a:t>
            </a:r>
          </a:p>
        </p:txBody>
      </p:sp>
      <p:sp>
        <p:nvSpPr>
          <p:cNvPr id="5" name="矩形 4"/>
          <p:cNvSpPr/>
          <p:nvPr/>
        </p:nvSpPr>
        <p:spPr>
          <a:xfrm>
            <a:off x="133317" y="3039618"/>
            <a:ext cx="2972289" cy="1384995"/>
          </a:xfrm>
          <a:prstGeom prst="rect">
            <a:avLst/>
          </a:prstGeom>
        </p:spPr>
        <p:txBody>
          <a:bodyPr wrap="none">
            <a:spAutoFit/>
          </a:bodyPr>
          <a:lstStyle/>
          <a:p>
            <a:r>
              <a:rPr lang="en-US" altLang="zh-CN" sz="2800" dirty="0" smtClean="0">
                <a:solidFill>
                  <a:srgbClr val="FF0000"/>
                </a:solidFill>
              </a:rPr>
              <a:t>2.</a:t>
            </a:r>
            <a:r>
              <a:rPr lang="zh-CN" altLang="en-US" sz="2800" dirty="0" smtClean="0">
                <a:solidFill>
                  <a:srgbClr val="FF0000"/>
                </a:solidFill>
              </a:rPr>
              <a:t>开启</a:t>
            </a:r>
            <a:r>
              <a:rPr lang="zh-CN" altLang="en-US" sz="2800" dirty="0">
                <a:solidFill>
                  <a:srgbClr val="FF0000"/>
                </a:solidFill>
              </a:rPr>
              <a:t>一个</a:t>
            </a:r>
            <a:r>
              <a:rPr lang="zh-CN" altLang="en-US" sz="2800" dirty="0" smtClean="0">
                <a:solidFill>
                  <a:srgbClr val="FF0000"/>
                </a:solidFill>
              </a:rPr>
              <a:t>事务，</a:t>
            </a:r>
            <a:endParaRPr lang="en-US" altLang="zh-CN" sz="2800" dirty="0" smtClean="0">
              <a:solidFill>
                <a:srgbClr val="FF0000"/>
              </a:solidFill>
            </a:endParaRPr>
          </a:p>
          <a:p>
            <a:r>
              <a:rPr lang="zh-CN" altLang="en-US" sz="2800" dirty="0" smtClean="0">
                <a:solidFill>
                  <a:srgbClr val="FF0000"/>
                </a:solidFill>
              </a:rPr>
              <a:t>将涉及到的</a:t>
            </a:r>
            <a:r>
              <a:rPr lang="en-US" altLang="zh-CN" sz="2800" dirty="0" smtClean="0">
                <a:solidFill>
                  <a:srgbClr val="FF0000"/>
                </a:solidFill>
              </a:rPr>
              <a:t>log</a:t>
            </a:r>
          </a:p>
          <a:p>
            <a:r>
              <a:rPr lang="en-US" altLang="zh-CN" sz="2800" dirty="0" smtClean="0">
                <a:solidFill>
                  <a:srgbClr val="FF0000"/>
                </a:solidFill>
              </a:rPr>
              <a:t>Tail</a:t>
            </a:r>
            <a:r>
              <a:rPr lang="zh-CN" altLang="en-US" sz="2800" dirty="0" smtClean="0">
                <a:solidFill>
                  <a:srgbClr val="FF0000"/>
                </a:solidFill>
              </a:rPr>
              <a:t>写入</a:t>
            </a:r>
            <a:r>
              <a:rPr lang="en-US" altLang="zh-CN" sz="2800" dirty="0" smtClean="0">
                <a:solidFill>
                  <a:srgbClr val="FF0000"/>
                </a:solidFill>
              </a:rPr>
              <a:t>Journal</a:t>
            </a:r>
            <a:endParaRPr lang="zh-CN" altLang="en-US" sz="2800" dirty="0">
              <a:solidFill>
                <a:srgbClr val="FF0000"/>
              </a:solidFill>
            </a:endParaRPr>
          </a:p>
        </p:txBody>
      </p:sp>
      <p:sp>
        <p:nvSpPr>
          <p:cNvPr id="7" name="矩形 6"/>
          <p:cNvSpPr/>
          <p:nvPr/>
        </p:nvSpPr>
        <p:spPr>
          <a:xfrm>
            <a:off x="0" y="4995051"/>
            <a:ext cx="2428870" cy="1815882"/>
          </a:xfrm>
          <a:prstGeom prst="rect">
            <a:avLst/>
          </a:prstGeom>
        </p:spPr>
        <p:txBody>
          <a:bodyPr wrap="none">
            <a:spAutoFit/>
          </a:bodyPr>
          <a:lstStyle/>
          <a:p>
            <a:r>
              <a:rPr lang="en-US" altLang="zh-CN" sz="2800" dirty="0" smtClean="0">
                <a:solidFill>
                  <a:srgbClr val="FF0000"/>
                </a:solidFill>
              </a:rPr>
              <a:t>3.</a:t>
            </a:r>
            <a:r>
              <a:rPr lang="zh-CN" altLang="en-US" sz="2800" dirty="0" smtClean="0">
                <a:solidFill>
                  <a:srgbClr val="FF0000"/>
                </a:solidFill>
              </a:rPr>
              <a:t>各个 </a:t>
            </a:r>
            <a:r>
              <a:rPr lang="en-US" altLang="zh-CN" sz="2800" dirty="0" err="1">
                <a:solidFill>
                  <a:srgbClr val="FF0000"/>
                </a:solidFill>
              </a:rPr>
              <a:t>inode</a:t>
            </a:r>
            <a:r>
              <a:rPr lang="en-US" altLang="zh-CN" sz="2800" dirty="0">
                <a:solidFill>
                  <a:srgbClr val="FF0000"/>
                </a:solidFill>
              </a:rPr>
              <a:t> </a:t>
            </a:r>
            <a:endParaRPr lang="en-US" altLang="zh-CN" sz="2800" dirty="0" smtClean="0">
              <a:solidFill>
                <a:srgbClr val="FF0000"/>
              </a:solidFill>
            </a:endParaRPr>
          </a:p>
          <a:p>
            <a:r>
              <a:rPr lang="zh-CN" altLang="en-US" sz="2800" dirty="0" smtClean="0">
                <a:solidFill>
                  <a:srgbClr val="FF0000"/>
                </a:solidFill>
              </a:rPr>
              <a:t>完成了自己</a:t>
            </a:r>
            <a:endParaRPr lang="en-US" altLang="zh-CN" sz="2800" dirty="0" smtClean="0">
              <a:solidFill>
                <a:srgbClr val="FF0000"/>
              </a:solidFill>
            </a:endParaRPr>
          </a:p>
          <a:p>
            <a:r>
              <a:rPr lang="zh-CN" altLang="en-US" sz="2800" dirty="0" smtClean="0">
                <a:solidFill>
                  <a:srgbClr val="FF0000"/>
                </a:solidFill>
              </a:rPr>
              <a:t>的更新</a:t>
            </a:r>
            <a:r>
              <a:rPr lang="en-US" altLang="zh-CN" sz="2800" dirty="0" smtClean="0">
                <a:solidFill>
                  <a:srgbClr val="FF0000"/>
                </a:solidFill>
              </a:rPr>
              <a:t>,</a:t>
            </a:r>
            <a:r>
              <a:rPr lang="zh-CN" altLang="en-US" sz="2800" dirty="0" smtClean="0">
                <a:solidFill>
                  <a:srgbClr val="FF0000"/>
                </a:solidFill>
              </a:rPr>
              <a:t>完成事</a:t>
            </a:r>
            <a:endParaRPr lang="en-US" altLang="zh-CN" sz="2800" dirty="0" smtClean="0">
              <a:solidFill>
                <a:srgbClr val="FF0000"/>
              </a:solidFill>
            </a:endParaRPr>
          </a:p>
          <a:p>
            <a:r>
              <a:rPr lang="zh-CN" altLang="en-US" sz="2800" dirty="0" smtClean="0">
                <a:solidFill>
                  <a:srgbClr val="FF0000"/>
                </a:solidFill>
              </a:rPr>
              <a:t>务提交</a:t>
            </a:r>
            <a:endParaRPr lang="zh-CN" altLang="en-US" sz="2800" dirty="0">
              <a:solidFill>
                <a:srgbClr val="FF0000"/>
              </a:solidFill>
            </a:endParaRPr>
          </a:p>
        </p:txBody>
      </p:sp>
    </p:spTree>
    <p:extLst>
      <p:ext uri="{BB962C8B-B14F-4D97-AF65-F5344CB8AC3E}">
        <p14:creationId xmlns:p14="http://schemas.microsoft.com/office/powerpoint/2010/main" val="77836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idx="4294967295"/>
          </p:nvPr>
        </p:nvSpPr>
        <p:spPr>
          <a:xfrm>
            <a:off x="624468" y="180832"/>
            <a:ext cx="7638586" cy="936625"/>
          </a:xfrm>
          <a:solidFill>
            <a:schemeClr val="accent1"/>
          </a:solidFill>
        </p:spPr>
        <p:txBody>
          <a:bodyPr anchor="ctr">
            <a:normAutofit/>
          </a:bodyPr>
          <a:lstStyle/>
          <a:p>
            <a:pPr algn="ctr"/>
            <a:r>
              <a:rPr lang="en-US" altLang="zh-CN" sz="3200" b="1" dirty="0">
                <a:latin typeface="微软雅黑" panose="020B0503020204020204" pitchFamily="34" charset="-122"/>
                <a:ea typeface="微软雅黑" panose="020B0503020204020204" pitchFamily="34" charset="-122"/>
              </a:rPr>
              <a:t>NVMM </a:t>
            </a:r>
            <a:r>
              <a:rPr lang="zh-CN" altLang="en-US" sz="3200" b="1" dirty="0">
                <a:latin typeface="微软雅黑" panose="020B0503020204020204" pitchFamily="34" charset="-122"/>
                <a:ea typeface="微软雅黑" panose="020B0503020204020204" pitchFamily="34" charset="-122"/>
              </a:rPr>
              <a:t>数据结构和空间管理</a:t>
            </a:r>
          </a:p>
        </p:txBody>
      </p:sp>
      <p:sp>
        <p:nvSpPr>
          <p:cNvPr id="2" name="矩形 1"/>
          <p:cNvSpPr/>
          <p:nvPr/>
        </p:nvSpPr>
        <p:spPr>
          <a:xfrm>
            <a:off x="624468" y="4035452"/>
            <a:ext cx="8051181" cy="2554545"/>
          </a:xfrm>
          <a:prstGeom prst="rect">
            <a:avLst/>
          </a:prstGeom>
        </p:spPr>
        <p:txBody>
          <a:bodyPr wrap="square">
            <a:spAutoFit/>
          </a:bodyPr>
          <a:lstStyle/>
          <a:p>
            <a:r>
              <a:rPr lang="en-US" altLang="zh-CN" sz="2000" b="1" dirty="0" smtClean="0">
                <a:solidFill>
                  <a:srgbClr val="3F3F3F"/>
                </a:solidFill>
                <a:latin typeface="微软雅黑" panose="020B0503020204020204" pitchFamily="34" charset="-122"/>
                <a:ea typeface="微软雅黑" panose="020B0503020204020204" pitchFamily="34" charset="-122"/>
              </a:rPr>
              <a:t>	</a:t>
            </a:r>
            <a:r>
              <a:rPr lang="zh-CN" altLang="en-US" sz="2000" b="1" dirty="0" smtClean="0">
                <a:solidFill>
                  <a:srgbClr val="3F3F3F"/>
                </a:solidFill>
                <a:latin typeface="微软雅黑" panose="020B0503020204020204" pitchFamily="34" charset="-122"/>
                <a:ea typeface="微软雅黑" panose="020B0503020204020204" pitchFamily="34" charset="-122"/>
              </a:rPr>
              <a:t>为了</a:t>
            </a:r>
            <a:r>
              <a:rPr lang="zh-CN" altLang="en-US" sz="2000" b="1" dirty="0">
                <a:solidFill>
                  <a:srgbClr val="3F3F3F"/>
                </a:solidFill>
                <a:latin typeface="微软雅黑" panose="020B0503020204020204" pitchFamily="34" charset="-122"/>
                <a:ea typeface="微软雅黑" panose="020B0503020204020204" pitchFamily="34" charset="-122"/>
              </a:rPr>
              <a:t>使得</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分配和回收快速，</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将</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划分成</a:t>
            </a:r>
            <a:r>
              <a:rPr lang="en-US" altLang="zh-CN" sz="2000" b="1" dirty="0">
                <a:solidFill>
                  <a:srgbClr val="3F3F3F"/>
                </a:solidFill>
                <a:latin typeface="微软雅黑" panose="020B0503020204020204" pitchFamily="34" charset="-122"/>
                <a:ea typeface="微软雅黑" panose="020B0503020204020204" pitchFamily="34" charset="-122"/>
              </a:rPr>
              <a:t>pools,</a:t>
            </a:r>
            <a:r>
              <a:rPr lang="zh-CN" altLang="en-US" sz="2000" b="1" dirty="0">
                <a:solidFill>
                  <a:srgbClr val="3F3F3F"/>
                </a:solidFill>
                <a:latin typeface="微软雅黑" panose="020B0503020204020204" pitchFamily="34" charset="-122"/>
                <a:ea typeface="微软雅黑" panose="020B0503020204020204" pitchFamily="34" charset="-122"/>
              </a:rPr>
              <a:t>每个</a:t>
            </a:r>
            <a:r>
              <a:rPr lang="en-US" altLang="zh-CN" sz="2000" b="1" dirty="0">
                <a:solidFill>
                  <a:srgbClr val="3F3F3F"/>
                </a:solidFill>
                <a:latin typeface="微软雅黑" panose="020B0503020204020204" pitchFamily="34" charset="-122"/>
                <a:ea typeface="微软雅黑" panose="020B0503020204020204" pitchFamily="34" charset="-122"/>
              </a:rPr>
              <a:t>CPU</a:t>
            </a:r>
            <a:r>
              <a:rPr lang="zh-CN" altLang="en-US" sz="2000" b="1" dirty="0">
                <a:solidFill>
                  <a:srgbClr val="3F3F3F"/>
                </a:solidFill>
                <a:latin typeface="微软雅黑" panose="020B0503020204020204" pitchFamily="34" charset="-122"/>
                <a:ea typeface="微软雅黑" panose="020B0503020204020204" pitchFamily="34" charset="-122"/>
              </a:rPr>
              <a:t>一个，并且在</a:t>
            </a:r>
            <a:r>
              <a:rPr lang="en-US" altLang="zh-CN" sz="2000" b="1" dirty="0">
                <a:solidFill>
                  <a:srgbClr val="3F3F3F"/>
                </a:solidFill>
                <a:latin typeface="微软雅黑" panose="020B0503020204020204" pitchFamily="34" charset="-122"/>
                <a:ea typeface="微软雅黑" panose="020B0503020204020204" pitchFamily="34" charset="-122"/>
              </a:rPr>
              <a:t>DRAM</a:t>
            </a:r>
            <a:r>
              <a:rPr lang="zh-CN" altLang="en-US" sz="2000" b="1" dirty="0">
                <a:solidFill>
                  <a:srgbClr val="3F3F3F"/>
                </a:solidFill>
                <a:latin typeface="微软雅黑" panose="020B0503020204020204" pitchFamily="34" charset="-122"/>
                <a:ea typeface="微软雅黑" panose="020B0503020204020204" pitchFamily="34" charset="-122"/>
              </a:rPr>
              <a:t>中保持</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空闲页列表</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en-US" altLang="zh-CN" sz="2000" b="1" dirty="0" smtClean="0">
                <a:solidFill>
                  <a:srgbClr val="3F3F3F"/>
                </a:solidFill>
                <a:latin typeface="微软雅黑" panose="020B0503020204020204" pitchFamily="34" charset="-122"/>
                <a:ea typeface="微软雅黑" panose="020B0503020204020204" pitchFamily="34" charset="-122"/>
              </a:rPr>
              <a:t>	</a:t>
            </a:r>
            <a:r>
              <a:rPr lang="zh-CN" altLang="en-US" sz="2000" b="1" dirty="0" smtClean="0">
                <a:solidFill>
                  <a:srgbClr val="3F3F3F"/>
                </a:solidFill>
                <a:latin typeface="微软雅黑" panose="020B0503020204020204" pitchFamily="34" charset="-122"/>
                <a:ea typeface="微软雅黑" panose="020B0503020204020204" pitchFamily="34" charset="-122"/>
              </a:rPr>
              <a:t>如果</a:t>
            </a:r>
            <a:r>
              <a:rPr lang="zh-CN" altLang="en-US" sz="2000" b="1" dirty="0">
                <a:solidFill>
                  <a:srgbClr val="3F3F3F"/>
                </a:solidFill>
                <a:latin typeface="微软雅黑" panose="020B0503020204020204" pitchFamily="34" charset="-122"/>
                <a:ea typeface="微软雅黑" panose="020B0503020204020204" pitchFamily="34" charset="-122"/>
              </a:rPr>
              <a:t>在当前的</a:t>
            </a:r>
            <a:r>
              <a:rPr lang="en-US" altLang="zh-CN" sz="2000" b="1" dirty="0">
                <a:solidFill>
                  <a:srgbClr val="3F3F3F"/>
                </a:solidFill>
                <a:latin typeface="微软雅黑" panose="020B0503020204020204" pitchFamily="34" charset="-122"/>
                <a:ea typeface="微软雅黑" panose="020B0503020204020204" pitchFamily="34" charset="-122"/>
              </a:rPr>
              <a:t>CPU pool</a:t>
            </a:r>
            <a:r>
              <a:rPr lang="zh-CN" altLang="en-US" sz="2000" b="1" dirty="0">
                <a:solidFill>
                  <a:srgbClr val="3F3F3F"/>
                </a:solidFill>
                <a:latin typeface="微软雅黑" panose="020B0503020204020204" pitchFamily="34" charset="-122"/>
                <a:ea typeface="微软雅黑" panose="020B0503020204020204" pitchFamily="34" charset="-122"/>
              </a:rPr>
              <a:t>中没有可用的页时，</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将</a:t>
            </a:r>
            <a:r>
              <a:rPr lang="zh-CN" altLang="en-US" sz="2000" b="1" dirty="0" smtClean="0">
                <a:solidFill>
                  <a:srgbClr val="3F3F3F"/>
                </a:solidFill>
                <a:latin typeface="微软雅黑" panose="020B0503020204020204" pitchFamily="34" charset="-122"/>
                <a:ea typeface="微软雅黑" panose="020B0503020204020204" pitchFamily="34" charset="-122"/>
              </a:rPr>
              <a:t>从最大的</a:t>
            </a:r>
            <a:r>
              <a:rPr lang="en-US" altLang="zh-CN" sz="2000" b="1" dirty="0" smtClean="0">
                <a:solidFill>
                  <a:srgbClr val="3F3F3F"/>
                </a:solidFill>
                <a:latin typeface="微软雅黑" panose="020B0503020204020204" pitchFamily="34" charset="-122"/>
                <a:ea typeface="微软雅黑" panose="020B0503020204020204" pitchFamily="34" charset="-122"/>
              </a:rPr>
              <a:t>pool</a:t>
            </a:r>
            <a:r>
              <a:rPr lang="zh-CN" altLang="en-US" sz="2000" b="1" dirty="0">
                <a:solidFill>
                  <a:srgbClr val="3F3F3F"/>
                </a:solidFill>
                <a:latin typeface="微软雅黑" panose="020B0503020204020204" pitchFamily="34" charset="-122"/>
                <a:ea typeface="微软雅黑" panose="020B0503020204020204" pitchFamily="34" charset="-122"/>
              </a:rPr>
              <a:t>中分配页并且使用</a:t>
            </a:r>
            <a:r>
              <a:rPr lang="en-US" altLang="zh-CN" sz="2000" b="1" dirty="0">
                <a:solidFill>
                  <a:srgbClr val="3F3F3F"/>
                </a:solidFill>
                <a:latin typeface="微软雅黑" panose="020B0503020204020204" pitchFamily="34" charset="-122"/>
                <a:ea typeface="微软雅黑" panose="020B0503020204020204" pitchFamily="34" charset="-122"/>
              </a:rPr>
              <a:t>pool</a:t>
            </a:r>
            <a:r>
              <a:rPr lang="zh-CN" altLang="en-US" sz="2000" b="1" dirty="0">
                <a:solidFill>
                  <a:srgbClr val="3F3F3F"/>
                </a:solidFill>
                <a:latin typeface="微软雅黑" panose="020B0503020204020204" pitchFamily="34" charset="-122"/>
                <a:ea typeface="微软雅黑" panose="020B0503020204020204" pitchFamily="34" charset="-122"/>
              </a:rPr>
              <a:t>锁来提供</a:t>
            </a:r>
            <a:r>
              <a:rPr lang="zh-CN" altLang="en-US" sz="2000" b="1" dirty="0" smtClean="0">
                <a:solidFill>
                  <a:srgbClr val="3F3F3F"/>
                </a:solidFill>
                <a:latin typeface="微软雅黑" panose="020B0503020204020204" pitchFamily="34" charset="-122"/>
                <a:ea typeface="微软雅黑" panose="020B0503020204020204" pitchFamily="34" charset="-122"/>
              </a:rPr>
              <a:t>保护。</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en-US" altLang="zh-CN" sz="2000" b="1" dirty="0">
                <a:solidFill>
                  <a:srgbClr val="3F3F3F"/>
                </a:solidFill>
                <a:latin typeface="微软雅黑" panose="020B0503020204020204" pitchFamily="34" charset="-122"/>
                <a:ea typeface="微软雅黑" panose="020B0503020204020204" pitchFamily="34" charset="-122"/>
              </a:rPr>
              <a:t>	</a:t>
            </a:r>
            <a:r>
              <a:rPr lang="zh-CN" altLang="en-US" sz="2000" b="1" dirty="0" smtClean="0">
                <a:solidFill>
                  <a:srgbClr val="3F3F3F"/>
                </a:solidFill>
                <a:latin typeface="微软雅黑" panose="020B0503020204020204" pitchFamily="34" charset="-122"/>
                <a:ea typeface="微软雅黑" panose="020B0503020204020204" pitchFamily="34" charset="-122"/>
              </a:rPr>
              <a:t>为了</a:t>
            </a:r>
            <a:r>
              <a:rPr lang="zh-CN" altLang="en-US" sz="2000" b="1" dirty="0">
                <a:solidFill>
                  <a:srgbClr val="3F3F3F"/>
                </a:solidFill>
                <a:latin typeface="微软雅黑" panose="020B0503020204020204" pitchFamily="34" charset="-122"/>
                <a:ea typeface="微软雅黑" panose="020B0503020204020204" pitchFamily="34" charset="-122"/>
              </a:rPr>
              <a:t>减少分配尺寸，</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采用红黑树（</a:t>
            </a:r>
            <a:r>
              <a:rPr lang="en-US" altLang="zh-CN" sz="2000" b="1" dirty="0">
                <a:solidFill>
                  <a:srgbClr val="3F3F3F"/>
                </a:solidFill>
                <a:latin typeface="微软雅黑" panose="020B0503020204020204" pitchFamily="34" charset="-122"/>
                <a:ea typeface="微软雅黑" panose="020B0503020204020204" pitchFamily="34" charset="-122"/>
              </a:rPr>
              <a:t>red-black tree</a:t>
            </a:r>
            <a:r>
              <a:rPr lang="zh-CN" altLang="en-US" sz="2000" b="1" dirty="0">
                <a:solidFill>
                  <a:srgbClr val="3F3F3F"/>
                </a:solidFill>
                <a:latin typeface="微软雅黑" panose="020B0503020204020204" pitchFamily="34" charset="-122"/>
                <a:ea typeface="微软雅黑" panose="020B0503020204020204" pitchFamily="34" charset="-122"/>
              </a:rPr>
              <a:t>）以便保持空闲列表按地址排序，允许高效合并以及提供</a:t>
            </a:r>
            <a:r>
              <a:rPr lang="en-US" altLang="zh-CN" sz="2000" b="1" dirty="0">
                <a:solidFill>
                  <a:srgbClr val="3F3F3F"/>
                </a:solidFill>
                <a:latin typeface="微软雅黑" panose="020B0503020204020204" pitchFamily="34" charset="-122"/>
                <a:ea typeface="微软雅黑" panose="020B0503020204020204" pitchFamily="34" charset="-122"/>
              </a:rPr>
              <a:t>O(log n</a:t>
            </a:r>
            <a:r>
              <a:rPr lang="zh-CN" altLang="en-US" sz="2000" b="1" dirty="0">
                <a:solidFill>
                  <a:srgbClr val="3F3F3F"/>
                </a:solidFill>
                <a:latin typeface="微软雅黑" panose="020B0503020204020204" pitchFamily="34" charset="-122"/>
                <a:ea typeface="微软雅黑" panose="020B0503020204020204" pitchFamily="34" charset="-122"/>
              </a:rPr>
              <a:t>）回收。</a:t>
            </a:r>
            <a:endParaRPr lang="zh-CN" altLang="en-US" sz="20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901700" y="1246271"/>
            <a:ext cx="7086600" cy="2678029"/>
          </a:xfrm>
          <a:prstGeom prst="rect">
            <a:avLst/>
          </a:prstGeom>
        </p:spPr>
      </p:pic>
    </p:spTree>
    <p:extLst>
      <p:ext uri="{BB962C8B-B14F-4D97-AF65-F5344CB8AC3E}">
        <p14:creationId xmlns:p14="http://schemas.microsoft.com/office/powerpoint/2010/main" val="232061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69433" y="168852"/>
            <a:ext cx="7705493" cy="844550"/>
          </a:xfrm>
          <a:solidFill>
            <a:schemeClr val="accent1"/>
          </a:solidFill>
        </p:spPr>
        <p:txBody>
          <a:bodyPr anchor="ctr">
            <a:normAutofit/>
          </a:bodyPr>
          <a:lstStyle/>
          <a:p>
            <a:pPr algn="ctr"/>
            <a:r>
              <a:rPr lang="zh-CN" altLang="en-US" sz="3200" b="1" dirty="0" smtClean="0">
                <a:latin typeface="微软雅黑" panose="020B0503020204020204" pitchFamily="34" charset="-122"/>
                <a:ea typeface="微软雅黑" panose="020B0503020204020204" pitchFamily="34" charset="-122"/>
              </a:rPr>
              <a:t>原子性和强制的写顺序 </a:t>
            </a:r>
          </a:p>
        </p:txBody>
      </p:sp>
      <p:sp>
        <p:nvSpPr>
          <p:cNvPr id="360451" name="Rectangle 3"/>
          <p:cNvSpPr>
            <a:spLocks noGrp="1" noChangeArrowheads="1"/>
          </p:cNvSpPr>
          <p:nvPr>
            <p:ph sz="quarter" idx="4294967295"/>
          </p:nvPr>
        </p:nvSpPr>
        <p:spPr>
          <a:xfrm>
            <a:off x="769433" y="1125537"/>
            <a:ext cx="8208963" cy="1287463"/>
          </a:xfrm>
        </p:spPr>
        <p:txBody>
          <a:bodyPr>
            <a:normAutofit/>
          </a:bodyPr>
          <a:lstStyle/>
          <a:p>
            <a:pPr marL="0" indent="0">
              <a:buNone/>
            </a:pPr>
            <a:r>
              <a:rPr lang="en-US" altLang="zh-CN" dirty="0"/>
              <a:t>NOVA</a:t>
            </a:r>
            <a:r>
              <a:rPr lang="zh-CN" altLang="en-US" dirty="0"/>
              <a:t>提供元数据、数据和</a:t>
            </a:r>
            <a:r>
              <a:rPr lang="en-US" altLang="zh-CN" dirty="0" err="1"/>
              <a:t>mmap</a:t>
            </a:r>
            <a:r>
              <a:rPr lang="zh-CN" altLang="en-US" dirty="0"/>
              <a:t>更新的原子性，通过使用结合日志结构和</a:t>
            </a:r>
            <a:r>
              <a:rPr lang="en-US" altLang="zh-CN" dirty="0"/>
              <a:t>journaling</a:t>
            </a:r>
            <a:r>
              <a:rPr lang="zh-CN" altLang="en-US" dirty="0"/>
              <a:t>两种方法的技术实现。该技术使用如下三种机制</a:t>
            </a:r>
            <a:r>
              <a:rPr lang="en-US" altLang="zh-CN" dirty="0" smtClean="0"/>
              <a:t>:</a:t>
            </a:r>
            <a:endParaRPr lang="en-US" altLang="zh-CN" dirty="0"/>
          </a:p>
        </p:txBody>
      </p:sp>
      <p:sp>
        <p:nvSpPr>
          <p:cNvPr id="360452"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9AE8E67E-D8DB-4A9F-9727-10DF6FA1B2C3}"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28</a:t>
            </a:fld>
            <a:endParaRPr lang="zh-CN" altLang="zh-CN">
              <a:solidFill>
                <a:srgbClr val="FFFFFF"/>
              </a:solidFill>
              <a:latin typeface="Comic Sans MS" panose="030F0702030302020204" pitchFamily="66" charset="0"/>
              <a:ea typeface="宋体" panose="02010600030101010101" pitchFamily="2" charset="-122"/>
            </a:endParaRPr>
          </a:p>
        </p:txBody>
      </p:sp>
      <p:graphicFrame>
        <p:nvGraphicFramePr>
          <p:cNvPr id="3" name="图示 2"/>
          <p:cNvGraphicFramePr/>
          <p:nvPr>
            <p:extLst>
              <p:ext uri="{D42A27DB-BD31-4B8C-83A1-F6EECF244321}">
                <p14:modId xmlns:p14="http://schemas.microsoft.com/office/powerpoint/2010/main" val="2343565936"/>
              </p:ext>
            </p:extLst>
          </p:nvPr>
        </p:nvGraphicFramePr>
        <p:xfrm>
          <a:off x="462929" y="2413000"/>
          <a:ext cx="83185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923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69433" y="168852"/>
            <a:ext cx="7705493" cy="844550"/>
          </a:xfrm>
          <a:solidFill>
            <a:schemeClr val="accent1"/>
          </a:solidFill>
        </p:spPr>
        <p:txBody>
          <a:bodyPr anchor="ctr">
            <a:normAutofit/>
          </a:bodyPr>
          <a:lstStyle/>
          <a:p>
            <a:pPr algn="ctr"/>
            <a:r>
              <a:rPr lang="zh-CN" altLang="en-US" sz="3200" b="1" dirty="0" smtClean="0">
                <a:latin typeface="微软雅黑" panose="020B0503020204020204" pitchFamily="34" charset="-122"/>
                <a:ea typeface="微软雅黑" panose="020B0503020204020204" pitchFamily="34" charset="-122"/>
              </a:rPr>
              <a:t>原子性和强制的写顺序 </a:t>
            </a:r>
          </a:p>
        </p:txBody>
      </p:sp>
      <p:sp>
        <p:nvSpPr>
          <p:cNvPr id="360452"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9AE8E67E-D8DB-4A9F-9727-10DF6FA1B2C3}"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29</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sp>
        <p:nvSpPr>
          <p:cNvPr id="4" name="矩形 3"/>
          <p:cNvSpPr/>
          <p:nvPr/>
        </p:nvSpPr>
        <p:spPr>
          <a:xfrm>
            <a:off x="419100" y="4344938"/>
            <a:ext cx="7138988" cy="2308324"/>
          </a:xfrm>
          <a:prstGeom prst="rect">
            <a:avLst/>
          </a:prstGeom>
        </p:spPr>
        <p:txBody>
          <a:bodyPr wrap="square">
            <a:spAutoFit/>
          </a:bodyPr>
          <a:lstStyle/>
          <a:p>
            <a:r>
              <a:rPr lang="en-US" altLang="zh-CN" dirty="0" smtClean="0">
                <a:solidFill>
                  <a:srgbClr val="333333"/>
                </a:solidFill>
                <a:latin typeface="Source Code Pro"/>
              </a:rPr>
              <a:t>//Strictly commit log entry to NVMM before updating tail</a:t>
            </a:r>
          </a:p>
          <a:p>
            <a:r>
              <a:rPr lang="en-US" altLang="zh-CN" dirty="0" err="1" smtClean="0">
                <a:solidFill>
                  <a:srgbClr val="333333"/>
                </a:solidFill>
                <a:latin typeface="Source Code Pro"/>
              </a:rPr>
              <a:t>new_tail</a:t>
            </a:r>
            <a:r>
              <a:rPr lang="en-US" altLang="zh-CN" dirty="0" smtClean="0">
                <a:solidFill>
                  <a:srgbClr val="333333"/>
                </a:solidFill>
                <a:latin typeface="Source Code Pro"/>
              </a:rPr>
              <a:t> </a:t>
            </a:r>
            <a:r>
              <a:rPr lang="en-US" altLang="zh-CN" dirty="0">
                <a:solidFill>
                  <a:srgbClr val="000000"/>
                </a:solidFill>
                <a:latin typeface="Source Code Pro"/>
              </a:rPr>
              <a:t>=</a:t>
            </a:r>
            <a:r>
              <a:rPr lang="en-US" altLang="zh-CN" dirty="0">
                <a:solidFill>
                  <a:srgbClr val="333333"/>
                </a:solidFill>
                <a:latin typeface="Source Code Pro"/>
              </a:rPr>
              <a:t> </a:t>
            </a:r>
            <a:r>
              <a:rPr lang="en-US" altLang="zh-CN" dirty="0" err="1">
                <a:solidFill>
                  <a:srgbClr val="333333"/>
                </a:solidFill>
                <a:latin typeface="Source Code Pro"/>
              </a:rPr>
              <a:t>append_to_log</a:t>
            </a:r>
            <a:r>
              <a:rPr lang="en-US" altLang="zh-CN" dirty="0">
                <a:solidFill>
                  <a:srgbClr val="333333"/>
                </a:solidFill>
                <a:latin typeface="Source Code Pro"/>
              </a:rPr>
              <a:t>(</a:t>
            </a:r>
            <a:r>
              <a:rPr lang="en-US" altLang="zh-CN" dirty="0" err="1">
                <a:solidFill>
                  <a:srgbClr val="333333"/>
                </a:solidFill>
                <a:latin typeface="Source Code Pro"/>
              </a:rPr>
              <a:t>inode</a:t>
            </a:r>
            <a:r>
              <a:rPr lang="en-US" altLang="zh-CN" dirty="0">
                <a:solidFill>
                  <a:srgbClr val="000000"/>
                </a:solidFill>
                <a:latin typeface="Source Code Pro"/>
              </a:rPr>
              <a:t>-&gt;</a:t>
            </a:r>
            <a:r>
              <a:rPr lang="en-US" altLang="zh-CN" dirty="0">
                <a:solidFill>
                  <a:srgbClr val="333333"/>
                </a:solidFill>
                <a:latin typeface="Source Code Pro"/>
              </a:rPr>
              <a:t>tail, entry); </a:t>
            </a:r>
            <a:endParaRPr lang="en-US" altLang="zh-CN" dirty="0" smtClean="0">
              <a:solidFill>
                <a:srgbClr val="333333"/>
              </a:solidFill>
              <a:latin typeface="Source Code Pro"/>
            </a:endParaRPr>
          </a:p>
          <a:p>
            <a:r>
              <a:rPr lang="en-US" altLang="zh-CN" dirty="0" smtClean="0">
                <a:solidFill>
                  <a:srgbClr val="880000"/>
                </a:solidFill>
                <a:latin typeface="Source Code Pro"/>
              </a:rPr>
              <a:t>// </a:t>
            </a:r>
            <a:r>
              <a:rPr lang="en-US" altLang="zh-CN" dirty="0">
                <a:solidFill>
                  <a:srgbClr val="880000"/>
                </a:solidFill>
                <a:latin typeface="Source Code Pro"/>
              </a:rPr>
              <a:t>writes back the log entry </a:t>
            </a:r>
            <a:r>
              <a:rPr lang="en-US" altLang="zh-CN" dirty="0" err="1">
                <a:solidFill>
                  <a:srgbClr val="880000"/>
                </a:solidFill>
                <a:latin typeface="Source Code Pro"/>
              </a:rPr>
              <a:t>cachelines</a:t>
            </a:r>
            <a:r>
              <a:rPr lang="en-US" altLang="zh-CN" dirty="0">
                <a:solidFill>
                  <a:srgbClr val="333333"/>
                </a:solidFill>
                <a:latin typeface="Source Code Pro"/>
              </a:rPr>
              <a:t> </a:t>
            </a:r>
            <a:endParaRPr lang="en-US" altLang="zh-CN" dirty="0" smtClean="0">
              <a:solidFill>
                <a:srgbClr val="333333"/>
              </a:solidFill>
              <a:latin typeface="Source Code Pro"/>
            </a:endParaRPr>
          </a:p>
          <a:p>
            <a:r>
              <a:rPr lang="en-US" altLang="zh-CN" dirty="0" err="1" smtClean="0">
                <a:solidFill>
                  <a:srgbClr val="333333"/>
                </a:solidFill>
                <a:latin typeface="Source Code Pro"/>
              </a:rPr>
              <a:t>clwb</a:t>
            </a:r>
            <a:r>
              <a:rPr lang="en-US" altLang="zh-CN" dirty="0" smtClean="0">
                <a:solidFill>
                  <a:srgbClr val="333333"/>
                </a:solidFill>
                <a:latin typeface="Source Code Pro"/>
              </a:rPr>
              <a:t>(</a:t>
            </a:r>
            <a:r>
              <a:rPr lang="en-US" altLang="zh-CN" dirty="0" err="1" smtClean="0">
                <a:solidFill>
                  <a:srgbClr val="333333"/>
                </a:solidFill>
                <a:latin typeface="Source Code Pro"/>
              </a:rPr>
              <a:t>inode</a:t>
            </a:r>
            <a:r>
              <a:rPr lang="en-US" altLang="zh-CN" dirty="0" smtClean="0">
                <a:solidFill>
                  <a:srgbClr val="000000"/>
                </a:solidFill>
                <a:latin typeface="Source Code Pro"/>
              </a:rPr>
              <a:t>-</a:t>
            </a:r>
            <a:r>
              <a:rPr lang="en-US" altLang="zh-CN" dirty="0">
                <a:solidFill>
                  <a:srgbClr val="000000"/>
                </a:solidFill>
                <a:latin typeface="Source Code Pro"/>
              </a:rPr>
              <a:t>&gt;</a:t>
            </a:r>
            <a:r>
              <a:rPr lang="en-US" altLang="zh-CN" dirty="0">
                <a:solidFill>
                  <a:srgbClr val="333333"/>
                </a:solidFill>
                <a:latin typeface="Source Code Pro"/>
              </a:rPr>
              <a:t>tail, entry</a:t>
            </a:r>
            <a:r>
              <a:rPr lang="en-US" altLang="zh-CN" dirty="0">
                <a:solidFill>
                  <a:srgbClr val="000000"/>
                </a:solidFill>
                <a:latin typeface="Source Code Pro"/>
              </a:rPr>
              <a:t>-&gt;</a:t>
            </a:r>
            <a:r>
              <a:rPr lang="en-US" altLang="zh-CN" dirty="0">
                <a:solidFill>
                  <a:srgbClr val="333333"/>
                </a:solidFill>
                <a:latin typeface="Source Code Pro"/>
              </a:rPr>
              <a:t>length); </a:t>
            </a:r>
            <a:endParaRPr lang="en-US" altLang="zh-CN" dirty="0" smtClean="0">
              <a:solidFill>
                <a:srgbClr val="333333"/>
              </a:solidFill>
              <a:latin typeface="Source Code Pro"/>
            </a:endParaRPr>
          </a:p>
          <a:p>
            <a:r>
              <a:rPr lang="en-US" altLang="zh-CN" dirty="0" err="1" smtClean="0">
                <a:solidFill>
                  <a:srgbClr val="333333"/>
                </a:solidFill>
                <a:latin typeface="Source Code Pro"/>
              </a:rPr>
              <a:t>sfence</a:t>
            </a:r>
            <a:r>
              <a:rPr lang="en-US" altLang="zh-CN" dirty="0">
                <a:solidFill>
                  <a:srgbClr val="333333"/>
                </a:solidFill>
                <a:latin typeface="Source Code Pro"/>
              </a:rPr>
              <a:t>(); </a:t>
            </a:r>
            <a:r>
              <a:rPr lang="en-US" altLang="zh-CN" dirty="0">
                <a:solidFill>
                  <a:srgbClr val="880000"/>
                </a:solidFill>
                <a:latin typeface="Source Code Pro"/>
              </a:rPr>
              <a:t>// orders subsequent PCOMMIT</a:t>
            </a:r>
            <a:r>
              <a:rPr lang="en-US" altLang="zh-CN" dirty="0">
                <a:solidFill>
                  <a:srgbClr val="333333"/>
                </a:solidFill>
                <a:latin typeface="Source Code Pro"/>
              </a:rPr>
              <a:t> </a:t>
            </a:r>
            <a:endParaRPr lang="en-US" altLang="zh-CN" dirty="0" smtClean="0">
              <a:solidFill>
                <a:srgbClr val="333333"/>
              </a:solidFill>
              <a:latin typeface="Source Code Pro"/>
            </a:endParaRPr>
          </a:p>
          <a:p>
            <a:r>
              <a:rPr lang="en-US" altLang="zh-CN" dirty="0" smtClean="0">
                <a:solidFill>
                  <a:srgbClr val="333333"/>
                </a:solidFill>
                <a:latin typeface="Source Code Pro"/>
              </a:rPr>
              <a:t>PCOMMIT</a:t>
            </a:r>
            <a:r>
              <a:rPr lang="en-US" altLang="zh-CN" dirty="0">
                <a:solidFill>
                  <a:srgbClr val="333333"/>
                </a:solidFill>
                <a:latin typeface="Source Code Pro"/>
              </a:rPr>
              <a:t>(); </a:t>
            </a:r>
            <a:r>
              <a:rPr lang="en-US" altLang="zh-CN" dirty="0">
                <a:solidFill>
                  <a:srgbClr val="880000"/>
                </a:solidFill>
                <a:latin typeface="Source Code Pro"/>
              </a:rPr>
              <a:t>// commits entry to NVMM</a:t>
            </a:r>
            <a:r>
              <a:rPr lang="en-US" altLang="zh-CN" dirty="0">
                <a:solidFill>
                  <a:srgbClr val="333333"/>
                </a:solidFill>
                <a:latin typeface="Source Code Pro"/>
              </a:rPr>
              <a:t> </a:t>
            </a:r>
            <a:endParaRPr lang="en-US" altLang="zh-CN" dirty="0" smtClean="0">
              <a:solidFill>
                <a:srgbClr val="333333"/>
              </a:solidFill>
              <a:latin typeface="Source Code Pro"/>
            </a:endParaRPr>
          </a:p>
          <a:p>
            <a:r>
              <a:rPr lang="en-US" altLang="zh-CN" dirty="0" err="1" smtClean="0">
                <a:solidFill>
                  <a:srgbClr val="333333"/>
                </a:solidFill>
                <a:latin typeface="Source Code Pro"/>
              </a:rPr>
              <a:t>sfence</a:t>
            </a:r>
            <a:r>
              <a:rPr lang="en-US" altLang="zh-CN" dirty="0">
                <a:solidFill>
                  <a:srgbClr val="333333"/>
                </a:solidFill>
                <a:latin typeface="Source Code Pro"/>
              </a:rPr>
              <a:t>(); </a:t>
            </a:r>
            <a:r>
              <a:rPr lang="en-US" altLang="zh-CN" dirty="0">
                <a:solidFill>
                  <a:srgbClr val="880000"/>
                </a:solidFill>
                <a:latin typeface="Source Code Pro"/>
              </a:rPr>
              <a:t>// orders subsequent store</a:t>
            </a:r>
            <a:r>
              <a:rPr lang="en-US" altLang="zh-CN" dirty="0">
                <a:solidFill>
                  <a:srgbClr val="333333"/>
                </a:solidFill>
                <a:latin typeface="Source Code Pro"/>
              </a:rPr>
              <a:t> </a:t>
            </a:r>
            <a:endParaRPr lang="en-US" altLang="zh-CN" dirty="0" smtClean="0">
              <a:solidFill>
                <a:srgbClr val="333333"/>
              </a:solidFill>
              <a:latin typeface="Source Code Pro"/>
            </a:endParaRPr>
          </a:p>
          <a:p>
            <a:r>
              <a:rPr lang="en-US" altLang="zh-CN" dirty="0" err="1" smtClean="0">
                <a:solidFill>
                  <a:srgbClr val="333333"/>
                </a:solidFill>
                <a:latin typeface="Source Code Pro"/>
              </a:rPr>
              <a:t>inode</a:t>
            </a:r>
            <a:r>
              <a:rPr lang="en-US" altLang="zh-CN" dirty="0" smtClean="0">
                <a:solidFill>
                  <a:srgbClr val="000000"/>
                </a:solidFill>
                <a:latin typeface="Source Code Pro"/>
              </a:rPr>
              <a:t>-</a:t>
            </a:r>
            <a:r>
              <a:rPr lang="en-US" altLang="zh-CN" dirty="0">
                <a:solidFill>
                  <a:srgbClr val="000000"/>
                </a:solidFill>
                <a:latin typeface="Source Code Pro"/>
              </a:rPr>
              <a:t>&gt;</a:t>
            </a:r>
            <a:r>
              <a:rPr lang="en-US" altLang="zh-CN" dirty="0">
                <a:solidFill>
                  <a:srgbClr val="333333"/>
                </a:solidFill>
                <a:latin typeface="Source Code Pro"/>
              </a:rPr>
              <a:t>tail </a:t>
            </a:r>
            <a:r>
              <a:rPr lang="en-US" altLang="zh-CN" dirty="0">
                <a:solidFill>
                  <a:srgbClr val="000000"/>
                </a:solidFill>
                <a:latin typeface="Source Code Pro"/>
              </a:rPr>
              <a:t>=</a:t>
            </a:r>
            <a:r>
              <a:rPr lang="en-US" altLang="zh-CN" dirty="0">
                <a:solidFill>
                  <a:srgbClr val="333333"/>
                </a:solidFill>
                <a:latin typeface="Source Code Pro"/>
              </a:rPr>
              <a:t> </a:t>
            </a:r>
            <a:r>
              <a:rPr lang="en-US" altLang="zh-CN" dirty="0" err="1">
                <a:solidFill>
                  <a:srgbClr val="333333"/>
                </a:solidFill>
                <a:latin typeface="Source Code Pro"/>
              </a:rPr>
              <a:t>new_tail</a:t>
            </a:r>
            <a:r>
              <a:rPr lang="en-US" altLang="zh-CN" dirty="0">
                <a:solidFill>
                  <a:srgbClr val="333333"/>
                </a:solidFill>
                <a:latin typeface="Source Code Pro"/>
              </a:rPr>
              <a:t>;</a:t>
            </a:r>
            <a:endParaRPr lang="zh-CN" altLang="en-US" dirty="0"/>
          </a:p>
        </p:txBody>
      </p:sp>
      <p:pic>
        <p:nvPicPr>
          <p:cNvPr id="5" name="图片 4"/>
          <p:cNvPicPr>
            <a:picLocks noChangeAspect="1"/>
          </p:cNvPicPr>
          <p:nvPr/>
        </p:nvPicPr>
        <p:blipFill>
          <a:blip r:embed="rId3"/>
          <a:stretch>
            <a:fillRect/>
          </a:stretch>
        </p:blipFill>
        <p:spPr>
          <a:xfrm>
            <a:off x="4985120" y="5692346"/>
            <a:ext cx="3773848" cy="810054"/>
          </a:xfrm>
          <a:prstGeom prst="rect">
            <a:avLst/>
          </a:prstGeom>
        </p:spPr>
      </p:pic>
      <p:sp>
        <p:nvSpPr>
          <p:cNvPr id="6" name="矩形 5"/>
          <p:cNvSpPr/>
          <p:nvPr/>
        </p:nvSpPr>
        <p:spPr>
          <a:xfrm>
            <a:off x="5310918" y="2537266"/>
            <a:ext cx="3667982" cy="1631216"/>
          </a:xfrm>
          <a:prstGeom prst="rect">
            <a:avLst/>
          </a:prstGeom>
        </p:spPr>
        <p:txBody>
          <a:bodyPr wrap="square">
            <a:spAutoFit/>
          </a:bodyPr>
          <a:lstStyle/>
          <a:p>
            <a:r>
              <a:rPr lang="zh-CN" altLang="en-US" sz="2000" b="1" dirty="0">
                <a:solidFill>
                  <a:srgbClr val="3F3F3F"/>
                </a:solidFill>
                <a:latin typeface="微软雅黑" panose="020B0503020204020204" pitchFamily="34" charset="-122"/>
                <a:ea typeface="微软雅黑" panose="020B0503020204020204" pitchFamily="34" charset="-122"/>
              </a:rPr>
              <a:t>如果</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运行在一个支持</a:t>
            </a:r>
            <a:r>
              <a:rPr lang="en-US" altLang="zh-CN" sz="2000" b="1" dirty="0" err="1" smtClean="0">
                <a:solidFill>
                  <a:srgbClr val="3F3F3F"/>
                </a:solidFill>
                <a:latin typeface="微软雅黑" panose="020B0503020204020204" pitchFamily="34" charset="-122"/>
                <a:ea typeface="微软雅黑" panose="020B0503020204020204" pitchFamily="34" charset="-122"/>
              </a:rPr>
              <a:t>clflushopt,clwb</a:t>
            </a:r>
            <a:r>
              <a:rPr lang="zh-CN" altLang="en-US" sz="2000" b="1" dirty="0">
                <a:solidFill>
                  <a:srgbClr val="3F3F3F"/>
                </a:solidFill>
                <a:latin typeface="微软雅黑" panose="020B0503020204020204" pitchFamily="34" charset="-122"/>
                <a:ea typeface="微软雅黑" panose="020B0503020204020204" pitchFamily="34" charset="-122"/>
              </a:rPr>
              <a:t>和</a:t>
            </a:r>
            <a:r>
              <a:rPr lang="en-US" altLang="zh-CN" sz="2000" b="1" dirty="0">
                <a:solidFill>
                  <a:srgbClr val="3F3F3F"/>
                </a:solidFill>
                <a:latin typeface="微软雅黑" panose="020B0503020204020204" pitchFamily="34" charset="-122"/>
                <a:ea typeface="微软雅黑" panose="020B0503020204020204" pitchFamily="34" charset="-122"/>
              </a:rPr>
              <a:t>PCOMMIT</a:t>
            </a:r>
            <a:r>
              <a:rPr lang="zh-CN" altLang="en-US" sz="2000" b="1" dirty="0">
                <a:solidFill>
                  <a:srgbClr val="3F3F3F"/>
                </a:solidFill>
                <a:latin typeface="微软雅黑" panose="020B0503020204020204" pitchFamily="34" charset="-122"/>
                <a:ea typeface="微软雅黑" panose="020B0503020204020204" pitchFamily="34" charset="-122"/>
              </a:rPr>
              <a:t>指令的系统上</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zh-CN" altLang="en-US" sz="2000" b="1" dirty="0" smtClean="0">
                <a:solidFill>
                  <a:srgbClr val="3F3F3F"/>
                </a:solidFill>
                <a:latin typeface="微软雅黑" panose="020B0503020204020204" pitchFamily="34" charset="-122"/>
                <a:ea typeface="微软雅黑" panose="020B0503020204020204" pitchFamily="34" charset="-122"/>
              </a:rPr>
              <a:t>将</a:t>
            </a:r>
            <a:r>
              <a:rPr lang="zh-CN" altLang="en-US" sz="2000" b="1" dirty="0">
                <a:solidFill>
                  <a:srgbClr val="3F3F3F"/>
                </a:solidFill>
                <a:latin typeface="微软雅黑" panose="020B0503020204020204" pitchFamily="34" charset="-122"/>
                <a:ea typeface="微软雅黑" panose="020B0503020204020204" pitchFamily="34" charset="-122"/>
              </a:rPr>
              <a:t>使用如下面的伪代码确保写顺序性</a:t>
            </a:r>
            <a:r>
              <a:rPr lang="zh-CN" altLang="en-US" dirty="0">
                <a:solidFill>
                  <a:srgbClr val="3F3F3F"/>
                </a:solidFill>
                <a:latin typeface="microsoft yahei" panose="020B0503020204020204" pitchFamily="34" charset="-122"/>
                <a:ea typeface="microsoft yahei" panose="020B0503020204020204" pitchFamily="34" charset="-122"/>
              </a:rPr>
              <a:t>。</a:t>
            </a:r>
            <a:endParaRPr lang="zh-CN" altLang="en-US" dirty="0"/>
          </a:p>
        </p:txBody>
      </p:sp>
      <p:graphicFrame>
        <p:nvGraphicFramePr>
          <p:cNvPr id="9" name="图示 8"/>
          <p:cNvGraphicFramePr/>
          <p:nvPr>
            <p:extLst>
              <p:ext uri="{D42A27DB-BD31-4B8C-83A1-F6EECF244321}">
                <p14:modId xmlns:p14="http://schemas.microsoft.com/office/powerpoint/2010/main" val="3945314067"/>
              </p:ext>
            </p:extLst>
          </p:nvPr>
        </p:nvGraphicFramePr>
        <p:xfrm>
          <a:off x="91218" y="1183745"/>
          <a:ext cx="5219700" cy="2990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3177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63785" y="0"/>
            <a:ext cx="4781715" cy="1631216"/>
          </a:xfrm>
          <a:prstGeom prst="rect">
            <a:avLst/>
          </a:prstGeom>
          <a:noFill/>
        </p:spPr>
        <p:txBody>
          <a:bodyPr wrap="square" rtlCol="0">
            <a:spAutoFit/>
          </a:bodyPr>
          <a:lstStyle/>
          <a:p>
            <a:pPr algn="ctr"/>
            <a:r>
              <a:rPr lang="en-US" altLang="zh-CN" sz="100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100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2846288" y="208017"/>
            <a:ext cx="4663440" cy="707886"/>
          </a:xfrm>
          <a:prstGeom prst="rect">
            <a:avLst/>
          </a:prstGeom>
          <a:noFill/>
        </p:spPr>
        <p:txBody>
          <a:bodyPr wrap="square" rtlCol="0">
            <a:spAutoFit/>
          </a:bodyPr>
          <a:lstStyle/>
          <a:p>
            <a:r>
              <a:rPr lang="zh-CN" altLang="en-US" sz="4000" b="1" dirty="0" smtClean="0">
                <a:solidFill>
                  <a:schemeClr val="tx1">
                    <a:lumMod val="85000"/>
                    <a:lumOff val="15000"/>
                  </a:schemeClr>
                </a:solidFill>
                <a:latin typeface="微软雅黑" panose="020B0503020204020204" pitchFamily="34" charset="-122"/>
                <a:ea typeface="微软雅黑" panose="020B0503020204020204" pitchFamily="34" charset="-122"/>
              </a:rPr>
              <a:t>背景</a:t>
            </a:r>
            <a:endPar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846288" y="79179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0" y="1321951"/>
            <a:ext cx="3230339" cy="461665"/>
          </a:xfrm>
          <a:prstGeom prst="rect">
            <a:avLst/>
          </a:prstGeom>
        </p:spPr>
        <p:txBody>
          <a:bodyPr wrap="square" rtlCol="0">
            <a:spAutoFit/>
          </a:bodyPr>
          <a:lstStyle/>
          <a:p>
            <a:pPr algn="ctr"/>
            <a:r>
              <a:rPr lang="en-US" altLang="zh-CN" sz="24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2400" b="1" dirty="0">
              <a:solidFill>
                <a:schemeClr val="accent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669073" y="2018371"/>
            <a:ext cx="7549376" cy="83099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smtClean="0"/>
              <a:t>NVM</a:t>
            </a:r>
          </a:p>
          <a:p>
            <a:r>
              <a:rPr lang="en-US" altLang="zh-CN" sz="2400" dirty="0"/>
              <a:t>	</a:t>
            </a:r>
            <a:r>
              <a:rPr lang="en-US" altLang="zh-CN" sz="2400" dirty="0" smtClean="0"/>
              <a:t>PCM STT-RAM ReRAM 3D </a:t>
            </a:r>
            <a:r>
              <a:rPr lang="en-US" altLang="zh-CN" sz="2400" dirty="0" err="1" smtClean="0"/>
              <a:t>XPoint</a:t>
            </a:r>
            <a:r>
              <a:rPr lang="en-US" altLang="zh-CN" sz="2400" dirty="0" smtClean="0"/>
              <a:t> technology</a:t>
            </a:r>
            <a:endParaRPr lang="zh-CN" altLang="en-US" sz="2400" dirty="0"/>
          </a:p>
        </p:txBody>
      </p:sp>
      <p:pic>
        <p:nvPicPr>
          <p:cNvPr id="6" name="图片 5"/>
          <p:cNvPicPr>
            <a:picLocks noChangeAspect="1"/>
          </p:cNvPicPr>
          <p:nvPr/>
        </p:nvPicPr>
        <p:blipFill>
          <a:blip r:embed="rId2"/>
          <a:stretch>
            <a:fillRect/>
          </a:stretch>
        </p:blipFill>
        <p:spPr>
          <a:xfrm>
            <a:off x="4795023" y="3084123"/>
            <a:ext cx="3189249" cy="3186137"/>
          </a:xfrm>
          <a:prstGeom prst="rect">
            <a:avLst/>
          </a:prstGeom>
        </p:spPr>
      </p:pic>
      <p:pic>
        <p:nvPicPr>
          <p:cNvPr id="8" name="图片 7"/>
          <p:cNvPicPr>
            <a:picLocks noChangeAspect="1"/>
          </p:cNvPicPr>
          <p:nvPr/>
        </p:nvPicPr>
        <p:blipFill>
          <a:blip r:embed="rId3"/>
          <a:stretch>
            <a:fillRect/>
          </a:stretch>
        </p:blipFill>
        <p:spPr>
          <a:xfrm>
            <a:off x="464671" y="3776963"/>
            <a:ext cx="3750490" cy="1793937"/>
          </a:xfrm>
          <a:prstGeom prst="rect">
            <a:avLst/>
          </a:prstGeom>
        </p:spPr>
      </p:pic>
    </p:spTree>
    <p:extLst>
      <p:ext uri="{BB962C8B-B14F-4D97-AF65-F5344CB8AC3E}">
        <p14:creationId xmlns:p14="http://schemas.microsoft.com/office/powerpoint/2010/main" val="1466285327"/>
      </p:ext>
    </p:extLst>
  </p:cSld>
  <p:clrMapOvr>
    <a:masterClrMapping/>
  </p:clrMapOvr>
  <mc:AlternateContent xmlns:mc="http://schemas.openxmlformats.org/markup-compatibility/2006" xmlns:p14="http://schemas.microsoft.com/office/powerpoint/2010/main">
    <mc:Choice Requires="p14">
      <p:transition spd="slow" p14:dur="2000" advTm="20595"/>
    </mc:Choice>
    <mc:Fallback xmlns="">
      <p:transition spd="slow" advTm="2059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63601" y="255300"/>
            <a:ext cx="7570787" cy="844550"/>
          </a:xfrm>
          <a:solidFill>
            <a:schemeClr val="accent1"/>
          </a:solidFill>
        </p:spPr>
        <p:txBody>
          <a:bodyPr anchor="ctr">
            <a:normAutofit/>
          </a:bodyPr>
          <a:lstStyle/>
          <a:p>
            <a:pPr algn="ctr"/>
            <a:r>
              <a:rPr lang="zh-CN" altLang="en-US" sz="4000" b="1" dirty="0" smtClean="0">
                <a:latin typeface="微软雅黑" panose="020B0503020204020204" pitchFamily="34" charset="-122"/>
                <a:ea typeface="微软雅黑" panose="020B0503020204020204" pitchFamily="34" charset="-122"/>
              </a:rPr>
              <a:t>目录操作</a:t>
            </a:r>
          </a:p>
        </p:txBody>
      </p:sp>
      <p:sp>
        <p:nvSpPr>
          <p:cNvPr id="362500"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048ECDDD-DE1A-43A2-B2C7-87523C1AD2E7}"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30</a:t>
            </a:fld>
            <a:endParaRPr lang="zh-CN" altLang="zh-CN">
              <a:solidFill>
                <a:srgbClr val="FFFFFF"/>
              </a:solidFill>
              <a:latin typeface="Comic Sans MS" panose="030F0702030302020204" pitchFamily="66"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158496" y="1708199"/>
            <a:ext cx="4484404" cy="4670941"/>
          </a:xfrm>
          <a:prstGeom prst="rect">
            <a:avLst/>
          </a:prstGeom>
        </p:spPr>
      </p:pic>
      <p:sp>
        <p:nvSpPr>
          <p:cNvPr id="3" name="矩形 2"/>
          <p:cNvSpPr/>
          <p:nvPr/>
        </p:nvSpPr>
        <p:spPr>
          <a:xfrm>
            <a:off x="4642900" y="1433526"/>
            <a:ext cx="4572000" cy="923330"/>
          </a:xfrm>
          <a:prstGeom prst="rect">
            <a:avLst/>
          </a:prstGeom>
        </p:spPr>
        <p:txBody>
          <a:bodyPr>
            <a:spAutoFit/>
          </a:bodyPr>
          <a:lstStyle/>
          <a:p>
            <a:r>
              <a:rPr lang="zh-CN" altLang="en-US" dirty="0">
                <a:solidFill>
                  <a:srgbClr val="3F3F3F"/>
                </a:solidFill>
                <a:latin typeface="microsoft yahei" panose="020B0503020204020204" pitchFamily="34" charset="-122"/>
                <a:ea typeface="microsoft yahei" panose="020B0503020204020204" pitchFamily="34" charset="-122"/>
              </a:rPr>
              <a:t>目录分成两个部分：一个是存在</a:t>
            </a:r>
            <a:r>
              <a:rPr lang="en-US" altLang="zh-CN" dirty="0">
                <a:solidFill>
                  <a:srgbClr val="3F3F3F"/>
                </a:solidFill>
                <a:latin typeface="microsoft yahei" panose="020B0503020204020204" pitchFamily="34" charset="-122"/>
                <a:ea typeface="microsoft yahei" panose="020B0503020204020204" pitchFamily="34" charset="-122"/>
              </a:rPr>
              <a:t>NVMM</a:t>
            </a:r>
            <a:r>
              <a:rPr lang="zh-CN" altLang="en-US" dirty="0">
                <a:solidFill>
                  <a:srgbClr val="3F3F3F"/>
                </a:solidFill>
                <a:latin typeface="microsoft yahei" panose="020B0503020204020204" pitchFamily="34" charset="-122"/>
                <a:ea typeface="microsoft yahei" panose="020B0503020204020204" pitchFamily="34" charset="-122"/>
              </a:rPr>
              <a:t>中的</a:t>
            </a:r>
            <a:r>
              <a:rPr lang="zh-CN" altLang="en-US" dirty="0" smtClean="0">
                <a:solidFill>
                  <a:srgbClr val="3F3F3F"/>
                </a:solidFill>
                <a:latin typeface="microsoft yahei" panose="020B0503020204020204" pitchFamily="34" charset="-122"/>
                <a:ea typeface="microsoft yahei" panose="020B0503020204020204" pitchFamily="34" charset="-122"/>
              </a:rPr>
              <a:t>目录</a:t>
            </a:r>
            <a:r>
              <a:rPr lang="en-US" altLang="zh-CN" dirty="0" err="1" smtClean="0">
                <a:solidFill>
                  <a:srgbClr val="FF0000"/>
                </a:solidFill>
                <a:latin typeface="microsoft yahei" panose="020B0503020204020204" pitchFamily="34" charset="-122"/>
                <a:ea typeface="microsoft yahei" panose="020B0503020204020204" pitchFamily="34" charset="-122"/>
              </a:rPr>
              <a:t>inode</a:t>
            </a:r>
            <a:r>
              <a:rPr lang="en-US" altLang="zh-CN" dirty="0" smtClean="0">
                <a:solidFill>
                  <a:srgbClr val="FF0000"/>
                </a:solidFill>
                <a:latin typeface="microsoft yahei" panose="020B0503020204020204" pitchFamily="34" charset="-122"/>
                <a:ea typeface="microsoft yahei" panose="020B0503020204020204" pitchFamily="34" charset="-122"/>
              </a:rPr>
              <a:t> log</a:t>
            </a:r>
            <a:r>
              <a:rPr lang="zh-CN" altLang="en-US" dirty="0" smtClean="0">
                <a:solidFill>
                  <a:srgbClr val="3F3F3F"/>
                </a:solidFill>
                <a:latin typeface="microsoft yahei" panose="020B0503020204020204" pitchFamily="34" charset="-122"/>
                <a:ea typeface="microsoft yahei" panose="020B0503020204020204" pitchFamily="34" charset="-122"/>
              </a:rPr>
              <a:t>，</a:t>
            </a:r>
            <a:r>
              <a:rPr lang="zh-CN" altLang="en-US" dirty="0">
                <a:solidFill>
                  <a:srgbClr val="3F3F3F"/>
                </a:solidFill>
                <a:latin typeface="microsoft yahei" panose="020B0503020204020204" pitchFamily="34" charset="-122"/>
                <a:ea typeface="microsoft yahei" panose="020B0503020204020204" pitchFamily="34" charset="-122"/>
              </a:rPr>
              <a:t>一个是存在</a:t>
            </a:r>
            <a:r>
              <a:rPr lang="en-US" altLang="zh-CN" dirty="0">
                <a:solidFill>
                  <a:srgbClr val="3F3F3F"/>
                </a:solidFill>
                <a:latin typeface="microsoft yahei" panose="020B0503020204020204" pitchFamily="34" charset="-122"/>
                <a:ea typeface="microsoft yahei" panose="020B0503020204020204" pitchFamily="34" charset="-122"/>
              </a:rPr>
              <a:t>DRAM</a:t>
            </a:r>
            <a:r>
              <a:rPr lang="zh-CN" altLang="en-US" dirty="0">
                <a:solidFill>
                  <a:srgbClr val="3F3F3F"/>
                </a:solidFill>
                <a:latin typeface="microsoft yahei" panose="020B0503020204020204" pitchFamily="34" charset="-122"/>
                <a:ea typeface="microsoft yahei" panose="020B0503020204020204" pitchFamily="34" charset="-122"/>
              </a:rPr>
              <a:t>中的</a:t>
            </a:r>
            <a:r>
              <a:rPr lang="en-US" altLang="zh-CN" dirty="0">
                <a:solidFill>
                  <a:srgbClr val="FF0000"/>
                </a:solidFill>
                <a:latin typeface="microsoft yahei" panose="020B0503020204020204" pitchFamily="34" charset="-122"/>
                <a:ea typeface="microsoft yahei" panose="020B0503020204020204" pitchFamily="34" charset="-122"/>
              </a:rPr>
              <a:t>radix tree</a:t>
            </a:r>
            <a:endParaRPr lang="zh-CN" altLang="en-US" dirty="0">
              <a:solidFill>
                <a:srgbClr val="FF0000"/>
              </a:solidFill>
            </a:endParaRPr>
          </a:p>
        </p:txBody>
      </p:sp>
      <p:sp>
        <p:nvSpPr>
          <p:cNvPr id="4" name="矩形 3"/>
          <p:cNvSpPr/>
          <p:nvPr/>
        </p:nvSpPr>
        <p:spPr>
          <a:xfrm>
            <a:off x="4642900" y="2466966"/>
            <a:ext cx="4694747" cy="646331"/>
          </a:xfrm>
          <a:prstGeom prst="rect">
            <a:avLst/>
          </a:prstGeom>
        </p:spPr>
        <p:txBody>
          <a:bodyPr wrap="non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directory </a:t>
            </a:r>
            <a:r>
              <a:rPr lang="en-US" altLang="zh-CN" dirty="0" smtClean="0">
                <a:solidFill>
                  <a:srgbClr val="3F3F3F"/>
                </a:solidFill>
                <a:latin typeface="microsoft yahei" panose="020B0503020204020204" pitchFamily="34" charset="-122"/>
                <a:ea typeface="microsoft yahei" panose="020B0503020204020204" pitchFamily="34" charset="-122"/>
              </a:rPr>
              <a:t>log</a:t>
            </a:r>
            <a:r>
              <a:rPr lang="zh-CN" altLang="en-US" dirty="0" smtClean="0">
                <a:solidFill>
                  <a:srgbClr val="3F3F3F"/>
                </a:solidFill>
                <a:latin typeface="microsoft yahei" panose="020B0503020204020204" pitchFamily="34" charset="-122"/>
                <a:ea typeface="microsoft yahei" panose="020B0503020204020204" pitchFamily="34" charset="-122"/>
              </a:rPr>
              <a:t>：</a:t>
            </a:r>
            <a:r>
              <a:rPr lang="en-US" altLang="zh-CN" dirty="0"/>
              <a:t>directory entries</a:t>
            </a:r>
            <a:r>
              <a:rPr lang="zh-CN" altLang="en-US" dirty="0"/>
              <a:t>，简称</a:t>
            </a:r>
            <a:r>
              <a:rPr lang="en-US" altLang="zh-CN" dirty="0" err="1" smtClean="0"/>
              <a:t>dentry</a:t>
            </a:r>
            <a:endParaRPr lang="en-US" altLang="zh-CN" dirty="0" smtClean="0"/>
          </a:p>
          <a:p>
            <a:r>
              <a:rPr lang="en-US" altLang="zh-CN" dirty="0" smtClean="0"/>
              <a:t>&amp; </a:t>
            </a:r>
            <a:r>
              <a:rPr lang="en-US" altLang="zh-CN" dirty="0" err="1"/>
              <a:t>inode</a:t>
            </a:r>
            <a:r>
              <a:rPr lang="en-US" altLang="zh-CN" dirty="0"/>
              <a:t> update entries</a:t>
            </a:r>
            <a:endParaRPr lang="zh-CN" altLang="en-US" dirty="0"/>
          </a:p>
        </p:txBody>
      </p:sp>
      <p:sp>
        <p:nvSpPr>
          <p:cNvPr id="5" name="矩形 4"/>
          <p:cNvSpPr/>
          <p:nvPr/>
        </p:nvSpPr>
        <p:spPr>
          <a:xfrm>
            <a:off x="4642900" y="3258938"/>
            <a:ext cx="4572000" cy="923330"/>
          </a:xfrm>
          <a:prstGeom prst="rect">
            <a:avLst/>
          </a:prstGeom>
        </p:spPr>
        <p:txBody>
          <a:bodyPr>
            <a:spAutoFit/>
          </a:bodyPr>
          <a:lstStyle/>
          <a:p>
            <a:r>
              <a:rPr lang="en-US" altLang="zh-CN" dirty="0" err="1">
                <a:solidFill>
                  <a:srgbClr val="3F3F3F"/>
                </a:solidFill>
                <a:latin typeface="microsoft yahei" panose="020B0503020204020204" pitchFamily="34" charset="-122"/>
                <a:ea typeface="microsoft yahei" panose="020B0503020204020204" pitchFamily="34" charset="-122"/>
              </a:rPr>
              <a:t>Dentries</a:t>
            </a:r>
            <a:r>
              <a:rPr lang="zh-CN" altLang="en-US" dirty="0">
                <a:solidFill>
                  <a:srgbClr val="3F3F3F"/>
                </a:solidFill>
                <a:latin typeface="microsoft yahei" panose="020B0503020204020204" pitchFamily="34" charset="-122"/>
                <a:ea typeface="microsoft yahei" panose="020B0503020204020204" pitchFamily="34" charset="-122"/>
              </a:rPr>
              <a:t>包括子文件</a:t>
            </a:r>
            <a:r>
              <a:rPr lang="en-US" altLang="zh-CN" dirty="0">
                <a:solidFill>
                  <a:srgbClr val="3F3F3F"/>
                </a:solidFill>
                <a:latin typeface="microsoft yahei" panose="020B0503020204020204" pitchFamily="34" charset="-122"/>
                <a:ea typeface="microsoft yahei" panose="020B0503020204020204" pitchFamily="34" charset="-122"/>
              </a:rPr>
              <a:t>/</a:t>
            </a:r>
            <a:r>
              <a:rPr lang="zh-CN" altLang="en-US" dirty="0">
                <a:solidFill>
                  <a:srgbClr val="3F3F3F"/>
                </a:solidFill>
                <a:latin typeface="microsoft yahei" panose="020B0503020204020204" pitchFamily="34" charset="-122"/>
                <a:ea typeface="microsoft yahei" panose="020B0503020204020204" pitchFamily="34" charset="-122"/>
              </a:rPr>
              <a:t>目录的名字，它的索引结点号（</a:t>
            </a:r>
            <a:r>
              <a:rPr lang="en-US" altLang="zh-CN" dirty="0" err="1">
                <a:solidFill>
                  <a:srgbClr val="3F3F3F"/>
                </a:solidFill>
                <a:latin typeface="microsoft yahei" panose="020B0503020204020204" pitchFamily="34" charset="-122"/>
                <a:ea typeface="microsoft yahei" panose="020B0503020204020204" pitchFamily="34" charset="-122"/>
              </a:rPr>
              <a:t>inode</a:t>
            </a:r>
            <a:r>
              <a:rPr lang="en-US" altLang="zh-CN" dirty="0">
                <a:solidFill>
                  <a:srgbClr val="3F3F3F"/>
                </a:solidFill>
                <a:latin typeface="microsoft yahei" panose="020B0503020204020204" pitchFamily="34" charset="-122"/>
                <a:ea typeface="microsoft yahei" panose="020B0503020204020204" pitchFamily="34" charset="-122"/>
              </a:rPr>
              <a:t> number</a:t>
            </a:r>
            <a:r>
              <a:rPr lang="zh-CN" altLang="en-US" dirty="0">
                <a:solidFill>
                  <a:srgbClr val="3F3F3F"/>
                </a:solidFill>
                <a:latin typeface="microsoft yahei" panose="020B0503020204020204" pitchFamily="34" charset="-122"/>
                <a:ea typeface="microsoft yahei" panose="020B0503020204020204" pitchFamily="34" charset="-122"/>
              </a:rPr>
              <a:t>）以及时间戳（</a:t>
            </a:r>
            <a:r>
              <a:rPr lang="en-US" altLang="zh-CN" dirty="0">
                <a:solidFill>
                  <a:srgbClr val="3F3F3F"/>
                </a:solidFill>
                <a:latin typeface="microsoft yahei" panose="020B0503020204020204" pitchFamily="34" charset="-122"/>
                <a:ea typeface="microsoft yahei" panose="020B0503020204020204" pitchFamily="34" charset="-122"/>
              </a:rPr>
              <a:t>timestamp</a:t>
            </a:r>
            <a:r>
              <a:rPr lang="zh-CN" altLang="en-US" dirty="0">
                <a:solidFill>
                  <a:srgbClr val="3F3F3F"/>
                </a:solidFill>
                <a:latin typeface="microsoft yahei" panose="020B0503020204020204" pitchFamily="34" charset="-122"/>
                <a:ea typeface="microsoft yahei" panose="020B0503020204020204" pitchFamily="34" charset="-122"/>
              </a:rPr>
              <a:t>）</a:t>
            </a:r>
            <a:endParaRPr lang="zh-CN" altLang="en-US" dirty="0"/>
          </a:p>
        </p:txBody>
      </p:sp>
      <p:sp>
        <p:nvSpPr>
          <p:cNvPr id="6" name="矩形 5"/>
          <p:cNvSpPr/>
          <p:nvPr/>
        </p:nvSpPr>
        <p:spPr>
          <a:xfrm>
            <a:off x="4642900" y="4303455"/>
            <a:ext cx="4476940" cy="2554545"/>
          </a:xfrm>
          <a:prstGeom prst="rect">
            <a:avLst/>
          </a:prstGeom>
        </p:spPr>
        <p:txBody>
          <a:bodyPr wrap="square">
            <a:spAutoFit/>
          </a:bodyPr>
          <a:lstStyle/>
          <a:p>
            <a:pPr>
              <a:buFont typeface="+mj-lt"/>
              <a:buAutoNum type="arabicPeriod"/>
            </a:pPr>
            <a:r>
              <a:rPr lang="zh-CN" altLang="en-US" sz="2000" b="1" dirty="0">
                <a:solidFill>
                  <a:srgbClr val="333333"/>
                </a:solidFill>
                <a:latin typeface="Helvetica Neue"/>
              </a:rPr>
              <a:t>在 </a:t>
            </a:r>
            <a:r>
              <a:rPr lang="en-US" altLang="zh-CN" sz="2000" b="1" dirty="0" err="1">
                <a:solidFill>
                  <a:srgbClr val="333333"/>
                </a:solidFill>
                <a:latin typeface="Helvetica Neue"/>
              </a:rPr>
              <a:t>inode</a:t>
            </a:r>
            <a:r>
              <a:rPr lang="en-US" altLang="zh-CN" sz="2000" b="1" dirty="0">
                <a:solidFill>
                  <a:srgbClr val="333333"/>
                </a:solidFill>
                <a:latin typeface="Helvetica Neue"/>
              </a:rPr>
              <a:t> table </a:t>
            </a:r>
            <a:r>
              <a:rPr lang="zh-CN" altLang="en-US" sz="2000" b="1" dirty="0">
                <a:solidFill>
                  <a:srgbClr val="333333"/>
                </a:solidFill>
                <a:latin typeface="Helvetica Neue"/>
              </a:rPr>
              <a:t>里面为 </a:t>
            </a:r>
            <a:r>
              <a:rPr lang="en-US" altLang="zh-CN" sz="2000" b="1" dirty="0">
                <a:solidFill>
                  <a:srgbClr val="333333"/>
                </a:solidFill>
                <a:latin typeface="Helvetica Neue"/>
              </a:rPr>
              <a:t>zoo </a:t>
            </a:r>
            <a:r>
              <a:rPr lang="zh-CN" altLang="en-US" sz="2000" b="1" dirty="0">
                <a:solidFill>
                  <a:srgbClr val="333333"/>
                </a:solidFill>
                <a:latin typeface="Helvetica Neue"/>
              </a:rPr>
              <a:t>选择并初始化一个未使用的 </a:t>
            </a:r>
            <a:r>
              <a:rPr lang="en-US" altLang="zh-CN" sz="2000" b="1" dirty="0" err="1">
                <a:solidFill>
                  <a:srgbClr val="333333"/>
                </a:solidFill>
                <a:latin typeface="Helvetica Neue"/>
              </a:rPr>
              <a:t>inode</a:t>
            </a:r>
            <a:endParaRPr lang="en-US" altLang="zh-CN" sz="2000" b="1" dirty="0">
              <a:solidFill>
                <a:srgbClr val="333333"/>
              </a:solidFill>
              <a:latin typeface="Helvetica Neue"/>
            </a:endParaRPr>
          </a:p>
          <a:p>
            <a:pPr>
              <a:buFont typeface="+mj-lt"/>
              <a:buAutoNum type="arabicPeriod"/>
            </a:pPr>
            <a:r>
              <a:rPr lang="zh-CN" altLang="en-US" sz="2000" b="1" dirty="0">
                <a:solidFill>
                  <a:srgbClr val="333333"/>
                </a:solidFill>
                <a:latin typeface="Helvetica Neue"/>
              </a:rPr>
              <a:t>将 </a:t>
            </a:r>
            <a:r>
              <a:rPr lang="en-US" altLang="zh-CN" sz="2000" b="1" dirty="0">
                <a:solidFill>
                  <a:srgbClr val="333333"/>
                </a:solidFill>
                <a:latin typeface="Helvetica Neue"/>
              </a:rPr>
              <a:t>zoo </a:t>
            </a:r>
            <a:r>
              <a:rPr lang="zh-CN" altLang="en-US" sz="2000" b="1" dirty="0">
                <a:solidFill>
                  <a:srgbClr val="333333"/>
                </a:solidFill>
                <a:latin typeface="Helvetica Neue"/>
              </a:rPr>
              <a:t>的 </a:t>
            </a:r>
            <a:r>
              <a:rPr lang="en-US" altLang="zh-CN" sz="2000" b="1" dirty="0" err="1">
                <a:solidFill>
                  <a:srgbClr val="333333"/>
                </a:solidFill>
                <a:latin typeface="Helvetica Neue"/>
              </a:rPr>
              <a:t>dentry</a:t>
            </a:r>
            <a:r>
              <a:rPr lang="en-US" altLang="zh-CN" sz="2000" b="1" dirty="0">
                <a:solidFill>
                  <a:srgbClr val="333333"/>
                </a:solidFill>
                <a:latin typeface="Helvetica Neue"/>
              </a:rPr>
              <a:t> </a:t>
            </a:r>
            <a:r>
              <a:rPr lang="zh-CN" altLang="en-US" sz="2000" b="1" dirty="0">
                <a:solidFill>
                  <a:srgbClr val="333333"/>
                </a:solidFill>
                <a:latin typeface="Helvetica Neue"/>
              </a:rPr>
              <a:t>添加到目录的 </a:t>
            </a:r>
            <a:r>
              <a:rPr lang="en-US" altLang="zh-CN" sz="2000" b="1" dirty="0">
                <a:solidFill>
                  <a:srgbClr val="333333"/>
                </a:solidFill>
                <a:latin typeface="Helvetica Neue"/>
              </a:rPr>
              <a:t>log </a:t>
            </a:r>
            <a:r>
              <a:rPr lang="zh-CN" altLang="en-US" sz="2000" b="1" dirty="0">
                <a:solidFill>
                  <a:srgbClr val="333333"/>
                </a:solidFill>
                <a:latin typeface="Helvetica Neue"/>
              </a:rPr>
              <a:t>里面</a:t>
            </a:r>
          </a:p>
          <a:p>
            <a:pPr>
              <a:buFont typeface="+mj-lt"/>
              <a:buAutoNum type="arabicPeriod"/>
            </a:pPr>
            <a:r>
              <a:rPr lang="zh-CN" altLang="en-US" sz="2000" b="1" dirty="0">
                <a:solidFill>
                  <a:srgbClr val="333333"/>
                </a:solidFill>
                <a:latin typeface="Helvetica Neue"/>
              </a:rPr>
              <a:t>使用当前 </a:t>
            </a:r>
            <a:r>
              <a:rPr lang="en-US" altLang="zh-CN" sz="2000" b="1" dirty="0">
                <a:solidFill>
                  <a:srgbClr val="333333"/>
                </a:solidFill>
                <a:latin typeface="Helvetica Neue"/>
              </a:rPr>
              <a:t>CPU journal </a:t>
            </a:r>
            <a:r>
              <a:rPr lang="zh-CN" altLang="en-US" sz="2000" b="1" dirty="0">
                <a:solidFill>
                  <a:srgbClr val="333333"/>
                </a:solidFill>
                <a:latin typeface="Helvetica Neue"/>
              </a:rPr>
              <a:t>更新 </a:t>
            </a:r>
            <a:r>
              <a:rPr lang="en-US" altLang="zh-CN" sz="2000" b="1" dirty="0" err="1">
                <a:solidFill>
                  <a:srgbClr val="333333"/>
                </a:solidFill>
                <a:latin typeface="Helvetica Neue"/>
              </a:rPr>
              <a:t>dir</a:t>
            </a:r>
            <a:r>
              <a:rPr lang="en-US" altLang="zh-CN" sz="2000" b="1" dirty="0">
                <a:solidFill>
                  <a:srgbClr val="333333"/>
                </a:solidFill>
                <a:latin typeface="Helvetica Neue"/>
              </a:rPr>
              <a:t> </a:t>
            </a:r>
            <a:r>
              <a:rPr lang="zh-CN" altLang="en-US" sz="2000" b="1" dirty="0">
                <a:solidFill>
                  <a:srgbClr val="333333"/>
                </a:solidFill>
                <a:latin typeface="Helvetica Neue"/>
              </a:rPr>
              <a:t>目录的 </a:t>
            </a:r>
            <a:r>
              <a:rPr lang="en-US" altLang="zh-CN" sz="2000" b="1" dirty="0">
                <a:solidFill>
                  <a:srgbClr val="333333"/>
                </a:solidFill>
                <a:latin typeface="Helvetica Neue"/>
              </a:rPr>
              <a:t>log tail </a:t>
            </a:r>
            <a:r>
              <a:rPr lang="zh-CN" altLang="en-US" sz="2000" b="1" dirty="0">
                <a:solidFill>
                  <a:srgbClr val="333333"/>
                </a:solidFill>
                <a:latin typeface="Helvetica Neue"/>
              </a:rPr>
              <a:t>和给新的 </a:t>
            </a:r>
            <a:r>
              <a:rPr lang="en-US" altLang="zh-CN" sz="2000" b="1" dirty="0" err="1">
                <a:solidFill>
                  <a:srgbClr val="333333"/>
                </a:solidFill>
                <a:latin typeface="Helvetica Neue"/>
              </a:rPr>
              <a:t>inode</a:t>
            </a:r>
            <a:r>
              <a:rPr lang="en-US" altLang="zh-CN" sz="2000" b="1" dirty="0">
                <a:solidFill>
                  <a:srgbClr val="333333"/>
                </a:solidFill>
                <a:latin typeface="Helvetica Neue"/>
              </a:rPr>
              <a:t> </a:t>
            </a:r>
            <a:r>
              <a:rPr lang="zh-CN" altLang="en-US" sz="2000" b="1" dirty="0">
                <a:solidFill>
                  <a:srgbClr val="333333"/>
                </a:solidFill>
                <a:latin typeface="Helvetica Neue"/>
              </a:rPr>
              <a:t>设置一个 </a:t>
            </a:r>
            <a:r>
              <a:rPr lang="en-US" altLang="zh-CN" sz="2000" b="1" dirty="0">
                <a:solidFill>
                  <a:srgbClr val="333333"/>
                </a:solidFill>
                <a:latin typeface="Helvetica Neue"/>
              </a:rPr>
              <a:t>valid </a:t>
            </a:r>
            <a:r>
              <a:rPr lang="zh-CN" altLang="en-US" sz="2000" b="1" dirty="0">
                <a:solidFill>
                  <a:srgbClr val="333333"/>
                </a:solidFill>
                <a:latin typeface="Helvetica Neue"/>
              </a:rPr>
              <a:t>位。</a:t>
            </a:r>
          </a:p>
          <a:p>
            <a:pPr>
              <a:buFont typeface="+mj-lt"/>
              <a:buAutoNum type="arabicPeriod"/>
            </a:pPr>
            <a:r>
              <a:rPr lang="zh-CN" altLang="en-US" sz="2000" b="1" dirty="0">
                <a:solidFill>
                  <a:srgbClr val="333333"/>
                </a:solidFill>
                <a:latin typeface="Helvetica Neue"/>
              </a:rPr>
              <a:t>将 </a:t>
            </a:r>
            <a:r>
              <a:rPr lang="en-US" altLang="zh-CN" sz="2000" b="1" dirty="0">
                <a:solidFill>
                  <a:srgbClr val="333333"/>
                </a:solidFill>
                <a:latin typeface="Helvetica Neue"/>
              </a:rPr>
              <a:t>zoo </a:t>
            </a:r>
            <a:r>
              <a:rPr lang="zh-CN" altLang="en-US" sz="2000" b="1" dirty="0">
                <a:solidFill>
                  <a:srgbClr val="333333"/>
                </a:solidFill>
                <a:latin typeface="Helvetica Neue"/>
              </a:rPr>
              <a:t>添加到 </a:t>
            </a:r>
            <a:r>
              <a:rPr lang="en-US" altLang="zh-CN" sz="2000" b="1" dirty="0">
                <a:solidFill>
                  <a:srgbClr val="333333"/>
                </a:solidFill>
                <a:latin typeface="Helvetica Neue"/>
              </a:rPr>
              <a:t>radix tee </a:t>
            </a:r>
            <a:r>
              <a:rPr lang="zh-CN" altLang="en-US" sz="2000" b="1" dirty="0">
                <a:solidFill>
                  <a:srgbClr val="333333"/>
                </a:solidFill>
                <a:latin typeface="Helvetica Neue"/>
              </a:rPr>
              <a:t>上面。</a:t>
            </a:r>
            <a:endParaRPr lang="zh-CN" altLang="en-US" sz="2000" b="1" i="0" dirty="0">
              <a:solidFill>
                <a:srgbClr val="333333"/>
              </a:solidFill>
              <a:effectLst/>
              <a:latin typeface="Helvetica Neue"/>
            </a:endParaRPr>
          </a:p>
        </p:txBody>
      </p:sp>
    </p:spTree>
    <p:extLst>
      <p:ext uri="{BB962C8B-B14F-4D97-AF65-F5344CB8AC3E}">
        <p14:creationId xmlns:p14="http://schemas.microsoft.com/office/powerpoint/2010/main" val="351054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63601" y="255300"/>
            <a:ext cx="7570787" cy="844550"/>
          </a:xfrm>
          <a:solidFill>
            <a:schemeClr val="accent1"/>
          </a:solidFill>
        </p:spPr>
        <p:txBody>
          <a:bodyPr anchor="ctr">
            <a:normAutofit/>
          </a:bodyPr>
          <a:lstStyle/>
          <a:p>
            <a:pPr algn="ctr"/>
            <a:r>
              <a:rPr lang="zh-CN" altLang="en-US" sz="4000" b="1" dirty="0" smtClean="0">
                <a:latin typeface="微软雅黑" panose="020B0503020204020204" pitchFamily="34" charset="-122"/>
                <a:ea typeface="微软雅黑" panose="020B0503020204020204" pitchFamily="34" charset="-122"/>
              </a:rPr>
              <a:t>文件操作</a:t>
            </a:r>
          </a:p>
        </p:txBody>
      </p:sp>
      <p:pic>
        <p:nvPicPr>
          <p:cNvPr id="7" name="图片 6"/>
          <p:cNvPicPr>
            <a:picLocks noChangeAspect="1"/>
          </p:cNvPicPr>
          <p:nvPr/>
        </p:nvPicPr>
        <p:blipFill>
          <a:blip r:embed="rId3"/>
          <a:stretch>
            <a:fillRect/>
          </a:stretch>
        </p:blipFill>
        <p:spPr>
          <a:xfrm>
            <a:off x="98218" y="3097538"/>
            <a:ext cx="4942857" cy="3533333"/>
          </a:xfrm>
          <a:prstGeom prst="rect">
            <a:avLst/>
          </a:prstGeom>
        </p:spPr>
      </p:pic>
      <p:sp>
        <p:nvSpPr>
          <p:cNvPr id="12" name="矩形 11"/>
          <p:cNvSpPr/>
          <p:nvPr/>
        </p:nvSpPr>
        <p:spPr>
          <a:xfrm>
            <a:off x="4955705" y="2804729"/>
            <a:ext cx="4428134" cy="1200329"/>
          </a:xfrm>
          <a:prstGeom prst="rect">
            <a:avLst/>
          </a:prstGeom>
        </p:spPr>
        <p:txBody>
          <a:bodyPr wrap="square">
            <a:spAutoFit/>
          </a:bodyPr>
          <a:lstStyle/>
          <a:p>
            <a:r>
              <a:rPr lang="zh-CN" altLang="en-US" dirty="0"/>
              <a:t> </a:t>
            </a:r>
            <a:r>
              <a:rPr lang="en-US" altLang="zh-CN" dirty="0"/>
              <a:t>&lt;0, 1&gt; </a:t>
            </a:r>
            <a:r>
              <a:rPr lang="zh-CN" altLang="en-US" dirty="0" smtClean="0"/>
              <a:t>：</a:t>
            </a:r>
            <a:r>
              <a:rPr lang="en-US" altLang="zh-CN" dirty="0" smtClean="0"/>
              <a:t>&lt;</a:t>
            </a:r>
            <a:r>
              <a:rPr lang="en-US" altLang="zh-CN" dirty="0" err="1"/>
              <a:t>filepageoff</a:t>
            </a:r>
            <a:r>
              <a:rPr lang="en-US" altLang="zh-CN" dirty="0"/>
              <a:t>, </a:t>
            </a:r>
            <a:r>
              <a:rPr lang="en-US" altLang="zh-CN" dirty="0" err="1"/>
              <a:t>num</a:t>
            </a:r>
            <a:r>
              <a:rPr lang="en-US" altLang="zh-CN" dirty="0"/>
              <a:t> pages</a:t>
            </a:r>
            <a:r>
              <a:rPr lang="en-US" altLang="zh-CN" dirty="0" smtClean="0"/>
              <a:t>&gt;</a:t>
            </a:r>
            <a:r>
              <a:rPr lang="zh-CN" altLang="en-US" dirty="0" smtClean="0"/>
              <a:t>，</a:t>
            </a:r>
            <a:endParaRPr lang="en-US" altLang="zh-CN" dirty="0" smtClean="0"/>
          </a:p>
          <a:p>
            <a:r>
              <a:rPr lang="en-US" altLang="zh-CN" dirty="0" smtClean="0"/>
              <a:t>page </a:t>
            </a:r>
            <a:r>
              <a:rPr lang="zh-CN" altLang="en-US" dirty="0"/>
              <a:t>的 </a:t>
            </a:r>
            <a:r>
              <a:rPr lang="en-US" altLang="zh-CN" dirty="0"/>
              <a:t>offset </a:t>
            </a:r>
            <a:r>
              <a:rPr lang="zh-CN" altLang="en-US" dirty="0"/>
              <a:t>和有多少个 </a:t>
            </a:r>
            <a:r>
              <a:rPr lang="en-US" altLang="zh-CN" dirty="0" smtClean="0"/>
              <a:t>page</a:t>
            </a:r>
            <a:r>
              <a:rPr lang="zh-CN" altLang="en-US" dirty="0" smtClean="0"/>
              <a:t>。</a:t>
            </a:r>
            <a:endParaRPr lang="en-US" altLang="zh-CN" dirty="0" smtClean="0"/>
          </a:p>
          <a:p>
            <a:r>
              <a:rPr lang="en-US" altLang="zh-CN" dirty="0"/>
              <a:t> page </a:t>
            </a:r>
            <a:r>
              <a:rPr lang="zh-CN" altLang="en-US" dirty="0"/>
              <a:t>的 </a:t>
            </a:r>
            <a:r>
              <a:rPr lang="en-US" altLang="zh-CN" dirty="0"/>
              <a:t>offset </a:t>
            </a:r>
            <a:r>
              <a:rPr lang="zh-CN" altLang="en-US" dirty="0"/>
              <a:t>是 </a:t>
            </a:r>
            <a:r>
              <a:rPr lang="en-US" altLang="zh-CN" dirty="0"/>
              <a:t>0</a:t>
            </a:r>
            <a:r>
              <a:rPr lang="zh-CN" altLang="en-US" dirty="0"/>
              <a:t>， 有一个 </a:t>
            </a:r>
            <a:r>
              <a:rPr lang="en-US" altLang="zh-CN" dirty="0"/>
              <a:t>page</a:t>
            </a:r>
            <a:r>
              <a:rPr lang="zh-CN" altLang="en-US" dirty="0" smtClean="0"/>
              <a:t>，</a:t>
            </a:r>
            <a:endParaRPr lang="en-US" altLang="zh-CN" dirty="0" smtClean="0"/>
          </a:p>
          <a:p>
            <a:r>
              <a:rPr lang="zh-CN" altLang="en-US" dirty="0" smtClean="0"/>
              <a:t>也就是 </a:t>
            </a:r>
            <a:r>
              <a:rPr lang="en-US" altLang="zh-CN" dirty="0"/>
              <a:t>4 KB</a:t>
            </a:r>
            <a:endParaRPr lang="zh-CN" altLang="en-US" dirty="0"/>
          </a:p>
        </p:txBody>
      </p:sp>
      <p:sp>
        <p:nvSpPr>
          <p:cNvPr id="14" name="矩形 13"/>
          <p:cNvSpPr/>
          <p:nvPr/>
        </p:nvSpPr>
        <p:spPr>
          <a:xfrm>
            <a:off x="4893662" y="4458051"/>
            <a:ext cx="4260228" cy="2031325"/>
          </a:xfrm>
          <a:prstGeom prst="rect">
            <a:avLst/>
          </a:prstGeom>
        </p:spPr>
        <p:txBody>
          <a:bodyPr wrap="square">
            <a:spAutoFit/>
          </a:bodyPr>
          <a:lstStyle/>
          <a:p>
            <a:r>
              <a:rPr lang="en-US" altLang="zh-CN" dirty="0" smtClean="0"/>
              <a:t>1.</a:t>
            </a:r>
            <a:r>
              <a:rPr lang="zh-CN" altLang="en-US" dirty="0" smtClean="0"/>
              <a:t>使用 </a:t>
            </a:r>
            <a:r>
              <a:rPr lang="en-US" altLang="zh-CN" dirty="0"/>
              <a:t>COW </a:t>
            </a:r>
            <a:r>
              <a:rPr lang="zh-CN" altLang="en-US" dirty="0"/>
              <a:t>技术将数据写入到 </a:t>
            </a:r>
            <a:r>
              <a:rPr lang="en-US" altLang="zh-CN" dirty="0"/>
              <a:t>data page </a:t>
            </a:r>
            <a:endParaRPr lang="en-US" altLang="zh-CN" dirty="0" smtClean="0"/>
          </a:p>
          <a:p>
            <a:r>
              <a:rPr lang="zh-CN" altLang="en-US" dirty="0" smtClean="0"/>
              <a:t>上面</a:t>
            </a:r>
            <a:endParaRPr lang="zh-CN" altLang="en-US" dirty="0"/>
          </a:p>
          <a:p>
            <a:r>
              <a:rPr lang="en-US" altLang="zh-CN" dirty="0" smtClean="0"/>
              <a:t>2.</a:t>
            </a:r>
            <a:r>
              <a:rPr lang="zh-CN" altLang="en-US" dirty="0" smtClean="0"/>
              <a:t>将 </a:t>
            </a:r>
            <a:r>
              <a:rPr lang="en-US" altLang="zh-CN" dirty="0"/>
              <a:t>&lt;2, 2&gt; </a:t>
            </a:r>
            <a:r>
              <a:rPr lang="zh-CN" altLang="en-US" dirty="0"/>
              <a:t>追加到 </a:t>
            </a:r>
            <a:r>
              <a:rPr lang="en-US" altLang="zh-CN" dirty="0" err="1"/>
              <a:t>inode</a:t>
            </a:r>
            <a:r>
              <a:rPr lang="en-US" altLang="zh-CN" dirty="0"/>
              <a:t> log </a:t>
            </a:r>
            <a:r>
              <a:rPr lang="zh-CN" altLang="en-US" dirty="0"/>
              <a:t>上面</a:t>
            </a:r>
          </a:p>
          <a:p>
            <a:r>
              <a:rPr lang="en-US" altLang="zh-CN" dirty="0" smtClean="0"/>
              <a:t>3.</a:t>
            </a:r>
            <a:r>
              <a:rPr lang="zh-CN" altLang="en-US" dirty="0" smtClean="0"/>
              <a:t>原子</a:t>
            </a:r>
            <a:r>
              <a:rPr lang="zh-CN" altLang="en-US" dirty="0"/>
              <a:t>更新 </a:t>
            </a:r>
            <a:r>
              <a:rPr lang="en-US" altLang="zh-CN" dirty="0"/>
              <a:t>log tail</a:t>
            </a:r>
            <a:r>
              <a:rPr lang="zh-CN" altLang="en-US" dirty="0"/>
              <a:t>，提交这次写入</a:t>
            </a:r>
          </a:p>
          <a:p>
            <a:r>
              <a:rPr lang="en-US" altLang="zh-CN" dirty="0" smtClean="0"/>
              <a:t>4.</a:t>
            </a:r>
            <a:r>
              <a:rPr lang="zh-CN" altLang="en-US" dirty="0" smtClean="0"/>
              <a:t>更新 </a:t>
            </a:r>
            <a:r>
              <a:rPr lang="en-US" altLang="zh-CN" dirty="0"/>
              <a:t>DRAM </a:t>
            </a:r>
            <a:r>
              <a:rPr lang="zh-CN" altLang="en-US" dirty="0"/>
              <a:t>里面的 </a:t>
            </a:r>
            <a:r>
              <a:rPr lang="en-US" altLang="zh-CN" dirty="0"/>
              <a:t>radix tree</a:t>
            </a:r>
            <a:r>
              <a:rPr lang="zh-CN" altLang="en-US" dirty="0"/>
              <a:t>，</a:t>
            </a:r>
            <a:r>
              <a:rPr lang="zh-CN" altLang="en-US" dirty="0" smtClean="0"/>
              <a:t>这样</a:t>
            </a:r>
            <a:endParaRPr lang="en-US" altLang="zh-CN" dirty="0" smtClean="0"/>
          </a:p>
          <a:p>
            <a:r>
              <a:rPr lang="zh-CN" altLang="en-US" dirty="0" smtClean="0"/>
              <a:t>    </a:t>
            </a:r>
            <a:r>
              <a:rPr lang="en-US" altLang="zh-CN" dirty="0" smtClean="0"/>
              <a:t>offset2 </a:t>
            </a:r>
            <a:r>
              <a:rPr lang="zh-CN" altLang="en-US" dirty="0"/>
              <a:t>就指向了新的 </a:t>
            </a:r>
            <a:r>
              <a:rPr lang="en-US" altLang="zh-CN" dirty="0"/>
              <a:t>page</a:t>
            </a:r>
          </a:p>
          <a:p>
            <a:r>
              <a:rPr lang="en-US" altLang="zh-CN" dirty="0" smtClean="0"/>
              <a:t>5.</a:t>
            </a:r>
            <a:r>
              <a:rPr lang="zh-CN" altLang="en-US" dirty="0" smtClean="0"/>
              <a:t>将</a:t>
            </a:r>
            <a:r>
              <a:rPr lang="zh-CN" altLang="en-US" dirty="0"/>
              <a:t>之前旧的两个 </a:t>
            </a:r>
            <a:r>
              <a:rPr lang="en-US" altLang="zh-CN" dirty="0"/>
              <a:t>page </a:t>
            </a:r>
            <a:r>
              <a:rPr lang="zh-CN" altLang="en-US" dirty="0"/>
              <a:t>放到 </a:t>
            </a:r>
            <a:r>
              <a:rPr lang="en-US" altLang="zh-CN" dirty="0"/>
              <a:t>free list </a:t>
            </a:r>
            <a:r>
              <a:rPr lang="zh-CN" altLang="en-US" dirty="0"/>
              <a:t>里面</a:t>
            </a:r>
          </a:p>
        </p:txBody>
      </p:sp>
      <p:sp>
        <p:nvSpPr>
          <p:cNvPr id="15" name="矩形 14"/>
          <p:cNvSpPr/>
          <p:nvPr/>
        </p:nvSpPr>
        <p:spPr>
          <a:xfrm>
            <a:off x="4893662" y="1428406"/>
            <a:ext cx="4052629" cy="923330"/>
          </a:xfrm>
          <a:prstGeom prst="rect">
            <a:avLst/>
          </a:prstGeom>
        </p:spPr>
        <p:txBody>
          <a:bodyPr wrap="square">
            <a:spAutoFit/>
          </a:bodyPr>
          <a:lstStyle/>
          <a:p>
            <a:r>
              <a:rPr lang="zh-CN" altLang="en-US" dirty="0" smtClean="0">
                <a:solidFill>
                  <a:srgbClr val="333333"/>
                </a:solidFill>
                <a:latin typeface="Helvetica Neue"/>
              </a:rPr>
              <a:t>如果</a:t>
            </a:r>
            <a:r>
              <a:rPr lang="zh-CN" altLang="en-US" dirty="0">
                <a:solidFill>
                  <a:srgbClr val="333333"/>
                </a:solidFill>
                <a:latin typeface="Helvetica Neue"/>
              </a:rPr>
              <a:t>一次写入太大，</a:t>
            </a:r>
            <a:r>
              <a:rPr lang="en-US" altLang="zh-CN" dirty="0">
                <a:solidFill>
                  <a:srgbClr val="333333"/>
                </a:solidFill>
                <a:latin typeface="Helvetica Neue"/>
              </a:rPr>
              <a:t>NOVA </a:t>
            </a:r>
            <a:r>
              <a:rPr lang="zh-CN" altLang="en-US" dirty="0">
                <a:solidFill>
                  <a:srgbClr val="333333"/>
                </a:solidFill>
                <a:latin typeface="Helvetica Neue"/>
              </a:rPr>
              <a:t>会使用多个 </a:t>
            </a:r>
            <a:r>
              <a:rPr lang="en-US" altLang="zh-CN" dirty="0">
                <a:solidFill>
                  <a:srgbClr val="333333"/>
                </a:solidFill>
                <a:latin typeface="Helvetica Neue"/>
              </a:rPr>
              <a:t>write entries</a:t>
            </a:r>
            <a:r>
              <a:rPr lang="zh-CN" altLang="en-US" dirty="0">
                <a:solidFill>
                  <a:srgbClr val="333333"/>
                </a:solidFill>
                <a:latin typeface="Helvetica Neue"/>
              </a:rPr>
              <a:t>，并将它们全部追加</a:t>
            </a:r>
            <a:r>
              <a:rPr lang="zh-CN" altLang="en-US" dirty="0" smtClean="0">
                <a:solidFill>
                  <a:srgbClr val="333333"/>
                </a:solidFill>
                <a:latin typeface="Helvetica Neue"/>
              </a:rPr>
              <a:t>到</a:t>
            </a:r>
            <a:endParaRPr lang="en-US" altLang="zh-CN" dirty="0" smtClean="0">
              <a:solidFill>
                <a:srgbClr val="333333"/>
              </a:solidFill>
              <a:latin typeface="Helvetica Neue"/>
            </a:endParaRPr>
          </a:p>
          <a:p>
            <a:r>
              <a:rPr lang="en-US" altLang="zh-CN" dirty="0" smtClean="0">
                <a:solidFill>
                  <a:srgbClr val="333333"/>
                </a:solidFill>
                <a:latin typeface="Helvetica Neue"/>
              </a:rPr>
              <a:t>log </a:t>
            </a:r>
            <a:r>
              <a:rPr lang="zh-CN" altLang="en-US" dirty="0">
                <a:solidFill>
                  <a:srgbClr val="333333"/>
                </a:solidFill>
                <a:latin typeface="Helvetica Neue"/>
              </a:rPr>
              <a:t>后面，然后最后更新 </a:t>
            </a:r>
            <a:r>
              <a:rPr lang="en-US" altLang="zh-CN" dirty="0">
                <a:solidFill>
                  <a:srgbClr val="333333"/>
                </a:solidFill>
                <a:latin typeface="Helvetica Neue"/>
              </a:rPr>
              <a:t>log tail</a:t>
            </a:r>
            <a:r>
              <a:rPr lang="zh-CN" altLang="en-US" dirty="0">
                <a:solidFill>
                  <a:srgbClr val="333333"/>
                </a:solidFill>
                <a:latin typeface="Helvetica Neue"/>
              </a:rPr>
              <a:t>。</a:t>
            </a:r>
            <a:endParaRPr lang="zh-CN" altLang="en-US" dirty="0"/>
          </a:p>
        </p:txBody>
      </p:sp>
      <p:sp>
        <p:nvSpPr>
          <p:cNvPr id="16" name="矩形 15"/>
          <p:cNvSpPr/>
          <p:nvPr/>
        </p:nvSpPr>
        <p:spPr>
          <a:xfrm>
            <a:off x="98218" y="1572319"/>
            <a:ext cx="646331" cy="646331"/>
          </a:xfrm>
          <a:prstGeom prst="rect">
            <a:avLst/>
          </a:prstGeom>
        </p:spPr>
        <p:txBody>
          <a:bodyPr wrap="none">
            <a:spAutoFit/>
          </a:bodyPr>
          <a:lstStyle/>
          <a:p>
            <a:r>
              <a:rPr lang="zh-CN" altLang="en-US" dirty="0" smtClean="0">
                <a:solidFill>
                  <a:srgbClr val="333333"/>
                </a:solidFill>
                <a:latin typeface="Helvetica Neue"/>
              </a:rPr>
              <a:t>文件</a:t>
            </a:r>
            <a:endParaRPr lang="en-US" altLang="zh-CN" dirty="0" smtClean="0">
              <a:solidFill>
                <a:srgbClr val="333333"/>
              </a:solidFill>
              <a:latin typeface="Helvetica Neue"/>
            </a:endParaRPr>
          </a:p>
          <a:p>
            <a:r>
              <a:rPr lang="en-US" altLang="zh-CN" dirty="0" smtClean="0">
                <a:solidFill>
                  <a:srgbClr val="333333"/>
                </a:solidFill>
                <a:latin typeface="Helvetica Neue"/>
              </a:rPr>
              <a:t>log</a:t>
            </a:r>
            <a:endParaRPr lang="zh-CN" altLang="en-US" dirty="0"/>
          </a:p>
        </p:txBody>
      </p:sp>
      <p:sp>
        <p:nvSpPr>
          <p:cNvPr id="17" name="左大括号 16"/>
          <p:cNvSpPr/>
          <p:nvPr/>
        </p:nvSpPr>
        <p:spPr>
          <a:xfrm>
            <a:off x="706349" y="1338117"/>
            <a:ext cx="109192" cy="8984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763219" y="1243740"/>
            <a:ext cx="2492990" cy="369332"/>
          </a:xfrm>
          <a:prstGeom prst="rect">
            <a:avLst/>
          </a:prstGeom>
        </p:spPr>
        <p:txBody>
          <a:bodyPr wrap="none">
            <a:spAutoFit/>
          </a:bodyPr>
          <a:lstStyle/>
          <a:p>
            <a:r>
              <a:rPr lang="en-US" altLang="zh-CN" dirty="0" err="1">
                <a:solidFill>
                  <a:srgbClr val="333333"/>
                </a:solidFill>
                <a:latin typeface="Helvetica Neue"/>
              </a:rPr>
              <a:t>inode</a:t>
            </a:r>
            <a:r>
              <a:rPr lang="en-US" altLang="zh-CN" dirty="0">
                <a:solidFill>
                  <a:srgbClr val="333333"/>
                </a:solidFill>
                <a:latin typeface="Helvetica Neue"/>
              </a:rPr>
              <a:t> update entries</a:t>
            </a:r>
            <a:endParaRPr lang="zh-CN" altLang="en-US" dirty="0"/>
          </a:p>
        </p:txBody>
      </p:sp>
      <p:sp>
        <p:nvSpPr>
          <p:cNvPr id="19" name="矩形 18"/>
          <p:cNvSpPr/>
          <p:nvPr/>
        </p:nvSpPr>
        <p:spPr>
          <a:xfrm>
            <a:off x="815541" y="1937559"/>
            <a:ext cx="1685077" cy="369332"/>
          </a:xfrm>
          <a:prstGeom prst="rect">
            <a:avLst/>
          </a:prstGeom>
        </p:spPr>
        <p:txBody>
          <a:bodyPr wrap="none">
            <a:spAutoFit/>
          </a:bodyPr>
          <a:lstStyle/>
          <a:p>
            <a:r>
              <a:rPr lang="en-US" altLang="zh-CN" dirty="0">
                <a:solidFill>
                  <a:srgbClr val="333333"/>
                </a:solidFill>
                <a:latin typeface="Helvetica Neue"/>
              </a:rPr>
              <a:t>write entries</a:t>
            </a:r>
            <a:endParaRPr lang="zh-CN" altLang="en-US" dirty="0"/>
          </a:p>
        </p:txBody>
      </p:sp>
      <p:sp>
        <p:nvSpPr>
          <p:cNvPr id="20" name="矩形 19"/>
          <p:cNvSpPr/>
          <p:nvPr/>
        </p:nvSpPr>
        <p:spPr>
          <a:xfrm>
            <a:off x="2609810" y="1636619"/>
            <a:ext cx="2031325" cy="369332"/>
          </a:xfrm>
          <a:prstGeom prst="rect">
            <a:avLst/>
          </a:prstGeom>
        </p:spPr>
        <p:txBody>
          <a:bodyPr wrap="none">
            <a:spAutoFit/>
          </a:bodyPr>
          <a:lstStyle/>
          <a:p>
            <a:r>
              <a:rPr lang="en-US" altLang="zh-CN" dirty="0" smtClean="0">
                <a:solidFill>
                  <a:srgbClr val="333333"/>
                </a:solidFill>
                <a:latin typeface="Helvetica Neue"/>
              </a:rPr>
              <a:t>write </a:t>
            </a:r>
            <a:r>
              <a:rPr lang="en-US" altLang="zh-CN" dirty="0">
                <a:solidFill>
                  <a:srgbClr val="333333"/>
                </a:solidFill>
                <a:latin typeface="Helvetica Neue"/>
              </a:rPr>
              <a:t>operation </a:t>
            </a:r>
            <a:endParaRPr lang="zh-CN" altLang="en-US" dirty="0"/>
          </a:p>
        </p:txBody>
      </p:sp>
      <p:sp>
        <p:nvSpPr>
          <p:cNvPr id="24" name="左大括号 23"/>
          <p:cNvSpPr/>
          <p:nvPr/>
        </p:nvSpPr>
        <p:spPr>
          <a:xfrm>
            <a:off x="2500618" y="1667836"/>
            <a:ext cx="109192" cy="8984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2572662" y="2231184"/>
            <a:ext cx="2492990" cy="369332"/>
          </a:xfrm>
          <a:prstGeom prst="rect">
            <a:avLst/>
          </a:prstGeom>
        </p:spPr>
        <p:txBody>
          <a:bodyPr wrap="none">
            <a:spAutoFit/>
          </a:bodyPr>
          <a:lstStyle/>
          <a:p>
            <a:r>
              <a:rPr lang="zh-CN" altLang="en-US" dirty="0">
                <a:solidFill>
                  <a:srgbClr val="333333"/>
                </a:solidFill>
                <a:latin typeface="Helvetica Neue"/>
              </a:rPr>
              <a:t>指向实际的 </a:t>
            </a:r>
            <a:r>
              <a:rPr lang="en-US" altLang="zh-CN" dirty="0">
                <a:solidFill>
                  <a:srgbClr val="333333"/>
                </a:solidFill>
                <a:latin typeface="Helvetica Neue"/>
              </a:rPr>
              <a:t>data page</a:t>
            </a:r>
            <a:endParaRPr lang="zh-CN" altLang="en-US" dirty="0"/>
          </a:p>
        </p:txBody>
      </p:sp>
    </p:spTree>
    <p:extLst>
      <p:ext uri="{BB962C8B-B14F-4D97-AF65-F5344CB8AC3E}">
        <p14:creationId xmlns:p14="http://schemas.microsoft.com/office/powerpoint/2010/main" val="424656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890011" y="215900"/>
            <a:ext cx="7127875" cy="954088"/>
          </a:xfrm>
          <a:solidFill>
            <a:schemeClr val="accent1"/>
          </a:solidFill>
        </p:spPr>
        <p:txBody>
          <a:bodyPr anchor="ctr">
            <a:normAutofit/>
          </a:bodyPr>
          <a:lstStyle/>
          <a:p>
            <a:pPr algn="ctr"/>
            <a:r>
              <a:rPr lang="zh-CN" altLang="en-US" sz="3700" b="1" dirty="0" smtClean="0">
                <a:latin typeface="微软雅黑" panose="020B0503020204020204" pitchFamily="34" charset="-122"/>
                <a:ea typeface="微软雅黑" panose="020B0503020204020204" pitchFamily="34" charset="-122"/>
              </a:rPr>
              <a:t>原子</a:t>
            </a:r>
            <a:r>
              <a:rPr lang="en-US" altLang="zh-CN" sz="3700" b="1" dirty="0" err="1" smtClean="0">
                <a:latin typeface="微软雅黑" panose="020B0503020204020204" pitchFamily="34" charset="-122"/>
                <a:ea typeface="微软雅黑" panose="020B0503020204020204" pitchFamily="34" charset="-122"/>
              </a:rPr>
              <a:t>mmap</a:t>
            </a:r>
            <a:endParaRPr lang="zh-CN" altLang="en-US" sz="3700" b="1" dirty="0" smtClean="0">
              <a:latin typeface="微软雅黑" panose="020B0503020204020204" pitchFamily="34" charset="-122"/>
              <a:ea typeface="微软雅黑" panose="020B0503020204020204" pitchFamily="34" charset="-122"/>
            </a:endParaRPr>
          </a:p>
        </p:txBody>
      </p:sp>
      <p:sp>
        <p:nvSpPr>
          <p:cNvPr id="365572"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529BB35C-6B95-47E6-967D-399874ECD975}"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32</a:t>
            </a:fld>
            <a:endParaRPr lang="zh-CN" altLang="zh-CN">
              <a:solidFill>
                <a:srgbClr val="FFFFFF"/>
              </a:solidFill>
              <a:latin typeface="Comic Sans MS" panose="030F0702030302020204" pitchFamily="66" charset="0"/>
              <a:ea typeface="宋体" panose="02010600030101010101" pitchFamily="2" charset="-122"/>
            </a:endParaRPr>
          </a:p>
        </p:txBody>
      </p:sp>
      <p:sp>
        <p:nvSpPr>
          <p:cNvPr id="2" name="矩形 1"/>
          <p:cNvSpPr/>
          <p:nvPr/>
        </p:nvSpPr>
        <p:spPr>
          <a:xfrm>
            <a:off x="556134" y="1559066"/>
            <a:ext cx="8183053" cy="2554545"/>
          </a:xfrm>
          <a:prstGeom prst="rect">
            <a:avLst/>
          </a:prstGeom>
        </p:spPr>
        <p:txBody>
          <a:bodyPr wrap="square">
            <a:spAutoFit/>
          </a:bodyPr>
          <a:lstStyle/>
          <a:p>
            <a:r>
              <a:rPr lang="en-US" altLang="zh-CN" sz="2000" b="1" dirty="0" smtClean="0">
                <a:solidFill>
                  <a:srgbClr val="3F3F3F"/>
                </a:solidFill>
                <a:latin typeface="微软雅黑" panose="020B0503020204020204" pitchFamily="34" charset="-122"/>
                <a:ea typeface="微软雅黑" panose="020B0503020204020204" pitchFamily="34" charset="-122"/>
              </a:rPr>
              <a:t>	NOVA</a:t>
            </a:r>
            <a:r>
              <a:rPr lang="zh-CN" altLang="en-US" sz="2000" b="1" dirty="0">
                <a:solidFill>
                  <a:srgbClr val="3F3F3F"/>
                </a:solidFill>
                <a:latin typeface="微软雅黑" panose="020B0503020204020204" pitchFamily="34" charset="-122"/>
                <a:ea typeface="微软雅黑" panose="020B0503020204020204" pitchFamily="34" charset="-122"/>
              </a:rPr>
              <a:t>提出了</a:t>
            </a:r>
            <a:r>
              <a:rPr lang="en-US" altLang="zh-CN" sz="2000" b="1" dirty="0">
                <a:solidFill>
                  <a:srgbClr val="FF0000"/>
                </a:solidFill>
                <a:latin typeface="微软雅黑" panose="020B0503020204020204" pitchFamily="34" charset="-122"/>
                <a:ea typeface="微软雅黑" panose="020B0503020204020204" pitchFamily="34" charset="-122"/>
              </a:rPr>
              <a:t>atomic-</a:t>
            </a:r>
            <a:r>
              <a:rPr lang="en-US" altLang="zh-CN" sz="2000" b="1" dirty="0" err="1">
                <a:solidFill>
                  <a:srgbClr val="FF0000"/>
                </a:solidFill>
                <a:latin typeface="微软雅黑" panose="020B0503020204020204" pitchFamily="34" charset="-122"/>
                <a:ea typeface="微软雅黑" panose="020B0503020204020204" pitchFamily="34" charset="-122"/>
              </a:rPr>
              <a:t>mmap</a:t>
            </a:r>
            <a:r>
              <a:rPr lang="zh-CN" altLang="en-US" sz="2000" b="1" dirty="0">
                <a:solidFill>
                  <a:srgbClr val="3F3F3F"/>
                </a:solidFill>
                <a:latin typeface="微软雅黑" panose="020B0503020204020204" pitchFamily="34" charset="-122"/>
                <a:ea typeface="微软雅黑" panose="020B0503020204020204" pitchFamily="34" charset="-122"/>
              </a:rPr>
              <a:t>，它是一个具有强一致性的直接</a:t>
            </a:r>
            <a:r>
              <a:rPr lang="en-US" altLang="zh-CN" sz="2000" b="1" dirty="0">
                <a:solidFill>
                  <a:srgbClr val="3F3F3F"/>
                </a:solidFill>
                <a:latin typeface="微软雅黑" panose="020B0503020204020204" pitchFamily="34" charset="-122"/>
                <a:ea typeface="微软雅黑" panose="020B0503020204020204" pitchFamily="34" charset="-122"/>
              </a:rPr>
              <a:t>NVMM</a:t>
            </a:r>
            <a:r>
              <a:rPr lang="zh-CN" altLang="en-US" sz="2000" b="1" dirty="0">
                <a:solidFill>
                  <a:srgbClr val="3F3F3F"/>
                </a:solidFill>
                <a:latin typeface="微软雅黑" panose="020B0503020204020204" pitchFamily="34" charset="-122"/>
                <a:ea typeface="微软雅黑" panose="020B0503020204020204" pitchFamily="34" charset="-122"/>
              </a:rPr>
              <a:t>访问模型</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en-US" altLang="zh-CN" sz="2000" b="1" dirty="0" smtClean="0">
                <a:solidFill>
                  <a:srgbClr val="3F3F3F"/>
                </a:solidFill>
                <a:latin typeface="微软雅黑" panose="020B0503020204020204" pitchFamily="34" charset="-122"/>
                <a:ea typeface="微软雅黑" panose="020B0503020204020204" pitchFamily="34" charset="-122"/>
              </a:rPr>
              <a:t>	</a:t>
            </a:r>
            <a:r>
              <a:rPr lang="zh-CN" altLang="en-US" sz="2000" b="1" dirty="0" smtClean="0">
                <a:solidFill>
                  <a:srgbClr val="3F3F3F"/>
                </a:solidFill>
                <a:latin typeface="微软雅黑" panose="020B0503020204020204" pitchFamily="34" charset="-122"/>
                <a:ea typeface="微软雅黑" panose="020B0503020204020204" pitchFamily="34" charset="-122"/>
              </a:rPr>
              <a:t>由于</a:t>
            </a:r>
            <a:r>
              <a:rPr lang="en-US" altLang="zh-CN" sz="2000" b="1" dirty="0">
                <a:solidFill>
                  <a:srgbClr val="3F3F3F"/>
                </a:solidFill>
                <a:latin typeface="微软雅黑" panose="020B0503020204020204" pitchFamily="34" charset="-122"/>
                <a:ea typeface="微软雅黑" panose="020B0503020204020204" pitchFamily="34" charset="-122"/>
              </a:rPr>
              <a:t>NOVA</a:t>
            </a:r>
            <a:r>
              <a:rPr lang="zh-CN" altLang="en-US" sz="2000" b="1" dirty="0">
                <a:solidFill>
                  <a:srgbClr val="3F3F3F"/>
                </a:solidFill>
                <a:latin typeface="微软雅黑" panose="020B0503020204020204" pitchFamily="34" charset="-122"/>
                <a:ea typeface="微软雅黑" panose="020B0503020204020204" pitchFamily="34" charset="-122"/>
              </a:rPr>
              <a:t>对于文件数据使用写时拷贝技术并且立即回收过时的数据页（</a:t>
            </a:r>
            <a:r>
              <a:rPr lang="en-US" altLang="zh-CN" sz="2000" b="1" dirty="0">
                <a:solidFill>
                  <a:srgbClr val="3F3F3F"/>
                </a:solidFill>
                <a:latin typeface="微软雅黑" panose="020B0503020204020204" pitchFamily="34" charset="-122"/>
                <a:ea typeface="微软雅黑" panose="020B0503020204020204" pitchFamily="34" charset="-122"/>
              </a:rPr>
              <a:t>stale data pages</a:t>
            </a:r>
            <a:r>
              <a:rPr lang="zh-CN" altLang="en-US" sz="2000" b="1" dirty="0">
                <a:solidFill>
                  <a:srgbClr val="3F3F3F"/>
                </a:solidFill>
                <a:latin typeface="微软雅黑" panose="020B0503020204020204" pitchFamily="34" charset="-122"/>
                <a:ea typeface="微软雅黑" panose="020B0503020204020204" pitchFamily="34" charset="-122"/>
              </a:rPr>
              <a:t>），它不支持</a:t>
            </a:r>
            <a:r>
              <a:rPr lang="en-US" altLang="zh-CN" sz="2000" b="1" dirty="0">
                <a:solidFill>
                  <a:srgbClr val="3F3F3F"/>
                </a:solidFill>
                <a:latin typeface="微软雅黑" panose="020B0503020204020204" pitchFamily="34" charset="-122"/>
                <a:ea typeface="微软雅黑" panose="020B0503020204020204" pitchFamily="34" charset="-122"/>
              </a:rPr>
              <a:t>DAX-</a:t>
            </a:r>
            <a:r>
              <a:rPr lang="en-US" altLang="zh-CN" sz="2000" b="1" dirty="0" err="1">
                <a:solidFill>
                  <a:srgbClr val="3F3F3F"/>
                </a:solidFill>
                <a:latin typeface="微软雅黑" panose="020B0503020204020204" pitchFamily="34" charset="-122"/>
                <a:ea typeface="微软雅黑" panose="020B0503020204020204" pitchFamily="34" charset="-122"/>
              </a:rPr>
              <a:t>mmap</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000" b="1" dirty="0" smtClean="0">
              <a:solidFill>
                <a:srgbClr val="3F3F3F"/>
              </a:solidFill>
              <a:latin typeface="微软雅黑" panose="020B0503020204020204" pitchFamily="34" charset="-122"/>
              <a:ea typeface="微软雅黑" panose="020B0503020204020204" pitchFamily="34" charset="-122"/>
            </a:endParaRPr>
          </a:p>
          <a:p>
            <a:r>
              <a:rPr lang="en-US" altLang="zh-CN" sz="2000" b="1" dirty="0">
                <a:solidFill>
                  <a:srgbClr val="3F3F3F"/>
                </a:solidFill>
                <a:latin typeface="微软雅黑" panose="020B0503020204020204" pitchFamily="34" charset="-122"/>
                <a:ea typeface="微软雅黑" panose="020B0503020204020204" pitchFamily="34" charset="-122"/>
              </a:rPr>
              <a:t>	</a:t>
            </a:r>
            <a:r>
              <a:rPr lang="en-US" altLang="zh-CN" sz="2000" b="1" dirty="0" smtClean="0">
                <a:solidFill>
                  <a:srgbClr val="3F3F3F"/>
                </a:solidFill>
                <a:latin typeface="微软雅黑" panose="020B0503020204020204" pitchFamily="34" charset="-122"/>
                <a:ea typeface="微软雅黑" panose="020B0503020204020204" pitchFamily="34" charset="-122"/>
              </a:rPr>
              <a:t>Atomic-</a:t>
            </a:r>
            <a:r>
              <a:rPr lang="en-US" altLang="zh-CN" sz="2000" b="1" dirty="0" err="1" smtClean="0">
                <a:solidFill>
                  <a:srgbClr val="3F3F3F"/>
                </a:solidFill>
                <a:latin typeface="微软雅黑" panose="020B0503020204020204" pitchFamily="34" charset="-122"/>
                <a:ea typeface="微软雅黑" panose="020B0503020204020204" pitchFamily="34" charset="-122"/>
              </a:rPr>
              <a:t>mmap</a:t>
            </a:r>
            <a:r>
              <a:rPr lang="zh-CN" altLang="en-US" sz="2000" b="1" dirty="0">
                <a:solidFill>
                  <a:srgbClr val="3F3F3F"/>
                </a:solidFill>
                <a:latin typeface="微软雅黑" panose="020B0503020204020204" pitchFamily="34" charset="-122"/>
                <a:ea typeface="微软雅黑" panose="020B0503020204020204" pitchFamily="34" charset="-122"/>
              </a:rPr>
              <a:t>比</a:t>
            </a:r>
            <a:r>
              <a:rPr lang="en-US" altLang="zh-CN" sz="2000" b="1" dirty="0">
                <a:solidFill>
                  <a:srgbClr val="3F3F3F"/>
                </a:solidFill>
                <a:latin typeface="微软雅黑" panose="020B0503020204020204" pitchFamily="34" charset="-122"/>
                <a:ea typeface="微软雅黑" panose="020B0503020204020204" pitchFamily="34" charset="-122"/>
              </a:rPr>
              <a:t>DAX-</a:t>
            </a:r>
            <a:r>
              <a:rPr lang="en-US" altLang="zh-CN" sz="2000" b="1" dirty="0" err="1">
                <a:solidFill>
                  <a:srgbClr val="3F3F3F"/>
                </a:solidFill>
                <a:latin typeface="微软雅黑" panose="020B0503020204020204" pitchFamily="34" charset="-122"/>
                <a:ea typeface="微软雅黑" panose="020B0503020204020204" pitchFamily="34" charset="-122"/>
              </a:rPr>
              <a:t>mmap</a:t>
            </a:r>
            <a:r>
              <a:rPr lang="zh-CN" altLang="en-US" sz="2000" b="1" dirty="0">
                <a:solidFill>
                  <a:srgbClr val="3F3F3F"/>
                </a:solidFill>
                <a:latin typeface="微软雅黑" panose="020B0503020204020204" pitchFamily="34" charset="-122"/>
                <a:ea typeface="微软雅黑" panose="020B0503020204020204" pitchFamily="34" charset="-122"/>
              </a:rPr>
              <a:t>有</a:t>
            </a:r>
            <a:r>
              <a:rPr lang="zh-CN" altLang="en-US" sz="2000" b="1" dirty="0">
                <a:solidFill>
                  <a:srgbClr val="FF0000"/>
                </a:solidFill>
                <a:latin typeface="微软雅黑" panose="020B0503020204020204" pitchFamily="34" charset="-122"/>
                <a:ea typeface="微软雅黑" panose="020B0503020204020204" pitchFamily="34" charset="-122"/>
              </a:rPr>
              <a:t>更高的开销但是提供更强的一致性保证</a:t>
            </a:r>
            <a:r>
              <a:rPr lang="zh-CN" altLang="en-US" sz="2000" b="1" dirty="0">
                <a:solidFill>
                  <a:srgbClr val="3F3F3F"/>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904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1713" y="171595"/>
            <a:ext cx="7199312" cy="792162"/>
          </a:xfrm>
          <a:solidFill>
            <a:schemeClr val="accent1"/>
          </a:solidFill>
        </p:spPr>
        <p:txBody>
          <a:bodyPr anchor="ctr">
            <a:normAutofit/>
          </a:bodyPr>
          <a:lstStyle/>
          <a:p>
            <a:pPr algn="ctr"/>
            <a:r>
              <a:rPr lang="en-US" altLang="zh-CN" sz="3700" b="1" dirty="0" smtClean="0">
                <a:latin typeface="微软雅黑" panose="020B0503020204020204" pitchFamily="34" charset="-122"/>
                <a:ea typeface="微软雅黑" panose="020B0503020204020204" pitchFamily="34" charset="-122"/>
              </a:rPr>
              <a:t>GC</a:t>
            </a:r>
            <a:endParaRPr lang="zh-CN" altLang="en-US" sz="3700" b="1" dirty="0" smtClean="0">
              <a:latin typeface="微软雅黑" panose="020B0503020204020204" pitchFamily="34" charset="-122"/>
              <a:ea typeface="微软雅黑" panose="020B0503020204020204" pitchFamily="34" charset="-122"/>
            </a:endParaRPr>
          </a:p>
        </p:txBody>
      </p:sp>
      <p:sp>
        <p:nvSpPr>
          <p:cNvPr id="36352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FA82C0D2-A843-490C-B4F8-87A02DC8B89B}"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33</a:t>
            </a:fld>
            <a:endParaRPr lang="zh-CN" altLang="zh-CN">
              <a:solidFill>
                <a:srgbClr val="FFFFFF"/>
              </a:solidFill>
              <a:latin typeface="Comic Sans MS" panose="030F0702030302020204" pitchFamily="66" charset="0"/>
              <a:ea typeface="宋体" panose="02010600030101010101" pitchFamily="2" charset="-122"/>
            </a:endParaRPr>
          </a:p>
        </p:txBody>
      </p:sp>
      <p:pic>
        <p:nvPicPr>
          <p:cNvPr id="1026"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149758"/>
            <a:ext cx="7645400" cy="545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355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1713" y="171595"/>
            <a:ext cx="7199312" cy="792162"/>
          </a:xfrm>
          <a:solidFill>
            <a:schemeClr val="accent1"/>
          </a:solidFill>
        </p:spPr>
        <p:txBody>
          <a:bodyPr anchor="ctr">
            <a:normAutofit/>
          </a:bodyPr>
          <a:lstStyle/>
          <a:p>
            <a:pPr algn="ctr"/>
            <a:r>
              <a:rPr lang="en-US" altLang="zh-CN" sz="3700" b="1" dirty="0" smtClean="0">
                <a:latin typeface="微软雅黑" panose="020B0503020204020204" pitchFamily="34" charset="-122"/>
                <a:ea typeface="微软雅黑" panose="020B0503020204020204" pitchFamily="34" charset="-122"/>
              </a:rPr>
              <a:t>GC</a:t>
            </a:r>
            <a:endParaRPr lang="zh-CN" altLang="en-US" sz="3700" b="1" dirty="0" smtClean="0">
              <a:latin typeface="微软雅黑" panose="020B0503020204020204" pitchFamily="34" charset="-122"/>
              <a:ea typeface="微软雅黑" panose="020B0503020204020204" pitchFamily="34" charset="-122"/>
            </a:endParaRPr>
          </a:p>
        </p:txBody>
      </p:sp>
      <p:sp>
        <p:nvSpPr>
          <p:cNvPr id="36352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FA82C0D2-A843-490C-B4F8-87A02DC8B89B}"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34</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pic>
        <p:nvPicPr>
          <p:cNvPr id="2" name="图片 1"/>
          <p:cNvPicPr>
            <a:picLocks noChangeAspect="1"/>
          </p:cNvPicPr>
          <p:nvPr/>
        </p:nvPicPr>
        <p:blipFill>
          <a:blip r:embed="rId3"/>
          <a:stretch>
            <a:fillRect/>
          </a:stretch>
        </p:blipFill>
        <p:spPr>
          <a:xfrm>
            <a:off x="235295" y="1680114"/>
            <a:ext cx="8732148" cy="4314286"/>
          </a:xfrm>
          <a:prstGeom prst="rect">
            <a:avLst/>
          </a:prstGeom>
        </p:spPr>
      </p:pic>
    </p:spTree>
    <p:extLst>
      <p:ext uri="{BB962C8B-B14F-4D97-AF65-F5344CB8AC3E}">
        <p14:creationId xmlns:p14="http://schemas.microsoft.com/office/powerpoint/2010/main" val="50151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1713" y="171595"/>
            <a:ext cx="7199312" cy="792162"/>
          </a:xfrm>
          <a:solidFill>
            <a:schemeClr val="accent1"/>
          </a:solidFill>
        </p:spPr>
        <p:txBody>
          <a:bodyPr anchor="ctr">
            <a:normAutofit/>
          </a:bodyPr>
          <a:lstStyle/>
          <a:p>
            <a:pPr algn="ctr"/>
            <a:r>
              <a:rPr lang="en-US" altLang="zh-CN" sz="3700" b="1" dirty="0" smtClean="0">
                <a:latin typeface="微软雅黑" panose="020B0503020204020204" pitchFamily="34" charset="-122"/>
                <a:ea typeface="微软雅黑" panose="020B0503020204020204" pitchFamily="34" charset="-122"/>
              </a:rPr>
              <a:t>GC</a:t>
            </a:r>
            <a:endParaRPr lang="zh-CN" altLang="en-US" sz="3700" b="1" dirty="0" smtClean="0">
              <a:latin typeface="微软雅黑" panose="020B0503020204020204" pitchFamily="34" charset="-122"/>
              <a:ea typeface="微软雅黑" panose="020B0503020204020204" pitchFamily="34" charset="-122"/>
            </a:endParaRPr>
          </a:p>
        </p:txBody>
      </p:sp>
      <p:sp>
        <p:nvSpPr>
          <p:cNvPr id="36352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FA82C0D2-A843-490C-B4F8-87A02DC8B89B}"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35</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pic>
        <p:nvPicPr>
          <p:cNvPr id="2" name="图片 1"/>
          <p:cNvPicPr>
            <a:picLocks noChangeAspect="1"/>
          </p:cNvPicPr>
          <p:nvPr/>
        </p:nvPicPr>
        <p:blipFill>
          <a:blip r:embed="rId3"/>
          <a:stretch>
            <a:fillRect/>
          </a:stretch>
        </p:blipFill>
        <p:spPr>
          <a:xfrm>
            <a:off x="351509" y="1542587"/>
            <a:ext cx="8259091" cy="4451813"/>
          </a:xfrm>
          <a:prstGeom prst="rect">
            <a:avLst/>
          </a:prstGeom>
        </p:spPr>
      </p:pic>
    </p:spTree>
    <p:extLst>
      <p:ext uri="{BB962C8B-B14F-4D97-AF65-F5344CB8AC3E}">
        <p14:creationId xmlns:p14="http://schemas.microsoft.com/office/powerpoint/2010/main" val="289596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8D95A87B-13AD-468B-A9FC-1C7E58236A16}"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36</a:t>
            </a:fld>
            <a:endParaRPr lang="zh-CN" altLang="zh-CN">
              <a:solidFill>
                <a:srgbClr val="FFFFFF"/>
              </a:solidFill>
              <a:latin typeface="Comic Sans MS" panose="030F0702030302020204" pitchFamily="66" charset="0"/>
              <a:ea typeface="宋体" panose="02010600030101010101" pitchFamily="2" charset="-122"/>
            </a:endParaRPr>
          </a:p>
        </p:txBody>
      </p:sp>
      <p:sp>
        <p:nvSpPr>
          <p:cNvPr id="25603" name="Rectangle 3"/>
          <p:cNvSpPr>
            <a:spLocks noGrp="1" noChangeArrowheads="1"/>
          </p:cNvSpPr>
          <p:nvPr>
            <p:ph type="title" idx="4294967295"/>
          </p:nvPr>
        </p:nvSpPr>
        <p:spPr>
          <a:xfrm>
            <a:off x="863600" y="97704"/>
            <a:ext cx="7570788" cy="844550"/>
          </a:xfrm>
          <a:solidFill>
            <a:schemeClr val="accent1"/>
          </a:solidFill>
        </p:spPr>
        <p:txBody>
          <a:bodyPr anchor="ctr">
            <a:normAutofit/>
          </a:bodyPr>
          <a:lstStyle>
            <a:lvl1pPr algn="l">
              <a:defRPr sz="2800" b="1">
                <a:solidFill>
                  <a:schemeClr val="bg1"/>
                </a:solidFill>
                <a:latin typeface="Times New Roman" panose="02020603050405020304" pitchFamily="18" charset="0"/>
                <a:ea typeface="宋体" panose="02010600030101010101" pitchFamily="2" charset="-122"/>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zh-CN" altLang="en-US" sz="4000" dirty="0" smtClean="0">
                <a:solidFill>
                  <a:schemeClr val="tx1"/>
                </a:solidFill>
                <a:latin typeface="微软雅黑" panose="020B0503020204020204" pitchFamily="34" charset="-122"/>
                <a:ea typeface="微软雅黑" panose="020B0503020204020204" pitchFamily="34" charset="-122"/>
              </a:rPr>
              <a:t>关机和恢复</a:t>
            </a:r>
            <a:endParaRPr lang="zh-CN" altLang="zh-CN" sz="4000" dirty="0" smtClean="0">
              <a:solidFill>
                <a:schemeClr val="tx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24524" y="1503633"/>
            <a:ext cx="9019476" cy="4751117"/>
          </a:xfrm>
          <a:prstGeom prst="rect">
            <a:avLst/>
          </a:prstGeom>
        </p:spPr>
      </p:pic>
    </p:spTree>
    <p:extLst>
      <p:ext uri="{BB962C8B-B14F-4D97-AF65-F5344CB8AC3E}">
        <p14:creationId xmlns:p14="http://schemas.microsoft.com/office/powerpoint/2010/main" val="346938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E4D2292D-1511-4BFF-AB29-3C8A610EFC2A}"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37</a:t>
            </a:fld>
            <a:endParaRPr lang="zh-CN" altLang="zh-CN">
              <a:solidFill>
                <a:srgbClr val="FFFFFF"/>
              </a:solidFill>
              <a:latin typeface="Comic Sans MS" panose="030F0702030302020204" pitchFamily="66" charset="0"/>
              <a:ea typeface="宋体" panose="02010600030101010101" pitchFamily="2" charset="-122"/>
            </a:endParaRPr>
          </a:p>
        </p:txBody>
      </p:sp>
      <p:sp>
        <p:nvSpPr>
          <p:cNvPr id="5" name="Rectangle 3"/>
          <p:cNvSpPr txBox="1">
            <a:spLocks noChangeArrowheads="1"/>
          </p:cNvSpPr>
          <p:nvPr/>
        </p:nvSpPr>
        <p:spPr>
          <a:xfrm>
            <a:off x="711200" y="254722"/>
            <a:ext cx="7880207" cy="8445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en-US" altLang="zh-CN" sz="3600" dirty="0">
                <a:solidFill>
                  <a:schemeClr val="tx1"/>
                </a:solidFill>
                <a:latin typeface="微软雅黑" panose="020B0503020204020204" pitchFamily="34" charset="-122"/>
                <a:ea typeface="微软雅黑" panose="020B0503020204020204" pitchFamily="34" charset="-122"/>
              </a:rPr>
              <a:t>NVMM</a:t>
            </a:r>
            <a:r>
              <a:rPr lang="zh-CN" altLang="en-US" sz="3600" dirty="0">
                <a:solidFill>
                  <a:schemeClr val="tx1"/>
                </a:solidFill>
                <a:latin typeface="微软雅黑" panose="020B0503020204020204" pitchFamily="34" charset="-122"/>
                <a:ea typeface="微软雅黑" panose="020B0503020204020204" pitchFamily="34" charset="-122"/>
              </a:rPr>
              <a:t>保护</a:t>
            </a:r>
            <a:r>
              <a:rPr lang="zh-CN" altLang="en-US" b="0" dirty="0"/>
              <a:t> </a:t>
            </a:r>
            <a:endParaRPr lang="zh-CN" altLang="zh-CN" sz="3700" dirty="0" smtClean="0">
              <a:solidFill>
                <a:schemeClr val="tx1"/>
              </a:solidFill>
              <a:latin typeface="华文新魏" panose="02010800040101010101" pitchFamily="2" charset="-122"/>
              <a:ea typeface="华文新魏" panose="02010800040101010101" pitchFamily="2" charset="-122"/>
            </a:endParaRPr>
          </a:p>
        </p:txBody>
      </p:sp>
      <p:sp>
        <p:nvSpPr>
          <p:cNvPr id="2" name="矩形 1"/>
          <p:cNvSpPr/>
          <p:nvPr/>
        </p:nvSpPr>
        <p:spPr>
          <a:xfrm>
            <a:off x="520700" y="2836481"/>
            <a:ext cx="8070707" cy="1692771"/>
          </a:xfrm>
          <a:prstGeom prst="rect">
            <a:avLst/>
          </a:prstGeom>
        </p:spPr>
        <p:txBody>
          <a:bodyPr wrap="square">
            <a:spAutoFit/>
          </a:bodyPr>
          <a:lstStyle/>
          <a:p>
            <a:r>
              <a:rPr lang="en-US" altLang="zh-CN" sz="2000" b="1" dirty="0" smtClean="0">
                <a:solidFill>
                  <a:srgbClr val="3F3F3F"/>
                </a:solidFill>
                <a:latin typeface="微软雅黑" panose="020B0503020204020204" pitchFamily="34" charset="-122"/>
                <a:ea typeface="微软雅黑" panose="020B0503020204020204" pitchFamily="34" charset="-122"/>
              </a:rPr>
              <a:t>NOVA</a:t>
            </a:r>
            <a:r>
              <a:rPr lang="zh-CN" altLang="en-US" sz="2000" b="1" dirty="0" smtClean="0">
                <a:solidFill>
                  <a:srgbClr val="3F3F3F"/>
                </a:solidFill>
                <a:latin typeface="微软雅黑" panose="020B0503020204020204" pitchFamily="34" charset="-122"/>
                <a:ea typeface="微软雅黑" panose="020B0503020204020204" pitchFamily="34" charset="-122"/>
              </a:rPr>
              <a:t>确保</a:t>
            </a:r>
            <a:r>
              <a:rPr lang="zh-CN" altLang="en-US" sz="2000" b="1" dirty="0">
                <a:solidFill>
                  <a:srgbClr val="3F3F3F"/>
                </a:solidFill>
                <a:latin typeface="微软雅黑" panose="020B0503020204020204" pitchFamily="34" charset="-122"/>
                <a:ea typeface="微软雅黑" panose="020B0503020204020204" pitchFamily="34" charset="-122"/>
              </a:rPr>
              <a:t>只有系统软件才能够访问</a:t>
            </a:r>
            <a:r>
              <a:rPr lang="en-US" altLang="zh-CN" sz="2000" b="1" dirty="0" smtClean="0">
                <a:solidFill>
                  <a:srgbClr val="3F3F3F"/>
                </a:solidFill>
                <a:latin typeface="微软雅黑" panose="020B0503020204020204" pitchFamily="34" charset="-122"/>
                <a:ea typeface="微软雅黑" panose="020B0503020204020204" pitchFamily="34" charset="-122"/>
              </a:rPr>
              <a:t>NVMM</a:t>
            </a:r>
            <a:r>
              <a:rPr lang="zh-CN" altLang="en-US" sz="2000" b="1" dirty="0" smtClean="0">
                <a:solidFill>
                  <a:srgbClr val="3F3F3F"/>
                </a:solidFill>
                <a:latin typeface="微软雅黑" panose="020B0503020204020204" pitchFamily="34" charset="-122"/>
                <a:ea typeface="微软雅黑" panose="020B0503020204020204" pitchFamily="34" charset="-122"/>
              </a:rPr>
              <a:t>；</a:t>
            </a:r>
            <a:endParaRPr lang="en-US" altLang="zh-CN" sz="2000" b="1" dirty="0" smtClean="0">
              <a:solidFill>
                <a:srgbClr val="3F3F3F"/>
              </a:solidFill>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在文件系统挂载时，整个</a:t>
            </a:r>
            <a:r>
              <a:rPr lang="en-US" altLang="zh-CN" sz="2000" b="1" dirty="0">
                <a:latin typeface="微软雅黑" panose="020B0503020204020204" pitchFamily="34" charset="-122"/>
                <a:ea typeface="微软雅黑" panose="020B0503020204020204" pitchFamily="34" charset="-122"/>
              </a:rPr>
              <a:t>NVMM</a:t>
            </a:r>
            <a:r>
              <a:rPr lang="zh-CN" altLang="en-US" sz="2000" b="1" dirty="0">
                <a:latin typeface="微软雅黑" panose="020B0503020204020204" pitchFamily="34" charset="-122"/>
                <a:ea typeface="微软雅黑" panose="020B0503020204020204" pitchFamily="34" charset="-122"/>
              </a:rPr>
              <a:t>区域被映射为只读。当</a:t>
            </a:r>
            <a:r>
              <a:rPr lang="en-US" altLang="zh-CN" sz="2000" b="1" dirty="0">
                <a:latin typeface="微软雅黑" panose="020B0503020204020204" pitchFamily="34" charset="-122"/>
                <a:ea typeface="微软雅黑" panose="020B0503020204020204" pitchFamily="34" charset="-122"/>
              </a:rPr>
              <a:t>NOVA</a:t>
            </a:r>
            <a:r>
              <a:rPr lang="zh-CN" altLang="en-US" sz="2000" b="1" dirty="0">
                <a:latin typeface="微软雅黑" panose="020B0503020204020204" pitchFamily="34" charset="-122"/>
                <a:ea typeface="微软雅黑" panose="020B0503020204020204" pitchFamily="34" charset="-122"/>
              </a:rPr>
              <a:t>需要写</a:t>
            </a:r>
            <a:r>
              <a:rPr lang="en-US" altLang="zh-CN" sz="2000" b="1" dirty="0">
                <a:latin typeface="微软雅黑" panose="020B0503020204020204" pitchFamily="34" charset="-122"/>
                <a:ea typeface="微软雅黑" panose="020B0503020204020204" pitchFamily="34" charset="-122"/>
              </a:rPr>
              <a:t>NVMM</a:t>
            </a:r>
            <a:r>
              <a:rPr lang="zh-CN" altLang="en-US" sz="2000" b="1" dirty="0">
                <a:latin typeface="微软雅黑" panose="020B0503020204020204" pitchFamily="34" charset="-122"/>
                <a:ea typeface="微软雅黑" panose="020B0503020204020204" pitchFamily="34" charset="-122"/>
              </a:rPr>
              <a:t>页时，它通过禁止（</a:t>
            </a:r>
            <a:r>
              <a:rPr lang="en-US" altLang="zh-CN" sz="2000" b="1" dirty="0">
                <a:latin typeface="微软雅黑" panose="020B0503020204020204" pitchFamily="34" charset="-122"/>
                <a:ea typeface="微软雅黑" panose="020B0503020204020204" pitchFamily="34" charset="-122"/>
              </a:rPr>
              <a:t>disable</a:t>
            </a:r>
            <a:r>
              <a:rPr lang="zh-CN" altLang="en-US" sz="2000" b="1" dirty="0">
                <a:latin typeface="微软雅黑" panose="020B0503020204020204" pitchFamily="34" charset="-122"/>
                <a:ea typeface="微软雅黑" panose="020B0503020204020204" pitchFamily="34" charset="-122"/>
              </a:rPr>
              <a:t>）处理器的写保护控制（</a:t>
            </a:r>
            <a:r>
              <a:rPr lang="en-US" altLang="zh-CN" sz="2000" b="1" dirty="0">
                <a:latin typeface="微软雅黑" panose="020B0503020204020204" pitchFamily="34" charset="-122"/>
                <a:ea typeface="微软雅黑" panose="020B0503020204020204" pitchFamily="34" charset="-122"/>
              </a:rPr>
              <a:t>CR0.WP</a:t>
            </a:r>
            <a:r>
              <a:rPr lang="zh-CN" altLang="en-US" sz="2000" b="1" dirty="0">
                <a:latin typeface="微软雅黑" panose="020B0503020204020204" pitchFamily="34" charset="-122"/>
                <a:ea typeface="微软雅黑" panose="020B0503020204020204" pitchFamily="34" charset="-122"/>
              </a:rPr>
              <a:t>）以便打开一个写窗口（</a:t>
            </a:r>
            <a:r>
              <a:rPr lang="en-US" altLang="zh-CN" sz="2000" b="1" dirty="0">
                <a:latin typeface="微软雅黑" panose="020B0503020204020204" pitchFamily="34" charset="-122"/>
                <a:ea typeface="微软雅黑" panose="020B0503020204020204" pitchFamily="34" charset="-122"/>
              </a:rPr>
              <a:t>write window</a:t>
            </a:r>
            <a:r>
              <a:rPr lang="zh-CN" altLang="en-US" sz="20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888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2420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756178"/>
            <a:ext cx="4663440" cy="646331"/>
          </a:xfrm>
          <a:prstGeom prst="rect">
            <a:avLst/>
          </a:prstGeom>
          <a:noFill/>
        </p:spPr>
        <p:txBody>
          <a:bodyPr wrap="square" rtlCol="0">
            <a:spAutoFit/>
          </a:bodyPr>
          <a:lstStyle/>
          <a:p>
            <a:r>
              <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rPr>
              <a:t>测试评估</a:t>
            </a:r>
            <a:endPar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2861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0" y="3880535"/>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5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260366A9-DC9B-4D3A-B4D3-38C26CAD027A}"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39</a:t>
            </a:fld>
            <a:endParaRPr lang="zh-CN" altLang="zh-CN">
              <a:solidFill>
                <a:srgbClr val="FFFFFF"/>
              </a:solidFill>
              <a:latin typeface="Comic Sans MS" panose="030F0702030302020204" pitchFamily="66" charset="0"/>
              <a:ea typeface="宋体" panose="02010600030101010101" pitchFamily="2" charset="-122"/>
            </a:endParaRPr>
          </a:p>
        </p:txBody>
      </p:sp>
      <p:sp>
        <p:nvSpPr>
          <p:cNvPr id="2" name="矩形 1"/>
          <p:cNvSpPr/>
          <p:nvPr/>
        </p:nvSpPr>
        <p:spPr>
          <a:xfrm>
            <a:off x="330200" y="569436"/>
            <a:ext cx="8813800" cy="2246769"/>
          </a:xfrm>
          <a:prstGeom prst="rect">
            <a:avLst/>
          </a:prstGeom>
        </p:spPr>
        <p:txBody>
          <a:bodyPr wrap="square">
            <a:spAutoFit/>
          </a:bodyPr>
          <a:lstStyle/>
          <a:p>
            <a:r>
              <a:rPr lang="en-US" altLang="zh-CN" sz="2800" dirty="0">
                <a:solidFill>
                  <a:srgbClr val="3F3F3F"/>
                </a:solidFill>
                <a:latin typeface="microsoft yahei" panose="020B0503020204020204" pitchFamily="34" charset="-122"/>
                <a:ea typeface="microsoft yahei" panose="020B0503020204020204" pitchFamily="34" charset="-122"/>
              </a:rPr>
              <a:t>NOVA</a:t>
            </a:r>
            <a:r>
              <a:rPr lang="zh-CN" altLang="en-US" sz="2800" dirty="0">
                <a:solidFill>
                  <a:srgbClr val="3F3F3F"/>
                </a:solidFill>
                <a:latin typeface="microsoft yahei" panose="020B0503020204020204" pitchFamily="34" charset="-122"/>
                <a:ea typeface="microsoft yahei" panose="020B0503020204020204" pitchFamily="34" charset="-122"/>
              </a:rPr>
              <a:t>采用了因特尔持久内存模拟平台（</a:t>
            </a:r>
            <a:r>
              <a:rPr lang="en-US" altLang="zh-CN" sz="2800" dirty="0">
                <a:solidFill>
                  <a:srgbClr val="3F3F3F"/>
                </a:solidFill>
                <a:latin typeface="microsoft yahei" panose="020B0503020204020204" pitchFamily="34" charset="-122"/>
                <a:ea typeface="microsoft yahei" panose="020B0503020204020204" pitchFamily="34" charset="-122"/>
              </a:rPr>
              <a:t>Intel PM Emulation Platform</a:t>
            </a:r>
            <a:r>
              <a:rPr lang="zh-CN" altLang="en-US" sz="2800" dirty="0">
                <a:solidFill>
                  <a:srgbClr val="3F3F3F"/>
                </a:solidFill>
                <a:latin typeface="microsoft yahei" panose="020B0503020204020204" pitchFamily="34" charset="-122"/>
                <a:ea typeface="microsoft yahei" panose="020B0503020204020204" pitchFamily="34" charset="-122"/>
              </a:rPr>
              <a:t>，简称</a:t>
            </a:r>
            <a:r>
              <a:rPr lang="en-US" altLang="zh-CN" sz="2800" dirty="0">
                <a:solidFill>
                  <a:srgbClr val="3F3F3F"/>
                </a:solidFill>
                <a:latin typeface="microsoft yahei" panose="020B0503020204020204" pitchFamily="34" charset="-122"/>
                <a:ea typeface="microsoft yahei" panose="020B0503020204020204" pitchFamily="34" charset="-122"/>
              </a:rPr>
              <a:t>PMEP</a:t>
            </a:r>
            <a:r>
              <a:rPr lang="zh-CN" altLang="en-US" sz="2800" dirty="0">
                <a:solidFill>
                  <a:srgbClr val="3F3F3F"/>
                </a:solidFill>
                <a:latin typeface="microsoft yahei" panose="020B0503020204020204" pitchFamily="34" charset="-122"/>
                <a:ea typeface="microsoft yahei" panose="020B0503020204020204" pitchFamily="34" charset="-122"/>
              </a:rPr>
              <a:t>）</a:t>
            </a:r>
            <a:r>
              <a:rPr lang="zh-CN" altLang="en-US" sz="2800" dirty="0" smtClean="0">
                <a:solidFill>
                  <a:srgbClr val="3F3F3F"/>
                </a:solidFill>
                <a:latin typeface="microsoft yahei" panose="020B0503020204020204" pitchFamily="34" charset="-122"/>
                <a:ea typeface="microsoft yahei" panose="020B0503020204020204" pitchFamily="34" charset="-122"/>
              </a:rPr>
              <a:t>。</a:t>
            </a:r>
            <a:endParaRPr lang="en-US" altLang="zh-CN" sz="2800" dirty="0" smtClean="0">
              <a:solidFill>
                <a:srgbClr val="3F3F3F"/>
              </a:solidFill>
              <a:latin typeface="microsoft yahei" panose="020B0503020204020204" pitchFamily="34" charset="-122"/>
              <a:ea typeface="microsoft yahei" panose="020B0503020204020204" pitchFamily="34" charset="-122"/>
            </a:endParaRPr>
          </a:p>
          <a:p>
            <a:endParaRPr lang="zh-CN" altLang="en-US" sz="2800" dirty="0">
              <a:solidFill>
                <a:srgbClr val="3F3F3F"/>
              </a:solidFill>
              <a:latin typeface="microsoft yahei" panose="020B0503020204020204" pitchFamily="34" charset="-122"/>
              <a:ea typeface="microsoft yahei" panose="020B0503020204020204" pitchFamily="34" charset="-122"/>
            </a:endParaRPr>
          </a:p>
          <a:p>
            <a:pPr>
              <a:buFont typeface="Arial" panose="020B0604020202020204" pitchFamily="34" charset="0"/>
              <a:buChar char="•"/>
            </a:pPr>
            <a:r>
              <a:rPr lang="zh-CN" altLang="en-US" sz="2800" dirty="0">
                <a:solidFill>
                  <a:srgbClr val="3F3F3F"/>
                </a:solidFill>
                <a:latin typeface="microsoft yahei" panose="020B0503020204020204" pitchFamily="34" charset="-122"/>
                <a:ea typeface="microsoft yahei" panose="020B0503020204020204" pitchFamily="34" charset="-122"/>
              </a:rPr>
              <a:t>用</a:t>
            </a:r>
            <a:r>
              <a:rPr lang="en-US" altLang="zh-CN" sz="2800" dirty="0">
                <a:solidFill>
                  <a:srgbClr val="3F3F3F"/>
                </a:solidFill>
                <a:latin typeface="microsoft yahei" panose="020B0503020204020204" pitchFamily="34" charset="-122"/>
                <a:ea typeface="microsoft yahei" panose="020B0503020204020204" pitchFamily="34" charset="-122"/>
              </a:rPr>
              <a:t>PMEP</a:t>
            </a:r>
            <a:r>
              <a:rPr lang="zh-CN" altLang="en-US" sz="2800" dirty="0">
                <a:solidFill>
                  <a:srgbClr val="3F3F3F"/>
                </a:solidFill>
                <a:latin typeface="microsoft yahei" panose="020B0503020204020204" pitchFamily="34" charset="-122"/>
                <a:ea typeface="microsoft yahei" panose="020B0503020204020204" pitchFamily="34" charset="-122"/>
              </a:rPr>
              <a:t>模拟了不同的</a:t>
            </a:r>
            <a:r>
              <a:rPr lang="en-US" altLang="zh-CN" sz="2800" dirty="0">
                <a:solidFill>
                  <a:srgbClr val="3F3F3F"/>
                </a:solidFill>
                <a:latin typeface="microsoft yahei" panose="020B0503020204020204" pitchFamily="34" charset="-122"/>
                <a:ea typeface="microsoft yahei" panose="020B0503020204020204" pitchFamily="34" charset="-122"/>
              </a:rPr>
              <a:t>NVM</a:t>
            </a:r>
            <a:r>
              <a:rPr lang="zh-CN" altLang="en-US" sz="2800" dirty="0">
                <a:solidFill>
                  <a:srgbClr val="3F3F3F"/>
                </a:solidFill>
                <a:latin typeface="microsoft yahei" panose="020B0503020204020204" pitchFamily="34" charset="-122"/>
                <a:ea typeface="microsoft yahei" panose="020B0503020204020204" pitchFamily="34" charset="-122"/>
              </a:rPr>
              <a:t>特征；</a:t>
            </a:r>
          </a:p>
          <a:p>
            <a:pPr>
              <a:buFont typeface="Arial" panose="020B0604020202020204" pitchFamily="34" charset="0"/>
              <a:buChar char="•"/>
            </a:pPr>
            <a:r>
              <a:rPr lang="zh-CN" altLang="en-US" sz="2800" dirty="0">
                <a:solidFill>
                  <a:srgbClr val="3F3F3F"/>
                </a:solidFill>
                <a:latin typeface="microsoft yahei" panose="020B0503020204020204" pitchFamily="34" charset="-122"/>
                <a:ea typeface="microsoft yahei" panose="020B0503020204020204" pitchFamily="34" charset="-122"/>
              </a:rPr>
              <a:t>模拟了</a:t>
            </a:r>
            <a:r>
              <a:rPr lang="en-US" altLang="zh-CN" sz="2800" dirty="0" err="1">
                <a:solidFill>
                  <a:srgbClr val="3F3F3F"/>
                </a:solidFill>
                <a:latin typeface="microsoft yahei" panose="020B0503020204020204" pitchFamily="34" charset="-122"/>
                <a:ea typeface="microsoft yahei" panose="020B0503020204020204" pitchFamily="34" charset="-122"/>
              </a:rPr>
              <a:t>clwb</a:t>
            </a:r>
            <a:r>
              <a:rPr lang="en-US" altLang="zh-CN" sz="2800" dirty="0">
                <a:solidFill>
                  <a:srgbClr val="3F3F3F"/>
                </a:solidFill>
                <a:latin typeface="microsoft yahei" panose="020B0503020204020204" pitchFamily="34" charset="-122"/>
                <a:ea typeface="microsoft yahei" panose="020B0503020204020204" pitchFamily="34" charset="-122"/>
              </a:rPr>
              <a:t>/PCOMMIT</a:t>
            </a:r>
            <a:r>
              <a:rPr lang="zh-CN" altLang="en-US" sz="2800" dirty="0">
                <a:solidFill>
                  <a:srgbClr val="3F3F3F"/>
                </a:solidFill>
                <a:latin typeface="microsoft yahei" panose="020B0503020204020204" pitchFamily="34" charset="-122"/>
                <a:ea typeface="microsoft yahei" panose="020B0503020204020204" pitchFamily="34" charset="-122"/>
              </a:rPr>
              <a:t>的延迟。</a:t>
            </a:r>
            <a:endParaRPr lang="zh-CN" altLang="en-US" sz="2800" b="0" i="0" dirty="0">
              <a:solidFill>
                <a:srgbClr val="3F3F3F"/>
              </a:solidFill>
              <a:effectLst/>
              <a:latin typeface="microsoft yahei" panose="020B0503020204020204" pitchFamily="34" charset="-122"/>
              <a:ea typeface="microsoft yahei" panose="020B0503020204020204" pitchFamily="34" charset="-122"/>
            </a:endParaRPr>
          </a:p>
        </p:txBody>
      </p:sp>
      <p:pic>
        <p:nvPicPr>
          <p:cNvPr id="2050"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3282141"/>
            <a:ext cx="7388225" cy="271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1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611187" y="261274"/>
            <a:ext cx="724318" cy="773441"/>
            <a:chOff x="611187" y="261275"/>
            <a:chExt cx="666069" cy="664458"/>
          </a:xfrm>
        </p:grpSpPr>
        <p:sp>
          <p:nvSpPr>
            <p:cNvPr id="7" name="矩形 6"/>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1419575" y="362672"/>
            <a:ext cx="7113238" cy="1077218"/>
          </a:xfrm>
          <a:prstGeom prst="rect">
            <a:avLst/>
          </a:prstGeom>
          <a:noFill/>
        </p:spPr>
        <p:txBody>
          <a:bodyPr wrap="squar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NVM</a:t>
            </a:r>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各有优缺点使得它们对存储层级的不同部分有用</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49027" y="2922971"/>
            <a:ext cx="1673081" cy="99261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文本框 14"/>
          <p:cNvSpPr txBox="1"/>
          <p:nvPr/>
        </p:nvSpPr>
        <p:spPr>
          <a:xfrm>
            <a:off x="426265" y="2902023"/>
            <a:ext cx="1157210"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PCM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ReRAM</a:t>
            </a:r>
            <a:endParaRPr kumimoji="0" lang="zh-CN" altLang="en-US" sz="28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22" name="椭圆 21"/>
          <p:cNvSpPr/>
          <p:nvPr/>
        </p:nvSpPr>
        <p:spPr>
          <a:xfrm>
            <a:off x="44604" y="4201002"/>
            <a:ext cx="1673081" cy="99261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文本框 22"/>
          <p:cNvSpPr txBox="1"/>
          <p:nvPr/>
        </p:nvSpPr>
        <p:spPr>
          <a:xfrm>
            <a:off x="103897" y="4439732"/>
            <a:ext cx="1796181"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800" dirty="0" smtClean="0">
                <a:solidFill>
                  <a:prstClr val="black"/>
                </a:solidFill>
                <a:latin typeface="Calibri" panose="020F0502020204030204"/>
                <a:ea typeface="等线" panose="02010600030101010101" pitchFamily="2" charset="-122"/>
              </a:rPr>
              <a:t>3D </a:t>
            </a:r>
            <a:r>
              <a:rPr lang="en-US" altLang="zh-CN" sz="2800" dirty="0" err="1" smtClean="0">
                <a:solidFill>
                  <a:prstClr val="black"/>
                </a:solidFill>
                <a:latin typeface="Calibri" panose="020F0502020204030204"/>
                <a:ea typeface="等线" panose="02010600030101010101" pitchFamily="2" charset="-122"/>
              </a:rPr>
              <a:t>XPoint</a:t>
            </a:r>
            <a:r>
              <a:rPr kumimoji="0" lang="zh-CN" altLang="en-US" sz="2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4" name="椭圆 23"/>
          <p:cNvSpPr/>
          <p:nvPr/>
        </p:nvSpPr>
        <p:spPr>
          <a:xfrm>
            <a:off x="81923" y="1618219"/>
            <a:ext cx="1673081" cy="99261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5" name="文本框 24"/>
          <p:cNvSpPr txBox="1"/>
          <p:nvPr/>
        </p:nvSpPr>
        <p:spPr>
          <a:xfrm>
            <a:off x="159763" y="1852914"/>
            <a:ext cx="159524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Calibri" panose="020F0502020204030204"/>
                <a:ea typeface="等线" panose="02010600030101010101" pitchFamily="2" charset="-122"/>
                <a:cs typeface="+mn-cs"/>
              </a:rPr>
              <a:t>STT-RAM</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4" name="文本框 3"/>
          <p:cNvSpPr txBox="1"/>
          <p:nvPr/>
        </p:nvSpPr>
        <p:spPr>
          <a:xfrm>
            <a:off x="1727521" y="1760581"/>
            <a:ext cx="3820171" cy="707886"/>
          </a:xfrm>
          <a:prstGeom prst="rect">
            <a:avLst/>
          </a:prstGeom>
          <a:noFill/>
        </p:spPr>
        <p:txBody>
          <a:bodyPr wrap="square" rtlCol="0">
            <a:spAutoFit/>
          </a:bodyPr>
          <a:lstStyle/>
          <a:p>
            <a:r>
              <a:rPr lang="en-US" altLang="zh-CN" sz="2000" b="1" dirty="0" smtClean="0">
                <a:latin typeface="微软雅黑" panose="020B0503020204020204" pitchFamily="34" charset="-122"/>
                <a:ea typeface="微软雅黑" panose="020B0503020204020204" pitchFamily="34" charset="-122"/>
              </a:rPr>
              <a:t>Latency </a:t>
            </a:r>
            <a:r>
              <a:rPr lang="en-US" altLang="zh-CN" sz="2000" b="1" dirty="0">
                <a:latin typeface="微软雅黑" panose="020B0503020204020204" pitchFamily="34" charset="-122"/>
                <a:ea typeface="微软雅黑" panose="020B0503020204020204" pitchFamily="34" charset="-122"/>
              </a:rPr>
              <a:t>&lt;</a:t>
            </a:r>
            <a:r>
              <a:rPr lang="en-US" altLang="zh-CN" sz="2000" b="1" dirty="0" smtClean="0">
                <a:latin typeface="微软雅黑" panose="020B0503020204020204" pitchFamily="34" charset="-122"/>
                <a:ea typeface="微软雅黑" panose="020B0503020204020204" pitchFamily="34" charset="-122"/>
              </a:rPr>
              <a:t>= DRAM;</a:t>
            </a:r>
          </a:p>
          <a:p>
            <a:r>
              <a:rPr lang="en-US" altLang="zh-CN" sz="2000" b="1" dirty="0">
                <a:latin typeface="微软雅黑" panose="020B0503020204020204" pitchFamily="34" charset="-122"/>
                <a:ea typeface="微软雅黑" panose="020B0503020204020204" pitchFamily="34" charset="-122"/>
              </a:rPr>
              <a:t>large cell size limits </a:t>
            </a:r>
            <a:r>
              <a:rPr lang="en-US" altLang="zh-CN" sz="2000" b="1" dirty="0" smtClean="0">
                <a:latin typeface="微软雅黑" panose="020B0503020204020204" pitchFamily="34" charset="-122"/>
                <a:ea typeface="微软雅黑" panose="020B0503020204020204" pitchFamily="34" charset="-122"/>
              </a:rPr>
              <a:t>capacity</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5388989" y="1797249"/>
            <a:ext cx="3847528" cy="1015663"/>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出现在芯片上，最后一级</a:t>
            </a:r>
            <a:r>
              <a:rPr lang="en-US" altLang="zh-CN" sz="2000" b="1" dirty="0" smtClean="0">
                <a:latin typeface="微软雅黑" panose="020B0503020204020204" pitchFamily="34" charset="-122"/>
                <a:ea typeface="微软雅黑" panose="020B0503020204020204" pitchFamily="34" charset="-122"/>
              </a:rPr>
              <a:t>Cache;</a:t>
            </a:r>
          </a:p>
          <a:p>
            <a:r>
              <a:rPr lang="zh-CN" altLang="en-US" sz="2000" b="1" dirty="0">
                <a:latin typeface="微软雅黑" panose="020B0503020204020204" pitchFamily="34" charset="-122"/>
                <a:ea typeface="微软雅黑" panose="020B0503020204020204" pitchFamily="34" charset="-122"/>
              </a:rPr>
              <a:t>大的单元尺寸限制了它的</a:t>
            </a:r>
            <a:r>
              <a:rPr lang="zh-CN" altLang="en-US" sz="2000" b="1" dirty="0" smtClean="0">
                <a:latin typeface="微软雅黑" panose="020B0503020204020204" pitchFamily="34" charset="-122"/>
                <a:ea typeface="微软雅黑" panose="020B0503020204020204" pitchFamily="34" charset="-122"/>
              </a:rPr>
              <a:t>容量</a:t>
            </a:r>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而</a:t>
            </a:r>
            <a:r>
              <a:rPr lang="zh-CN" altLang="en-US" sz="2000" b="1" dirty="0">
                <a:latin typeface="微软雅黑" panose="020B0503020204020204" pitchFamily="34" charset="-122"/>
                <a:ea typeface="微软雅黑" panose="020B0503020204020204" pitchFamily="34" charset="-122"/>
              </a:rPr>
              <a:t>不能够替代</a:t>
            </a:r>
            <a:r>
              <a:rPr lang="en-US" altLang="zh-CN" sz="2000" b="1" dirty="0">
                <a:latin typeface="微软雅黑" panose="020B0503020204020204" pitchFamily="34" charset="-122"/>
                <a:ea typeface="微软雅黑" panose="020B0503020204020204" pitchFamily="34" charset="-122"/>
              </a:rPr>
              <a:t>DRAM</a:t>
            </a:r>
            <a:endParaRPr lang="zh-CN" altLang="en-US" sz="24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1755004" y="3003151"/>
            <a:ext cx="6444365" cy="707886"/>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密度</a:t>
            </a:r>
            <a:r>
              <a:rPr lang="en-US" altLang="zh-CN" sz="2000" b="1" dirty="0" smtClean="0">
                <a:latin typeface="微软雅黑" panose="020B0503020204020204" pitchFamily="34" charset="-122"/>
                <a:ea typeface="微软雅黑" panose="020B0503020204020204" pitchFamily="34" charset="-122"/>
              </a:rPr>
              <a:t> &gt; DRAM;  </a:t>
            </a:r>
            <a:r>
              <a:rPr lang="zh-CN" altLang="en-US" sz="2000" b="1" dirty="0" smtClean="0">
                <a:latin typeface="微软雅黑" panose="020B0503020204020204" pitchFamily="34" charset="-122"/>
                <a:ea typeface="微软雅黑" panose="020B0503020204020204" pitchFamily="34" charset="-122"/>
              </a:rPr>
              <a:t>比较大的非易失主存</a:t>
            </a:r>
            <a:endParaRPr lang="en-US" altLang="zh-CN" sz="2000" b="1" dirty="0" smtClean="0">
              <a:latin typeface="微软雅黑" panose="020B0503020204020204" pitchFamily="34" charset="-122"/>
              <a:ea typeface="微软雅黑" panose="020B0503020204020204" pitchFamily="34" charset="-122"/>
            </a:endParaRPr>
          </a:p>
          <a:p>
            <a:r>
              <a:rPr lang="zh-CN" altLang="en-US" sz="2000" b="1" dirty="0" smtClean="0">
                <a:latin typeface="微软雅黑" panose="020B0503020204020204" pitchFamily="34" charset="-122"/>
                <a:ea typeface="微软雅黑" panose="020B0503020204020204" pitchFamily="34" charset="-122"/>
              </a:rPr>
              <a:t>相对比较大的</a:t>
            </a:r>
            <a:r>
              <a:rPr lang="en-US" altLang="zh-CN" sz="2000" b="1" dirty="0" smtClean="0">
                <a:latin typeface="微软雅黑" panose="020B0503020204020204" pitchFamily="34" charset="-122"/>
                <a:ea typeface="微软雅黑" panose="020B0503020204020204" pitchFamily="34" charset="-122"/>
              </a:rPr>
              <a:t>Latency   -&gt;   </a:t>
            </a:r>
            <a:r>
              <a:rPr lang="zh-CN" altLang="en-US" sz="2000" b="1" dirty="0" smtClean="0">
                <a:latin typeface="微软雅黑" panose="020B0503020204020204" pitchFamily="34" charset="-122"/>
                <a:ea typeface="微软雅黑" panose="020B0503020204020204" pitchFamily="34" charset="-122"/>
              </a:rPr>
              <a:t>不太可能全部替代</a:t>
            </a:r>
            <a:r>
              <a:rPr lang="en-US" altLang="zh-CN" sz="2000" b="1" dirty="0" smtClean="0">
                <a:latin typeface="微软雅黑" panose="020B0503020204020204" pitchFamily="34" charset="-122"/>
                <a:ea typeface="微软雅黑" panose="020B0503020204020204" pitchFamily="34" charset="-122"/>
              </a:rPr>
              <a:t>DRAM</a:t>
            </a:r>
            <a:endParaRPr lang="zh-CN" altLang="en-US" sz="2000" b="1"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1754011" y="4332074"/>
            <a:ext cx="6444365" cy="1015663"/>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1,000 times faster than NAND </a:t>
            </a:r>
            <a:r>
              <a:rPr lang="en-US" altLang="zh-CN" sz="2000" b="1" dirty="0" smtClean="0">
                <a:latin typeface="微软雅黑" panose="020B0503020204020204" pitchFamily="34" charset="-122"/>
                <a:ea typeface="微软雅黑" panose="020B0503020204020204" pitchFamily="34" charset="-122"/>
              </a:rPr>
              <a:t>flash</a:t>
            </a:r>
          </a:p>
          <a:p>
            <a:r>
              <a:rPr lang="en-US" altLang="zh-CN" sz="2000" b="1" dirty="0">
                <a:latin typeface="微软雅黑" panose="020B0503020204020204" pitchFamily="34" charset="-122"/>
                <a:ea typeface="微软雅黑" panose="020B0503020204020204" pitchFamily="34" charset="-122"/>
              </a:rPr>
              <a:t>It will appear </a:t>
            </a:r>
            <a:r>
              <a:rPr lang="en-US" altLang="zh-CN" sz="2000" b="1" dirty="0" smtClean="0">
                <a:latin typeface="微软雅黑" panose="020B0503020204020204" pitchFamily="34" charset="-122"/>
                <a:ea typeface="微软雅黑" panose="020B0503020204020204" pitchFamily="34" charset="-122"/>
              </a:rPr>
              <a:t>in both </a:t>
            </a:r>
            <a:r>
              <a:rPr lang="en-US" altLang="zh-CN" sz="2000" b="1" dirty="0">
                <a:latin typeface="微软雅黑" panose="020B0503020204020204" pitchFamily="34" charset="-122"/>
                <a:ea typeface="微软雅黑" panose="020B0503020204020204" pitchFamily="34" charset="-122"/>
              </a:rPr>
              <a:t>SSDs and on the processor memory bus</a:t>
            </a:r>
            <a:endParaRPr lang="en-US" altLang="zh-CN" sz="2400" b="1"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722699" y="5636826"/>
            <a:ext cx="7680672" cy="707886"/>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We expect </a:t>
            </a:r>
            <a:r>
              <a:rPr lang="en-US" altLang="zh-CN" sz="2000" dirty="0">
                <a:latin typeface="微软雅黑" panose="020B0503020204020204" pitchFamily="34" charset="-122"/>
                <a:ea typeface="微软雅黑" panose="020B0503020204020204" pitchFamily="34" charset="-122"/>
              </a:rPr>
              <a:t>to </a:t>
            </a:r>
            <a:r>
              <a:rPr lang="en-US" altLang="zh-CN" sz="2000" dirty="0">
                <a:solidFill>
                  <a:srgbClr val="FF0000"/>
                </a:solidFill>
                <a:latin typeface="微软雅黑" panose="020B0503020204020204" pitchFamily="34" charset="-122"/>
                <a:ea typeface="微软雅黑" panose="020B0503020204020204" pitchFamily="34" charset="-122"/>
              </a:rPr>
              <a:t>see hybrid volatile/non-volatile memory </a:t>
            </a:r>
            <a:r>
              <a:rPr lang="en-US" altLang="zh-CN" sz="2000" dirty="0" smtClean="0">
                <a:latin typeface="微软雅黑" panose="020B0503020204020204" pitchFamily="34" charset="-122"/>
                <a:ea typeface="微软雅黑" panose="020B0503020204020204" pitchFamily="34" charset="-122"/>
              </a:rPr>
              <a:t>hierarchies become </a:t>
            </a:r>
            <a:r>
              <a:rPr lang="en-US" altLang="zh-CN" sz="2000" dirty="0">
                <a:solidFill>
                  <a:srgbClr val="FF0000"/>
                </a:solidFill>
                <a:latin typeface="微软雅黑" panose="020B0503020204020204" pitchFamily="34" charset="-122"/>
                <a:ea typeface="微软雅黑" panose="020B0503020204020204" pitchFamily="34" charset="-122"/>
              </a:rPr>
              <a:t>common</a:t>
            </a:r>
            <a:r>
              <a:rPr lang="en-US" altLang="zh-CN" sz="2000" dirty="0">
                <a:latin typeface="微软雅黑" panose="020B0503020204020204" pitchFamily="34" charset="-122"/>
                <a:ea typeface="微软雅黑" panose="020B0503020204020204" pitchFamily="34" charset="-122"/>
              </a:rPr>
              <a:t> in large systems.</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138337201"/>
      </p:ext>
    </p:extLst>
  </p:cSld>
  <p:clrMapOvr>
    <a:masterClrMapping/>
  </p:clrMapOvr>
  <mc:AlternateContent xmlns:mc="http://schemas.openxmlformats.org/markup-compatibility/2006" xmlns:p14="http://schemas.microsoft.com/office/powerpoint/2010/main">
    <mc:Choice Requires="p14">
      <p:transition spd="slow" p14:dur="2000" advTm="146502"/>
    </mc:Choice>
    <mc:Fallback xmlns="">
      <p:transition spd="slow" advTm="146502"/>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7E7339EF-B75A-4DFC-B777-38046071B22D}"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40</a:t>
            </a:fld>
            <a:endParaRPr lang="zh-CN" altLang="zh-CN">
              <a:solidFill>
                <a:srgbClr val="FFFFFF"/>
              </a:solidFill>
              <a:latin typeface="Comic Sans MS" panose="030F0702030302020204" pitchFamily="66" charset="0"/>
              <a:ea typeface="宋体" panose="02010600030101010101" pitchFamily="2" charset="-122"/>
            </a:endParaRPr>
          </a:p>
        </p:txBody>
      </p:sp>
      <p:sp>
        <p:nvSpPr>
          <p:cNvPr id="5" name="Rectangle 3"/>
          <p:cNvSpPr txBox="1">
            <a:spLocks noChangeArrowheads="1"/>
          </p:cNvSpPr>
          <p:nvPr/>
        </p:nvSpPr>
        <p:spPr>
          <a:xfrm>
            <a:off x="641350" y="97704"/>
            <a:ext cx="7570788" cy="8445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en-US" altLang="zh-CN" sz="3700" dirty="0" smtClean="0">
                <a:solidFill>
                  <a:schemeClr val="tx1"/>
                </a:solidFill>
                <a:latin typeface="微软雅黑" panose="020B0503020204020204" pitchFamily="34" charset="-122"/>
                <a:ea typeface="微软雅黑" panose="020B0503020204020204" pitchFamily="34" charset="-122"/>
              </a:rPr>
              <a:t>Evaluation</a:t>
            </a:r>
            <a:r>
              <a:rPr lang="zh-CN" altLang="en-US" sz="3700" dirty="0" smtClean="0">
                <a:solidFill>
                  <a:schemeClr val="tx1"/>
                </a:solidFill>
                <a:latin typeface="微软雅黑" panose="020B0503020204020204" pitchFamily="34" charset="-122"/>
                <a:ea typeface="微软雅黑" panose="020B0503020204020204" pitchFamily="34" charset="-122"/>
              </a:rPr>
              <a:t>：</a:t>
            </a:r>
            <a:r>
              <a:rPr lang="en-US" altLang="zh-CN" sz="3700" dirty="0" smtClean="0">
                <a:solidFill>
                  <a:schemeClr val="tx1"/>
                </a:solidFill>
                <a:latin typeface="微软雅黑" panose="020B0503020204020204" pitchFamily="34" charset="-122"/>
                <a:ea typeface="微软雅黑" panose="020B0503020204020204" pitchFamily="34" charset="-122"/>
              </a:rPr>
              <a:t>Latency</a:t>
            </a:r>
            <a:endParaRPr lang="zh-CN" altLang="zh-CN" sz="37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41350" y="1541286"/>
            <a:ext cx="7655330" cy="3972409"/>
          </a:xfrm>
          <a:prstGeom prst="rect">
            <a:avLst/>
          </a:prstGeom>
        </p:spPr>
      </p:pic>
    </p:spTree>
    <p:extLst>
      <p:ext uri="{BB962C8B-B14F-4D97-AF65-F5344CB8AC3E}">
        <p14:creationId xmlns:p14="http://schemas.microsoft.com/office/powerpoint/2010/main" val="3687437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65838C34-3BF7-4872-B656-1A91247120FA}"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41</a:t>
            </a:fld>
            <a:endParaRPr lang="zh-CN" altLang="zh-CN">
              <a:solidFill>
                <a:srgbClr val="FFFFFF"/>
              </a:solidFill>
              <a:latin typeface="Comic Sans MS" panose="030F0702030302020204" pitchFamily="66" charset="0"/>
              <a:ea typeface="宋体" panose="02010600030101010101" pitchFamily="2" charset="-122"/>
            </a:endParaRPr>
          </a:p>
        </p:txBody>
      </p:sp>
      <p:sp>
        <p:nvSpPr>
          <p:cNvPr id="5" name="Rectangle 3"/>
          <p:cNvSpPr txBox="1">
            <a:spLocks noChangeArrowheads="1"/>
          </p:cNvSpPr>
          <p:nvPr/>
        </p:nvSpPr>
        <p:spPr>
          <a:xfrm>
            <a:off x="863600" y="245486"/>
            <a:ext cx="7570788" cy="844550"/>
          </a:xfrm>
          <a:prstGeom prst="rect">
            <a:avLst/>
          </a:prstGeom>
          <a:solidFill>
            <a:schemeClr val="accent1"/>
          </a:solidFill>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en-US" altLang="zh-CN" sz="3700" dirty="0" err="1" smtClean="0">
                <a:solidFill>
                  <a:schemeClr val="tx1"/>
                </a:solidFill>
                <a:latin typeface="微软雅黑" panose="020B0503020204020204" pitchFamily="34" charset="-122"/>
                <a:ea typeface="微软雅黑" panose="020B0503020204020204" pitchFamily="34" charset="-122"/>
              </a:rPr>
              <a:t>Filebench</a:t>
            </a:r>
            <a:r>
              <a:rPr lang="en-US" altLang="zh-CN" sz="3700" dirty="0" smtClean="0">
                <a:solidFill>
                  <a:schemeClr val="tx1"/>
                </a:solidFill>
                <a:latin typeface="微软雅黑" panose="020B0503020204020204" pitchFamily="34" charset="-122"/>
                <a:ea typeface="微软雅黑" panose="020B0503020204020204" pitchFamily="34" charset="-122"/>
              </a:rPr>
              <a:t> throughput</a:t>
            </a:r>
            <a:endParaRPr lang="zh-CN" altLang="zh-CN" sz="37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97505" y="1454712"/>
            <a:ext cx="8579795" cy="4800038"/>
          </a:xfrm>
          <a:prstGeom prst="rect">
            <a:avLst/>
          </a:prstGeom>
        </p:spPr>
      </p:pic>
    </p:spTree>
    <p:extLst>
      <p:ext uri="{BB962C8B-B14F-4D97-AF65-F5344CB8AC3E}">
        <p14:creationId xmlns:p14="http://schemas.microsoft.com/office/powerpoint/2010/main" val="860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3AE94E0B-F49F-416A-9506-B6A3BE6070F5}"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42</a:t>
            </a:fld>
            <a:endParaRPr lang="zh-CN" altLang="zh-CN">
              <a:solidFill>
                <a:srgbClr val="FFFFFF"/>
              </a:solidFill>
              <a:latin typeface="Comic Sans MS" panose="030F0702030302020204" pitchFamily="66" charset="0"/>
              <a:ea typeface="宋体" panose="02010600030101010101" pitchFamily="2" charset="-122"/>
            </a:endParaRPr>
          </a:p>
        </p:txBody>
      </p:sp>
      <p:sp>
        <p:nvSpPr>
          <p:cNvPr id="5" name="Rectangle 3"/>
          <p:cNvSpPr txBox="1">
            <a:spLocks noChangeArrowheads="1"/>
          </p:cNvSpPr>
          <p:nvPr/>
        </p:nvSpPr>
        <p:spPr>
          <a:xfrm>
            <a:off x="821531" y="356322"/>
            <a:ext cx="7570788" cy="844550"/>
          </a:xfrm>
          <a:prstGeom prst="rect">
            <a:avLst/>
          </a:prstGeom>
          <a:solidFill>
            <a:schemeClr val="accent1"/>
          </a:solidFill>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en-US" altLang="zh-CN" sz="3700" dirty="0" smtClean="0">
                <a:solidFill>
                  <a:schemeClr val="tx1"/>
                </a:solidFill>
                <a:latin typeface="微软雅黑" panose="020B0503020204020204" pitchFamily="34" charset="-122"/>
                <a:ea typeface="微软雅黑" panose="020B0503020204020204" pitchFamily="34" charset="-122"/>
              </a:rPr>
              <a:t>Garbage Collection </a:t>
            </a:r>
            <a:r>
              <a:rPr lang="en-US" altLang="zh-CN" sz="3700" dirty="0" err="1" smtClean="0">
                <a:solidFill>
                  <a:schemeClr val="tx1"/>
                </a:solidFill>
                <a:latin typeface="微软雅黑" panose="020B0503020204020204" pitchFamily="34" charset="-122"/>
                <a:ea typeface="微软雅黑" panose="020B0503020204020204" pitchFamily="34" charset="-122"/>
              </a:rPr>
              <a:t>Effecency</a:t>
            </a:r>
            <a:endParaRPr lang="zh-CN" altLang="zh-CN" sz="370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92432" y="1508686"/>
            <a:ext cx="8748368" cy="4746064"/>
          </a:xfrm>
          <a:prstGeom prst="rect">
            <a:avLst/>
          </a:prstGeom>
        </p:spPr>
      </p:pic>
    </p:spTree>
    <p:extLst>
      <p:ext uri="{BB962C8B-B14F-4D97-AF65-F5344CB8AC3E}">
        <p14:creationId xmlns:p14="http://schemas.microsoft.com/office/powerpoint/2010/main" val="366644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AE94E0B-F49F-416A-9506-B6A3BE6070F5}"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43</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sp>
        <p:nvSpPr>
          <p:cNvPr id="5" name="Rectangle 3"/>
          <p:cNvSpPr txBox="1">
            <a:spLocks noChangeArrowheads="1"/>
          </p:cNvSpPr>
          <p:nvPr/>
        </p:nvSpPr>
        <p:spPr>
          <a:xfrm>
            <a:off x="600869" y="330922"/>
            <a:ext cx="7833519" cy="844550"/>
          </a:xfrm>
          <a:prstGeom prst="rect">
            <a:avLst/>
          </a:prstGeom>
          <a:solidFill>
            <a:schemeClr val="accent1"/>
          </a:solidFill>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Evaluation</a:t>
            </a:r>
            <a:r>
              <a:rPr kumimoji="0" lang="zh-CN" altLang="en-US" sz="3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：恢复开销</a:t>
            </a:r>
            <a:endParaRPr kumimoji="0" lang="zh-CN" altLang="zh-CN" sz="3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3" name="矩形 2"/>
          <p:cNvSpPr/>
          <p:nvPr/>
        </p:nvSpPr>
        <p:spPr>
          <a:xfrm>
            <a:off x="254000" y="1276340"/>
            <a:ext cx="8485188" cy="1569660"/>
          </a:xfrm>
          <a:prstGeom prst="rect">
            <a:avLst/>
          </a:prstGeom>
        </p:spPr>
        <p:txBody>
          <a:bodyPr wrap="square">
            <a:spAutoFit/>
          </a:bodyPr>
          <a:lstStyle/>
          <a:p>
            <a:r>
              <a:rPr lang="en-US" altLang="zh-CN" sz="2400" dirty="0" smtClean="0">
                <a:solidFill>
                  <a:srgbClr val="3F3F3F"/>
                </a:solidFill>
                <a:latin typeface="microsoft yahei" panose="020B0503020204020204" pitchFamily="34" charset="-122"/>
                <a:ea typeface="microsoft yahei" panose="020B0503020204020204" pitchFamily="34" charset="-122"/>
              </a:rPr>
              <a:t>	</a:t>
            </a:r>
            <a:r>
              <a:rPr lang="zh-CN" altLang="en-US" sz="2400" dirty="0" smtClean="0">
                <a:solidFill>
                  <a:srgbClr val="3F3F3F"/>
                </a:solidFill>
                <a:latin typeface="microsoft yahei" panose="020B0503020204020204" pitchFamily="34" charset="-122"/>
                <a:ea typeface="microsoft yahei" panose="020B0503020204020204" pitchFamily="34" charset="-122"/>
              </a:rPr>
              <a:t>正常</a:t>
            </a:r>
            <a:r>
              <a:rPr lang="zh-CN" altLang="en-US" sz="2400" dirty="0">
                <a:solidFill>
                  <a:srgbClr val="3F3F3F"/>
                </a:solidFill>
                <a:latin typeface="microsoft yahei" panose="020B0503020204020204" pitchFamily="34" charset="-122"/>
                <a:ea typeface="microsoft yahei" panose="020B0503020204020204" pitchFamily="34" charset="-122"/>
              </a:rPr>
              <a:t>关机，</a:t>
            </a:r>
            <a:r>
              <a:rPr lang="en-US" altLang="zh-CN" sz="2400" dirty="0">
                <a:solidFill>
                  <a:srgbClr val="3F3F3F"/>
                </a:solidFill>
                <a:latin typeface="microsoft yahei" panose="020B0503020204020204" pitchFamily="34" charset="-122"/>
                <a:ea typeface="microsoft yahei" panose="020B0503020204020204" pitchFamily="34" charset="-122"/>
              </a:rPr>
              <a:t>NOVA</a:t>
            </a:r>
            <a:r>
              <a:rPr lang="zh-CN" altLang="en-US" sz="2400" dirty="0">
                <a:solidFill>
                  <a:srgbClr val="3F3F3F"/>
                </a:solidFill>
                <a:latin typeface="microsoft yahei" panose="020B0503020204020204" pitchFamily="34" charset="-122"/>
                <a:ea typeface="microsoft yahei" panose="020B0503020204020204" pitchFamily="34" charset="-122"/>
              </a:rPr>
              <a:t>在</a:t>
            </a:r>
            <a:r>
              <a:rPr lang="en-US" altLang="zh-CN" sz="2400" dirty="0">
                <a:solidFill>
                  <a:srgbClr val="3F3F3F"/>
                </a:solidFill>
                <a:latin typeface="microsoft yahei" panose="020B0503020204020204" pitchFamily="34" charset="-122"/>
                <a:ea typeface="microsoft yahei" panose="020B0503020204020204" pitchFamily="34" charset="-122"/>
              </a:rPr>
              <a:t>1.2ms</a:t>
            </a:r>
            <a:r>
              <a:rPr lang="zh-CN" altLang="en-US" sz="2400" dirty="0">
                <a:solidFill>
                  <a:srgbClr val="3F3F3F"/>
                </a:solidFill>
                <a:latin typeface="microsoft yahei" panose="020B0503020204020204" pitchFamily="34" charset="-122"/>
                <a:ea typeface="microsoft yahei" panose="020B0503020204020204" pitchFamily="34" charset="-122"/>
              </a:rPr>
              <a:t>时间恢复文件系统，原因是</a:t>
            </a:r>
            <a:r>
              <a:rPr lang="en-US" altLang="zh-CN" sz="2400" dirty="0">
                <a:solidFill>
                  <a:srgbClr val="3F3F3F"/>
                </a:solidFill>
                <a:latin typeface="microsoft yahei" panose="020B0503020204020204" pitchFamily="34" charset="-122"/>
                <a:ea typeface="microsoft yahei" panose="020B0503020204020204" pitchFamily="34" charset="-122"/>
              </a:rPr>
              <a:t>NOVA</a:t>
            </a:r>
            <a:r>
              <a:rPr lang="zh-CN" altLang="en-US" sz="2400" dirty="0">
                <a:solidFill>
                  <a:srgbClr val="3F3F3F"/>
                </a:solidFill>
                <a:latin typeface="microsoft yahei" panose="020B0503020204020204" pitchFamily="34" charset="-122"/>
                <a:ea typeface="microsoft yahei" panose="020B0503020204020204" pitchFamily="34" charset="-122"/>
              </a:rPr>
              <a:t>不需要扫描索引结点日志</a:t>
            </a:r>
            <a:r>
              <a:rPr lang="zh-CN" altLang="en-US" sz="2400" dirty="0" smtClean="0">
                <a:solidFill>
                  <a:srgbClr val="3F3F3F"/>
                </a:solidFill>
                <a:latin typeface="microsoft yahei" panose="020B0503020204020204" pitchFamily="34" charset="-122"/>
                <a:ea typeface="microsoft yahei" panose="020B0503020204020204" pitchFamily="34" charset="-122"/>
              </a:rPr>
              <a:t>。</a:t>
            </a:r>
            <a:endParaRPr lang="en-US" altLang="zh-CN" sz="2400" dirty="0" smtClean="0">
              <a:solidFill>
                <a:srgbClr val="3F3F3F"/>
              </a:solidFill>
              <a:latin typeface="microsoft yahei" panose="020B0503020204020204" pitchFamily="34" charset="-122"/>
              <a:ea typeface="microsoft yahei" panose="020B0503020204020204" pitchFamily="34" charset="-122"/>
            </a:endParaRPr>
          </a:p>
          <a:p>
            <a:r>
              <a:rPr lang="en-US" altLang="zh-CN" sz="2400" dirty="0" smtClean="0">
                <a:solidFill>
                  <a:srgbClr val="FF0000"/>
                </a:solidFill>
                <a:latin typeface="microsoft yahei" panose="020B0503020204020204" pitchFamily="34" charset="-122"/>
                <a:ea typeface="microsoft yahei" panose="020B0503020204020204" pitchFamily="34" charset="-122"/>
              </a:rPr>
              <a:t>	</a:t>
            </a:r>
            <a:r>
              <a:rPr lang="zh-CN" altLang="en-US" sz="2400" dirty="0" smtClean="0">
                <a:solidFill>
                  <a:srgbClr val="FF0000"/>
                </a:solidFill>
                <a:latin typeface="microsoft yahei" panose="020B0503020204020204" pitchFamily="34" charset="-122"/>
                <a:ea typeface="microsoft yahei" panose="020B0503020204020204" pitchFamily="34" charset="-122"/>
              </a:rPr>
              <a:t>在</a:t>
            </a:r>
            <a:r>
              <a:rPr lang="en-US" altLang="zh-CN" sz="2400" dirty="0">
                <a:solidFill>
                  <a:srgbClr val="FF0000"/>
                </a:solidFill>
                <a:latin typeface="microsoft yahei" panose="020B0503020204020204" pitchFamily="34" charset="-122"/>
                <a:ea typeface="microsoft yahei" panose="020B0503020204020204" pitchFamily="34" charset="-122"/>
              </a:rPr>
              <a:t>PCM</a:t>
            </a:r>
            <a:r>
              <a:rPr lang="zh-CN" altLang="en-US" sz="2400" dirty="0">
                <a:solidFill>
                  <a:srgbClr val="FF0000"/>
                </a:solidFill>
                <a:latin typeface="microsoft yahei" panose="020B0503020204020204" pitchFamily="34" charset="-122"/>
                <a:ea typeface="microsoft yahei" panose="020B0503020204020204" pitchFamily="34" charset="-122"/>
              </a:rPr>
              <a:t>和</a:t>
            </a:r>
            <a:r>
              <a:rPr lang="en-US" altLang="zh-CN" sz="2400" dirty="0">
                <a:solidFill>
                  <a:srgbClr val="FF0000"/>
                </a:solidFill>
                <a:latin typeface="microsoft yahei" panose="020B0503020204020204" pitchFamily="34" charset="-122"/>
                <a:ea typeface="microsoft yahei" panose="020B0503020204020204" pitchFamily="34" charset="-122"/>
              </a:rPr>
              <a:t>STT-RAM</a:t>
            </a:r>
            <a:r>
              <a:rPr lang="zh-CN" altLang="en-US" sz="2400" dirty="0">
                <a:solidFill>
                  <a:srgbClr val="FF0000"/>
                </a:solidFill>
                <a:latin typeface="microsoft yahei" panose="020B0503020204020204" pitchFamily="34" charset="-122"/>
                <a:ea typeface="microsoft yahei" panose="020B0503020204020204" pitchFamily="34" charset="-122"/>
              </a:rPr>
              <a:t>中，</a:t>
            </a:r>
            <a:r>
              <a:rPr lang="en-US" altLang="zh-CN" sz="2400" dirty="0">
                <a:solidFill>
                  <a:srgbClr val="FF0000"/>
                </a:solidFill>
                <a:latin typeface="microsoft yahei" panose="020B0503020204020204" pitchFamily="34" charset="-122"/>
                <a:ea typeface="microsoft yahei" panose="020B0503020204020204" pitchFamily="34" charset="-122"/>
              </a:rPr>
              <a:t>NOVA</a:t>
            </a:r>
            <a:r>
              <a:rPr lang="zh-CN" altLang="en-US" sz="2400" dirty="0">
                <a:solidFill>
                  <a:srgbClr val="FF0000"/>
                </a:solidFill>
                <a:latin typeface="microsoft yahei" panose="020B0503020204020204" pitchFamily="34" charset="-122"/>
                <a:ea typeface="microsoft yahei" panose="020B0503020204020204" pitchFamily="34" charset="-122"/>
              </a:rPr>
              <a:t>能够在</a:t>
            </a:r>
            <a:r>
              <a:rPr lang="en-US" altLang="zh-CN" sz="2400" dirty="0">
                <a:solidFill>
                  <a:srgbClr val="FF0000"/>
                </a:solidFill>
                <a:latin typeface="microsoft yahei" panose="020B0503020204020204" pitchFamily="34" charset="-122"/>
                <a:ea typeface="microsoft yahei" panose="020B0503020204020204" pitchFamily="34" charset="-122"/>
              </a:rPr>
              <a:t>116ms</a:t>
            </a:r>
            <a:r>
              <a:rPr lang="zh-CN" altLang="en-US" sz="2400" dirty="0">
                <a:solidFill>
                  <a:srgbClr val="FF0000"/>
                </a:solidFill>
                <a:latin typeface="microsoft yahei" panose="020B0503020204020204" pitchFamily="34" charset="-122"/>
                <a:ea typeface="microsoft yahei" panose="020B0503020204020204" pitchFamily="34" charset="-122"/>
              </a:rPr>
              <a:t>时间内恢复</a:t>
            </a:r>
            <a:r>
              <a:rPr lang="en-US" altLang="zh-CN" sz="2400" dirty="0">
                <a:solidFill>
                  <a:srgbClr val="FF0000"/>
                </a:solidFill>
                <a:latin typeface="microsoft yahei" panose="020B0503020204020204" pitchFamily="34" charset="-122"/>
                <a:ea typeface="microsoft yahei" panose="020B0503020204020204" pitchFamily="34" charset="-122"/>
              </a:rPr>
              <a:t>50GB</a:t>
            </a:r>
            <a:r>
              <a:rPr lang="zh-CN" altLang="en-US" sz="2400" dirty="0">
                <a:solidFill>
                  <a:srgbClr val="FF0000"/>
                </a:solidFill>
                <a:latin typeface="microsoft yahei" panose="020B0503020204020204" pitchFamily="34" charset="-122"/>
                <a:ea typeface="microsoft yahei" panose="020B0503020204020204" pitchFamily="34" charset="-122"/>
              </a:rPr>
              <a:t>数据，恢复带宽超过</a:t>
            </a:r>
            <a:r>
              <a:rPr lang="en-US" altLang="zh-CN" sz="2400" dirty="0">
                <a:solidFill>
                  <a:srgbClr val="FF0000"/>
                </a:solidFill>
                <a:latin typeface="microsoft yahei" panose="020B0503020204020204" pitchFamily="34" charset="-122"/>
                <a:ea typeface="microsoft yahei" panose="020B0503020204020204" pitchFamily="34" charset="-122"/>
              </a:rPr>
              <a:t>400GB/s</a:t>
            </a:r>
            <a:r>
              <a:rPr lang="zh-CN" altLang="en-US" sz="2400" dirty="0">
                <a:solidFill>
                  <a:srgbClr val="FF0000"/>
                </a:solidFill>
                <a:latin typeface="microsoft yahei" panose="020B0503020204020204" pitchFamily="34" charset="-122"/>
                <a:ea typeface="microsoft yahei" panose="020B0503020204020204" pitchFamily="34" charset="-122"/>
              </a:rPr>
              <a:t>。</a:t>
            </a:r>
            <a:r>
              <a:rPr lang="zh-CN" altLang="en-US" dirty="0">
                <a:solidFill>
                  <a:srgbClr val="FF0000"/>
                </a:solidFill>
                <a:latin typeface="microsoft yahei" panose="020B0503020204020204" pitchFamily="34" charset="-122"/>
                <a:ea typeface="microsoft yahei" panose="020B0503020204020204" pitchFamily="34" charset="-122"/>
              </a:rPr>
              <a:t> </a:t>
            </a:r>
            <a:endParaRPr lang="zh-CN" altLang="en-US" dirty="0">
              <a:solidFill>
                <a:srgbClr val="FF0000"/>
              </a:solidFill>
            </a:endParaRPr>
          </a:p>
        </p:txBody>
      </p:sp>
      <p:pic>
        <p:nvPicPr>
          <p:cNvPr id="2" name="图片 1"/>
          <p:cNvPicPr>
            <a:picLocks noChangeAspect="1"/>
          </p:cNvPicPr>
          <p:nvPr/>
        </p:nvPicPr>
        <p:blipFill>
          <a:blip r:embed="rId3"/>
          <a:stretch>
            <a:fillRect/>
          </a:stretch>
        </p:blipFill>
        <p:spPr>
          <a:xfrm>
            <a:off x="420688" y="3137095"/>
            <a:ext cx="8151812" cy="3263705"/>
          </a:xfrm>
          <a:prstGeom prst="rect">
            <a:avLst/>
          </a:prstGeom>
        </p:spPr>
      </p:pic>
    </p:spTree>
    <p:extLst>
      <p:ext uri="{BB962C8B-B14F-4D97-AF65-F5344CB8AC3E}">
        <p14:creationId xmlns:p14="http://schemas.microsoft.com/office/powerpoint/2010/main" val="2317993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381745"/>
            <a:ext cx="4205521" cy="3154710"/>
          </a:xfrm>
          <a:prstGeom prst="rect">
            <a:avLst/>
          </a:prstGeom>
          <a:noFill/>
        </p:spPr>
        <p:txBody>
          <a:bodyPr wrap="square" rtlCol="0">
            <a:spAutoFit/>
          </a:bodyPr>
          <a:lstStyle/>
          <a:p>
            <a:pPr algn="ctr"/>
            <a:r>
              <a:rPr lang="en-US" altLang="zh-CN" sz="19900" b="1" dirty="0" smtClean="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05</a:t>
            </a:r>
            <a:endParaRPr lang="zh-CN" altLang="en-US" sz="199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3887162" y="2629178"/>
            <a:ext cx="4663440"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887162" y="31591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a:spLocks/>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a:spLocks/>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0" y="3890124"/>
            <a:ext cx="3230339" cy="646331"/>
          </a:xfrm>
          <a:prstGeom prst="rect">
            <a:avLst/>
          </a:prstGeom>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26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11187" y="261274"/>
            <a:ext cx="724318" cy="773441"/>
            <a:chOff x="611187" y="261275"/>
            <a:chExt cx="666069" cy="664458"/>
          </a:xfrm>
        </p:grpSpPr>
        <p:sp>
          <p:nvSpPr>
            <p:cNvPr id="14" name="矩形 13"/>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1419575" y="362672"/>
            <a:ext cx="7113238" cy="584775"/>
          </a:xfrm>
          <a:prstGeom prst="rect">
            <a:avLst/>
          </a:prstGeom>
          <a:noFill/>
        </p:spPr>
        <p:txBody>
          <a:bodyPr wrap="square" rtlCol="0">
            <a:spAutoFit/>
          </a:bodyPr>
          <a:lstStyle/>
          <a:p>
            <a:r>
              <a:rPr lang="en-US" altLang="zh-CN" sz="3200" b="1" dirty="0" smtClean="0">
                <a:solidFill>
                  <a:schemeClr val="tx1">
                    <a:lumMod val="85000"/>
                    <a:lumOff val="15000"/>
                  </a:schemeClr>
                </a:solidFill>
                <a:latin typeface="微软雅黑" panose="020B0503020204020204" pitchFamily="34" charset="-122"/>
                <a:ea typeface="微软雅黑" panose="020B0503020204020204" pitchFamily="34" charset="-122"/>
              </a:rPr>
              <a:t>Conclusion</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18133" y="1703777"/>
            <a:ext cx="8936967" cy="3066667"/>
          </a:xfrm>
          <a:prstGeom prst="rect">
            <a:avLst/>
          </a:prstGeom>
        </p:spPr>
      </p:pic>
      <p:sp>
        <p:nvSpPr>
          <p:cNvPr id="4" name="矩形 3"/>
          <p:cNvSpPr/>
          <p:nvPr/>
        </p:nvSpPr>
        <p:spPr>
          <a:xfrm>
            <a:off x="3140504" y="5526774"/>
            <a:ext cx="7450157" cy="1015663"/>
          </a:xfrm>
          <a:prstGeom prst="rect">
            <a:avLst/>
          </a:prstGeom>
        </p:spPr>
        <p:txBody>
          <a:bodyPr wrap="square">
            <a:spAutoFit/>
          </a:bodyPr>
          <a:lstStyle/>
          <a:p>
            <a:pPr algn="ctr"/>
            <a:r>
              <a:rPr lang="en-US" altLang="zh-CN" sz="6000" b="1" dirty="0" smtClean="0">
                <a:ln w="22225">
                  <a:solidFill>
                    <a:schemeClr val="accent2"/>
                  </a:solidFill>
                  <a:prstDash val="solid"/>
                </a:ln>
                <a:solidFill>
                  <a:schemeClr val="accent2">
                    <a:lumMod val="40000"/>
                    <a:lumOff val="60000"/>
                  </a:schemeClr>
                </a:solidFill>
              </a:rPr>
              <a:t>Thank you </a:t>
            </a:r>
            <a:endParaRPr lang="zh-CN" altLang="en-US" sz="6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2920144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86299" y="2873542"/>
            <a:ext cx="7880684" cy="8542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434" name="标题 1"/>
          <p:cNvSpPr>
            <a:spLocks noGrp="1"/>
          </p:cNvSpPr>
          <p:nvPr>
            <p:ph type="title" idx="4294967295"/>
          </p:nvPr>
        </p:nvSpPr>
        <p:spPr>
          <a:xfrm>
            <a:off x="778134" y="2945352"/>
            <a:ext cx="7688849" cy="710621"/>
          </a:xfrm>
        </p:spPr>
        <p:txBody>
          <a:bodyPr>
            <a:noAutofit/>
          </a:bodyPr>
          <a:lstStyle/>
          <a:p>
            <a:pPr algn="l"/>
            <a:r>
              <a:rPr lang="zh-CN" altLang="en-US" sz="4000" dirty="0" smtClean="0">
                <a:latin typeface="楷体" panose="02010609060101010101" pitchFamily="49" charset="-122"/>
                <a:ea typeface="楷体" panose="02010609060101010101" pitchFamily="49" charset="-122"/>
              </a:rPr>
              <a:t>后面的是备用</a:t>
            </a:r>
            <a:endParaRPr lang="zh-CN" altLang="en-US" sz="4000" dirty="0">
              <a:latin typeface="楷体" panose="02010609060101010101" pitchFamily="49" charset="-122"/>
              <a:ea typeface="楷体" panose="02010609060101010101" pitchFamily="49" charset="-122"/>
            </a:endParaRPr>
          </a:p>
        </p:txBody>
      </p:sp>
      <p:sp>
        <p:nvSpPr>
          <p:cNvPr id="18435" name="Text Box 3"/>
          <p:cNvSpPr txBox="1">
            <a:spLocks noChangeArrowheads="1"/>
          </p:cNvSpPr>
          <p:nvPr/>
        </p:nvSpPr>
        <p:spPr bwMode="auto">
          <a:xfrm>
            <a:off x="448549" y="1633128"/>
            <a:ext cx="8156185" cy="38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1905">
              <a:ea typeface="宋体" panose="02010600030101010101" pitchFamily="2" charset="-122"/>
            </a:endParaRPr>
          </a:p>
        </p:txBody>
      </p:sp>
      <p:sp>
        <p:nvSpPr>
          <p:cNvPr id="18436" name="Text Box 4"/>
          <p:cNvSpPr txBox="1">
            <a:spLocks noChangeArrowheads="1"/>
          </p:cNvSpPr>
          <p:nvPr/>
        </p:nvSpPr>
        <p:spPr bwMode="auto">
          <a:xfrm>
            <a:off x="915577" y="1448333"/>
            <a:ext cx="6696304" cy="525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2116" b="1" dirty="0">
                <a:ea typeface="宋体" panose="02010600030101010101" pitchFamily="2" charset="-122"/>
              </a:rPr>
              <a:t>　</a:t>
            </a:r>
            <a:endParaRPr lang="zh-CN" altLang="en-US" sz="2116" b="1" dirty="0">
              <a:solidFill>
                <a:srgbClr val="FF0000"/>
              </a:solidFill>
              <a:ea typeface="宋体" panose="02010600030101010101" pitchFamily="2" charset="-122"/>
            </a:endParaRPr>
          </a:p>
        </p:txBody>
      </p:sp>
    </p:spTree>
    <p:extLst>
      <p:ext uri="{BB962C8B-B14F-4D97-AF65-F5344CB8AC3E}">
        <p14:creationId xmlns:p14="http://schemas.microsoft.com/office/powerpoint/2010/main" val="12073229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7959" y="2210953"/>
            <a:ext cx="7886700" cy="4351338"/>
          </a:xfrm>
        </p:spPr>
        <p:txBody>
          <a:bodyPr>
            <a:normAutofit/>
          </a:bodyPr>
          <a:lstStyle/>
          <a:p>
            <a:pPr>
              <a:lnSpc>
                <a:spcPct val="150000"/>
              </a:lnSpc>
            </a:pPr>
            <a:r>
              <a:rPr lang="zh-CN" altLang="en-US" b="1" dirty="0" smtClean="0">
                <a:latin typeface="微软雅黑" panose="020B0503020204020204" pitchFamily="34" charset="-122"/>
                <a:ea typeface="微软雅黑" panose="020B0503020204020204" pitchFamily="34" charset="-122"/>
              </a:rPr>
              <a:t>软件开销</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en-US" altLang="zh-CN" b="1" dirty="0" smtClean="0">
                <a:latin typeface="微软雅黑" panose="020B0503020204020204" pitchFamily="34" charset="-122"/>
                <a:ea typeface="微软雅黑" panose="020B0503020204020204" pitchFamily="34" charset="-122"/>
              </a:rPr>
              <a:t>NVM</a:t>
            </a:r>
            <a:r>
              <a:rPr lang="zh-CN" altLang="en-US" b="1" dirty="0" smtClean="0">
                <a:latin typeface="微软雅黑" panose="020B0503020204020204" pitchFamily="34" charset="-122"/>
                <a:ea typeface="微软雅黑" panose="020B0503020204020204" pitchFamily="34" charset="-122"/>
              </a:rPr>
              <a:t>本身的局限性（有限的程序周期）</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b="1" dirty="0" smtClean="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NVM</a:t>
            </a:r>
            <a:r>
              <a:rPr lang="zh-CN" altLang="en-US" b="1" dirty="0" smtClean="0">
                <a:solidFill>
                  <a:srgbClr val="FF0000"/>
                </a:solidFill>
                <a:latin typeface="微软雅黑" panose="020B0503020204020204" pitchFamily="34" charset="-122"/>
                <a:ea typeface="微软雅黑" panose="020B0503020204020204" pitchFamily="34" charset="-122"/>
              </a:rPr>
              <a:t>的一致性保证不同于</a:t>
            </a:r>
            <a:r>
              <a:rPr lang="en-US" altLang="zh-CN" b="1" dirty="0" smtClean="0">
                <a:solidFill>
                  <a:srgbClr val="FF0000"/>
                </a:solidFill>
                <a:latin typeface="微软雅黑" panose="020B0503020204020204" pitchFamily="34" charset="-122"/>
                <a:ea typeface="微软雅黑" panose="020B0503020204020204" pitchFamily="34" charset="-122"/>
              </a:rPr>
              <a:t>DRAM</a:t>
            </a:r>
            <a:r>
              <a:rPr lang="zh-CN" altLang="en-US" b="1" dirty="0" smtClean="0">
                <a:solidFill>
                  <a:srgbClr val="FF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smtClean="0">
                <a:latin typeface="微软雅黑" panose="020B0503020204020204" pitchFamily="34" charset="-122"/>
                <a:ea typeface="微软雅黑" panose="020B0503020204020204" pitchFamily="34" charset="-122"/>
              </a:rPr>
              <a:t>NVM </a:t>
            </a:r>
            <a:r>
              <a:rPr lang="zh-CN" altLang="en-US" b="1" dirty="0">
                <a:latin typeface="微软雅黑" panose="020B0503020204020204" pitchFamily="34" charset="-122"/>
                <a:ea typeface="微软雅黑" panose="020B0503020204020204" pitchFamily="34" charset="-122"/>
              </a:rPr>
              <a:t>中维护数据一致性可能代价高昂</a:t>
            </a:r>
          </a:p>
        </p:txBody>
      </p:sp>
      <p:grpSp>
        <p:nvGrpSpPr>
          <p:cNvPr id="5" name="组合 4"/>
          <p:cNvGrpSpPr/>
          <p:nvPr/>
        </p:nvGrpSpPr>
        <p:grpSpPr>
          <a:xfrm>
            <a:off x="611187" y="261274"/>
            <a:ext cx="724318" cy="773441"/>
            <a:chOff x="611187" y="261275"/>
            <a:chExt cx="666069" cy="664458"/>
          </a:xfrm>
        </p:grpSpPr>
        <p:sp>
          <p:nvSpPr>
            <p:cNvPr id="6" name="矩形 5"/>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490270" y="574175"/>
            <a:ext cx="7419554" cy="954107"/>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混合</a:t>
            </a:r>
            <a:r>
              <a:rPr lang="zh-CN" altLang="en-US" sz="2800" b="1" dirty="0">
                <a:latin typeface="微软雅黑" panose="020B0503020204020204" pitchFamily="34" charset="-122"/>
                <a:ea typeface="微软雅黑" panose="020B0503020204020204" pitchFamily="34" charset="-122"/>
              </a:rPr>
              <a:t>内存</a:t>
            </a:r>
            <a:r>
              <a:rPr lang="zh-CN" altLang="en-US" sz="2800" b="1" dirty="0" smtClean="0">
                <a:latin typeface="微软雅黑" panose="020B0503020204020204" pitchFamily="34" charset="-122"/>
                <a:ea typeface="微软雅黑" panose="020B0503020204020204" pitchFamily="34" charset="-122"/>
              </a:rPr>
              <a:t>系统</a:t>
            </a:r>
            <a:r>
              <a:rPr lang="zh-CN" altLang="en-US" sz="2800" b="1" dirty="0" smtClean="0">
                <a:solidFill>
                  <a:srgbClr val="FF0000"/>
                </a:solidFill>
                <a:latin typeface="微软雅黑" panose="020B0503020204020204" pitchFamily="34" charset="-122"/>
                <a:ea typeface="微软雅黑" panose="020B0503020204020204" pitchFamily="34" charset="-122"/>
              </a:rPr>
              <a:t>管理</a:t>
            </a:r>
            <a:r>
              <a:rPr lang="zh-CN" altLang="en-US" sz="2800" b="1" dirty="0">
                <a:solidFill>
                  <a:srgbClr val="FF0000"/>
                </a:solidFill>
                <a:latin typeface="微软雅黑" panose="020B0503020204020204" pitchFamily="34" charset="-122"/>
                <a:ea typeface="微软雅黑" panose="020B0503020204020204" pitchFamily="34" charset="-122"/>
              </a:rPr>
              <a:t>、访问和维护</a:t>
            </a:r>
            <a:r>
              <a:rPr lang="zh-CN" altLang="en-US" sz="2800" b="1" dirty="0">
                <a:latin typeface="微软雅黑" panose="020B0503020204020204" pitchFamily="34" charset="-122"/>
                <a:ea typeface="微软雅黑" panose="020B0503020204020204" pitchFamily="34" charset="-122"/>
              </a:rPr>
              <a:t>存储在 </a:t>
            </a:r>
            <a:r>
              <a:rPr lang="en-US" altLang="zh-CN" sz="2800" b="1" dirty="0">
                <a:latin typeface="微软雅黑" panose="020B0503020204020204" pitchFamily="34" charset="-122"/>
                <a:ea typeface="微软雅黑" panose="020B0503020204020204" pitchFamily="34" charset="-122"/>
              </a:rPr>
              <a:t>NVM </a:t>
            </a:r>
            <a:r>
              <a:rPr lang="zh-CN" altLang="en-US" sz="2800" b="1" dirty="0">
                <a:latin typeface="微软雅黑" panose="020B0503020204020204" pitchFamily="34" charset="-122"/>
                <a:ea typeface="微软雅黑" panose="020B0503020204020204" pitchFamily="34" charset="-122"/>
              </a:rPr>
              <a:t>中的数据的一致性会引发许多</a:t>
            </a:r>
            <a:r>
              <a:rPr lang="zh-CN" altLang="en-US" sz="2800" b="1" dirty="0">
                <a:solidFill>
                  <a:srgbClr val="FF0000"/>
                </a:solidFill>
                <a:latin typeface="微软雅黑" panose="020B0503020204020204" pitchFamily="34" charset="-122"/>
                <a:ea typeface="微软雅黑" panose="020B0503020204020204" pitchFamily="34" charset="-122"/>
              </a:rPr>
              <a:t>挑战</a:t>
            </a:r>
            <a:endParaRPr lang="en-US" altLang="zh-CN" sz="4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4919874"/>
      </p:ext>
    </p:extLst>
  </p:cSld>
  <p:clrMapOvr>
    <a:masterClrMapping/>
  </p:clrMapOvr>
  <mc:AlternateContent xmlns:mc="http://schemas.openxmlformats.org/markup-compatibility/2006" xmlns:p14="http://schemas.microsoft.com/office/powerpoint/2010/main">
    <mc:Choice Requires="p14">
      <p:transition spd="slow" p14:dur="2000" advTm="85298"/>
    </mc:Choice>
    <mc:Fallback xmlns="">
      <p:transition spd="slow" advTm="85298"/>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Challenges for NVMM </a:t>
            </a:r>
            <a:r>
              <a:rPr kumimoji="0" lang="en-US" altLang="zh-CN"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software</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524" y="1659044"/>
            <a:ext cx="8153672" cy="47089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当今</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处理器和它们的高速缓存层次可能对更新操作进行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重排序</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以便</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提升性能</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现有</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的模型</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不能够确保</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更新是否写入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NVMM</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，因此当系统</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断电</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的时候会使得数据不一致</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能感知</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NVMM</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软件通过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明确地</a:t>
            </a:r>
            <a:r>
              <a:rPr kumimoji="0" lang="zh-CN" altLang="en-US"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刷新</a:t>
            </a:r>
            <a:r>
              <a:rPr kumimoji="0" lang="en-US" altLang="zh-CN" sz="20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cache</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并且</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发送内存障碍</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memory barriers</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）以便确保写顺序性</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x86</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体系结构提供</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clflush</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指令以便刷新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CPU </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cacheline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，但是</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clflush</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是强一致性的，刷新成本很大并且</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clflush</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仅仅发送数据到内存控制器，并不保证数据到达非易失内存</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因</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特尔</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mfence</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指令确保障碍前指令必须在障碍后的指令前完成。这并没有约束数据写回</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Memory</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的顺序。因此</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Intel</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公司提出了新的指令来修补这些问题，这些新指令包括</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clflushopt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clflust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的更高效版本</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clwb</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明确地写回一个缓存行而不使之无效</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，以及</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PCOMMIT(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使数据持久地存储到非易失内存中</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 name="矩形 2"/>
          <p:cNvSpPr/>
          <p:nvPr/>
        </p:nvSpPr>
        <p:spPr>
          <a:xfrm>
            <a:off x="488524" y="1073712"/>
            <a:ext cx="3586495"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Write</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 </a:t>
            </a: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reordering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ustDataLst>
      <p:tags r:id="rId1"/>
    </p:custDataLst>
    <p:extLst>
      <p:ext uri="{BB962C8B-B14F-4D97-AF65-F5344CB8AC3E}">
        <p14:creationId xmlns:p14="http://schemas.microsoft.com/office/powerpoint/2010/main" val="3924189279"/>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p:cNvSpPr txBox="1"/>
          <p:nvPr/>
        </p:nvSpPr>
        <p:spPr>
          <a:xfrm>
            <a:off x="1419575" y="362672"/>
            <a:ext cx="7113238" cy="584775"/>
          </a:xfrm>
          <a:prstGeom prst="rect">
            <a:avLst/>
          </a:prstGeom>
          <a:noFill/>
        </p:spPr>
        <p:txBody>
          <a:bodyPr wrap="square" rtlCol="0">
            <a:spAutoFit/>
          </a:bodyPr>
          <a:lstStyle/>
          <a:p>
            <a:r>
              <a:rPr lang="zh-CN" altLang="en-US" sz="3200" b="1" dirty="0" smtClean="0">
                <a:solidFill>
                  <a:schemeClr val="tx1">
                    <a:lumMod val="85000"/>
                    <a:lumOff val="15000"/>
                  </a:schemeClr>
                </a:solidFill>
                <a:latin typeface="微软雅黑" panose="020B0503020204020204" pitchFamily="34" charset="-122"/>
                <a:ea typeface="微软雅黑" panose="020B0503020204020204" pitchFamily="34" charset="-122"/>
              </a:rPr>
              <a:t>现有的文件系统的局限</a:t>
            </a:r>
            <a:endPar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784" y="1260348"/>
            <a:ext cx="8040029" cy="5016758"/>
          </a:xfrm>
          <a:prstGeom prst="rect">
            <a:avLst/>
          </a:prstGeom>
          <a:noFill/>
        </p:spPr>
        <p:txBody>
          <a:bodyPr wrap="square" rtlCol="0">
            <a:spAutoFit/>
          </a:bodyPr>
          <a:lstStyle/>
          <a:p>
            <a:pPr marL="285750" indent="-285750">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常规的文件系统是针对磁盘的</a:t>
            </a:r>
            <a:endParaRPr lang="en-US" altLang="zh-CN" sz="20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20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000" b="1" dirty="0" err="1">
                <a:latin typeface="微软雅黑" panose="020B0503020204020204" pitchFamily="34" charset="-122"/>
                <a:ea typeface="微软雅黑" panose="020B0503020204020204" pitchFamily="34" charset="-122"/>
              </a:rPr>
              <a:t>现代</a:t>
            </a:r>
            <a:r>
              <a:rPr lang="en-US" altLang="zh-CN" sz="2000" b="1" dirty="0">
                <a:latin typeface="微软雅黑" panose="020B0503020204020204" pitchFamily="34" charset="-122"/>
                <a:ea typeface="微软雅黑" panose="020B0503020204020204" pitchFamily="34" charset="-122"/>
              </a:rPr>
              <a:t> CPU </a:t>
            </a:r>
            <a:r>
              <a:rPr lang="en-US" altLang="zh-CN" sz="2000" b="1" dirty="0" err="1">
                <a:latin typeface="微软雅黑" panose="020B0503020204020204" pitchFamily="34" charset="-122"/>
                <a:ea typeface="微软雅黑" panose="020B0503020204020204" pitchFamily="34" charset="-122"/>
              </a:rPr>
              <a:t>和内存系统可以将存储重新排序到内存</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以提高性能</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打破系统故障时的一致性。为了进行补偿</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文件系统需要显式刷新</a:t>
            </a:r>
            <a:r>
              <a:rPr lang="en-US" altLang="zh-CN" sz="2000" b="1" dirty="0">
                <a:latin typeface="微软雅黑" panose="020B0503020204020204" pitchFamily="34" charset="-122"/>
                <a:ea typeface="微软雅黑" panose="020B0503020204020204" pitchFamily="34" charset="-122"/>
              </a:rPr>
              <a:t> CPU </a:t>
            </a:r>
            <a:r>
              <a:rPr lang="en-US" altLang="zh-CN" sz="2000" b="1" dirty="0" err="1">
                <a:latin typeface="微软雅黑" panose="020B0503020204020204" pitchFamily="34" charset="-122"/>
                <a:ea typeface="微软雅黑" panose="020B0503020204020204" pitchFamily="34" charset="-122"/>
              </a:rPr>
              <a:t>缓存中的数据以强制执行序</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增加了大量开销</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并浪费了</a:t>
            </a:r>
            <a:r>
              <a:rPr lang="en-US" altLang="zh-CN" sz="2000" b="1" dirty="0">
                <a:latin typeface="微软雅黑" panose="020B0503020204020204" pitchFamily="34" charset="-122"/>
                <a:ea typeface="微软雅黑" panose="020B0503020204020204" pitchFamily="34" charset="-122"/>
              </a:rPr>
              <a:t> NVMM </a:t>
            </a:r>
            <a:r>
              <a:rPr lang="en-US" altLang="zh-CN" sz="2000" b="1" dirty="0" err="1">
                <a:latin typeface="微软雅黑" panose="020B0503020204020204" pitchFamily="34" charset="-122"/>
                <a:ea typeface="微软雅黑" panose="020B0503020204020204" pitchFamily="34" charset="-122"/>
              </a:rPr>
              <a:t>可以提供的改进性能</a:t>
            </a:r>
            <a:r>
              <a:rPr lang="en-US" altLang="zh-CN" sz="2000" b="1" dirty="0">
                <a:latin typeface="微软雅黑" panose="020B0503020204020204" pitchFamily="34" charset="-122"/>
                <a:ea typeface="微软雅黑" panose="020B0503020204020204" pitchFamily="34" charset="-122"/>
              </a:rPr>
              <a:t> (6, 76</a:t>
            </a:r>
            <a:r>
              <a:rPr lang="en-US" altLang="zh-CN" sz="2000" b="1" dirty="0" smtClean="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endParaRPr lang="en-US" altLang="zh-CN" sz="20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应用程序依赖原子文件系统操作来确保其</a:t>
            </a:r>
            <a:r>
              <a:rPr lang="zh-CN" altLang="en-US" sz="2000" b="1" dirty="0" smtClean="0">
                <a:latin typeface="微软雅黑" panose="020B0503020204020204" pitchFamily="34" charset="-122"/>
                <a:ea typeface="微软雅黑" panose="020B0503020204020204" pitchFamily="34" charset="-122"/>
              </a:rPr>
              <a:t>正确性。</a:t>
            </a:r>
            <a:r>
              <a:rPr lang="zh-CN" altLang="en-US" sz="2000" b="1" dirty="0">
                <a:solidFill>
                  <a:srgbClr val="7030A0"/>
                </a:solidFill>
                <a:latin typeface="微软雅黑" panose="020B0503020204020204" pitchFamily="34" charset="-122"/>
                <a:ea typeface="微软雅黑" panose="020B0503020204020204" pitchFamily="34" charset="-122"/>
              </a:rPr>
              <a:t>日志记录</a:t>
            </a:r>
            <a:r>
              <a:rPr lang="zh-CN" altLang="en-US" sz="2000" b="1" dirty="0">
                <a:latin typeface="微软雅黑" panose="020B0503020204020204" pitchFamily="34" charset="-122"/>
                <a:ea typeface="微软雅黑" panose="020B0503020204020204" pitchFamily="34" charset="-122"/>
              </a:rPr>
              <a:t>会将</a:t>
            </a:r>
            <a:r>
              <a:rPr lang="zh-CN" altLang="en-US" sz="2000" b="1" dirty="0">
                <a:solidFill>
                  <a:srgbClr val="FF0000"/>
                </a:solidFill>
                <a:latin typeface="微软雅黑" panose="020B0503020204020204" pitchFamily="34" charset="-122"/>
                <a:ea typeface="微软雅黑" panose="020B0503020204020204" pitchFamily="34" charset="-122"/>
              </a:rPr>
              <a:t>写入</a:t>
            </a:r>
            <a:r>
              <a:rPr lang="zh-CN" altLang="en-US" sz="2000" b="1" dirty="0">
                <a:latin typeface="微软雅黑" panose="020B0503020204020204" pitchFamily="34" charset="-122"/>
                <a:ea typeface="微软雅黑" panose="020B0503020204020204" pitchFamily="34" charset="-122"/>
              </a:rPr>
              <a:t>存储设备的</a:t>
            </a:r>
            <a:r>
              <a:rPr lang="zh-CN" altLang="en-US" sz="2000" b="1" dirty="0">
                <a:solidFill>
                  <a:srgbClr val="FF0000"/>
                </a:solidFill>
                <a:latin typeface="微软雅黑" panose="020B0503020204020204" pitchFamily="34" charset="-122"/>
                <a:ea typeface="微软雅黑" panose="020B0503020204020204" pitchFamily="34" charset="-122"/>
              </a:rPr>
              <a:t>次数增加一倍</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从而浪费带宽</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而</a:t>
            </a:r>
            <a:r>
              <a:rPr lang="en-US" altLang="zh-CN" sz="2000" b="1" dirty="0">
                <a:solidFill>
                  <a:srgbClr val="7030A0"/>
                </a:solidFill>
                <a:latin typeface="微软雅黑" panose="020B0503020204020204" pitchFamily="34" charset="-122"/>
                <a:ea typeface="微软雅黑" panose="020B0503020204020204" pitchFamily="34" charset="-122"/>
              </a:rPr>
              <a:t>shadow paging</a:t>
            </a:r>
            <a:r>
              <a:rPr lang="zh-CN" altLang="en-US" sz="2000" b="1" dirty="0" smtClean="0">
                <a:latin typeface="微软雅黑" panose="020B0503020204020204" pitchFamily="34" charset="-122"/>
                <a:ea typeface="微软雅黑" panose="020B0503020204020204" pitchFamily="34" charset="-122"/>
              </a:rPr>
              <a:t>文件系统</a:t>
            </a:r>
            <a:r>
              <a:rPr lang="zh-CN" altLang="en-US" sz="2000" b="1" dirty="0">
                <a:latin typeface="微软雅黑" panose="020B0503020204020204" pitchFamily="34" charset="-122"/>
                <a:ea typeface="微软雅黑" panose="020B0503020204020204" pitchFamily="34" charset="-122"/>
              </a:rPr>
              <a:t>需要</a:t>
            </a:r>
            <a:r>
              <a:rPr lang="zh-CN" altLang="en-US" sz="2000" b="1" dirty="0" smtClean="0">
                <a:latin typeface="微软雅黑" panose="020B0503020204020204" pitchFamily="34" charset="-122"/>
                <a:ea typeface="微软雅黑" panose="020B0503020204020204" pitchFamily="34" charset="-122"/>
              </a:rPr>
              <a:t>从叶</a:t>
            </a:r>
            <a:r>
              <a:rPr lang="zh-CN" altLang="en-US" sz="2000" b="1" dirty="0">
                <a:latin typeface="微软雅黑" panose="020B0503020204020204" pitchFamily="34" charset="-122"/>
                <a:ea typeface="微软雅黑" panose="020B0503020204020204" pitchFamily="34" charset="-122"/>
              </a:rPr>
              <a:t>节点到根的</a:t>
            </a:r>
            <a:r>
              <a:rPr lang="zh-CN" altLang="en-US" sz="2000" b="1" dirty="0">
                <a:solidFill>
                  <a:srgbClr val="FF0000"/>
                </a:solidFill>
                <a:latin typeface="微软雅黑" panose="020B0503020204020204" pitchFamily="34" charset="-122"/>
                <a:ea typeface="微软雅黑" panose="020B0503020204020204" pitchFamily="34" charset="-122"/>
              </a:rPr>
              <a:t>更新级</a:t>
            </a:r>
            <a:r>
              <a:rPr lang="zh-CN" altLang="en-US" sz="2000" b="1" dirty="0" smtClean="0">
                <a:solidFill>
                  <a:srgbClr val="FF0000"/>
                </a:solidFill>
                <a:latin typeface="微软雅黑" panose="020B0503020204020204" pitchFamily="34" charset="-122"/>
                <a:ea typeface="微软雅黑" panose="020B0503020204020204" pitchFamily="34" charset="-122"/>
              </a:rPr>
              <a:t>联</a:t>
            </a:r>
            <a:r>
              <a:rPr lang="zh-CN" altLang="en-US" sz="2000" b="1" dirty="0">
                <a:latin typeface="微软雅黑" panose="020B0503020204020204" pitchFamily="34" charset="-122"/>
                <a:ea typeface="微软雅黑" panose="020B0503020204020204" pitchFamily="34" charset="-122"/>
              </a:rPr>
              <a:t>受影响</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实现这两种技术都强加严格</a:t>
            </a:r>
            <a:r>
              <a:rPr lang="zh-CN" altLang="en-US" sz="2000" b="1" dirty="0" smtClean="0">
                <a:latin typeface="微软雅黑" panose="020B0503020204020204" pitchFamily="34" charset="-122"/>
                <a:ea typeface="微软雅黑" panose="020B0503020204020204" pitchFamily="34" charset="-122"/>
              </a:rPr>
              <a:t>的</a:t>
            </a:r>
            <a:r>
              <a:rPr lang="en-US" altLang="zh-CN" sz="2000" b="1" dirty="0">
                <a:solidFill>
                  <a:srgbClr val="FF0000"/>
                </a:solidFill>
                <a:latin typeface="微软雅黑" panose="020B0503020204020204" pitchFamily="34" charset="-122"/>
                <a:ea typeface="微软雅黑" panose="020B0503020204020204" pitchFamily="34" charset="-122"/>
              </a:rPr>
              <a:t>ordering requirements</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从而降低性能</a:t>
            </a:r>
            <a:r>
              <a:rPr lang="en-US" altLang="zh-CN" sz="2000" b="1" dirty="0" smtClean="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endParaRPr lang="en-US" altLang="zh-CN" sz="2000" b="1"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en-US" altLang="zh-CN" sz="2000" b="1" dirty="0" err="1">
                <a:solidFill>
                  <a:srgbClr val="7030A0"/>
                </a:solidFill>
                <a:latin typeface="微软雅黑" panose="020B0503020204020204" pitchFamily="34" charset="-122"/>
                <a:ea typeface="微软雅黑" panose="020B0503020204020204" pitchFamily="34" charset="-122"/>
              </a:rPr>
              <a:t>日志结构文件系统</a:t>
            </a:r>
            <a:r>
              <a:rPr lang="en-US" altLang="zh-CN" sz="2000" b="1" dirty="0">
                <a:latin typeface="微软雅黑" panose="020B0503020204020204" pitchFamily="34" charset="-122"/>
                <a:ea typeface="微软雅黑" panose="020B0503020204020204" pitchFamily="34" charset="-122"/>
              </a:rPr>
              <a:t> (LFSs) [55] </a:t>
            </a:r>
            <a:r>
              <a:rPr lang="en-US" altLang="zh-CN" sz="2000" b="1" dirty="0" err="1">
                <a:latin typeface="微软雅黑" panose="020B0503020204020204" pitchFamily="34" charset="-122"/>
                <a:ea typeface="微软雅黑" panose="020B0503020204020204" pitchFamily="34" charset="-122"/>
              </a:rPr>
              <a:t>将小的随机写入请求分组为更大的顺序写入</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即硬盘和</a:t>
            </a:r>
            <a:r>
              <a:rPr lang="en-US" altLang="zh-CN" sz="2000" b="1" dirty="0">
                <a:latin typeface="微软雅黑" panose="020B0503020204020204" pitchFamily="34" charset="-122"/>
                <a:ea typeface="微软雅黑" panose="020B0503020204020204" pitchFamily="34" charset="-122"/>
              </a:rPr>
              <a:t> NAND flash </a:t>
            </a:r>
            <a:r>
              <a:rPr lang="en-US" altLang="zh-CN" sz="2000" b="1" dirty="0" err="1">
                <a:latin typeface="微软雅黑" panose="020B0503020204020204" pitchFamily="34" charset="-122"/>
                <a:ea typeface="微软雅黑" panose="020B0503020204020204" pitchFamily="34" charset="-122"/>
              </a:rPr>
              <a:t>固态驱动器</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ssd</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可以有效地进行处理。然而</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传统的</a:t>
            </a:r>
            <a:r>
              <a:rPr lang="en-US" altLang="zh-CN" sz="2000" b="1" dirty="0">
                <a:latin typeface="微软雅黑" panose="020B0503020204020204" pitchFamily="34" charset="-122"/>
                <a:ea typeface="微软雅黑" panose="020B0503020204020204" pitchFamily="34" charset="-122"/>
              </a:rPr>
              <a:t> LFSs </a:t>
            </a:r>
            <a:r>
              <a:rPr lang="en-US" altLang="zh-CN" sz="2000" b="1" dirty="0" err="1">
                <a:solidFill>
                  <a:srgbClr val="FF0000"/>
                </a:solidFill>
                <a:latin typeface="微软雅黑" panose="020B0503020204020204" pitchFamily="34" charset="-122"/>
                <a:ea typeface="微软雅黑" panose="020B0503020204020204" pitchFamily="34" charset="-122"/>
              </a:rPr>
              <a:t>依赖于连续的自由区域的可用性</a:t>
            </a:r>
            <a:r>
              <a:rPr lang="en-US" altLang="zh-CN" sz="2000" b="1" dirty="0">
                <a:latin typeface="微软雅黑" panose="020B0503020204020204" pitchFamily="34" charset="-122"/>
                <a:ea typeface="微软雅黑" panose="020B0503020204020204" pitchFamily="34" charset="-122"/>
              </a:rPr>
              <a:t>, </a:t>
            </a:r>
            <a:r>
              <a:rPr lang="en-US" altLang="zh-CN" sz="2000" b="1" dirty="0" err="1">
                <a:solidFill>
                  <a:srgbClr val="FF0000"/>
                </a:solidFill>
                <a:latin typeface="微软雅黑" panose="020B0503020204020204" pitchFamily="34" charset="-122"/>
                <a:ea typeface="微软雅黑" panose="020B0503020204020204" pitchFamily="34" charset="-122"/>
              </a:rPr>
              <a:t>并且维护这些区域需要昂贵的垃圾回收操作</a:t>
            </a:r>
            <a:r>
              <a:rPr lang="en-US" altLang="zh-CN" sz="2000" b="1" dirty="0">
                <a:solidFill>
                  <a:srgbClr val="FF0000"/>
                </a:solidFill>
                <a:latin typeface="微软雅黑" panose="020B0503020204020204" pitchFamily="34" charset="-122"/>
                <a:ea typeface="微软雅黑" panose="020B0503020204020204" pitchFamily="34" charset="-122"/>
              </a:rPr>
              <a:t>。</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26394574"/>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p:cNvSpPr/>
          <p:nvPr/>
        </p:nvSpPr>
        <p:spPr>
          <a:xfrm>
            <a:off x="1562100" y="2773208"/>
            <a:ext cx="9144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CPU</a:t>
            </a: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5"/>
          <p:cNvSpPr/>
          <p:nvPr/>
        </p:nvSpPr>
        <p:spPr>
          <a:xfrm>
            <a:off x="1562100" y="3230408"/>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Can 6"/>
          <p:cNvSpPr/>
          <p:nvPr/>
        </p:nvSpPr>
        <p:spPr>
          <a:xfrm>
            <a:off x="549275" y="3230408"/>
            <a:ext cx="609600" cy="4572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disk</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Left-Right Arrow 7"/>
          <p:cNvSpPr/>
          <p:nvPr/>
        </p:nvSpPr>
        <p:spPr>
          <a:xfrm>
            <a:off x="1181100" y="3306608"/>
            <a:ext cx="381000" cy="2286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8"/>
          <p:cNvSpPr/>
          <p:nvPr/>
        </p:nvSpPr>
        <p:spPr>
          <a:xfrm>
            <a:off x="419100" y="2620808"/>
            <a:ext cx="22098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4"/>
          <p:cNvSpPr txBox="1">
            <a:spLocks noChangeArrowheads="1"/>
          </p:cNvSpPr>
          <p:nvPr/>
        </p:nvSpPr>
        <p:spPr bwMode="auto">
          <a:xfrm>
            <a:off x="549275" y="4144808"/>
            <a:ext cx="1927225" cy="618631"/>
          </a:xfrm>
          <a:prstGeom prst="rect">
            <a:avLst/>
          </a:prstGeom>
          <a:noFill/>
          <a:ln w="9525">
            <a:noFill/>
            <a:miter lim="800000"/>
            <a:headEnd/>
            <a:tailEnd/>
          </a:ln>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a. </a:t>
            </a:r>
            <a:r>
              <a:rPr kumimoji="0" lang="en-US" altLang="zh-CN" sz="1800" b="0" i="0" u="none" strike="noStrike" kern="1200" cap="none" spc="0" normalizeH="0" baseline="0" noProof="0" dirty="0">
                <a:ln>
                  <a:noFill/>
                </a:ln>
                <a:solidFill>
                  <a:prstClr val="black"/>
                </a:solidFill>
                <a:effectLst/>
                <a:uLnTx/>
                <a:uFillTx/>
                <a:latin typeface="Arial" charset="0"/>
                <a:ea typeface="SimSun" pitchFamily="2" charset="-122"/>
                <a:cs typeface="Arial" charset="0"/>
              </a:rPr>
              <a:t>Current system</a:t>
            </a:r>
            <a:endParaRPr kumimoji="0" lang="en-SG"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grpSp>
        <p:nvGrpSpPr>
          <p:cNvPr id="22" name="Group 3"/>
          <p:cNvGrpSpPr>
            <a:grpSpLocks/>
          </p:cNvGrpSpPr>
          <p:nvPr/>
        </p:nvGrpSpPr>
        <p:grpSpPr bwMode="auto">
          <a:xfrm>
            <a:off x="3467100" y="3459008"/>
            <a:ext cx="5029201" cy="2217182"/>
            <a:chOff x="3352800" y="3505200"/>
            <a:chExt cx="5029201" cy="2217182"/>
          </a:xfrm>
        </p:grpSpPr>
        <p:sp>
          <p:nvSpPr>
            <p:cNvPr id="23" name="Rectangle 15"/>
            <p:cNvSpPr/>
            <p:nvPr/>
          </p:nvSpPr>
          <p:spPr>
            <a:xfrm>
              <a:off x="3581400" y="4114800"/>
              <a:ext cx="18288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CPU</a:t>
              </a: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16"/>
            <p:cNvSpPr/>
            <p:nvPr/>
          </p:nvSpPr>
          <p:spPr>
            <a:xfrm>
              <a:off x="3581400" y="4565650"/>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ounded Rectangle 18"/>
            <p:cNvSpPr/>
            <p:nvPr/>
          </p:nvSpPr>
          <p:spPr>
            <a:xfrm>
              <a:off x="3352800" y="3962400"/>
              <a:ext cx="22098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9"/>
            <p:cNvSpPr/>
            <p:nvPr/>
          </p:nvSpPr>
          <p:spPr>
            <a:xfrm>
              <a:off x="4495800" y="4565650"/>
              <a:ext cx="914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panose="020F0502020204030204"/>
                </a:rPr>
                <a:t>NV</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0"/>
            <p:cNvSpPr/>
            <p:nvPr/>
          </p:nvSpPr>
          <p:spPr>
            <a:xfrm>
              <a:off x="6477000" y="4114800"/>
              <a:ext cx="16764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CPU</a:t>
              </a: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ounded Rectangle 22"/>
            <p:cNvSpPr/>
            <p:nvPr/>
          </p:nvSpPr>
          <p:spPr>
            <a:xfrm>
              <a:off x="6248400" y="3962400"/>
              <a:ext cx="21336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3"/>
            <p:cNvSpPr/>
            <p:nvPr/>
          </p:nvSpPr>
          <p:spPr>
            <a:xfrm>
              <a:off x="6477000" y="4576763"/>
              <a:ext cx="16764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solidFill>
                    <a:prstClr val="black"/>
                  </a:solidFill>
                  <a:latin typeface="Calibri" panose="020F0502020204030204"/>
                </a:rPr>
                <a:t>NV</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6"/>
            <p:cNvSpPr txBox="1">
              <a:spLocks noChangeArrowheads="1"/>
            </p:cNvSpPr>
            <p:nvPr/>
          </p:nvSpPr>
          <p:spPr bwMode="auto">
            <a:xfrm>
              <a:off x="3482975" y="5353050"/>
              <a:ext cx="2126853" cy="369332"/>
            </a:xfrm>
            <a:prstGeom prst="rect">
              <a:avLst/>
            </a:prstGeom>
            <a:noFill/>
            <a:ln w="9525">
              <a:noFill/>
              <a:miter lim="800000"/>
              <a:headEnd/>
              <a:tailEnd/>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d. Hybrid </a:t>
              </a:r>
              <a:r>
                <a:rPr kumimoji="0" lang="en-US" altLang="zh-CN" sz="1800" b="0" i="0" u="none" strike="noStrike" kern="1200" cap="none" spc="0" normalizeH="0" baseline="0" noProof="0" dirty="0">
                  <a:ln>
                    <a:noFill/>
                  </a:ln>
                  <a:solidFill>
                    <a:prstClr val="black"/>
                  </a:solidFill>
                  <a:effectLst/>
                  <a:uLnTx/>
                  <a:uFillTx/>
                  <a:latin typeface="Arial" charset="0"/>
                  <a:ea typeface="SimSun" pitchFamily="2" charset="-122"/>
                  <a:cs typeface="Arial" charset="0"/>
                </a:rPr>
                <a:t>Memory</a:t>
              </a:r>
              <a:endParaRPr kumimoji="0" lang="en-SG"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1" name="TextBox 27"/>
            <p:cNvSpPr txBox="1">
              <a:spLocks noChangeArrowheads="1"/>
            </p:cNvSpPr>
            <p:nvPr/>
          </p:nvSpPr>
          <p:spPr bwMode="auto">
            <a:xfrm>
              <a:off x="6257901" y="5353050"/>
              <a:ext cx="2124100" cy="369332"/>
            </a:xfrm>
            <a:prstGeom prst="rect">
              <a:avLst/>
            </a:prstGeom>
            <a:noFill/>
            <a:ln w="9525">
              <a:noFill/>
              <a:miter lim="800000"/>
              <a:headEnd/>
              <a:tailEnd/>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e.  </a:t>
              </a:r>
              <a:r>
                <a:rPr kumimoji="0" lang="en-US" altLang="zh-CN" sz="1800" b="0" i="0" u="none" strike="noStrike" kern="1200" cap="none" spc="0" normalizeH="0" baseline="0" noProof="0" dirty="0">
                  <a:ln>
                    <a:noFill/>
                  </a:ln>
                  <a:solidFill>
                    <a:prstClr val="black"/>
                  </a:solidFill>
                  <a:effectLst/>
                  <a:uLnTx/>
                  <a:uFillTx/>
                  <a:latin typeface="Arial" charset="0"/>
                  <a:ea typeface="SimSun" pitchFamily="2" charset="-122"/>
                  <a:cs typeface="Arial" charset="0"/>
                </a:rPr>
                <a:t>Entire </a:t>
              </a: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RAM</a:t>
              </a:r>
              <a:endParaRPr kumimoji="0" lang="en-SG"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32" name="TextBox 2"/>
            <p:cNvSpPr txBox="1">
              <a:spLocks noChangeArrowheads="1"/>
            </p:cNvSpPr>
            <p:nvPr/>
          </p:nvSpPr>
          <p:spPr bwMode="auto">
            <a:xfrm>
              <a:off x="4400550" y="3505200"/>
              <a:ext cx="3143250" cy="400050"/>
            </a:xfrm>
            <a:prstGeom prst="rect">
              <a:avLst/>
            </a:prstGeom>
            <a:noFill/>
            <a:ln w="9525">
              <a:noFill/>
              <a:miter lim="800000"/>
              <a:headEnd/>
              <a:tailEnd/>
            </a:ln>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Calibri" panose="020F0502020204030204"/>
                  <a:ea typeface="SimSun" pitchFamily="2" charset="-122"/>
                  <a:cs typeface="+mn-cs"/>
                </a:rPr>
                <a:t>NVM </a:t>
              </a:r>
              <a:r>
                <a:rPr kumimoji="0" lang="en-US" altLang="zh-CN" sz="2000" b="1" i="0" u="none" strike="noStrike" kern="1200" cap="none" spc="0" normalizeH="0" baseline="0" noProof="0" dirty="0">
                  <a:ln>
                    <a:noFill/>
                  </a:ln>
                  <a:solidFill>
                    <a:srgbClr val="FF0000"/>
                  </a:solidFill>
                  <a:effectLst/>
                  <a:uLnTx/>
                  <a:uFillTx/>
                  <a:latin typeface="Calibri" panose="020F0502020204030204"/>
                  <a:ea typeface="SimSun" pitchFamily="2" charset="-122"/>
                  <a:cs typeface="+mn-cs"/>
                </a:rPr>
                <a:t>as Memory Device</a:t>
              </a:r>
              <a:endParaRPr kumimoji="0" lang="en-SG" sz="20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grpSp>
        <p:nvGrpSpPr>
          <p:cNvPr id="33" name="Group 2"/>
          <p:cNvGrpSpPr>
            <a:grpSpLocks/>
          </p:cNvGrpSpPr>
          <p:nvPr/>
        </p:nvGrpSpPr>
        <p:grpSpPr bwMode="auto">
          <a:xfrm>
            <a:off x="3467100" y="1154420"/>
            <a:ext cx="5029200" cy="2227144"/>
            <a:chOff x="3352800" y="1066800"/>
            <a:chExt cx="5029200" cy="2227144"/>
          </a:xfrm>
        </p:grpSpPr>
        <p:sp>
          <p:nvSpPr>
            <p:cNvPr id="34" name="Rectangle 9"/>
            <p:cNvSpPr/>
            <p:nvPr/>
          </p:nvSpPr>
          <p:spPr>
            <a:xfrm>
              <a:off x="4495800" y="1719263"/>
              <a:ext cx="9144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CPU</a:t>
              </a: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10"/>
            <p:cNvSpPr/>
            <p:nvPr/>
          </p:nvSpPr>
          <p:spPr>
            <a:xfrm>
              <a:off x="4495800" y="2176463"/>
              <a:ext cx="914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Left-Right Arrow 12"/>
            <p:cNvSpPr/>
            <p:nvPr/>
          </p:nvSpPr>
          <p:spPr>
            <a:xfrm>
              <a:off x="4114800" y="2252663"/>
              <a:ext cx="381000" cy="2286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ounded Rectangle 13"/>
            <p:cNvSpPr/>
            <p:nvPr/>
          </p:nvSpPr>
          <p:spPr>
            <a:xfrm>
              <a:off x="3352800" y="1566863"/>
              <a:ext cx="22098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14"/>
            <p:cNvSpPr/>
            <p:nvPr/>
          </p:nvSpPr>
          <p:spPr>
            <a:xfrm>
              <a:off x="3505200" y="1719263"/>
              <a:ext cx="6096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Calibri" panose="020F0502020204030204"/>
                  <a:ea typeface="+mn-ea"/>
                  <a:cs typeface="+mn-cs"/>
                </a:rPr>
                <a:t>NV</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SG"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25"/>
            <p:cNvSpPr txBox="1">
              <a:spLocks noChangeArrowheads="1"/>
            </p:cNvSpPr>
            <p:nvPr/>
          </p:nvSpPr>
          <p:spPr bwMode="auto">
            <a:xfrm>
              <a:off x="3482975" y="2938462"/>
              <a:ext cx="1927225" cy="355482"/>
            </a:xfrm>
            <a:prstGeom prst="rect">
              <a:avLst/>
            </a:prstGeom>
            <a:noFill/>
            <a:ln w="9525">
              <a:noFill/>
              <a:miter lim="800000"/>
              <a:headEnd/>
              <a:tailEnd/>
            </a:ln>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b. Replace </a:t>
              </a:r>
              <a:r>
                <a:rPr kumimoji="0" lang="en-US" altLang="zh-CN" sz="1800" b="0" i="0" u="none" strike="noStrike" kern="1200" cap="none" spc="0" normalizeH="0" baseline="0" noProof="0" dirty="0">
                  <a:ln>
                    <a:noFill/>
                  </a:ln>
                  <a:solidFill>
                    <a:prstClr val="black"/>
                  </a:solidFill>
                  <a:effectLst/>
                  <a:uLnTx/>
                  <a:uFillTx/>
                  <a:latin typeface="Arial" charset="0"/>
                  <a:ea typeface="SimSun" pitchFamily="2" charset="-122"/>
                  <a:cs typeface="Arial" charset="0"/>
                </a:rPr>
                <a:t>disk</a:t>
              </a:r>
              <a:endParaRPr kumimoji="0" lang="en-SG"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0" name="TextBox 27"/>
            <p:cNvSpPr txBox="1">
              <a:spLocks noChangeArrowheads="1"/>
            </p:cNvSpPr>
            <p:nvPr/>
          </p:nvSpPr>
          <p:spPr bwMode="auto">
            <a:xfrm>
              <a:off x="3429000" y="1066800"/>
              <a:ext cx="4953000" cy="400110"/>
            </a:xfrm>
            <a:prstGeom prst="rect">
              <a:avLst/>
            </a:prstGeom>
            <a:noFill/>
            <a:ln w="9525">
              <a:noFill/>
              <a:miter lim="800000"/>
              <a:headEnd/>
              <a:tailEnd/>
            </a:ln>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Calibri" panose="020F0502020204030204"/>
                  <a:ea typeface="SimSun" pitchFamily="2" charset="-122"/>
                  <a:cs typeface="+mn-cs"/>
                </a:rPr>
                <a:t>NVM </a:t>
              </a:r>
              <a:r>
                <a:rPr kumimoji="0" lang="en-US" altLang="zh-CN" sz="2000" b="1" i="0" u="none" strike="noStrike" kern="1200" cap="none" spc="0" normalizeH="0" baseline="0" noProof="0" dirty="0">
                  <a:ln>
                    <a:noFill/>
                  </a:ln>
                  <a:solidFill>
                    <a:srgbClr val="FF0000"/>
                  </a:solidFill>
                  <a:effectLst/>
                  <a:uLnTx/>
                  <a:uFillTx/>
                  <a:latin typeface="Calibri" panose="020F0502020204030204"/>
                  <a:ea typeface="SimSun" pitchFamily="2" charset="-122"/>
                  <a:cs typeface="+mn-cs"/>
                </a:rPr>
                <a:t>as Block Device</a:t>
              </a:r>
              <a:endParaRPr kumimoji="0" lang="en-SG" sz="20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1" name="Rectangle 29"/>
            <p:cNvSpPr/>
            <p:nvPr/>
          </p:nvSpPr>
          <p:spPr>
            <a:xfrm>
              <a:off x="7391400" y="1719263"/>
              <a:ext cx="838200"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CPU</a:t>
              </a: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30"/>
            <p:cNvSpPr/>
            <p:nvPr/>
          </p:nvSpPr>
          <p:spPr>
            <a:xfrm>
              <a:off x="7391400" y="2176463"/>
              <a:ext cx="838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SG"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Left-Right Arrow 31"/>
            <p:cNvSpPr/>
            <p:nvPr/>
          </p:nvSpPr>
          <p:spPr>
            <a:xfrm>
              <a:off x="7010400" y="2252663"/>
              <a:ext cx="381000" cy="22860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ounded Rectangle 32"/>
            <p:cNvSpPr/>
            <p:nvPr/>
          </p:nvSpPr>
          <p:spPr>
            <a:xfrm>
              <a:off x="6172200" y="1566863"/>
              <a:ext cx="2209800" cy="1295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33"/>
            <p:cNvSpPr/>
            <p:nvPr/>
          </p:nvSpPr>
          <p:spPr>
            <a:xfrm>
              <a:off x="6324600" y="1781175"/>
              <a:ext cx="609600" cy="381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smtClean="0">
                  <a:solidFill>
                    <a:prstClr val="black"/>
                  </a:solidFill>
                  <a:latin typeface="Calibri" panose="020F0502020204030204"/>
                </a:rPr>
                <a:t>NV</a:t>
              </a:r>
              <a:r>
                <a:rPr kumimoji="0" lang="en-US" sz="1400" b="0" i="0" u="none" strike="noStrike" kern="1200" cap="none" spc="0" normalizeH="0" baseline="0" noProof="0" dirty="0" smtClean="0">
                  <a:ln>
                    <a:noFill/>
                  </a:ln>
                  <a:solidFill>
                    <a:prstClr val="black"/>
                  </a:solidFill>
                  <a:effectLst/>
                  <a:uLnTx/>
                  <a:uFillTx/>
                  <a:latin typeface="Calibri" panose="020F0502020204030204"/>
                  <a:ea typeface="+mn-ea"/>
                  <a:cs typeface="+mn-cs"/>
                </a:rPr>
                <a:t>M</a:t>
              </a:r>
              <a:endParaRPr kumimoji="0" lang="en-SG"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Box 25"/>
            <p:cNvSpPr txBox="1">
              <a:spLocks noChangeArrowheads="1"/>
            </p:cNvSpPr>
            <p:nvPr/>
          </p:nvSpPr>
          <p:spPr bwMode="auto">
            <a:xfrm>
              <a:off x="6302375" y="2938462"/>
              <a:ext cx="1927225" cy="355482"/>
            </a:xfrm>
            <a:prstGeom prst="rect">
              <a:avLst/>
            </a:prstGeom>
            <a:noFill/>
            <a:ln w="9525">
              <a:noFill/>
              <a:miter lim="800000"/>
              <a:headEnd/>
              <a:tailEnd/>
            </a:ln>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Arial" charset="0"/>
                  <a:ea typeface="SimSun" pitchFamily="2" charset="-122"/>
                  <a:cs typeface="Arial" charset="0"/>
                </a:rPr>
                <a:t>c. Hybrid </a:t>
              </a:r>
              <a:r>
                <a:rPr kumimoji="0" lang="en-US" altLang="zh-CN" sz="1800" b="0" i="0" u="none" strike="noStrike" kern="1200" cap="none" spc="0" normalizeH="0" baseline="0" noProof="0" dirty="0">
                  <a:ln>
                    <a:noFill/>
                  </a:ln>
                  <a:solidFill>
                    <a:prstClr val="black"/>
                  </a:solidFill>
                  <a:effectLst/>
                  <a:uLnTx/>
                  <a:uFillTx/>
                  <a:latin typeface="Arial" charset="0"/>
                  <a:ea typeface="SimSun" pitchFamily="2" charset="-122"/>
                  <a:cs typeface="Arial" charset="0"/>
                </a:rPr>
                <a:t>disk</a:t>
              </a:r>
              <a:endParaRPr kumimoji="0" lang="en-SG"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47" name="Can 35"/>
            <p:cNvSpPr/>
            <p:nvPr/>
          </p:nvSpPr>
          <p:spPr>
            <a:xfrm>
              <a:off x="6324600" y="2238375"/>
              <a:ext cx="609600" cy="457200"/>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disk</a:t>
              </a: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Rectangle 36"/>
            <p:cNvSpPr/>
            <p:nvPr/>
          </p:nvSpPr>
          <p:spPr>
            <a:xfrm>
              <a:off x="6248400" y="1719263"/>
              <a:ext cx="755650" cy="1033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文本框 1"/>
          <p:cNvSpPr txBox="1"/>
          <p:nvPr/>
        </p:nvSpPr>
        <p:spPr>
          <a:xfrm>
            <a:off x="538201" y="1354475"/>
            <a:ext cx="2297013"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NVM </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革命性的</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IO</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性能</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笑脸 2"/>
          <p:cNvSpPr/>
          <p:nvPr/>
        </p:nvSpPr>
        <p:spPr>
          <a:xfrm>
            <a:off x="2628900" y="4475704"/>
            <a:ext cx="591014" cy="54470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2521800266"/>
      </p:ext>
    </p:extLst>
  </p:cSld>
  <p:clrMapOvr>
    <a:masterClrMapping/>
  </p:clrMapOvr>
  <mc:AlternateContent xmlns:mc="http://schemas.openxmlformats.org/markup-compatibility/2006" xmlns:p14="http://schemas.microsoft.com/office/powerpoint/2010/main">
    <mc:Choice Requires="p14">
      <p:transition spd="slow" p14:dur="2000" advTm="20595"/>
    </mc:Choice>
    <mc:Fallback xmlns="">
      <p:transition spd="slow" advTm="20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2"/>
          <p:cNvSpPr>
            <a:spLocks noGrp="1" noChangeArrowheads="1"/>
          </p:cNvSpPr>
          <p:nvPr>
            <p:ph type="title"/>
          </p:nvPr>
        </p:nvSpPr>
        <p:spPr>
          <a:xfrm>
            <a:off x="229952" y="2493933"/>
            <a:ext cx="625939" cy="1325563"/>
          </a:xfrm>
        </p:spPr>
        <p:txBody>
          <a:bodyPr>
            <a:normAutofit fontScale="90000"/>
          </a:bodyPr>
          <a:lstStyle/>
          <a:p>
            <a:pPr eaLnBrk="1" hangingPunct="1"/>
            <a:r>
              <a:rPr lang="zh-CN" altLang="en-US" dirty="0" smtClean="0">
                <a:latin typeface="黑体" panose="02010609060101010101" pitchFamily="49" charset="-122"/>
                <a:ea typeface="黑体" panose="02010609060101010101" pitchFamily="49" charset="-122"/>
              </a:rPr>
              <a:t>实</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现</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部</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分</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概</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rPr>
              <a:t>要</a:t>
            </a:r>
            <a:endParaRPr lang="en-US" altLang="zh-CN" dirty="0" smtClean="0">
              <a:latin typeface="黑体" panose="02010609060101010101" pitchFamily="49" charset="-122"/>
              <a:ea typeface="黑体" panose="02010609060101010101" pitchFamily="49" charset="-122"/>
            </a:endParaRPr>
          </a:p>
        </p:txBody>
      </p:sp>
      <p:sp>
        <p:nvSpPr>
          <p:cNvPr id="41010" name="直线 4"/>
          <p:cNvSpPr>
            <a:spLocks noChangeShapeType="1"/>
          </p:cNvSpPr>
          <p:nvPr/>
        </p:nvSpPr>
        <p:spPr bwMode="auto">
          <a:xfrm>
            <a:off x="1763963" y="591632"/>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grpSp>
        <p:nvGrpSpPr>
          <p:cNvPr id="41012" name="组合 6"/>
          <p:cNvGrpSpPr>
            <a:grpSpLocks/>
          </p:cNvGrpSpPr>
          <p:nvPr/>
        </p:nvGrpSpPr>
        <p:grpSpPr bwMode="auto">
          <a:xfrm>
            <a:off x="1262313" y="15369"/>
            <a:ext cx="609600" cy="609600"/>
            <a:chOff x="1268" y="1296"/>
            <a:chExt cx="384" cy="384"/>
          </a:xfrm>
        </p:grpSpPr>
        <p:sp>
          <p:nvSpPr>
            <p:cNvPr id="41013" name="椭圆 7"/>
            <p:cNvSpPr>
              <a:spLocks noChangeArrowheads="1"/>
            </p:cNvSpPr>
            <p:nvPr/>
          </p:nvSpPr>
          <p:spPr bwMode="gray">
            <a:xfrm>
              <a:off x="1268" y="1296"/>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0840" name="椭圆 8"/>
            <p:cNvSpPr>
              <a:spLocks noChangeArrowheads="1"/>
            </p:cNvSpPr>
            <p:nvPr/>
          </p:nvSpPr>
          <p:spPr bwMode="gray">
            <a:xfrm>
              <a:off x="1268" y="1296"/>
              <a:ext cx="384" cy="384"/>
            </a:xfrm>
            <a:prstGeom prst="ellipse">
              <a:avLst/>
            </a:prstGeom>
            <a:solidFill>
              <a:schemeClr val="accent1">
                <a:lumMod val="40000"/>
                <a:lumOff val="60000"/>
              </a:schemeClr>
            </a:soli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41" name="椭圆 9"/>
            <p:cNvSpPr>
              <a:spLocks noChangeArrowheads="1"/>
            </p:cNvSpPr>
            <p:nvPr/>
          </p:nvSpPr>
          <p:spPr bwMode="gray">
            <a:xfrm>
              <a:off x="1293" y="1321"/>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42" name="椭圆 10"/>
            <p:cNvSpPr>
              <a:spLocks noChangeArrowheads="1"/>
            </p:cNvSpPr>
            <p:nvPr/>
          </p:nvSpPr>
          <p:spPr bwMode="gray">
            <a:xfrm>
              <a:off x="1293" y="1322"/>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1017" name="椭圆 11"/>
            <p:cNvSpPr>
              <a:spLocks noChangeArrowheads="1"/>
            </p:cNvSpPr>
            <p:nvPr/>
          </p:nvSpPr>
          <p:spPr bwMode="gray">
            <a:xfrm>
              <a:off x="1311" y="1338"/>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18" name="椭圆 12"/>
            <p:cNvSpPr>
              <a:spLocks noChangeArrowheads="1"/>
            </p:cNvSpPr>
            <p:nvPr/>
          </p:nvSpPr>
          <p:spPr bwMode="gray">
            <a:xfrm>
              <a:off x="1316" y="1343"/>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19" name="椭圆 13"/>
            <p:cNvSpPr>
              <a:spLocks noChangeArrowheads="1"/>
            </p:cNvSpPr>
            <p:nvPr/>
          </p:nvSpPr>
          <p:spPr bwMode="gray">
            <a:xfrm>
              <a:off x="1320" y="1345"/>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20" name="椭圆 14"/>
            <p:cNvSpPr>
              <a:spLocks noChangeArrowheads="1"/>
            </p:cNvSpPr>
            <p:nvPr/>
          </p:nvSpPr>
          <p:spPr bwMode="gray">
            <a:xfrm>
              <a:off x="1323" y="1347"/>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21" name="椭圆 15"/>
            <p:cNvSpPr>
              <a:spLocks noChangeArrowheads="1"/>
            </p:cNvSpPr>
            <p:nvPr/>
          </p:nvSpPr>
          <p:spPr bwMode="gray">
            <a:xfrm>
              <a:off x="1338" y="1355"/>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22" name="文本框 16"/>
            <p:cNvSpPr txBox="1">
              <a:spLocks noChangeArrowheads="1"/>
            </p:cNvSpPr>
            <p:nvPr/>
          </p:nvSpPr>
          <p:spPr bwMode="gray">
            <a:xfrm>
              <a:off x="1344" y="133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p>
          </p:txBody>
        </p:sp>
      </p:grpSp>
      <p:grpSp>
        <p:nvGrpSpPr>
          <p:cNvPr id="40997" name="组合 18"/>
          <p:cNvGrpSpPr>
            <a:grpSpLocks/>
          </p:cNvGrpSpPr>
          <p:nvPr/>
        </p:nvGrpSpPr>
        <p:grpSpPr bwMode="auto">
          <a:xfrm>
            <a:off x="1265905" y="1219170"/>
            <a:ext cx="609600" cy="609600"/>
            <a:chOff x="816" y="1872"/>
            <a:chExt cx="384" cy="384"/>
          </a:xfrm>
        </p:grpSpPr>
        <p:sp>
          <p:nvSpPr>
            <p:cNvPr id="120851" name="椭圆 19"/>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52" name="椭圆 20"/>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53" name="椭圆 21"/>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54" name="椭圆 22"/>
            <p:cNvSpPr>
              <a:spLocks noChangeArrowheads="1"/>
            </p:cNvSpPr>
            <p:nvPr/>
          </p:nvSpPr>
          <p:spPr bwMode="gray">
            <a:xfrm>
              <a:off x="842" y="1898"/>
              <a:ext cx="334" cy="334"/>
            </a:xfrm>
            <a:prstGeom prst="ellipse">
              <a:avLst/>
            </a:prstGeom>
            <a:solidFill>
              <a:schemeClr val="accent2">
                <a:lumMod val="40000"/>
                <a:lumOff val="60000"/>
              </a:schemeClr>
            </a:soli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1005" name="椭圆 23"/>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06" name="椭圆 24"/>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07" name="椭圆 25"/>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08" name="椭圆 26"/>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009" name="椭圆 27"/>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40998" name="直线 28"/>
          <p:cNvSpPr>
            <a:spLocks noChangeShapeType="1"/>
          </p:cNvSpPr>
          <p:nvPr/>
        </p:nvSpPr>
        <p:spPr bwMode="auto">
          <a:xfrm>
            <a:off x="1811588" y="1781145"/>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40999" name="文本框 29"/>
          <p:cNvSpPr txBox="1">
            <a:spLocks noChangeArrowheads="1"/>
          </p:cNvSpPr>
          <p:nvPr/>
        </p:nvSpPr>
        <p:spPr bwMode="auto">
          <a:xfrm>
            <a:off x="1924300" y="32662"/>
            <a:ext cx="50722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NVMM</a:t>
            </a:r>
            <a:r>
              <a:rPr lang="zh-CN" altLang="en-US" sz="2800" b="1" dirty="0">
                <a:latin typeface="微软雅黑" panose="020B0503020204020204" pitchFamily="34" charset="-122"/>
                <a:ea typeface="微软雅黑" panose="020B0503020204020204" pitchFamily="34" charset="-122"/>
              </a:rPr>
              <a:t>数据结构和空间管理</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1000" name="文本框 30"/>
          <p:cNvSpPr txBox="1">
            <a:spLocks noChangeArrowheads="1"/>
          </p:cNvSpPr>
          <p:nvPr/>
        </p:nvSpPr>
        <p:spPr bwMode="gray">
          <a:xfrm>
            <a:off x="1394492" y="130330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p>
        </p:txBody>
      </p:sp>
      <p:grpSp>
        <p:nvGrpSpPr>
          <p:cNvPr id="40984" name="组合 32"/>
          <p:cNvGrpSpPr>
            <a:grpSpLocks/>
          </p:cNvGrpSpPr>
          <p:nvPr/>
        </p:nvGrpSpPr>
        <p:grpSpPr bwMode="auto">
          <a:xfrm>
            <a:off x="1315702" y="3288722"/>
            <a:ext cx="609600" cy="609600"/>
            <a:chOff x="816" y="1872"/>
            <a:chExt cx="384" cy="384"/>
          </a:xfrm>
        </p:grpSpPr>
        <p:sp>
          <p:nvSpPr>
            <p:cNvPr id="120865" name="椭圆 3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66" name="椭圆 3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67" name="椭圆 3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68" name="椭圆 3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0992" name="椭圆 3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93" name="椭圆 3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94" name="椭圆 3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95" name="椭圆 4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96" name="椭圆 4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40985" name="直线 42"/>
          <p:cNvSpPr>
            <a:spLocks noChangeShapeType="1"/>
          </p:cNvSpPr>
          <p:nvPr/>
        </p:nvSpPr>
        <p:spPr bwMode="auto">
          <a:xfrm>
            <a:off x="1842335" y="3857047"/>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40986" name="文本框 43"/>
          <p:cNvSpPr txBox="1">
            <a:spLocks noChangeArrowheads="1"/>
          </p:cNvSpPr>
          <p:nvPr/>
        </p:nvSpPr>
        <p:spPr bwMode="auto">
          <a:xfrm>
            <a:off x="1949114" y="3234648"/>
            <a:ext cx="2892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原子文件操作</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0987" name="文本框 44"/>
          <p:cNvSpPr txBox="1">
            <a:spLocks noChangeArrowheads="1"/>
          </p:cNvSpPr>
          <p:nvPr/>
        </p:nvSpPr>
        <p:spPr bwMode="gray">
          <a:xfrm>
            <a:off x="1431047" y="3356977"/>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40969" name="直线 46"/>
          <p:cNvSpPr>
            <a:spLocks noChangeShapeType="1"/>
          </p:cNvSpPr>
          <p:nvPr/>
        </p:nvSpPr>
        <p:spPr bwMode="auto">
          <a:xfrm>
            <a:off x="1775744" y="3078068"/>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40970" name="文本框 47"/>
          <p:cNvSpPr txBox="1">
            <a:spLocks noChangeArrowheads="1"/>
          </p:cNvSpPr>
          <p:nvPr/>
        </p:nvSpPr>
        <p:spPr bwMode="auto">
          <a:xfrm>
            <a:off x="1924300" y="2496526"/>
            <a:ext cx="43934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defRPr/>
            </a:pPr>
            <a:r>
              <a:rPr kumimoji="0"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   </a:t>
            </a:r>
            <a:r>
              <a:rPr lang="en-US" altLang="zh-CN" sz="2800" b="1" dirty="0">
                <a:latin typeface="微软雅黑" panose="020B0503020204020204" pitchFamily="34" charset="-122"/>
                <a:ea typeface="微软雅黑" panose="020B0503020204020204" pitchFamily="34" charset="-122"/>
              </a:rPr>
              <a:t>Directory operations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40971" name="组合 48"/>
          <p:cNvGrpSpPr>
            <a:grpSpLocks/>
          </p:cNvGrpSpPr>
          <p:nvPr/>
        </p:nvGrpSpPr>
        <p:grpSpPr bwMode="auto">
          <a:xfrm>
            <a:off x="1302001" y="2524030"/>
            <a:ext cx="609600" cy="609600"/>
            <a:chOff x="1296" y="2448"/>
            <a:chExt cx="384" cy="384"/>
          </a:xfrm>
        </p:grpSpPr>
        <p:grpSp>
          <p:nvGrpSpPr>
            <p:cNvPr id="40972" name="组合 49"/>
            <p:cNvGrpSpPr>
              <a:grpSpLocks/>
            </p:cNvGrpSpPr>
            <p:nvPr/>
          </p:nvGrpSpPr>
          <p:grpSpPr bwMode="auto">
            <a:xfrm>
              <a:off x="1296" y="2448"/>
              <a:ext cx="384" cy="384"/>
              <a:chOff x="624" y="2208"/>
              <a:chExt cx="384" cy="384"/>
            </a:xfrm>
          </p:grpSpPr>
          <p:sp>
            <p:nvSpPr>
              <p:cNvPr id="40974" name="文本框 50"/>
              <p:cNvSpPr txBox="1">
                <a:spLocks noChangeArrowheads="1"/>
              </p:cNvSpPr>
              <p:nvPr/>
            </p:nvSpPr>
            <p:spPr bwMode="gray">
              <a:xfrm>
                <a:off x="702" y="22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sp>
            <p:nvSpPr>
              <p:cNvPr id="40975" name="椭圆 51"/>
              <p:cNvSpPr>
                <a:spLocks noChangeArrowheads="1"/>
              </p:cNvSpPr>
              <p:nvPr/>
            </p:nvSpPr>
            <p:spPr bwMode="gray">
              <a:xfrm>
                <a:off x="624" y="2208"/>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0884" name="椭圆 52"/>
              <p:cNvSpPr>
                <a:spLocks noChangeArrowheads="1"/>
              </p:cNvSpPr>
              <p:nvPr/>
            </p:nvSpPr>
            <p:spPr bwMode="gray">
              <a:xfrm>
                <a:off x="624" y="2208"/>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85" name="椭圆 53"/>
              <p:cNvSpPr>
                <a:spLocks noChangeArrowheads="1"/>
              </p:cNvSpPr>
              <p:nvPr/>
            </p:nvSpPr>
            <p:spPr bwMode="gray">
              <a:xfrm>
                <a:off x="649" y="2233"/>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0886" name="椭圆 54"/>
              <p:cNvSpPr>
                <a:spLocks noChangeArrowheads="1"/>
              </p:cNvSpPr>
              <p:nvPr/>
            </p:nvSpPr>
            <p:spPr bwMode="gray">
              <a:xfrm>
                <a:off x="649" y="2234"/>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0979" name="椭圆 55"/>
              <p:cNvSpPr>
                <a:spLocks noChangeArrowheads="1"/>
              </p:cNvSpPr>
              <p:nvPr/>
            </p:nvSpPr>
            <p:spPr bwMode="gray">
              <a:xfrm>
                <a:off x="667" y="2250"/>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80" name="椭圆 56"/>
              <p:cNvSpPr>
                <a:spLocks noChangeArrowheads="1"/>
              </p:cNvSpPr>
              <p:nvPr/>
            </p:nvSpPr>
            <p:spPr bwMode="gray">
              <a:xfrm>
                <a:off x="672" y="2255"/>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81" name="椭圆 57"/>
              <p:cNvSpPr>
                <a:spLocks noChangeArrowheads="1"/>
              </p:cNvSpPr>
              <p:nvPr/>
            </p:nvSpPr>
            <p:spPr bwMode="gray">
              <a:xfrm>
                <a:off x="676" y="2257"/>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82" name="椭圆 58"/>
              <p:cNvSpPr>
                <a:spLocks noChangeArrowheads="1"/>
              </p:cNvSpPr>
              <p:nvPr/>
            </p:nvSpPr>
            <p:spPr bwMode="gray">
              <a:xfrm>
                <a:off x="679" y="2259"/>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83" name="椭圆 59"/>
              <p:cNvSpPr>
                <a:spLocks noChangeArrowheads="1"/>
              </p:cNvSpPr>
              <p:nvPr/>
            </p:nvSpPr>
            <p:spPr bwMode="gray">
              <a:xfrm>
                <a:off x="694" y="2267"/>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40973" name="文本框 60"/>
            <p:cNvSpPr txBox="1">
              <a:spLocks noChangeArrowheads="1"/>
            </p:cNvSpPr>
            <p:nvPr/>
          </p:nvSpPr>
          <p:spPr bwMode="gray">
            <a:xfrm>
              <a:off x="1371" y="24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grpSp>
      <p:sp>
        <p:nvSpPr>
          <p:cNvPr id="77" name="文本框 47"/>
          <p:cNvSpPr txBox="1">
            <a:spLocks noChangeArrowheads="1"/>
          </p:cNvSpPr>
          <p:nvPr/>
        </p:nvSpPr>
        <p:spPr bwMode="auto">
          <a:xfrm>
            <a:off x="1935829" y="1187166"/>
            <a:ext cx="35365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原子性和写顺序性</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p14="http://schemas.microsoft.com/office/powerpoint/2010/main" val="3199892601"/>
              </p:ext>
            </p:extLst>
          </p:nvPr>
        </p:nvGraphicFramePr>
        <p:xfrm>
          <a:off x="2040188" y="649955"/>
          <a:ext cx="6096000" cy="46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1" name="图示 60"/>
          <p:cNvGraphicFramePr/>
          <p:nvPr>
            <p:extLst>
              <p:ext uri="{D42A27DB-BD31-4B8C-83A1-F6EECF244321}">
                <p14:modId xmlns:p14="http://schemas.microsoft.com/office/powerpoint/2010/main" val="1988986822"/>
              </p:ext>
            </p:extLst>
          </p:nvPr>
        </p:nvGraphicFramePr>
        <p:xfrm>
          <a:off x="2040188" y="1901841"/>
          <a:ext cx="6096000" cy="4699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62" name="组合 32"/>
          <p:cNvGrpSpPr>
            <a:grpSpLocks/>
          </p:cNvGrpSpPr>
          <p:nvPr/>
        </p:nvGrpSpPr>
        <p:grpSpPr bwMode="auto">
          <a:xfrm>
            <a:off x="1315702" y="4864782"/>
            <a:ext cx="609600" cy="609600"/>
            <a:chOff x="816" y="1872"/>
            <a:chExt cx="384" cy="384"/>
          </a:xfrm>
        </p:grpSpPr>
        <p:sp>
          <p:nvSpPr>
            <p:cNvPr id="63" name="椭圆 3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4" name="椭圆 3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5" name="椭圆 3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6" name="椭圆 3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7" name="椭圆 3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8" name="椭圆 3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9" name="椭圆 3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0" name="椭圆 4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1" name="椭圆 4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72" name="直线 42"/>
          <p:cNvSpPr>
            <a:spLocks noChangeShapeType="1"/>
          </p:cNvSpPr>
          <p:nvPr/>
        </p:nvSpPr>
        <p:spPr bwMode="auto">
          <a:xfrm>
            <a:off x="1842335" y="5433107"/>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73" name="文本框 43"/>
          <p:cNvSpPr txBox="1">
            <a:spLocks noChangeArrowheads="1"/>
          </p:cNvSpPr>
          <p:nvPr/>
        </p:nvSpPr>
        <p:spPr bwMode="auto">
          <a:xfrm>
            <a:off x="2469814" y="4824128"/>
            <a:ext cx="7008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GC</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74" name="文本框 44"/>
          <p:cNvSpPr txBox="1">
            <a:spLocks noChangeArrowheads="1"/>
          </p:cNvSpPr>
          <p:nvPr/>
        </p:nvSpPr>
        <p:spPr bwMode="gray">
          <a:xfrm>
            <a:off x="1429959" y="4933037"/>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lang="en-US" altLang="zh-CN" sz="2400" b="1" dirty="0">
                <a:solidFill>
                  <a:srgbClr val="000000"/>
                </a:solidFill>
                <a:cs typeface="Arial" panose="020B0604020202020204" pitchFamily="34" charset="0"/>
              </a:rPr>
              <a:t>6</a:t>
            </a:r>
            <a:endPar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5" name="直线 4"/>
          <p:cNvSpPr>
            <a:spLocks noChangeShapeType="1"/>
          </p:cNvSpPr>
          <p:nvPr/>
        </p:nvSpPr>
        <p:spPr bwMode="auto">
          <a:xfrm>
            <a:off x="1812696" y="4642564"/>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grpSp>
        <p:nvGrpSpPr>
          <p:cNvPr id="76" name="组合 6"/>
          <p:cNvGrpSpPr>
            <a:grpSpLocks/>
          </p:cNvGrpSpPr>
          <p:nvPr/>
        </p:nvGrpSpPr>
        <p:grpSpPr bwMode="auto">
          <a:xfrm>
            <a:off x="1311046" y="4066301"/>
            <a:ext cx="609600" cy="609600"/>
            <a:chOff x="1268" y="1296"/>
            <a:chExt cx="384" cy="384"/>
          </a:xfrm>
        </p:grpSpPr>
        <p:sp>
          <p:nvSpPr>
            <p:cNvPr id="78" name="椭圆 7"/>
            <p:cNvSpPr>
              <a:spLocks noChangeArrowheads="1"/>
            </p:cNvSpPr>
            <p:nvPr/>
          </p:nvSpPr>
          <p:spPr bwMode="gray">
            <a:xfrm>
              <a:off x="1268" y="1296"/>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9" name="椭圆 8"/>
            <p:cNvSpPr>
              <a:spLocks noChangeArrowheads="1"/>
            </p:cNvSpPr>
            <p:nvPr/>
          </p:nvSpPr>
          <p:spPr bwMode="gray">
            <a:xfrm>
              <a:off x="1268" y="1296"/>
              <a:ext cx="384" cy="384"/>
            </a:xfrm>
            <a:prstGeom prst="ellipse">
              <a:avLst/>
            </a:prstGeom>
            <a:solidFill>
              <a:schemeClr val="accent1">
                <a:lumMod val="40000"/>
                <a:lumOff val="60000"/>
              </a:schemeClr>
            </a:soli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80" name="椭圆 9"/>
            <p:cNvSpPr>
              <a:spLocks noChangeArrowheads="1"/>
            </p:cNvSpPr>
            <p:nvPr/>
          </p:nvSpPr>
          <p:spPr bwMode="gray">
            <a:xfrm>
              <a:off x="1293" y="1321"/>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81" name="椭圆 10"/>
            <p:cNvSpPr>
              <a:spLocks noChangeArrowheads="1"/>
            </p:cNvSpPr>
            <p:nvPr/>
          </p:nvSpPr>
          <p:spPr bwMode="gray">
            <a:xfrm>
              <a:off x="1293" y="1322"/>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82" name="椭圆 11"/>
            <p:cNvSpPr>
              <a:spLocks noChangeArrowheads="1"/>
            </p:cNvSpPr>
            <p:nvPr/>
          </p:nvSpPr>
          <p:spPr bwMode="gray">
            <a:xfrm>
              <a:off x="1311" y="1338"/>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3" name="椭圆 12"/>
            <p:cNvSpPr>
              <a:spLocks noChangeArrowheads="1"/>
            </p:cNvSpPr>
            <p:nvPr/>
          </p:nvSpPr>
          <p:spPr bwMode="gray">
            <a:xfrm>
              <a:off x="1316" y="1343"/>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4" name="椭圆 13"/>
            <p:cNvSpPr>
              <a:spLocks noChangeArrowheads="1"/>
            </p:cNvSpPr>
            <p:nvPr/>
          </p:nvSpPr>
          <p:spPr bwMode="gray">
            <a:xfrm>
              <a:off x="1320" y="1345"/>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5" name="椭圆 14"/>
            <p:cNvSpPr>
              <a:spLocks noChangeArrowheads="1"/>
            </p:cNvSpPr>
            <p:nvPr/>
          </p:nvSpPr>
          <p:spPr bwMode="gray">
            <a:xfrm>
              <a:off x="1323" y="1347"/>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6" name="椭圆 15"/>
            <p:cNvSpPr>
              <a:spLocks noChangeArrowheads="1"/>
            </p:cNvSpPr>
            <p:nvPr/>
          </p:nvSpPr>
          <p:spPr bwMode="gray">
            <a:xfrm>
              <a:off x="1338" y="1355"/>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7" name="文本框 16"/>
            <p:cNvSpPr txBox="1">
              <a:spLocks noChangeArrowheads="1"/>
            </p:cNvSpPr>
            <p:nvPr/>
          </p:nvSpPr>
          <p:spPr bwMode="gray">
            <a:xfrm>
              <a:off x="1343" y="1330"/>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lang="en-US" altLang="zh-CN" sz="2400" b="1" dirty="0">
                  <a:solidFill>
                    <a:srgbClr val="000000"/>
                  </a:solidFill>
                  <a:cs typeface="Arial" panose="020B0604020202020204" pitchFamily="34" charset="0"/>
                </a:rPr>
                <a:t>5</a:t>
              </a:r>
              <a:endPar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88" name="文本框 29"/>
          <p:cNvSpPr txBox="1">
            <a:spLocks noChangeArrowheads="1"/>
          </p:cNvSpPr>
          <p:nvPr/>
        </p:nvSpPr>
        <p:spPr bwMode="auto">
          <a:xfrm>
            <a:off x="1973033" y="4083594"/>
            <a:ext cx="2483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原子</a:t>
            </a:r>
            <a:r>
              <a:rPr lang="en-US" altLang="zh-CN" sz="2800" b="1" dirty="0" err="1" smtClean="0">
                <a:latin typeface="微软雅黑" panose="020B0503020204020204" pitchFamily="34" charset="-122"/>
                <a:ea typeface="微软雅黑" panose="020B0503020204020204" pitchFamily="34" charset="-122"/>
              </a:rPr>
              <a:t>mmap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89" name="组合 32"/>
          <p:cNvGrpSpPr>
            <a:grpSpLocks/>
          </p:cNvGrpSpPr>
          <p:nvPr/>
        </p:nvGrpSpPr>
        <p:grpSpPr bwMode="auto">
          <a:xfrm>
            <a:off x="1327231" y="6258639"/>
            <a:ext cx="609600" cy="609600"/>
            <a:chOff x="816" y="1872"/>
            <a:chExt cx="384" cy="384"/>
          </a:xfrm>
        </p:grpSpPr>
        <p:sp>
          <p:nvSpPr>
            <p:cNvPr id="90" name="椭圆 3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91" name="椭圆 3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92" name="椭圆 3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93" name="椭圆 3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94" name="椭圆 37"/>
            <p:cNvSpPr>
              <a:spLocks noChangeArrowheads="1"/>
            </p:cNvSpPr>
            <p:nvPr/>
          </p:nvSpPr>
          <p:spPr bwMode="gray">
            <a:xfrm>
              <a:off x="859" y="1914"/>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5" name="椭圆 38"/>
            <p:cNvSpPr>
              <a:spLocks noChangeArrowheads="1"/>
            </p:cNvSpPr>
            <p:nvPr/>
          </p:nvSpPr>
          <p:spPr bwMode="gray">
            <a:xfrm>
              <a:off x="864" y="1919"/>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6" name="椭圆 39"/>
            <p:cNvSpPr>
              <a:spLocks noChangeArrowheads="1"/>
            </p:cNvSpPr>
            <p:nvPr/>
          </p:nvSpPr>
          <p:spPr bwMode="gray">
            <a:xfrm>
              <a:off x="868" y="1921"/>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7" name="椭圆 40"/>
            <p:cNvSpPr>
              <a:spLocks noChangeArrowheads="1"/>
            </p:cNvSpPr>
            <p:nvPr/>
          </p:nvSpPr>
          <p:spPr bwMode="gray">
            <a:xfrm>
              <a:off x="871" y="1923"/>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98" name="椭圆 41"/>
            <p:cNvSpPr>
              <a:spLocks noChangeArrowheads="1"/>
            </p:cNvSpPr>
            <p:nvPr/>
          </p:nvSpPr>
          <p:spPr bwMode="gray">
            <a:xfrm>
              <a:off x="886" y="1931"/>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99" name="直线 42"/>
          <p:cNvSpPr>
            <a:spLocks noChangeShapeType="1"/>
          </p:cNvSpPr>
          <p:nvPr/>
        </p:nvSpPr>
        <p:spPr bwMode="auto">
          <a:xfrm>
            <a:off x="1853864" y="6826964"/>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100" name="文本框 43"/>
          <p:cNvSpPr txBox="1">
            <a:spLocks noChangeArrowheads="1"/>
          </p:cNvSpPr>
          <p:nvPr/>
        </p:nvSpPr>
        <p:spPr bwMode="auto">
          <a:xfrm>
            <a:off x="1960643" y="6204565"/>
            <a:ext cx="39067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    </a:t>
            </a:r>
            <a:r>
              <a:rPr lang="en-US" altLang="zh-CN" sz="2800" b="1" dirty="0" smtClean="0">
                <a:latin typeface="微软雅黑" panose="020B0503020204020204" pitchFamily="34" charset="-122"/>
                <a:ea typeface="微软雅黑" panose="020B0503020204020204" pitchFamily="34" charset="-122"/>
              </a:rPr>
              <a:t>NVMM </a:t>
            </a:r>
            <a:r>
              <a:rPr lang="en-US" altLang="zh-CN" sz="2800" b="1" dirty="0">
                <a:latin typeface="微软雅黑" panose="020B0503020204020204" pitchFamily="34" charset="-122"/>
                <a:ea typeface="微软雅黑" panose="020B0503020204020204" pitchFamily="34" charset="-122"/>
              </a:rPr>
              <a:t>Protection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01" name="文本框 44"/>
          <p:cNvSpPr txBox="1">
            <a:spLocks noChangeArrowheads="1"/>
          </p:cNvSpPr>
          <p:nvPr/>
        </p:nvSpPr>
        <p:spPr bwMode="gray">
          <a:xfrm>
            <a:off x="1441488" y="6326894"/>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8</a:t>
            </a:r>
            <a:endPar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2" name="直线 46"/>
          <p:cNvSpPr>
            <a:spLocks noChangeShapeType="1"/>
          </p:cNvSpPr>
          <p:nvPr/>
        </p:nvSpPr>
        <p:spPr bwMode="auto">
          <a:xfrm>
            <a:off x="1787273" y="6047985"/>
            <a:ext cx="4800600" cy="0"/>
          </a:xfrm>
          <a:prstGeom prst="line">
            <a:avLst/>
          </a:prstGeom>
          <a:ln w="19050">
            <a:solidFill>
              <a:schemeClr val="accent1">
                <a:lumMod val="60000"/>
                <a:lumOff val="40000"/>
              </a:schemeClr>
            </a:solidFill>
            <a:prstDash val="dash"/>
            <a:headEnd/>
            <a:tailEnd type="oval" w="med" len="med"/>
          </a:ln>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w="0"/>
              <a:solidFill>
                <a:srgbClr val="5B9BD5"/>
              </a:solidFill>
              <a:effectLst>
                <a:outerShdw blurRad="38100" dist="25400" dir="5400000" algn="ctr" rotWithShape="0">
                  <a:srgbClr val="6E747A">
                    <a:alpha val="43000"/>
                  </a:srgbClr>
                </a:outerShdw>
              </a:effectLst>
              <a:uLnTx/>
              <a:uFillTx/>
              <a:latin typeface="Calibri" panose="020F0502020204030204"/>
              <a:ea typeface="等线" panose="02010600030101010101" pitchFamily="2" charset="-122"/>
              <a:cs typeface="+mn-cs"/>
            </a:endParaRPr>
          </a:p>
        </p:txBody>
      </p:sp>
      <p:sp>
        <p:nvSpPr>
          <p:cNvPr id="103" name="文本框 47"/>
          <p:cNvSpPr txBox="1">
            <a:spLocks noChangeArrowheads="1"/>
          </p:cNvSpPr>
          <p:nvPr/>
        </p:nvSpPr>
        <p:spPr bwMode="auto">
          <a:xfrm>
            <a:off x="1935829" y="5466443"/>
            <a:ext cx="50418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defRPr/>
            </a:pPr>
            <a:r>
              <a:rPr kumimoji="0" lang="zh-CN" altLang="en-US" sz="2400" b="1"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mn-cs"/>
              </a:rPr>
              <a:t>   </a:t>
            </a:r>
            <a:r>
              <a:rPr lang="en-US" altLang="zh-CN" sz="2800" b="1" dirty="0">
                <a:latin typeface="微软雅黑" panose="020B0503020204020204" pitchFamily="34" charset="-122"/>
                <a:ea typeface="微软雅黑" panose="020B0503020204020204" pitchFamily="34" charset="-122"/>
              </a:rPr>
              <a:t>Shutdown and Recovery</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4" name="组合 48"/>
          <p:cNvGrpSpPr>
            <a:grpSpLocks/>
          </p:cNvGrpSpPr>
          <p:nvPr/>
        </p:nvGrpSpPr>
        <p:grpSpPr bwMode="auto">
          <a:xfrm>
            <a:off x="1313530" y="5493947"/>
            <a:ext cx="609600" cy="609600"/>
            <a:chOff x="1296" y="2448"/>
            <a:chExt cx="384" cy="384"/>
          </a:xfrm>
        </p:grpSpPr>
        <p:grpSp>
          <p:nvGrpSpPr>
            <p:cNvPr id="105" name="组合 49"/>
            <p:cNvGrpSpPr>
              <a:grpSpLocks/>
            </p:cNvGrpSpPr>
            <p:nvPr/>
          </p:nvGrpSpPr>
          <p:grpSpPr bwMode="auto">
            <a:xfrm>
              <a:off x="1296" y="2448"/>
              <a:ext cx="384" cy="384"/>
              <a:chOff x="624" y="2208"/>
              <a:chExt cx="384" cy="384"/>
            </a:xfrm>
          </p:grpSpPr>
          <p:sp>
            <p:nvSpPr>
              <p:cNvPr id="107" name="文本框 50"/>
              <p:cNvSpPr txBox="1">
                <a:spLocks noChangeArrowheads="1"/>
              </p:cNvSpPr>
              <p:nvPr/>
            </p:nvSpPr>
            <p:spPr bwMode="gray">
              <a:xfrm>
                <a:off x="702" y="22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p>
            </p:txBody>
          </p:sp>
          <p:sp>
            <p:nvSpPr>
              <p:cNvPr id="108" name="椭圆 51"/>
              <p:cNvSpPr>
                <a:spLocks noChangeArrowheads="1"/>
              </p:cNvSpPr>
              <p:nvPr/>
            </p:nvSpPr>
            <p:spPr bwMode="gray">
              <a:xfrm>
                <a:off x="624" y="2208"/>
                <a:ext cx="384" cy="384"/>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9" name="椭圆 52"/>
              <p:cNvSpPr>
                <a:spLocks noChangeArrowheads="1"/>
              </p:cNvSpPr>
              <p:nvPr/>
            </p:nvSpPr>
            <p:spPr bwMode="gray">
              <a:xfrm>
                <a:off x="624" y="2208"/>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a:noFill/>
              </a:ln>
              <a:effectLs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0" name="椭圆 53"/>
              <p:cNvSpPr>
                <a:spLocks noChangeArrowheads="1"/>
              </p:cNvSpPr>
              <p:nvPr/>
            </p:nvSpPr>
            <p:spPr bwMode="gray">
              <a:xfrm>
                <a:off x="649" y="2233"/>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1" name="椭圆 54"/>
              <p:cNvSpPr>
                <a:spLocks noChangeArrowheads="1"/>
              </p:cNvSpPr>
              <p:nvPr/>
            </p:nvSpPr>
            <p:spPr bwMode="gray">
              <a:xfrm>
                <a:off x="649" y="2234"/>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2" name="椭圆 55"/>
              <p:cNvSpPr>
                <a:spLocks noChangeArrowheads="1"/>
              </p:cNvSpPr>
              <p:nvPr/>
            </p:nvSpPr>
            <p:spPr bwMode="gray">
              <a:xfrm>
                <a:off x="667" y="2250"/>
                <a:ext cx="300" cy="3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3" name="椭圆 56"/>
              <p:cNvSpPr>
                <a:spLocks noChangeArrowheads="1"/>
              </p:cNvSpPr>
              <p:nvPr/>
            </p:nvSpPr>
            <p:spPr bwMode="gray">
              <a:xfrm>
                <a:off x="672" y="2255"/>
                <a:ext cx="291" cy="291"/>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4" name="椭圆 57"/>
              <p:cNvSpPr>
                <a:spLocks noChangeArrowheads="1"/>
              </p:cNvSpPr>
              <p:nvPr/>
            </p:nvSpPr>
            <p:spPr bwMode="gray">
              <a:xfrm>
                <a:off x="676" y="2257"/>
                <a:ext cx="283" cy="283"/>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5" name="椭圆 58"/>
              <p:cNvSpPr>
                <a:spLocks noChangeArrowheads="1"/>
              </p:cNvSpPr>
              <p:nvPr/>
            </p:nvSpPr>
            <p:spPr bwMode="gray">
              <a:xfrm>
                <a:off x="679" y="2259"/>
                <a:ext cx="270" cy="26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6" name="椭圆 59"/>
              <p:cNvSpPr>
                <a:spLocks noChangeArrowheads="1"/>
              </p:cNvSpPr>
              <p:nvPr/>
            </p:nvSpPr>
            <p:spPr bwMode="gray">
              <a:xfrm>
                <a:off x="694" y="2267"/>
                <a:ext cx="240" cy="215"/>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
          <p:nvSpPr>
            <p:cNvPr id="106" name="文本框 60"/>
            <p:cNvSpPr txBox="1">
              <a:spLocks noChangeArrowheads="1"/>
            </p:cNvSpPr>
            <p:nvPr/>
          </p:nvSpPr>
          <p:spPr bwMode="gray">
            <a:xfrm>
              <a:off x="1370" y="2496"/>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457200" rtl="0" eaLnBrk="0" fontAlgn="auto" latinLnBrk="0" hangingPunct="0">
                <a:lnSpc>
                  <a:spcPct val="100000"/>
                </a:lnSpc>
                <a:spcBef>
                  <a:spcPts val="0"/>
                </a:spcBef>
                <a:spcAft>
                  <a:spcPts val="0"/>
                </a:spcAft>
                <a:buClrTx/>
                <a:buSzTx/>
                <a:buFontTx/>
                <a:buNone/>
                <a:tabLst/>
                <a:defRPr/>
              </a:pPr>
              <a:r>
                <a:rPr lang="en-US" altLang="zh-CN" sz="2400" b="1" dirty="0">
                  <a:solidFill>
                    <a:srgbClr val="000000"/>
                  </a:solidFill>
                  <a:cs typeface="Arial" panose="020B0604020202020204" pitchFamily="34" charset="0"/>
                </a:rPr>
                <a:t>7</a:t>
              </a:r>
              <a:endPar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Tree>
    <p:extLst>
      <p:ext uri="{BB962C8B-B14F-4D97-AF65-F5344CB8AC3E}">
        <p14:creationId xmlns:p14="http://schemas.microsoft.com/office/powerpoint/2010/main" val="6851335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863601" y="255300"/>
            <a:ext cx="7570787" cy="844550"/>
          </a:xfrm>
          <a:solidFill>
            <a:schemeClr val="accent1"/>
          </a:solidFill>
        </p:spPr>
        <p:txBody>
          <a:bodyPr anchor="ctr">
            <a:normAutofit/>
          </a:bodyPr>
          <a:lstStyle/>
          <a:p>
            <a:pPr algn="ctr"/>
            <a:r>
              <a:rPr lang="zh-CN" altLang="en-US" sz="4000" b="1" dirty="0" smtClean="0">
                <a:latin typeface="微软雅黑" panose="020B0503020204020204" pitchFamily="34" charset="-122"/>
                <a:ea typeface="微软雅黑" panose="020B0503020204020204" pitchFamily="34" charset="-122"/>
              </a:rPr>
              <a:t>目录操作</a:t>
            </a:r>
          </a:p>
        </p:txBody>
      </p:sp>
      <p:sp>
        <p:nvSpPr>
          <p:cNvPr id="362500"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048ECDDD-DE1A-43A2-B2C7-87523C1AD2E7}"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51</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pic>
        <p:nvPicPr>
          <p:cNvPr id="6" name="图片 5"/>
          <p:cNvPicPr>
            <a:picLocks noChangeAspect="1"/>
          </p:cNvPicPr>
          <p:nvPr/>
        </p:nvPicPr>
        <p:blipFill>
          <a:blip r:embed="rId3"/>
          <a:stretch>
            <a:fillRect/>
          </a:stretch>
        </p:blipFill>
        <p:spPr>
          <a:xfrm>
            <a:off x="454676" y="1427154"/>
            <a:ext cx="8168624" cy="4033846"/>
          </a:xfrm>
          <a:prstGeom prst="rect">
            <a:avLst/>
          </a:prstGeom>
        </p:spPr>
      </p:pic>
      <p:sp>
        <p:nvSpPr>
          <p:cNvPr id="7" name="矩形 6"/>
          <p:cNvSpPr/>
          <p:nvPr/>
        </p:nvSpPr>
        <p:spPr>
          <a:xfrm>
            <a:off x="609600" y="5734050"/>
            <a:ext cx="7734300" cy="707886"/>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NOVA</a:t>
            </a:r>
            <a:r>
              <a:rPr lang="zh-CN" altLang="en-US" sz="2000" b="1" dirty="0">
                <a:latin typeface="微软雅黑" panose="020B0503020204020204" pitchFamily="34" charset="-122"/>
                <a:ea typeface="微软雅黑" panose="020B0503020204020204" pitchFamily="34" charset="-122"/>
              </a:rPr>
              <a:t>使用当前</a:t>
            </a:r>
            <a:r>
              <a:rPr lang="en-US" altLang="zh-CN" sz="2000" b="1" dirty="0">
                <a:latin typeface="微软雅黑" panose="020B0503020204020204" pitchFamily="34" charset="-122"/>
                <a:ea typeface="微软雅黑" panose="020B0503020204020204" pitchFamily="34" charset="-122"/>
              </a:rPr>
              <a:t>CPU</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Journal</a:t>
            </a:r>
            <a:r>
              <a:rPr lang="zh-CN" altLang="en-US" sz="2000" b="1" dirty="0">
                <a:latin typeface="微软雅黑" panose="020B0503020204020204" pitchFamily="34" charset="-122"/>
                <a:ea typeface="微软雅黑" panose="020B0503020204020204" pitchFamily="34" charset="-122"/>
              </a:rPr>
              <a:t>去原子地更新目录日志的尾指针并且设置新的索引结点的有效位。</a:t>
            </a:r>
            <a:r>
              <a:rPr lang="zh-CN" altLang="en-US" dirty="0"/>
              <a:t> </a:t>
            </a:r>
          </a:p>
        </p:txBody>
      </p:sp>
    </p:spTree>
    <p:extLst>
      <p:ext uri="{BB962C8B-B14F-4D97-AF65-F5344CB8AC3E}">
        <p14:creationId xmlns:p14="http://schemas.microsoft.com/office/powerpoint/2010/main" val="2105117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eaLnBrk="1" hangingPunct="1">
              <a:lnSpc>
                <a:spcPct val="100000"/>
              </a:lnSpc>
              <a:spcBef>
                <a:spcPct val="0"/>
              </a:spcBef>
            </a:pPr>
            <a:fld id="{83F62057-9BD6-4E7D-9F58-C3D0E5FB919C}" type="slidenum">
              <a:rPr lang="zh-CN" altLang="zh-CN">
                <a:solidFill>
                  <a:srgbClr val="FFFFFF"/>
                </a:solidFill>
                <a:latin typeface="Comic Sans MS" panose="030F0702030302020204" pitchFamily="66" charset="0"/>
                <a:ea typeface="宋体" panose="02010600030101010101" pitchFamily="2" charset="-122"/>
              </a:rPr>
              <a:pPr eaLnBrk="1" hangingPunct="1">
                <a:lnSpc>
                  <a:spcPct val="100000"/>
                </a:lnSpc>
                <a:spcBef>
                  <a:spcPct val="0"/>
                </a:spcBef>
              </a:pPr>
              <a:t>52</a:t>
            </a:fld>
            <a:endParaRPr lang="zh-CN" altLang="zh-CN">
              <a:solidFill>
                <a:srgbClr val="FFFFFF"/>
              </a:solidFill>
              <a:latin typeface="Comic Sans MS" panose="030F0702030302020204" pitchFamily="66" charset="0"/>
              <a:ea typeface="宋体" panose="02010600030101010101" pitchFamily="2" charset="-122"/>
            </a:endParaRPr>
          </a:p>
        </p:txBody>
      </p:sp>
      <p:sp>
        <p:nvSpPr>
          <p:cNvPr id="5" name="Rectangle 3"/>
          <p:cNvSpPr txBox="1">
            <a:spLocks noChangeArrowheads="1"/>
          </p:cNvSpPr>
          <p:nvPr/>
        </p:nvSpPr>
        <p:spPr>
          <a:xfrm>
            <a:off x="558800" y="125413"/>
            <a:ext cx="7570788" cy="8445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algn="ctr"/>
            <a:r>
              <a:rPr lang="en-US" altLang="zh-CN" sz="3700" dirty="0" err="1" smtClean="0">
                <a:solidFill>
                  <a:schemeClr val="tx1"/>
                </a:solidFill>
                <a:latin typeface="华文新魏" panose="02010800040101010101" pitchFamily="2" charset="-122"/>
                <a:ea typeface="华文新魏" panose="02010800040101010101" pitchFamily="2" charset="-122"/>
              </a:rPr>
              <a:t>Evaluation:Filebench</a:t>
            </a:r>
            <a:endParaRPr lang="zh-CN" altLang="zh-CN" sz="3700" dirty="0" smtClean="0">
              <a:solidFill>
                <a:schemeClr val="tx1"/>
              </a:solidFill>
              <a:latin typeface="华文新魏" panose="02010800040101010101" pitchFamily="2" charset="-122"/>
              <a:ea typeface="华文新魏" panose="02010800040101010101" pitchFamily="2" charset="-122"/>
            </a:endParaRPr>
          </a:p>
        </p:txBody>
      </p:sp>
      <p:pic>
        <p:nvPicPr>
          <p:cNvPr id="5122"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2639239"/>
            <a:ext cx="7674315" cy="313123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73100" y="1342936"/>
            <a:ext cx="7456488" cy="923330"/>
          </a:xfrm>
          <a:prstGeom prst="rect">
            <a:avLst/>
          </a:prstGeom>
        </p:spPr>
        <p:txBody>
          <a:bodyPr wrap="squar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NOVA</a:t>
            </a:r>
            <a:r>
              <a:rPr lang="zh-CN" altLang="en-US" dirty="0">
                <a:solidFill>
                  <a:srgbClr val="3F3F3F"/>
                </a:solidFill>
                <a:latin typeface="microsoft yahei" panose="020B0503020204020204" pitchFamily="34" charset="-122"/>
                <a:ea typeface="microsoft yahei" panose="020B0503020204020204" pitchFamily="34" charset="-122"/>
              </a:rPr>
              <a:t>采用了</a:t>
            </a:r>
            <a:r>
              <a:rPr lang="en-US" altLang="zh-CN" dirty="0" err="1">
                <a:solidFill>
                  <a:srgbClr val="3F3F3F"/>
                </a:solidFill>
                <a:latin typeface="microsoft yahei" panose="020B0503020204020204" pitchFamily="34" charset="-122"/>
                <a:ea typeface="microsoft yahei" panose="020B0503020204020204" pitchFamily="34" charset="-122"/>
              </a:rPr>
              <a:t>Filebench</a:t>
            </a:r>
            <a:r>
              <a:rPr lang="zh-CN" altLang="en-US" dirty="0">
                <a:solidFill>
                  <a:srgbClr val="3F3F3F"/>
                </a:solidFill>
                <a:latin typeface="microsoft yahei" panose="020B0503020204020204" pitchFamily="34" charset="-122"/>
                <a:ea typeface="microsoft yahei" panose="020B0503020204020204" pitchFamily="34" charset="-122"/>
              </a:rPr>
              <a:t>工作负载包括</a:t>
            </a:r>
            <a:r>
              <a:rPr lang="en-US" altLang="zh-CN" dirty="0">
                <a:solidFill>
                  <a:srgbClr val="3F3F3F"/>
                </a:solidFill>
                <a:latin typeface="microsoft yahei" panose="020B0503020204020204" pitchFamily="34" charset="-122"/>
                <a:ea typeface="microsoft yahei" panose="020B0503020204020204" pitchFamily="34" charset="-122"/>
              </a:rPr>
              <a:t>fileserver</a:t>
            </a:r>
            <a:r>
              <a:rPr lang="zh-CN" altLang="en-US" dirty="0">
                <a:solidFill>
                  <a:srgbClr val="3F3F3F"/>
                </a:solidFill>
                <a:latin typeface="microsoft yahei" panose="020B0503020204020204" pitchFamily="34" charset="-122"/>
                <a:ea typeface="microsoft yahei" panose="020B0503020204020204" pitchFamily="34" charset="-122"/>
              </a:rPr>
              <a:t>、</a:t>
            </a:r>
            <a:r>
              <a:rPr lang="en-US" altLang="zh-CN" dirty="0" err="1">
                <a:solidFill>
                  <a:srgbClr val="3F3F3F"/>
                </a:solidFill>
                <a:latin typeface="microsoft yahei" panose="020B0503020204020204" pitchFamily="34" charset="-122"/>
                <a:ea typeface="microsoft yahei" panose="020B0503020204020204" pitchFamily="34" charset="-122"/>
              </a:rPr>
              <a:t>webproxy</a:t>
            </a:r>
            <a:r>
              <a:rPr lang="zh-CN" altLang="en-US" dirty="0">
                <a:solidFill>
                  <a:srgbClr val="3F3F3F"/>
                </a:solidFill>
                <a:latin typeface="microsoft yahei" panose="020B0503020204020204" pitchFamily="34" charset="-122"/>
                <a:ea typeface="microsoft yahei" panose="020B0503020204020204" pitchFamily="34" charset="-122"/>
              </a:rPr>
              <a:t>、</a:t>
            </a:r>
            <a:r>
              <a:rPr lang="en-US" altLang="zh-CN" dirty="0">
                <a:solidFill>
                  <a:srgbClr val="3F3F3F"/>
                </a:solidFill>
                <a:latin typeface="microsoft yahei" panose="020B0503020204020204" pitchFamily="34" charset="-122"/>
                <a:ea typeface="microsoft yahei" panose="020B0503020204020204" pitchFamily="34" charset="-122"/>
              </a:rPr>
              <a:t>webserver</a:t>
            </a:r>
            <a:r>
              <a:rPr lang="zh-CN" altLang="en-US" dirty="0">
                <a:solidFill>
                  <a:srgbClr val="3F3F3F"/>
                </a:solidFill>
                <a:latin typeface="microsoft yahei" panose="020B0503020204020204" pitchFamily="34" charset="-122"/>
                <a:ea typeface="microsoft yahei" panose="020B0503020204020204" pitchFamily="34" charset="-122"/>
              </a:rPr>
              <a:t>和</a:t>
            </a:r>
            <a:r>
              <a:rPr lang="en-US" altLang="zh-CN" dirty="0" err="1">
                <a:solidFill>
                  <a:srgbClr val="3F3F3F"/>
                </a:solidFill>
                <a:latin typeface="microsoft yahei" panose="020B0503020204020204" pitchFamily="34" charset="-122"/>
                <a:ea typeface="microsoft yahei" panose="020B0503020204020204" pitchFamily="34" charset="-122"/>
              </a:rPr>
              <a:t>varmail</a:t>
            </a:r>
            <a:r>
              <a:rPr lang="zh-CN" altLang="en-US" dirty="0">
                <a:solidFill>
                  <a:srgbClr val="3F3F3F"/>
                </a:solidFill>
                <a:latin typeface="microsoft yahei" panose="020B0503020204020204" pitchFamily="34" charset="-122"/>
                <a:ea typeface="microsoft yahei" panose="020B0503020204020204" pitchFamily="34" charset="-122"/>
              </a:rPr>
              <a:t>去评估</a:t>
            </a:r>
            <a:r>
              <a:rPr lang="en-US" altLang="zh-CN" dirty="0">
                <a:solidFill>
                  <a:srgbClr val="3F3F3F"/>
                </a:solidFill>
                <a:latin typeface="microsoft yahei" panose="020B0503020204020204" pitchFamily="34" charset="-122"/>
                <a:ea typeface="microsoft yahei" panose="020B0503020204020204" pitchFamily="34" charset="-122"/>
              </a:rPr>
              <a:t>NOVA</a:t>
            </a:r>
            <a:r>
              <a:rPr lang="zh-CN" altLang="en-US" dirty="0">
                <a:solidFill>
                  <a:srgbClr val="3F3F3F"/>
                </a:solidFill>
                <a:latin typeface="microsoft yahei" panose="020B0503020204020204" pitchFamily="34" charset="-122"/>
                <a:ea typeface="microsoft yahei" panose="020B0503020204020204" pitchFamily="34" charset="-122"/>
              </a:rPr>
              <a:t>的应用程序级性能。</a:t>
            </a:r>
            <a:r>
              <a:rPr lang="en-US" altLang="zh-CN" dirty="0" err="1">
                <a:solidFill>
                  <a:srgbClr val="3F3F3F"/>
                </a:solidFill>
                <a:latin typeface="microsoft yahei" panose="020B0503020204020204" pitchFamily="34" charset="-122"/>
                <a:ea typeface="microsoft yahei" panose="020B0503020204020204" pitchFamily="34" charset="-122"/>
              </a:rPr>
              <a:t>Filebench</a:t>
            </a:r>
            <a:r>
              <a:rPr lang="zh-CN" altLang="en-US" dirty="0">
                <a:solidFill>
                  <a:srgbClr val="3F3F3F"/>
                </a:solidFill>
                <a:latin typeface="microsoft yahei" panose="020B0503020204020204" pitchFamily="34" charset="-122"/>
                <a:ea typeface="microsoft yahei" panose="020B0503020204020204" pitchFamily="34" charset="-122"/>
              </a:rPr>
              <a:t>工作负载特征见表</a:t>
            </a:r>
            <a:r>
              <a:rPr lang="en-US" altLang="zh-CN" dirty="0">
                <a:solidFill>
                  <a:srgbClr val="3F3F3F"/>
                </a:solidFill>
                <a:latin typeface="microsoft yahei" panose="020B0503020204020204" pitchFamily="34" charset="-122"/>
                <a:ea typeface="microsoft yahei" panose="020B0503020204020204" pitchFamily="34" charset="-122"/>
              </a:rPr>
              <a:t>2</a:t>
            </a:r>
            <a:r>
              <a:rPr lang="zh-CN" altLang="en-US" dirty="0">
                <a:solidFill>
                  <a:srgbClr val="3F3F3F"/>
                </a:solidFill>
                <a:latin typeface="microsoft yahei" panose="020B0503020204020204" pitchFamily="34" charset="-122"/>
                <a:ea typeface="microsoft yahei" panose="020B0503020204020204" pitchFamily="34" charset="-122"/>
              </a:rPr>
              <a:t>所示。 </a:t>
            </a:r>
            <a:endParaRPr lang="zh-CN" altLang="en-US" dirty="0"/>
          </a:p>
        </p:txBody>
      </p:sp>
    </p:spTree>
    <p:extLst>
      <p:ext uri="{BB962C8B-B14F-4D97-AF65-F5344CB8AC3E}">
        <p14:creationId xmlns:p14="http://schemas.microsoft.com/office/powerpoint/2010/main" val="278333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灯片编号占位符 5"/>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defRPr sz="1400" b="1">
                <a:solidFill>
                  <a:schemeClr val="tx1"/>
                </a:solidFill>
                <a:latin typeface="华文楷体" panose="02010600040101010101" pitchFamily="2" charset="-122"/>
                <a:ea typeface="华文楷体" panose="02010600040101010101" pitchFamily="2" charset="-122"/>
              </a:defRPr>
            </a:lvl1pPr>
            <a:lvl2pPr marL="742950" indent="-285750">
              <a:spcBef>
                <a:spcPct val="50000"/>
              </a:spcBef>
              <a:defRPr sz="1400" b="1">
                <a:solidFill>
                  <a:schemeClr val="tx1"/>
                </a:solidFill>
                <a:latin typeface="华文楷体" panose="02010600040101010101" pitchFamily="2" charset="-122"/>
                <a:ea typeface="华文楷体" panose="02010600040101010101" pitchFamily="2" charset="-122"/>
              </a:defRPr>
            </a:lvl2pPr>
            <a:lvl3pPr marL="1143000" indent="-228600">
              <a:spcBef>
                <a:spcPct val="50000"/>
              </a:spcBef>
              <a:defRPr sz="1400" b="1">
                <a:solidFill>
                  <a:schemeClr val="tx1"/>
                </a:solidFill>
                <a:latin typeface="华文楷体" panose="02010600040101010101" pitchFamily="2" charset="-122"/>
                <a:ea typeface="华文楷体" panose="02010600040101010101" pitchFamily="2" charset="-122"/>
              </a:defRPr>
            </a:lvl3pPr>
            <a:lvl4pPr marL="1600200" indent="-228600">
              <a:spcBef>
                <a:spcPct val="50000"/>
              </a:spcBef>
              <a:defRPr sz="1400" b="1">
                <a:solidFill>
                  <a:schemeClr val="tx1"/>
                </a:solidFill>
                <a:latin typeface="华文楷体" panose="02010600040101010101" pitchFamily="2" charset="-122"/>
                <a:ea typeface="华文楷体" panose="02010600040101010101" pitchFamily="2" charset="-122"/>
              </a:defRPr>
            </a:lvl4pPr>
            <a:lvl5pPr marL="2057400" indent="-228600">
              <a:spcBef>
                <a:spcPct val="50000"/>
              </a:spcBef>
              <a:defRPr sz="1400" b="1">
                <a:solidFill>
                  <a:schemeClr val="tx1"/>
                </a:solidFill>
                <a:latin typeface="华文楷体" panose="02010600040101010101" pitchFamily="2" charset="-122"/>
                <a:ea typeface="华文楷体" panose="02010600040101010101" pitchFamily="2" charset="-122"/>
              </a:defRPr>
            </a:lvl5pPr>
            <a:lvl6pPr marL="25146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6pPr>
            <a:lvl7pPr marL="29718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7pPr>
            <a:lvl8pPr marL="34290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8pPr>
            <a:lvl9pPr marL="3886200" indent="-228600" algn="ctr" eaLnBrk="0" fontAlgn="base" hangingPunct="0">
              <a:spcBef>
                <a:spcPct val="50000"/>
              </a:spcBef>
              <a:spcAft>
                <a:spcPct val="0"/>
              </a:spcAft>
              <a:defRPr sz="1400" b="1">
                <a:solidFill>
                  <a:schemeClr val="tx1"/>
                </a:solidFill>
                <a:latin typeface="华文楷体" panose="02010600040101010101" pitchFamily="2" charset="-122"/>
                <a:ea typeface="华文楷体" panose="0201060004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83F62057-9BD6-4E7D-9F58-C3D0E5FB919C}" type="slidenum">
              <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rPr>
              <a:pPr marL="0" marR="0" lvl="0" indent="0" algn="l" defTabSz="457200" rtl="0" eaLnBrk="1" fontAlgn="auto" latinLnBrk="0" hangingPunct="1">
                <a:lnSpc>
                  <a:spcPct val="100000"/>
                </a:lnSpc>
                <a:spcBef>
                  <a:spcPct val="0"/>
                </a:spcBef>
                <a:spcAft>
                  <a:spcPts val="0"/>
                </a:spcAft>
                <a:buClrTx/>
                <a:buSzTx/>
                <a:buFontTx/>
                <a:buNone/>
                <a:tabLst/>
                <a:defRPr/>
              </a:pPr>
              <a:t>53</a:t>
            </a:fld>
            <a:endParaRPr kumimoji="0" lang="zh-CN" altLang="zh-CN" sz="1400" b="1" i="0" u="none" strike="noStrike" kern="1200" cap="none" spc="0" normalizeH="0" baseline="0" noProof="0">
              <a:ln>
                <a:noFill/>
              </a:ln>
              <a:solidFill>
                <a:srgbClr val="FFFFFF"/>
              </a:solidFill>
              <a:effectLst/>
              <a:uLnTx/>
              <a:uFillTx/>
              <a:latin typeface="Comic Sans MS" panose="030F0702030302020204" pitchFamily="66" charset="0"/>
              <a:ea typeface="宋体" panose="02010600030101010101" pitchFamily="2" charset="-122"/>
              <a:cs typeface="+mn-cs"/>
            </a:endParaRPr>
          </a:p>
        </p:txBody>
      </p:sp>
      <p:sp>
        <p:nvSpPr>
          <p:cNvPr id="5" name="Rectangle 3"/>
          <p:cNvSpPr txBox="1">
            <a:spLocks noChangeArrowheads="1"/>
          </p:cNvSpPr>
          <p:nvPr/>
        </p:nvSpPr>
        <p:spPr>
          <a:xfrm>
            <a:off x="558800" y="125413"/>
            <a:ext cx="7570788" cy="844550"/>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bg1"/>
                </a:solidFill>
                <a:latin typeface="Times New Roman" panose="02020603050405020304" pitchFamily="18" charset="0"/>
                <a:ea typeface="宋体" panose="02010600030101010101" pitchFamily="2" charset="-122"/>
                <a:cs typeface="+mj-cs"/>
              </a:defRPr>
            </a:lvl1pPr>
            <a:lvl2pPr algn="l">
              <a:defRPr sz="2800" b="1">
                <a:solidFill>
                  <a:schemeClr val="bg1"/>
                </a:solidFill>
                <a:latin typeface="Times New Roman" panose="02020603050405020304" pitchFamily="18" charset="0"/>
                <a:ea typeface="宋体" panose="02010600030101010101" pitchFamily="2" charset="-122"/>
              </a:defRPr>
            </a:lvl2pPr>
            <a:lvl3pPr algn="l">
              <a:defRPr sz="2800" b="1">
                <a:solidFill>
                  <a:schemeClr val="bg1"/>
                </a:solidFill>
                <a:latin typeface="Times New Roman" panose="02020603050405020304" pitchFamily="18" charset="0"/>
                <a:ea typeface="宋体" panose="02010600030101010101" pitchFamily="2" charset="-122"/>
              </a:defRPr>
            </a:lvl3pPr>
            <a:lvl4pPr algn="l">
              <a:defRPr sz="2800" b="1">
                <a:solidFill>
                  <a:schemeClr val="bg1"/>
                </a:solidFill>
                <a:latin typeface="Times New Roman" panose="02020603050405020304" pitchFamily="18" charset="0"/>
                <a:ea typeface="宋体" panose="02010600030101010101" pitchFamily="2" charset="-122"/>
              </a:defRPr>
            </a:lvl4pPr>
            <a:lvl5pPr algn="l">
              <a:defRPr sz="2800" b="1">
                <a:solidFill>
                  <a:schemeClr val="bg1"/>
                </a:solidFill>
                <a:latin typeface="Times New Roman" panose="02020603050405020304" pitchFamily="18" charset="0"/>
                <a:ea typeface="宋体" panose="02010600030101010101" pitchFamily="2" charset="-122"/>
              </a:defRPr>
            </a:lvl5pPr>
            <a:lvl6pPr marL="4572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6pPr>
            <a:lvl7pPr marL="9144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7pPr>
            <a:lvl8pPr marL="13716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8pPr>
            <a:lvl9pPr marL="1828800" eaLnBrk="0" fontAlgn="base" hangingPunct="0">
              <a:lnSpc>
                <a:spcPct val="85000"/>
              </a:lnSpc>
              <a:spcBef>
                <a:spcPct val="0"/>
              </a:spcBef>
              <a:spcAft>
                <a:spcPct val="0"/>
              </a:spcAft>
              <a:defRPr sz="2800" b="1">
                <a:solidFill>
                  <a:schemeClr val="bg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700" b="1" i="0" u="none" strike="noStrike" kern="1200" cap="none" spc="0" normalizeH="0" baseline="0" noProof="0" dirty="0" err="1" smtClean="0">
                <a:ln>
                  <a:noFill/>
                </a:ln>
                <a:solidFill>
                  <a:prstClr val="black"/>
                </a:solidFill>
                <a:effectLst/>
                <a:uLnTx/>
                <a:uFillTx/>
                <a:latin typeface="华文新魏" panose="02010800040101010101" pitchFamily="2" charset="-122"/>
                <a:ea typeface="华文新魏" panose="02010800040101010101" pitchFamily="2" charset="-122"/>
                <a:cs typeface="+mj-cs"/>
              </a:rPr>
              <a:t>Evaluation:Filebench</a:t>
            </a:r>
            <a:endParaRPr kumimoji="0" lang="zh-CN" altLang="zh-CN" sz="3700" b="1" i="0" u="none" strike="noStrike" kern="1200" cap="none" spc="0" normalizeH="0" baseline="0" noProof="0" dirty="0" smtClean="0">
              <a:ln>
                <a:noFill/>
              </a:ln>
              <a:solidFill>
                <a:prstClr val="black"/>
              </a:solidFill>
              <a:effectLst/>
              <a:uLnTx/>
              <a:uFillTx/>
              <a:latin typeface="华文新魏" panose="02010800040101010101" pitchFamily="2" charset="-122"/>
              <a:ea typeface="华文新魏" panose="02010800040101010101" pitchFamily="2" charset="-122"/>
              <a:cs typeface="+mj-cs"/>
            </a:endParaRPr>
          </a:p>
        </p:txBody>
      </p:sp>
      <p:sp>
        <p:nvSpPr>
          <p:cNvPr id="2" name="矩形 1"/>
          <p:cNvSpPr/>
          <p:nvPr/>
        </p:nvSpPr>
        <p:spPr>
          <a:xfrm>
            <a:off x="304800" y="1262440"/>
            <a:ext cx="8434388" cy="1754326"/>
          </a:xfrm>
          <a:prstGeom prst="rect">
            <a:avLst/>
          </a:prstGeom>
        </p:spPr>
        <p:txBody>
          <a:bodyPr wrap="square">
            <a:spAutoFit/>
          </a:bodyPr>
          <a:lstStyle/>
          <a:p>
            <a:r>
              <a:rPr lang="en-US" altLang="zh-CN" dirty="0">
                <a:solidFill>
                  <a:srgbClr val="3F3F3F"/>
                </a:solidFill>
                <a:latin typeface="microsoft yahei" panose="020B0503020204020204" pitchFamily="34" charset="-122"/>
                <a:ea typeface="microsoft yahei" panose="020B0503020204020204" pitchFamily="34" charset="-122"/>
              </a:rPr>
              <a:t>NOVA</a:t>
            </a:r>
            <a:r>
              <a:rPr lang="zh-CN" altLang="en-US" dirty="0">
                <a:solidFill>
                  <a:srgbClr val="3F3F3F"/>
                </a:solidFill>
                <a:latin typeface="microsoft yahei" panose="020B0503020204020204" pitchFamily="34" charset="-122"/>
                <a:ea typeface="microsoft yahei" panose="020B0503020204020204" pitchFamily="34" charset="-122"/>
              </a:rPr>
              <a:t>使用</a:t>
            </a:r>
            <a:r>
              <a:rPr lang="en-US" altLang="zh-CN" dirty="0">
                <a:solidFill>
                  <a:srgbClr val="3F3F3F"/>
                </a:solidFill>
                <a:latin typeface="microsoft yahei" panose="020B0503020204020204" pitchFamily="34" charset="-122"/>
                <a:ea typeface="microsoft yahei" panose="020B0503020204020204" pitchFamily="34" charset="-122"/>
              </a:rPr>
              <a:t>DRAM</a:t>
            </a:r>
            <a:r>
              <a:rPr lang="zh-CN" altLang="en-US" dirty="0">
                <a:solidFill>
                  <a:srgbClr val="3F3F3F"/>
                </a:solidFill>
                <a:latin typeface="microsoft yahei" panose="020B0503020204020204" pitchFamily="34" charset="-122"/>
                <a:ea typeface="microsoft yahei" panose="020B0503020204020204" pitchFamily="34" charset="-122"/>
              </a:rPr>
              <a:t>去维持</a:t>
            </a:r>
            <a:r>
              <a:rPr lang="en-US" altLang="zh-CN" dirty="0">
                <a:solidFill>
                  <a:srgbClr val="3F3F3F"/>
                </a:solidFill>
                <a:latin typeface="microsoft yahei" panose="020B0503020204020204" pitchFamily="34" charset="-122"/>
                <a:ea typeface="microsoft yahei" panose="020B0503020204020204" pitchFamily="34" charset="-122"/>
              </a:rPr>
              <a:t>NVMM</a:t>
            </a:r>
            <a:r>
              <a:rPr lang="zh-CN" altLang="en-US" dirty="0">
                <a:solidFill>
                  <a:srgbClr val="3F3F3F"/>
                </a:solidFill>
                <a:latin typeface="microsoft yahei" panose="020B0503020204020204" pitchFamily="34" charset="-122"/>
                <a:ea typeface="microsoft yahei" panose="020B0503020204020204" pitchFamily="34" charset="-122"/>
              </a:rPr>
              <a:t>空闲页列表（</a:t>
            </a:r>
            <a:r>
              <a:rPr lang="en-US" altLang="zh-CN" dirty="0">
                <a:solidFill>
                  <a:srgbClr val="3F3F3F"/>
                </a:solidFill>
                <a:latin typeface="microsoft yahei" panose="020B0503020204020204" pitchFamily="34" charset="-122"/>
                <a:ea typeface="microsoft yahei" panose="020B0503020204020204" pitchFamily="34" charset="-122"/>
              </a:rPr>
              <a:t>free page lists</a:t>
            </a:r>
            <a:r>
              <a:rPr lang="zh-CN" altLang="en-US" dirty="0">
                <a:solidFill>
                  <a:srgbClr val="3F3F3F"/>
                </a:solidFill>
                <a:latin typeface="microsoft yahei" panose="020B0503020204020204" pitchFamily="34" charset="-122"/>
                <a:ea typeface="microsoft yahei" panose="020B0503020204020204" pitchFamily="34" charset="-122"/>
              </a:rPr>
              <a:t>），所以在文件系统挂载时必须重建。</a:t>
            </a:r>
            <a:r>
              <a:rPr lang="en-US" altLang="zh-CN" dirty="0">
                <a:solidFill>
                  <a:srgbClr val="3F3F3F"/>
                </a:solidFill>
                <a:latin typeface="microsoft yahei" panose="020B0503020204020204" pitchFamily="34" charset="-122"/>
                <a:ea typeface="microsoft yahei" panose="020B0503020204020204" pitchFamily="34" charset="-122"/>
              </a:rPr>
              <a:t>NOVA</a:t>
            </a:r>
            <a:r>
              <a:rPr lang="zh-CN" altLang="en-US" dirty="0">
                <a:solidFill>
                  <a:srgbClr val="3F3F3F"/>
                </a:solidFill>
                <a:latin typeface="microsoft yahei" panose="020B0503020204020204" pitchFamily="34" charset="-122"/>
                <a:ea typeface="microsoft yahei" panose="020B0503020204020204" pitchFamily="34" charset="-122"/>
              </a:rPr>
              <a:t>通过延迟地重建索引节点信息，保持短的日志并且执行并行的日志扫描来加速恢复过程。为了测量恢复开销，采用了表</a:t>
            </a:r>
            <a:r>
              <a:rPr lang="en-US" altLang="zh-CN" dirty="0">
                <a:solidFill>
                  <a:srgbClr val="3F3F3F"/>
                </a:solidFill>
                <a:latin typeface="microsoft yahei" panose="020B0503020204020204" pitchFamily="34" charset="-122"/>
                <a:ea typeface="microsoft yahei" panose="020B0503020204020204" pitchFamily="34" charset="-122"/>
              </a:rPr>
              <a:t>4</a:t>
            </a:r>
            <a:r>
              <a:rPr lang="zh-CN" altLang="en-US" dirty="0">
                <a:solidFill>
                  <a:srgbClr val="3F3F3F"/>
                </a:solidFill>
                <a:latin typeface="microsoft yahei" panose="020B0503020204020204" pitchFamily="34" charset="-122"/>
                <a:ea typeface="microsoft yahei" panose="020B0503020204020204" pitchFamily="34" charset="-122"/>
              </a:rPr>
              <a:t>中的三种工作负载。每种工作负载代表了文件系统的一种不同的使用情况：</a:t>
            </a:r>
            <a:r>
              <a:rPr lang="en-US" altLang="zh-CN" dirty="0" err="1">
                <a:solidFill>
                  <a:srgbClr val="3F3F3F"/>
                </a:solidFill>
                <a:latin typeface="microsoft yahei" panose="020B0503020204020204" pitchFamily="34" charset="-122"/>
                <a:ea typeface="microsoft yahei" panose="020B0503020204020204" pitchFamily="34" charset="-122"/>
              </a:rPr>
              <a:t>Videoserver</a:t>
            </a:r>
            <a:r>
              <a:rPr lang="zh-CN" altLang="en-US" dirty="0">
                <a:solidFill>
                  <a:srgbClr val="3F3F3F"/>
                </a:solidFill>
                <a:latin typeface="microsoft yahei" panose="020B0503020204020204" pitchFamily="34" charset="-122"/>
                <a:ea typeface="microsoft yahei" panose="020B0503020204020204" pitchFamily="34" charset="-122"/>
              </a:rPr>
              <a:t>包含少量的大尺寸请求的大文件访问，</a:t>
            </a:r>
            <a:r>
              <a:rPr lang="en-US" altLang="zh-CN" dirty="0" err="1">
                <a:solidFill>
                  <a:srgbClr val="3F3F3F"/>
                </a:solidFill>
                <a:latin typeface="microsoft yahei" panose="020B0503020204020204" pitchFamily="34" charset="-122"/>
                <a:ea typeface="microsoft yahei" panose="020B0503020204020204" pitchFamily="34" charset="-122"/>
              </a:rPr>
              <a:t>mailserver</a:t>
            </a:r>
            <a:r>
              <a:rPr lang="zh-CN" altLang="en-US" dirty="0">
                <a:solidFill>
                  <a:srgbClr val="3F3F3F"/>
                </a:solidFill>
                <a:latin typeface="microsoft yahei" panose="020B0503020204020204" pitchFamily="34" charset="-122"/>
                <a:ea typeface="microsoft yahei" panose="020B0503020204020204" pitchFamily="34" charset="-122"/>
              </a:rPr>
              <a:t>包含了大量的小文件并且请求大小比较小，而</a:t>
            </a:r>
            <a:r>
              <a:rPr lang="en-US" altLang="zh-CN" dirty="0" err="1">
                <a:solidFill>
                  <a:srgbClr val="3F3F3F"/>
                </a:solidFill>
                <a:latin typeface="microsoft yahei" panose="020B0503020204020204" pitchFamily="34" charset="-122"/>
                <a:ea typeface="microsoft yahei" panose="020B0503020204020204" pitchFamily="34" charset="-122"/>
              </a:rPr>
              <a:t>Filesever</a:t>
            </a:r>
            <a:r>
              <a:rPr lang="zh-CN" altLang="en-US" dirty="0">
                <a:solidFill>
                  <a:srgbClr val="3F3F3F"/>
                </a:solidFill>
                <a:latin typeface="microsoft yahei" panose="020B0503020204020204" pitchFamily="34" charset="-122"/>
                <a:ea typeface="microsoft yahei" panose="020B0503020204020204" pitchFamily="34" charset="-122"/>
              </a:rPr>
              <a:t>介于两者之间。详情见表</a:t>
            </a:r>
            <a:r>
              <a:rPr lang="en-US" altLang="zh-CN" dirty="0">
                <a:solidFill>
                  <a:srgbClr val="3F3F3F"/>
                </a:solidFill>
                <a:latin typeface="microsoft yahei" panose="020B0503020204020204" pitchFamily="34" charset="-122"/>
                <a:ea typeface="microsoft yahei" panose="020B0503020204020204" pitchFamily="34" charset="-122"/>
              </a:rPr>
              <a:t>4 </a:t>
            </a:r>
            <a:endParaRPr lang="zh-CN" altLang="en-US" dirty="0"/>
          </a:p>
        </p:txBody>
      </p:sp>
      <p:pic>
        <p:nvPicPr>
          <p:cNvPr id="6146" name="Picture 2" descr="这里写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948" y="3309243"/>
            <a:ext cx="8506240" cy="281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03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7000" y="751214"/>
            <a:ext cx="8953500" cy="5459085"/>
          </a:xfrm>
          <a:prstGeom prst="rect">
            <a:avLst/>
          </a:prstGeom>
        </p:spPr>
      </p:pic>
    </p:spTree>
    <p:extLst>
      <p:ext uri="{BB962C8B-B14F-4D97-AF65-F5344CB8AC3E}">
        <p14:creationId xmlns:p14="http://schemas.microsoft.com/office/powerpoint/2010/main" val="2455115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针对磁盘和</a:t>
            </a:r>
            <a:r>
              <a:rPr kumimoji="0" lang="en-US" altLang="zh-CN"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SSD</a:t>
            </a:r>
            <a:r>
              <a:rPr kumimoji="0" lang="zh-CN" altLang="en-US"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的文件系统满足不了</a:t>
            </a:r>
            <a:r>
              <a:rPr kumimoji="0" lang="en-US" altLang="zh-CN"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NVMM</a:t>
            </a:r>
            <a:r>
              <a:rPr kumimoji="0" lang="zh-CN" altLang="en-US" sz="3200" b="1" i="0" u="none" strike="noStrike" kern="1200" cap="none" spc="0" normalizeH="0" baseline="0" noProof="0" dirty="0" smtClean="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的需求</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4" name="图片 3"/>
          <p:cNvPicPr>
            <a:picLocks noChangeAspect="1"/>
          </p:cNvPicPr>
          <p:nvPr/>
        </p:nvPicPr>
        <p:blipFill>
          <a:blip r:embed="rId3"/>
          <a:stretch>
            <a:fillRect/>
          </a:stretch>
        </p:blipFill>
        <p:spPr>
          <a:xfrm>
            <a:off x="0" y="1439890"/>
            <a:ext cx="9174252" cy="5418110"/>
          </a:xfrm>
          <a:prstGeom prst="rect">
            <a:avLst/>
          </a:prstGeom>
        </p:spPr>
      </p:pic>
    </p:spTree>
    <p:custDataLst>
      <p:tags r:id="rId1"/>
    </p:custDataLst>
    <p:extLst>
      <p:ext uri="{BB962C8B-B14F-4D97-AF65-F5344CB8AC3E}">
        <p14:creationId xmlns:p14="http://schemas.microsoft.com/office/powerpoint/2010/main" val="241591655"/>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lvl="0">
              <a:defRPr/>
            </a:pPr>
            <a:r>
              <a:rPr lang="en-US" altLang="zh-CN" sz="3200" b="1" dirty="0">
                <a:latin typeface="微软雅黑" panose="020B0503020204020204" pitchFamily="34" charset="-122"/>
                <a:ea typeface="微软雅黑" panose="020B0503020204020204" pitchFamily="34" charset="-122"/>
              </a:rPr>
              <a:t>Challenges for NVMM </a:t>
            </a:r>
            <a:r>
              <a:rPr lang="en-US" altLang="zh-CN" sz="3200" b="1" dirty="0" smtClean="0">
                <a:latin typeface="微软雅黑" panose="020B0503020204020204" pitchFamily="34" charset="-122"/>
                <a:ea typeface="微软雅黑" panose="020B0503020204020204" pitchFamily="34" charset="-122"/>
              </a:rPr>
              <a:t>software</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488524" y="2408664"/>
            <a:ext cx="8153672" cy="3754874"/>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The low latencies of NVMMs alters </a:t>
            </a:r>
            <a:r>
              <a:rPr lang="en-US" altLang="zh-CN" sz="2000" b="1" dirty="0" smtClean="0">
                <a:latin typeface="微软雅黑" panose="020B0503020204020204" pitchFamily="34" charset="-122"/>
                <a:ea typeface="微软雅黑" panose="020B0503020204020204" pitchFamily="34" charset="-122"/>
              </a:rPr>
              <a:t>the </a:t>
            </a:r>
            <a:r>
              <a:rPr lang="en-US" altLang="zh-CN" sz="2000" b="1" dirty="0" smtClean="0">
                <a:solidFill>
                  <a:srgbClr val="FF0000"/>
                </a:solidFill>
                <a:latin typeface="微软雅黑" panose="020B0503020204020204" pitchFamily="34" charset="-122"/>
                <a:ea typeface="微软雅黑" panose="020B0503020204020204" pitchFamily="34" charset="-122"/>
              </a:rPr>
              <a:t>trade-offs</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between </a:t>
            </a:r>
            <a:r>
              <a:rPr lang="en-US" altLang="zh-CN" sz="2000" b="1" dirty="0">
                <a:solidFill>
                  <a:srgbClr val="FF0000"/>
                </a:solidFill>
                <a:latin typeface="微软雅黑" panose="020B0503020204020204" pitchFamily="34" charset="-122"/>
                <a:ea typeface="微软雅黑" panose="020B0503020204020204" pitchFamily="34" charset="-122"/>
              </a:rPr>
              <a:t>hardware</a:t>
            </a:r>
            <a:r>
              <a:rPr lang="en-US" altLang="zh-CN" sz="2000" b="1" dirty="0">
                <a:latin typeface="微软雅黑" panose="020B0503020204020204" pitchFamily="34" charset="-122"/>
                <a:ea typeface="微软雅黑" panose="020B0503020204020204" pitchFamily="34" charset="-122"/>
              </a:rPr>
              <a:t> and </a:t>
            </a:r>
            <a:r>
              <a:rPr lang="en-US" altLang="zh-CN" sz="2000" b="1" dirty="0">
                <a:solidFill>
                  <a:srgbClr val="FF0000"/>
                </a:solidFill>
                <a:latin typeface="微软雅黑" panose="020B0503020204020204" pitchFamily="34" charset="-122"/>
                <a:ea typeface="微软雅黑" panose="020B0503020204020204" pitchFamily="34" charset="-122"/>
              </a:rPr>
              <a:t>software</a:t>
            </a:r>
            <a:r>
              <a:rPr lang="en-US" altLang="zh-CN" sz="2000" b="1" dirty="0">
                <a:latin typeface="微软雅黑" panose="020B0503020204020204" pitchFamily="34" charset="-122"/>
                <a:ea typeface="微软雅黑" panose="020B0503020204020204" pitchFamily="34" charset="-122"/>
              </a:rPr>
              <a:t> latency</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Since </a:t>
            </a:r>
            <a:r>
              <a:rPr lang="en-US" altLang="zh-CN" sz="2000" b="1" dirty="0">
                <a:latin typeface="微软雅黑" panose="020B0503020204020204" pitchFamily="34" charset="-122"/>
                <a:ea typeface="微软雅黑" panose="020B0503020204020204" pitchFamily="34" charset="-122"/>
              </a:rPr>
              <a:t>NVMM memories offer </a:t>
            </a:r>
            <a:r>
              <a:rPr lang="en-US" altLang="zh-CN" sz="2000" b="1" dirty="0">
                <a:solidFill>
                  <a:srgbClr val="FF0000"/>
                </a:solidFill>
                <a:latin typeface="微软雅黑" panose="020B0503020204020204" pitchFamily="34" charset="-122"/>
                <a:ea typeface="微软雅黑" panose="020B0503020204020204" pitchFamily="34" charset="-122"/>
              </a:rPr>
              <a:t>low latency </a:t>
            </a:r>
            <a:r>
              <a:rPr lang="en-US" altLang="zh-CN" sz="2000" b="1" dirty="0">
                <a:latin typeface="微软雅黑" panose="020B0503020204020204" pitchFamily="34" charset="-122"/>
                <a:ea typeface="微软雅黑" panose="020B0503020204020204" pitchFamily="34" charset="-122"/>
              </a:rPr>
              <a:t>and will </a:t>
            </a:r>
            <a:r>
              <a:rPr lang="en-US" altLang="zh-CN" sz="2000" b="1" dirty="0">
                <a:solidFill>
                  <a:srgbClr val="FF0000"/>
                </a:solidFill>
                <a:latin typeface="微软雅黑" panose="020B0503020204020204" pitchFamily="34" charset="-122"/>
                <a:ea typeface="微软雅黑" panose="020B0503020204020204" pitchFamily="34" charset="-122"/>
              </a:rPr>
              <a:t>be </a:t>
            </a:r>
            <a:r>
              <a:rPr lang="en-US" altLang="zh-CN" sz="2000" b="1" dirty="0" smtClean="0">
                <a:solidFill>
                  <a:srgbClr val="FF0000"/>
                </a:solidFill>
                <a:latin typeface="微软雅黑" panose="020B0503020204020204" pitchFamily="34" charset="-122"/>
                <a:ea typeface="微软雅黑" panose="020B0503020204020204" pitchFamily="34" charset="-122"/>
              </a:rPr>
              <a:t>on the </a:t>
            </a:r>
            <a:r>
              <a:rPr lang="en-US" altLang="zh-CN" sz="2000" b="1" dirty="0">
                <a:solidFill>
                  <a:srgbClr val="FF0000"/>
                </a:solidFill>
                <a:latin typeface="微软雅黑" panose="020B0503020204020204" pitchFamily="34" charset="-122"/>
                <a:ea typeface="微软雅黑" panose="020B0503020204020204" pitchFamily="34" charset="-122"/>
              </a:rPr>
              <a:t>processor’s memory </a:t>
            </a:r>
            <a:r>
              <a:rPr lang="en-US" altLang="zh-CN" sz="2000" b="1" dirty="0" smtClean="0">
                <a:solidFill>
                  <a:srgbClr val="FF0000"/>
                </a:solidFill>
                <a:latin typeface="微软雅黑" panose="020B0503020204020204" pitchFamily="34" charset="-122"/>
                <a:ea typeface="微软雅黑" panose="020B0503020204020204" pitchFamily="34" charset="-122"/>
              </a:rPr>
              <a:t> bus</a:t>
            </a:r>
            <a:r>
              <a:rPr lang="en-US" altLang="zh-CN" sz="2000" b="1" dirty="0">
                <a:latin typeface="微软雅黑" panose="020B0503020204020204" pitchFamily="34" charset="-122"/>
                <a:ea typeface="微软雅黑" panose="020B0503020204020204" pitchFamily="34" charset="-122"/>
              </a:rPr>
              <a:t>, software should be able to </a:t>
            </a:r>
            <a:r>
              <a:rPr lang="en-US" altLang="zh-CN" sz="2000" b="1" dirty="0" smtClean="0">
                <a:latin typeface="微软雅黑" panose="020B0503020204020204" pitchFamily="34" charset="-122"/>
                <a:ea typeface="微软雅黑" panose="020B0503020204020204" pitchFamily="34" charset="-122"/>
              </a:rPr>
              <a:t>access them </a:t>
            </a:r>
            <a:r>
              <a:rPr lang="en-US" altLang="zh-CN" sz="2000" b="1" dirty="0">
                <a:solidFill>
                  <a:srgbClr val="FF0000"/>
                </a:solidFill>
                <a:latin typeface="微软雅黑" panose="020B0503020204020204" pitchFamily="34" charset="-122"/>
                <a:ea typeface="微软雅黑" panose="020B0503020204020204" pitchFamily="34" charset="-122"/>
              </a:rPr>
              <a:t>directly</a:t>
            </a:r>
            <a:r>
              <a:rPr lang="en-US" altLang="zh-CN" sz="2000" b="1" dirty="0">
                <a:latin typeface="微软雅黑" panose="020B0503020204020204" pitchFamily="34" charset="-122"/>
                <a:ea typeface="微软雅黑" panose="020B0503020204020204" pitchFamily="34" charset="-122"/>
              </a:rPr>
              <a:t> via loads and stores</a:t>
            </a:r>
            <a:r>
              <a:rPr lang="en-US" altLang="zh-CN" sz="2000" b="1" dirty="0" smtClean="0">
                <a:latin typeface="微软雅黑" panose="020B0503020204020204" pitchFamily="34" charset="-122"/>
                <a:ea typeface="微软雅黑" panose="020B0503020204020204" pitchFamily="34" charset="-122"/>
              </a:rPr>
              <a:t>.</a:t>
            </a:r>
          </a:p>
          <a:p>
            <a:endParaRPr lang="en-US" altLang="zh-CN" sz="2000" b="1" i="1" dirty="0" smtClean="0">
              <a:latin typeface="微软雅黑" panose="020B0503020204020204" pitchFamily="34" charset="-122"/>
              <a:ea typeface="微软雅黑" panose="020B0503020204020204" pitchFamily="34" charset="-122"/>
            </a:endParaRPr>
          </a:p>
          <a:p>
            <a:r>
              <a:rPr lang="en-US" altLang="zh-CN" sz="2000" b="1" i="1" dirty="0" smtClean="0">
                <a:latin typeface="微软雅黑" panose="020B0503020204020204" pitchFamily="34" charset="-122"/>
                <a:ea typeface="微软雅黑" panose="020B0503020204020204" pitchFamily="34" charset="-122"/>
              </a:rPr>
              <a:t>Direct </a:t>
            </a:r>
            <a:r>
              <a:rPr lang="en-US" altLang="zh-CN" sz="2000" b="1" i="1" dirty="0">
                <a:latin typeface="微软雅黑" panose="020B0503020204020204" pitchFamily="34" charset="-122"/>
                <a:ea typeface="微软雅黑" panose="020B0503020204020204" pitchFamily="34" charset="-122"/>
              </a:rPr>
              <a:t>Access (DAX</a:t>
            </a:r>
            <a:r>
              <a:rPr lang="en-US" altLang="zh-CN" sz="2000" b="1" i="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or </a:t>
            </a:r>
            <a:r>
              <a:rPr lang="en-US" altLang="zh-CN" sz="2000" b="1" i="1" dirty="0" err="1">
                <a:latin typeface="微软雅黑" panose="020B0503020204020204" pitchFamily="34" charset="-122"/>
                <a:ea typeface="微软雅黑" panose="020B0503020204020204" pitchFamily="34" charset="-122"/>
              </a:rPr>
              <a:t>eXecute</a:t>
            </a:r>
            <a:r>
              <a:rPr lang="en-US" altLang="zh-CN" sz="2000" b="1" i="1" dirty="0">
                <a:latin typeface="微软雅黑" panose="020B0503020204020204" pitchFamily="34" charset="-122"/>
                <a:ea typeface="微软雅黑" panose="020B0503020204020204" pitchFamily="34" charset="-122"/>
              </a:rPr>
              <a:t> In Place (XIP</a:t>
            </a:r>
            <a:r>
              <a:rPr lang="en-US" altLang="zh-CN" sz="2000" b="1" i="1" dirty="0" smtClean="0">
                <a:latin typeface="微软雅黑" panose="020B0503020204020204" pitchFamily="34" charset="-122"/>
                <a:ea typeface="微软雅黑" panose="020B0503020204020204" pitchFamily="34" charset="-122"/>
              </a:rPr>
              <a:t>) </a:t>
            </a:r>
            <a:r>
              <a:rPr lang="zh-CN" altLang="en-US" sz="2000" b="1" i="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bypass </a:t>
            </a:r>
            <a:r>
              <a:rPr lang="en-US" altLang="zh-CN" sz="2000" b="1" dirty="0">
                <a:latin typeface="微软雅黑" panose="020B0503020204020204" pitchFamily="34" charset="-122"/>
                <a:ea typeface="微软雅黑" panose="020B0503020204020204" pitchFamily="34" charset="-122"/>
              </a:rPr>
              <a:t>the </a:t>
            </a:r>
            <a:r>
              <a:rPr lang="en-US" altLang="zh-CN" sz="2000" b="1" dirty="0" err="1">
                <a:latin typeface="微软雅黑" panose="020B0503020204020204" pitchFamily="34" charset="-122"/>
                <a:ea typeface="微软雅黑" panose="020B0503020204020204" pitchFamily="34" charset="-122"/>
              </a:rPr>
              <a:t>DRAMpage</a:t>
            </a:r>
            <a:r>
              <a:rPr lang="en-US" altLang="zh-CN" sz="2000" b="1" dirty="0">
                <a:latin typeface="微软雅黑" panose="020B0503020204020204" pitchFamily="34" charset="-122"/>
                <a:ea typeface="微软雅黑" panose="020B0503020204020204" pitchFamily="34" charset="-122"/>
              </a:rPr>
              <a:t> cache and </a:t>
            </a:r>
            <a:r>
              <a:rPr lang="en-US" altLang="zh-CN" sz="2000" b="1" dirty="0" smtClean="0">
                <a:latin typeface="微软雅黑" panose="020B0503020204020204" pitchFamily="34" charset="-122"/>
                <a:ea typeface="微软雅黑" panose="020B0503020204020204" pitchFamily="34" charset="-122"/>
              </a:rPr>
              <a:t>access NVMM directly</a:t>
            </a:r>
          </a:p>
          <a:p>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NOVA is a </a:t>
            </a:r>
            <a:r>
              <a:rPr lang="en-US" altLang="zh-CN" sz="2000" b="1" dirty="0" smtClean="0">
                <a:latin typeface="微软雅黑" panose="020B0503020204020204" pitchFamily="34" charset="-122"/>
                <a:ea typeface="微软雅黑" panose="020B0503020204020204" pitchFamily="34" charset="-122"/>
              </a:rPr>
              <a:t>DAX file system</a:t>
            </a:r>
            <a:endParaRPr lang="en-US" altLang="zh-CN" dirty="0" smtClean="0"/>
          </a:p>
          <a:p>
            <a:endParaRPr lang="zh-CN" altLang="en-US" dirty="0"/>
          </a:p>
        </p:txBody>
      </p:sp>
      <p:sp>
        <p:nvSpPr>
          <p:cNvPr id="3" name="矩形 2"/>
          <p:cNvSpPr/>
          <p:nvPr/>
        </p:nvSpPr>
        <p:spPr>
          <a:xfrm>
            <a:off x="488524" y="1425918"/>
            <a:ext cx="2832635" cy="584775"/>
          </a:xfrm>
          <a:prstGeom prst="rect">
            <a:avLst/>
          </a:prstGeom>
        </p:spPr>
        <p:txBody>
          <a:bodyPr wrap="none">
            <a:spAutoFit/>
          </a:bodyPr>
          <a:lstStyle/>
          <a:p>
            <a:r>
              <a:rPr lang="en-US" altLang="zh-CN" sz="3200" b="1" dirty="0">
                <a:latin typeface="微软雅黑" panose="020B0503020204020204" pitchFamily="34" charset="-122"/>
                <a:ea typeface="微软雅黑" panose="020B0503020204020204" pitchFamily="34" charset="-122"/>
              </a:rPr>
              <a:t>Performance</a:t>
            </a:r>
            <a:endParaRPr lang="zh-CN" altLang="en-US" sz="3200" b="1"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726264"/>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Challenges for NVMM </a:t>
            </a:r>
            <a:r>
              <a:rPr kumimoji="0" lang="en-US" altLang="zh-CN"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software</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524" y="2110456"/>
            <a:ext cx="8153672" cy="3477875"/>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现代</a:t>
            </a:r>
            <a:r>
              <a:rPr lang="zh-CN" altLang="en-US" sz="2000" dirty="0">
                <a:latin typeface="微软雅黑" panose="020B0503020204020204" pitchFamily="34" charset="-122"/>
                <a:ea typeface="微软雅黑" panose="020B0503020204020204" pitchFamily="34" charset="-122"/>
              </a:rPr>
              <a:t>的处理器和它们的缓存可能会</a:t>
            </a:r>
            <a:r>
              <a:rPr lang="zh-CN" altLang="en-US" sz="2000" dirty="0">
                <a:solidFill>
                  <a:srgbClr val="FF0000"/>
                </a:solidFill>
                <a:latin typeface="微软雅黑" panose="020B0503020204020204" pitchFamily="34" charset="-122"/>
                <a:ea typeface="微软雅黑" panose="020B0503020204020204" pitchFamily="34" charset="-122"/>
              </a:rPr>
              <a:t>为了性能将存储指令重新排列</a:t>
            </a:r>
            <a:r>
              <a:rPr lang="zh-CN" altLang="en-US" sz="2000" dirty="0">
                <a:latin typeface="微软雅黑" panose="020B0503020204020204" pitchFamily="34" charset="-122"/>
                <a:ea typeface="微软雅黑" panose="020B0503020204020204" pitchFamily="34" charset="-122"/>
              </a:rPr>
              <a:t>。而对于 </a:t>
            </a:r>
            <a:r>
              <a:rPr lang="en-US" altLang="zh-CN" sz="2000" dirty="0">
                <a:solidFill>
                  <a:srgbClr val="FF0000"/>
                </a:solidFill>
                <a:latin typeface="微软雅黑" panose="020B0503020204020204" pitchFamily="34" charset="-122"/>
                <a:ea typeface="微软雅黑" panose="020B0503020204020204" pitchFamily="34" charset="-122"/>
              </a:rPr>
              <a:t>DRAM</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来说，</a:t>
            </a:r>
            <a:r>
              <a:rPr lang="en-US" altLang="zh-CN" sz="2000" dirty="0">
                <a:latin typeface="微软雅黑" panose="020B0503020204020204" pitchFamily="34" charset="-122"/>
                <a:ea typeface="微软雅黑" panose="020B0503020204020204" pitchFamily="34" charset="-122"/>
              </a:rPr>
              <a:t>CPU </a:t>
            </a:r>
            <a:r>
              <a:rPr lang="zh-CN" altLang="en-US" sz="2000" dirty="0">
                <a:latin typeface="微软雅黑" panose="020B0503020204020204" pitchFamily="34" charset="-122"/>
                <a:ea typeface="微软雅黑" panose="020B0503020204020204" pitchFamily="34" charset="-122"/>
              </a:rPr>
              <a:t>是能够保证</a:t>
            </a:r>
            <a:r>
              <a:rPr lang="zh-CN" altLang="en-US" sz="2000" dirty="0">
                <a:solidFill>
                  <a:srgbClr val="FF0000"/>
                </a:solidFill>
                <a:latin typeface="微软雅黑" panose="020B0503020204020204" pitchFamily="34" charset="-122"/>
                <a:ea typeface="微软雅黑" panose="020B0503020204020204" pitchFamily="34" charset="-122"/>
              </a:rPr>
              <a:t>一致性</a:t>
            </a:r>
            <a:r>
              <a:rPr lang="zh-CN" altLang="en-US" sz="2000" dirty="0">
                <a:latin typeface="微软雅黑" panose="020B0503020204020204" pitchFamily="34" charset="-122"/>
                <a:ea typeface="微软雅黑" panose="020B0503020204020204" pitchFamily="34" charset="-122"/>
              </a:rPr>
              <a:t>的，但</a:t>
            </a:r>
            <a:r>
              <a:rPr lang="zh-CN" altLang="en-US" sz="2000" dirty="0">
                <a:solidFill>
                  <a:srgbClr val="FF0000"/>
                </a:solidFill>
                <a:latin typeface="微软雅黑" panose="020B0503020204020204" pitchFamily="34" charset="-122"/>
                <a:ea typeface="微软雅黑" panose="020B0503020204020204" pitchFamily="34" charset="-122"/>
              </a:rPr>
              <a:t>对于 </a:t>
            </a:r>
            <a:r>
              <a:rPr lang="en-US" altLang="zh-CN" sz="2000" dirty="0">
                <a:solidFill>
                  <a:srgbClr val="FF0000"/>
                </a:solidFill>
                <a:latin typeface="微软雅黑" panose="020B0503020204020204" pitchFamily="34" charset="-122"/>
                <a:ea typeface="微软雅黑" panose="020B0503020204020204" pitchFamily="34" charset="-122"/>
              </a:rPr>
              <a:t>NVMM </a:t>
            </a:r>
            <a:r>
              <a:rPr lang="zh-CN" altLang="en-US" sz="2000" dirty="0">
                <a:solidFill>
                  <a:srgbClr val="FF0000"/>
                </a:solidFill>
                <a:latin typeface="微软雅黑" panose="020B0503020204020204" pitchFamily="34" charset="-122"/>
                <a:ea typeface="微软雅黑" panose="020B0503020204020204" pitchFamily="34" charset="-122"/>
              </a:rPr>
              <a:t>却没有</a:t>
            </a:r>
            <a:r>
              <a:rPr lang="zh-CN" altLang="en-US" sz="2000" dirty="0">
                <a:latin typeface="微软雅黑" panose="020B0503020204020204" pitchFamily="34" charset="-122"/>
                <a:ea typeface="微软雅黑" panose="020B0503020204020204" pitchFamily="34" charset="-122"/>
              </a:rPr>
              <a:t>这样的保证</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虽然</a:t>
            </a:r>
            <a:r>
              <a:rPr lang="zh-CN" altLang="en-US" sz="2000" dirty="0">
                <a:latin typeface="微软雅黑" panose="020B0503020204020204" pitchFamily="34" charset="-122"/>
                <a:ea typeface="微软雅黑" panose="020B0503020204020204" pitchFamily="34" charset="-122"/>
              </a:rPr>
              <a:t>我们可以强制 </a:t>
            </a:r>
            <a:r>
              <a:rPr lang="en-US" altLang="zh-CN" sz="2000" dirty="0">
                <a:latin typeface="微软雅黑" panose="020B0503020204020204" pitchFamily="34" charset="-122"/>
                <a:ea typeface="微软雅黑" panose="020B0503020204020204" pitchFamily="34" charset="-122"/>
              </a:rPr>
              <a:t>flush </a:t>
            </a:r>
            <a:r>
              <a:rPr lang="zh-CN" altLang="en-US" sz="2000" dirty="0">
                <a:latin typeface="微软雅黑" panose="020B0503020204020204" pitchFamily="34" charset="-122"/>
                <a:ea typeface="微软雅黑" panose="020B0503020204020204" pitchFamily="34" charset="-122"/>
              </a:rPr>
              <a:t>缓存以及是所有内存屏障来保证写入顺序，但 </a:t>
            </a:r>
            <a:r>
              <a:rPr lang="en-US" altLang="zh-CN" sz="2000" dirty="0" err="1">
                <a:latin typeface="微软雅黑" panose="020B0503020204020204" pitchFamily="34" charset="-122"/>
                <a:ea typeface="微软雅黑" panose="020B0503020204020204" pitchFamily="34" charset="-122"/>
              </a:rPr>
              <a:t>clflush</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会极大的降低性能，而 </a:t>
            </a:r>
            <a:r>
              <a:rPr lang="en-US" altLang="zh-CN" sz="2000" dirty="0" err="1">
                <a:latin typeface="微软雅黑" panose="020B0503020204020204" pitchFamily="34" charset="-122"/>
                <a:ea typeface="微软雅黑" panose="020B0503020204020204" pitchFamily="34" charset="-122"/>
              </a:rPr>
              <a:t>mfence</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并不能保证写回到 </a:t>
            </a:r>
            <a:r>
              <a:rPr lang="en-US" altLang="zh-CN" sz="2000" dirty="0">
                <a:latin typeface="微软雅黑" panose="020B0503020204020204" pitchFamily="34" charset="-122"/>
                <a:ea typeface="微软雅黑" panose="020B0503020204020204" pitchFamily="34" charset="-122"/>
              </a:rPr>
              <a:t>NVMM </a:t>
            </a:r>
            <a:r>
              <a:rPr lang="zh-CN" altLang="en-US" sz="2000" dirty="0">
                <a:latin typeface="微软雅黑" panose="020B0503020204020204" pitchFamily="34" charset="-122"/>
                <a:ea typeface="微软雅黑" panose="020B0503020204020204" pitchFamily="34" charset="-122"/>
              </a:rPr>
              <a:t>的顺序</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幸运</a:t>
            </a:r>
            <a:r>
              <a:rPr lang="zh-CN" altLang="en-US" sz="2000" dirty="0">
                <a:latin typeface="微软雅黑" panose="020B0503020204020204" pitchFamily="34" charset="-122"/>
                <a:ea typeface="微软雅黑" panose="020B0503020204020204" pitchFamily="34" charset="-122"/>
              </a:rPr>
              <a:t>的是，</a:t>
            </a:r>
            <a:r>
              <a:rPr lang="en-US" altLang="zh-CN" sz="2000" dirty="0">
                <a:latin typeface="微软雅黑" panose="020B0503020204020204" pitchFamily="34" charset="-122"/>
                <a:ea typeface="微软雅黑" panose="020B0503020204020204" pitchFamily="34" charset="-122"/>
              </a:rPr>
              <a:t>Intel </a:t>
            </a:r>
            <a:r>
              <a:rPr lang="zh-CN" altLang="en-US" sz="2000" dirty="0">
                <a:latin typeface="微软雅黑" panose="020B0503020204020204" pitchFamily="34" charset="-122"/>
                <a:ea typeface="微软雅黑" panose="020B0503020204020204" pitchFamily="34" charset="-122"/>
              </a:rPr>
              <a:t>已经开发了新的指令集 </a:t>
            </a:r>
            <a:r>
              <a:rPr lang="en-US" altLang="zh-CN" sz="2000" dirty="0" err="1">
                <a:latin typeface="微软雅黑" panose="020B0503020204020204" pitchFamily="34" charset="-122"/>
                <a:ea typeface="微软雅黑" panose="020B0503020204020204" pitchFamily="34" charset="-122"/>
              </a:rPr>
              <a:t>clfushopt</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clwb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PCOMMIT</a:t>
            </a:r>
            <a:r>
              <a:rPr lang="zh-CN" altLang="en-US" sz="2000" dirty="0">
                <a:latin typeface="微软雅黑" panose="020B0503020204020204" pitchFamily="34" charset="-122"/>
                <a:ea typeface="微软雅黑" panose="020B0503020204020204" pitchFamily="34" charset="-122"/>
              </a:rPr>
              <a:t>，而 </a:t>
            </a:r>
            <a:r>
              <a:rPr lang="en-US" altLang="zh-CN" sz="2000" dirty="0">
                <a:latin typeface="微软雅黑" panose="020B0503020204020204" pitchFamily="34" charset="-122"/>
                <a:ea typeface="微软雅黑" panose="020B0503020204020204" pitchFamily="34" charset="-122"/>
              </a:rPr>
              <a:t>NOVA </a:t>
            </a:r>
            <a:r>
              <a:rPr lang="zh-CN" altLang="en-US" sz="2000" dirty="0">
                <a:latin typeface="微软雅黑" panose="020B0503020204020204" pitchFamily="34" charset="-122"/>
                <a:ea typeface="微软雅黑" panose="020B0503020204020204" pitchFamily="34" charset="-122"/>
              </a:rPr>
              <a:t>就是基于这些新的指令集的</a:t>
            </a:r>
            <a:r>
              <a:rPr lang="zh-CN" altLang="en-US" sz="2000" dirty="0" smtClean="0">
                <a:latin typeface="微软雅黑" panose="020B0503020204020204" pitchFamily="34" charset="-122"/>
                <a:ea typeface="微软雅黑" panose="020B0503020204020204" pitchFamily="34" charset="-122"/>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488524" y="1073712"/>
            <a:ext cx="3586495" cy="584775"/>
          </a:xfrm>
          <a:prstGeom prst="rect">
            <a:avLst/>
          </a:prstGeom>
        </p:spPr>
        <p:txBody>
          <a:bodyPr wrap="none">
            <a:spAutoFit/>
          </a:bodyPr>
          <a:lstStyle/>
          <a:p>
            <a:pPr lvl="0"/>
            <a:r>
              <a:rPr lang="en-US" altLang="zh-CN" sz="3200" b="1" dirty="0">
                <a:latin typeface="微软雅黑" panose="020B0503020204020204" pitchFamily="34" charset="-122"/>
                <a:ea typeface="微软雅黑" panose="020B0503020204020204" pitchFamily="34" charset="-122"/>
              </a:rPr>
              <a:t>Write</a:t>
            </a:r>
            <a:r>
              <a:rPr lang="en-US" altLang="zh-CN" b="1" dirty="0"/>
              <a:t> </a:t>
            </a:r>
            <a:r>
              <a:rPr lang="en-US" altLang="zh-CN" sz="3200" b="1" dirty="0">
                <a:latin typeface="微软雅黑" panose="020B0503020204020204" pitchFamily="34" charset="-122"/>
                <a:ea typeface="微软雅黑" panose="020B0503020204020204" pitchFamily="34" charset="-122"/>
              </a:rPr>
              <a:t>reordering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9179092"/>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611187" y="261274"/>
            <a:ext cx="724318" cy="773441"/>
            <a:chOff x="611187" y="261275"/>
            <a:chExt cx="666069" cy="664458"/>
          </a:xfrm>
        </p:grpSpPr>
        <p:sp>
          <p:nvSpPr>
            <p:cNvPr id="41" name="矩形 40"/>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2" name="矩形 41"/>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3" name="文本框 42"/>
          <p:cNvSpPr txBox="1"/>
          <p:nvPr/>
        </p:nvSpPr>
        <p:spPr>
          <a:xfrm>
            <a:off x="1419575" y="362672"/>
            <a:ext cx="711323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Challenges for NVMM </a:t>
            </a:r>
            <a:r>
              <a:rPr kumimoji="0" lang="en-US" altLang="zh-CN"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software</a:t>
            </a:r>
            <a:endParaRPr kumimoji="0" lang="en-US" altLang="zh-CN" sz="32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524" y="2027034"/>
            <a:ext cx="8153672" cy="3170099"/>
          </a:xfrm>
          <a:prstGeom prst="rect">
            <a:avLst/>
          </a:prstGeom>
          <a:noFill/>
        </p:spPr>
        <p:txBody>
          <a:bodyPr wrap="square" rtlCol="0">
            <a:spAutoFit/>
          </a:bodyPr>
          <a:lstStyle/>
          <a:p>
            <a:pPr lvl="0"/>
            <a:r>
              <a:rPr lang="en-US" altLang="zh-CN" sz="2000" b="1" dirty="0" smtClean="0">
                <a:latin typeface="微软雅黑" panose="020B0503020204020204" pitchFamily="34" charset="-122"/>
                <a:ea typeface="微软雅黑" panose="020B0503020204020204" pitchFamily="34" charset="-122"/>
              </a:rPr>
              <a:t>	POSIX</a:t>
            </a:r>
            <a:r>
              <a:rPr lang="zh-CN" altLang="en-US" sz="2000" b="1" dirty="0">
                <a:latin typeface="微软雅黑" panose="020B0503020204020204" pitchFamily="34" charset="-122"/>
                <a:ea typeface="微软雅黑" panose="020B0503020204020204" pitchFamily="34" charset="-122"/>
              </a:rPr>
              <a:t>类型的文件系统语义要求许多操作是原子性</a:t>
            </a:r>
            <a:r>
              <a:rPr lang="zh-CN" altLang="en-US" sz="2000" b="1" dirty="0" smtClean="0">
                <a:latin typeface="微软雅黑" panose="020B0503020204020204" pitchFamily="34" charset="-122"/>
                <a:ea typeface="微软雅黑" panose="020B0503020204020204" pitchFamily="34" charset="-122"/>
              </a:rPr>
              <a:t>的。</a:t>
            </a:r>
            <a:endParaRPr lang="en-US" altLang="zh-CN" sz="2000" b="1" dirty="0" smtClean="0">
              <a:latin typeface="微软雅黑" panose="020B0503020204020204" pitchFamily="34" charset="-122"/>
              <a:ea typeface="微软雅黑" panose="020B0503020204020204" pitchFamily="34" charset="-122"/>
            </a:endParaRPr>
          </a:p>
          <a:p>
            <a:pPr lvl="0"/>
            <a:endParaRPr lang="en-US" altLang="zh-CN" sz="2000" b="1" dirty="0" smtClean="0">
              <a:latin typeface="微软雅黑" panose="020B0503020204020204" pitchFamily="34" charset="-122"/>
              <a:ea typeface="微软雅黑" panose="020B0503020204020204" pitchFamily="34" charset="-122"/>
            </a:endParaRPr>
          </a:p>
          <a:p>
            <a:pPr lvl="0"/>
            <a:r>
              <a:rPr lang="en-US" altLang="zh-CN" dirty="0"/>
              <a:t> </a:t>
            </a:r>
            <a:r>
              <a:rPr lang="en-US" altLang="zh-CN" dirty="0" smtClean="0"/>
              <a:t>       </a:t>
            </a:r>
            <a:r>
              <a:rPr lang="en-US" altLang="zh-CN" sz="2000" b="1" dirty="0" smtClean="0">
                <a:latin typeface="微软雅黑" panose="020B0503020204020204" pitchFamily="34" charset="-122"/>
                <a:ea typeface="微软雅黑" panose="020B0503020204020204" pitchFamily="34" charset="-122"/>
              </a:rPr>
              <a:t>append </a:t>
            </a:r>
            <a:r>
              <a:rPr lang="en-US" altLang="zh-CN" sz="2000" b="1" dirty="0">
                <a:latin typeface="微软雅黑" panose="020B0503020204020204" pitchFamily="34" charset="-122"/>
                <a:ea typeface="微软雅黑" panose="020B0503020204020204" pitchFamily="34" charset="-122"/>
              </a:rPr>
              <a:t>file </a:t>
            </a:r>
            <a:r>
              <a:rPr lang="zh-CN" altLang="en-US" sz="2000" b="1" dirty="0">
                <a:latin typeface="微软雅黑" panose="020B0503020204020204" pitchFamily="34" charset="-122"/>
                <a:ea typeface="微软雅黑" panose="020B0503020204020204" pitchFamily="34" charset="-122"/>
              </a:rPr>
              <a:t>这种的既要更改文件数据，也需要更改文件元信息</a:t>
            </a:r>
            <a:endParaRPr lang="en-US" altLang="zh-CN" sz="2000" b="1" dirty="0" smtClean="0">
              <a:latin typeface="微软雅黑" panose="020B0503020204020204" pitchFamily="34" charset="-122"/>
              <a:ea typeface="微软雅黑" panose="020B0503020204020204" pitchFamily="34" charset="-122"/>
            </a:endParaRPr>
          </a:p>
          <a:p>
            <a:pPr lvl="0"/>
            <a:r>
              <a:rPr lang="en-US" altLang="zh-CN" sz="2000" b="1" dirty="0" smtClean="0">
                <a:latin typeface="微软雅黑" panose="020B0503020204020204" pitchFamily="34" charset="-122"/>
                <a:ea typeface="微软雅黑" panose="020B0503020204020204" pitchFamily="34" charset="-122"/>
              </a:rPr>
              <a:t>	</a:t>
            </a:r>
          </a:p>
          <a:p>
            <a:pPr lvl="0"/>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存储设备</a:t>
            </a:r>
            <a:r>
              <a:rPr lang="zh-CN" altLang="en-US" sz="2000" b="1" dirty="0">
                <a:latin typeface="微软雅黑" panose="020B0503020204020204" pitchFamily="34" charset="-122"/>
                <a:ea typeface="微软雅黑" panose="020B0503020204020204" pitchFamily="34" charset="-122"/>
              </a:rPr>
              <a:t>典型地只是提供初步的原子性保证，如磁盘提供原子的</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字节（或更小）的扇区写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lvl="0"/>
            <a:endParaRPr lang="en-US" altLang="zh-CN" sz="2000" b="1" dirty="0" smtClean="0">
              <a:latin typeface="微软雅黑" panose="020B0503020204020204" pitchFamily="34" charset="-122"/>
              <a:ea typeface="微软雅黑" panose="020B0503020204020204" pitchFamily="34" charset="-122"/>
            </a:endParaRPr>
          </a:p>
          <a:p>
            <a:r>
              <a:rPr lang="en-US" altLang="zh-CN" sz="2000" b="1" dirty="0" smtClean="0">
                <a:latin typeface="微软雅黑" panose="020B0503020204020204" pitchFamily="34" charset="-122"/>
                <a:ea typeface="微软雅黑" panose="020B0503020204020204" pitchFamily="34" charset="-122"/>
              </a:rPr>
              <a:t>	To </a:t>
            </a:r>
            <a:r>
              <a:rPr lang="en-US" altLang="zh-CN" sz="2000" b="1" dirty="0">
                <a:latin typeface="微软雅黑" panose="020B0503020204020204" pitchFamily="34" charset="-122"/>
                <a:ea typeface="微软雅黑" panose="020B0503020204020204" pitchFamily="34" charset="-122"/>
              </a:rPr>
              <a:t>build the </a:t>
            </a:r>
            <a:r>
              <a:rPr lang="en-US" altLang="zh-CN" sz="2000" b="1" dirty="0">
                <a:solidFill>
                  <a:srgbClr val="FF0000"/>
                </a:solidFill>
                <a:latin typeface="微软雅黑" panose="020B0503020204020204" pitchFamily="34" charset="-122"/>
                <a:ea typeface="微软雅黑" panose="020B0503020204020204" pitchFamily="34" charset="-122"/>
              </a:rPr>
              <a:t>more complex atomic </a:t>
            </a:r>
            <a:r>
              <a:rPr lang="en-US" altLang="zh-CN" sz="2000" b="1" dirty="0" smtClean="0">
                <a:solidFill>
                  <a:srgbClr val="FF0000"/>
                </a:solidFill>
                <a:latin typeface="微软雅黑" panose="020B0503020204020204" pitchFamily="34" charset="-122"/>
                <a:ea typeface="微软雅黑" panose="020B0503020204020204" pitchFamily="34" charset="-122"/>
              </a:rPr>
              <a:t>updates </a:t>
            </a:r>
            <a:r>
              <a:rPr lang="en-US" altLang="zh-CN" sz="2000" b="1" dirty="0" smtClean="0">
                <a:latin typeface="微软雅黑" panose="020B0503020204020204" pitchFamily="34" charset="-122"/>
                <a:ea typeface="微软雅黑" panose="020B0503020204020204" pitchFamily="34" charset="-122"/>
              </a:rPr>
              <a:t>that file systems require, programmers</a:t>
            </a:r>
            <a:r>
              <a:rPr lang="en-US" altLang="zh-CN" sz="2000" b="1" dirty="0" smtClean="0">
                <a:solidFill>
                  <a:srgbClr val="FF0000"/>
                </a:solidFill>
                <a:latin typeface="微软雅黑" panose="020B0503020204020204" pitchFamily="34" charset="-122"/>
                <a:ea typeface="微软雅黑" panose="020B0503020204020204" pitchFamily="34" charset="-122"/>
              </a:rPr>
              <a:t> must use more complex </a:t>
            </a:r>
            <a:r>
              <a:rPr lang="en-US" altLang="zh-CN" sz="2000" b="1" dirty="0">
                <a:solidFill>
                  <a:srgbClr val="FF0000"/>
                </a:solidFill>
                <a:latin typeface="微软雅黑" panose="020B0503020204020204" pitchFamily="34" charset="-122"/>
                <a:ea typeface="微软雅黑" panose="020B0503020204020204" pitchFamily="34" charset="-122"/>
              </a:rPr>
              <a:t>techniques.</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488524" y="1169072"/>
            <a:ext cx="2186432" cy="584775"/>
          </a:xfrm>
          <a:prstGeom prst="rect">
            <a:avLst/>
          </a:prstGeom>
        </p:spPr>
        <p:txBody>
          <a:bodyPr wrap="none">
            <a:spAutoFit/>
          </a:bodyPr>
          <a:lstStyle/>
          <a:p>
            <a:pPr lvl="0"/>
            <a:r>
              <a:rPr lang="en-US" altLang="zh-CN" sz="3200" b="1" dirty="0">
                <a:latin typeface="微软雅黑" panose="020B0503020204020204" pitchFamily="34" charset="-122"/>
                <a:ea typeface="微软雅黑" panose="020B0503020204020204" pitchFamily="34" charset="-122"/>
              </a:rPr>
              <a:t>Atomicity</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510491763"/>
      </p:ext>
    </p:extLst>
  </p:cSld>
  <p:clrMapOvr>
    <a:masterClrMapping/>
  </p:clrMapOvr>
  <mc:AlternateContent xmlns:mc="http://schemas.openxmlformats.org/markup-compatibility/2006" xmlns:p14="http://schemas.microsoft.com/office/powerpoint/2010/main">
    <mc:Choice Requires="p14">
      <p:transition spd="slow" p14:dur="2000" advTm="345257"/>
    </mc:Choice>
    <mc:Fallback xmlns="">
      <p:transition spd="slow" advTm="34525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0.8|1"/>
</p:tagLst>
</file>

<file path=ppt/tags/tag10.xml><?xml version="1.0" encoding="utf-8"?>
<p:tagLst xmlns:a="http://schemas.openxmlformats.org/drawingml/2006/main" xmlns:r="http://schemas.openxmlformats.org/officeDocument/2006/relationships" xmlns:p="http://schemas.openxmlformats.org/presentationml/2006/main">
  <p:tag name="TIMING" val="|1|0.3|0.2|0.3|0.5|0.9|1.7"/>
</p:tagLst>
</file>

<file path=ppt/tags/tag11.xml><?xml version="1.0" encoding="utf-8"?>
<p:tagLst xmlns:a="http://schemas.openxmlformats.org/drawingml/2006/main" xmlns:r="http://schemas.openxmlformats.org/officeDocument/2006/relationships" xmlns:p="http://schemas.openxmlformats.org/presentationml/2006/main">
  <p:tag name="TIMING" val="|1|0.3|0.2|0.3|0.5|0.9|1.7"/>
</p:tagLst>
</file>

<file path=ppt/tags/tag2.xml><?xml version="1.0" encoding="utf-8"?>
<p:tagLst xmlns:a="http://schemas.openxmlformats.org/drawingml/2006/main" xmlns:r="http://schemas.openxmlformats.org/officeDocument/2006/relationships" xmlns:p="http://schemas.openxmlformats.org/presentationml/2006/main">
  <p:tag name="TIMING" val="|1|0.3|0.2|0.3|0.5|0.9|1.7"/>
</p:tagLst>
</file>

<file path=ppt/tags/tag3.xml><?xml version="1.0" encoding="utf-8"?>
<p:tagLst xmlns:a="http://schemas.openxmlformats.org/drawingml/2006/main" xmlns:r="http://schemas.openxmlformats.org/officeDocument/2006/relationships" xmlns:p="http://schemas.openxmlformats.org/presentationml/2006/main">
  <p:tag name="TIMING" val="|1|0.3|0.2|0.3|0.5|0.9|1.7"/>
</p:tagLst>
</file>

<file path=ppt/tags/tag4.xml><?xml version="1.0" encoding="utf-8"?>
<p:tagLst xmlns:a="http://schemas.openxmlformats.org/drawingml/2006/main" xmlns:r="http://schemas.openxmlformats.org/officeDocument/2006/relationships" xmlns:p="http://schemas.openxmlformats.org/presentationml/2006/main">
  <p:tag name="TIMING" val="|1|0.3|0.2|0.3|0.5|0.9|1.7"/>
</p:tagLst>
</file>

<file path=ppt/tags/tag5.xml><?xml version="1.0" encoding="utf-8"?>
<p:tagLst xmlns:a="http://schemas.openxmlformats.org/drawingml/2006/main" xmlns:r="http://schemas.openxmlformats.org/officeDocument/2006/relationships" xmlns:p="http://schemas.openxmlformats.org/presentationml/2006/main">
  <p:tag name="TIMING" val="|1|0.3|0.2|0.3|0.5|0.9|1.7"/>
</p:tagLst>
</file>

<file path=ppt/tags/tag6.xml><?xml version="1.0" encoding="utf-8"?>
<p:tagLst xmlns:a="http://schemas.openxmlformats.org/drawingml/2006/main" xmlns:r="http://schemas.openxmlformats.org/officeDocument/2006/relationships" xmlns:p="http://schemas.openxmlformats.org/presentationml/2006/main">
  <p:tag name="TIMING" val="|1|0.3|0.2|0.3|0.5|0.9|1.7"/>
</p:tagLst>
</file>

<file path=ppt/tags/tag7.xml><?xml version="1.0" encoding="utf-8"?>
<p:tagLst xmlns:a="http://schemas.openxmlformats.org/drawingml/2006/main" xmlns:r="http://schemas.openxmlformats.org/officeDocument/2006/relationships" xmlns:p="http://schemas.openxmlformats.org/presentationml/2006/main">
  <p:tag name="TIMING" val="|1|0.3|0.2|0.3|0.5|0.9|1.7"/>
</p:tagLst>
</file>

<file path=ppt/tags/tag8.xml><?xml version="1.0" encoding="utf-8"?>
<p:tagLst xmlns:a="http://schemas.openxmlformats.org/drawingml/2006/main" xmlns:r="http://schemas.openxmlformats.org/officeDocument/2006/relationships" xmlns:p="http://schemas.openxmlformats.org/presentationml/2006/main">
  <p:tag name="TIMING" val="|1|0.3|0.2|0.3|0.5|0.9|1.7"/>
</p:tagLst>
</file>

<file path=ppt/tags/tag9.xml><?xml version="1.0" encoding="utf-8"?>
<p:tagLst xmlns:a="http://schemas.openxmlformats.org/drawingml/2006/main" xmlns:r="http://schemas.openxmlformats.org/officeDocument/2006/relationships" xmlns:p="http://schemas.openxmlformats.org/presentationml/2006/main">
  <p:tag name="TIMING" val="|1|0.3|0.2|0.3|0.5|0.9|1.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3231</TotalTime>
  <Words>3736</Words>
  <Application>Microsoft Office PowerPoint</Application>
  <PresentationFormat>全屏显示(4:3)</PresentationFormat>
  <Paragraphs>462</Paragraphs>
  <Slides>54</Slides>
  <Notes>32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54</vt:i4>
      </vt:variant>
    </vt:vector>
  </HeadingPairs>
  <TitlesOfParts>
    <vt:vector size="73" baseType="lpstr">
      <vt:lpstr>Helvetica Neue</vt:lpstr>
      <vt:lpstr>microsoft yahei</vt:lpstr>
      <vt:lpstr>新細明體</vt:lpstr>
      <vt:lpstr>Source Code Pro</vt:lpstr>
      <vt:lpstr>等线</vt:lpstr>
      <vt:lpstr>等线 Light</vt:lpstr>
      <vt:lpstr>黑体</vt:lpstr>
      <vt:lpstr>华文新魏</vt:lpstr>
      <vt:lpstr>楷体</vt:lpstr>
      <vt:lpstr>SimSun</vt:lpstr>
      <vt:lpstr>SimSun</vt:lpstr>
      <vt:lpstr>微软雅黑</vt:lpstr>
      <vt:lpstr>Arial</vt:lpstr>
      <vt:lpstr>Calibri</vt:lpstr>
      <vt:lpstr>Calibri Light</vt:lpstr>
      <vt:lpstr>Comic Sans MS</vt:lpstr>
      <vt:lpstr>Times New Roman</vt:lpstr>
      <vt:lpstr>Wingdings</vt:lpstr>
      <vt:lpstr>Office 主题​​</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NVMM 数据结构和空间管理</vt:lpstr>
      <vt:lpstr>NVMM 数据结构和空间管理</vt:lpstr>
      <vt:lpstr>NVMM 数据结构和空间管理</vt:lpstr>
      <vt:lpstr>NVMM 数据结构和空间管理</vt:lpstr>
      <vt:lpstr>NVMM 数据结构和空间管理</vt:lpstr>
      <vt:lpstr>原子性和强制的写顺序 </vt:lpstr>
      <vt:lpstr>原子性和强制的写顺序 </vt:lpstr>
      <vt:lpstr>目录操作</vt:lpstr>
      <vt:lpstr>文件操作</vt:lpstr>
      <vt:lpstr>原子mmap</vt:lpstr>
      <vt:lpstr>GC</vt:lpstr>
      <vt:lpstr>GC</vt:lpstr>
      <vt:lpstr>GC</vt:lpstr>
      <vt:lpstr>关机和恢复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后面的是备用</vt:lpstr>
      <vt:lpstr>PowerPoint 演示文稿</vt:lpstr>
      <vt:lpstr>PowerPoint 演示文稿</vt:lpstr>
      <vt:lpstr>PowerPoint 演示文稿</vt:lpstr>
      <vt:lpstr>实 现 部 分 概 要</vt:lpstr>
      <vt:lpstr>目录操作</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FLW</dc:creator>
  <cp:lastModifiedBy>单凯</cp:lastModifiedBy>
  <cp:revision>187</cp:revision>
  <dcterms:created xsi:type="dcterms:W3CDTF">2017-11-21T10:01:13Z</dcterms:created>
  <dcterms:modified xsi:type="dcterms:W3CDTF">2018-03-26T10:49:23Z</dcterms:modified>
</cp:coreProperties>
</file>