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780" r:id="rId2"/>
    <p:sldId id="822" r:id="rId3"/>
    <p:sldId id="959" r:id="rId4"/>
    <p:sldId id="931" r:id="rId5"/>
    <p:sldId id="881" r:id="rId6"/>
    <p:sldId id="961" r:id="rId7"/>
    <p:sldId id="962" r:id="rId8"/>
    <p:sldId id="963" r:id="rId9"/>
    <p:sldId id="964" r:id="rId10"/>
    <p:sldId id="965" r:id="rId11"/>
    <p:sldId id="966" r:id="rId12"/>
    <p:sldId id="938" r:id="rId13"/>
    <p:sldId id="967" r:id="rId14"/>
    <p:sldId id="968" r:id="rId15"/>
    <p:sldId id="970" r:id="rId16"/>
    <p:sldId id="969" r:id="rId17"/>
    <p:sldId id="971" r:id="rId18"/>
    <p:sldId id="972" r:id="rId19"/>
    <p:sldId id="973" r:id="rId20"/>
    <p:sldId id="974" r:id="rId21"/>
    <p:sldId id="975" r:id="rId22"/>
    <p:sldId id="976" r:id="rId23"/>
    <p:sldId id="977" r:id="rId24"/>
    <p:sldId id="978" r:id="rId25"/>
    <p:sldId id="979" r:id="rId26"/>
    <p:sldId id="980" r:id="rId27"/>
    <p:sldId id="981" r:id="rId28"/>
    <p:sldId id="983" r:id="rId29"/>
    <p:sldId id="984" r:id="rId30"/>
    <p:sldId id="985" r:id="rId31"/>
    <p:sldId id="982" r:id="rId32"/>
    <p:sldId id="935" r:id="rId33"/>
    <p:sldId id="960" r:id="rId34"/>
  </p:sldIdLst>
  <p:sldSz cx="1219676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6">
          <p15:clr>
            <a:srgbClr val="A4A3A4"/>
          </p15:clr>
        </p15:guide>
        <p15:guide id="2" pos="3914">
          <p15:clr>
            <a:srgbClr val="A4A3A4"/>
          </p15:clr>
        </p15:guide>
      </p15:sldGuideLst>
    </p:ext>
    <p:ext uri="{2D200454-40CA-4A62-9FC3-DE9A4176ACB9}">
      <p15:notesGuideLst xmlns:p15="http://schemas.microsoft.com/office/powerpoint/2012/main">
        <p15:guide id="1" orient="horz" pos="2821">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单凯" initials="单凯" lastIdx="10" clrIdx="0">
    <p:extLst>
      <p:ext uri="{19B8F6BF-5375-455C-9EA6-DF929625EA0E}">
        <p15:presenceInfo xmlns:p15="http://schemas.microsoft.com/office/powerpoint/2012/main" userId="单凯"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F8F8F8"/>
    <a:srgbClr val="EAEAEA"/>
    <a:srgbClr val="DDDDDD"/>
    <a:srgbClr val="0DC2D5"/>
    <a:srgbClr val="17DCF1"/>
    <a:srgbClr val="12D0CB"/>
    <a:srgbClr val="FDE673"/>
    <a:srgbClr val="FDE155"/>
    <a:srgbClr val="0A97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49635" autoAdjust="0"/>
  </p:normalViewPr>
  <p:slideViewPr>
    <p:cSldViewPr snapToObjects="1">
      <p:cViewPr varScale="1">
        <p:scale>
          <a:sx n="78" d="100"/>
          <a:sy n="78" d="100"/>
        </p:scale>
        <p:origin x="67" y="394"/>
      </p:cViewPr>
      <p:guideLst>
        <p:guide orient="horz" pos="2116"/>
        <p:guide pos="3914"/>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69" d="100"/>
          <a:sy n="69" d="100"/>
        </p:scale>
        <p:origin x="-2838" y="-90"/>
      </p:cViewPr>
      <p:guideLst>
        <p:guide orient="horz" pos="2821"/>
        <p:guide pos="22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30T17:19:52.203" idx="1">
    <p:pos x="752" y="1925"/>
    <p:text>It指代什么啊？</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30T17:35:00.383" idx="2">
    <p:pos x="2459" y="1251"/>
    <p:text>分析师去公司调研</p:text>
    <p:extLst>
      <p:ext uri="{C676402C-5697-4E1C-873F-D02D1690AC5C}">
        <p15:threadingInfo xmlns:p15="http://schemas.microsoft.com/office/powerpoint/2012/main" timeZoneBias="-480"/>
      </p:ext>
    </p:extLst>
  </p:cm>
  <p:cm authorId="1" dt="2020-01-30T20:10:14.813" idx="3">
    <p:pos x="7420" y="3091"/>
    <p:text>与公司管理层的私人互动为分析师提供了信息优势，并表明公司访问有助于信息获取的镶嵌方法。</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1-30T20:14:25.658" idx="4">
    <p:pos x="7550" y="3146"/>
    <p:text>这里是为什么呢？</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1-30T20:15:53.515" idx="5">
    <p:pos x="3487" y="997"/>
    <p:text>深交所</p:text>
    <p:extLst>
      <p:ext uri="{C676402C-5697-4E1C-873F-D02D1690AC5C}">
        <p15:threadingInfo xmlns:p15="http://schemas.microsoft.com/office/powerpoint/2012/main" timeZoneBias="-480"/>
      </p:ext>
    </p:extLst>
  </p:cm>
  <p:cm authorId="1" dt="2020-01-30T20:18:50.134" idx="6">
    <p:pos x="2806" y="2533"/>
    <p:text>经济访问</p:text>
    <p:extLst>
      <p:ext uri="{C676402C-5697-4E1C-873F-D02D1690AC5C}">
        <p15:threadingInfo xmlns:p15="http://schemas.microsoft.com/office/powerpoint/2012/main" timeZoneBias="-480"/>
      </p:ext>
    </p:extLst>
  </p:cm>
  <p:cm authorId="1" dt="2020-01-30T20:19:03.310" idx="7">
    <p:pos x="4187" y="2533"/>
    <p:text>上市公司</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1-30T21:36:19.296" idx="8">
    <p:pos x="6354" y="926"/>
    <p:text>这里为什么要用t统计量？
我一直没有弄清楚，好多的统计量究竟是在什么时候用呢？</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1-30T21:41:40.596" idx="9">
    <p:pos x="1090" y="520"/>
    <p:text>这里应该是在控制变量</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1-30T21:43:26.925" idx="10">
    <p:pos x="3227" y="941"/>
    <p:text>这里的link是怎么看出来的？</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2020/1/30</a:t>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23</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24</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25</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26</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27</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31</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32</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2"/>
            <a:ext cx="2743201"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908052"/>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5" y="2886610"/>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451" y="1447780"/>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7"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47"/>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8" y="2574150"/>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1942" y="3206629"/>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2404" y="3446015"/>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9"/>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2"/>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437" y="2795895"/>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3627"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19341"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39009" y="2909286"/>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4990" y="3446014"/>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70389" y="134946"/>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25625" y="908051"/>
            <a:ext cx="10601349" cy="635000"/>
          </a:xfrm>
        </p:spPr>
        <p:txBody>
          <a:bodyPr/>
          <a:lstStyle>
            <a:lvl1pPr>
              <a:defRPr>
                <a:solidFill>
                  <a:schemeClr val="accent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25625" y="1600201"/>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Freeform 5"/>
          <p:cNvSpPr/>
          <p:nvPr userDrawn="1"/>
        </p:nvSpPr>
        <p:spPr bwMode="auto">
          <a:xfrm>
            <a:off x="63836" y="73173"/>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9" name="Freeform 6"/>
          <p:cNvSpPr/>
          <p:nvPr userDrawn="1"/>
        </p:nvSpPr>
        <p:spPr bwMode="auto">
          <a:xfrm>
            <a:off x="1196835" y="73173"/>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0" name="Freeform 7"/>
          <p:cNvSpPr/>
          <p:nvPr userDrawn="1"/>
        </p:nvSpPr>
        <p:spPr bwMode="auto">
          <a:xfrm>
            <a:off x="11320057" y="73173"/>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5" name="TextBox 14"/>
          <p:cNvSpPr txBox="1"/>
          <p:nvPr userDrawn="1"/>
        </p:nvSpPr>
        <p:spPr>
          <a:xfrm>
            <a:off x="11537052" y="116633"/>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chemeClr val="accent2"/>
                </a:solidFill>
                <a:latin typeface="+mn-ea"/>
                <a:ea typeface="+mn-ea"/>
              </a:rPr>
              <a:t>‹#›</a:t>
            </a:fld>
            <a:endParaRPr lang="zh-CN" altLang="en-US" sz="1700" dirty="0">
              <a:solidFill>
                <a:schemeClr val="accent2"/>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solidFill>
                  <a:srgbClr val="F8F8F8"/>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4" y="2906713"/>
            <a:ext cx="10366375" cy="1500187"/>
          </a:xfrm>
        </p:spPr>
        <p:txBody>
          <a:bodyPr anchor="b"/>
          <a:lstStyle>
            <a:lvl1pPr marL="0" indent="0">
              <a:buNone/>
              <a:defRPr sz="2000">
                <a:solidFill>
                  <a:srgbClr val="F8F8F8"/>
                </a:solidFill>
              </a:defRPr>
            </a:lvl1pPr>
            <a:lvl2pPr marL="457200" indent="0">
              <a:buNone/>
              <a:defRPr sz="1700"/>
            </a:lvl2pPr>
            <a:lvl3pPr marL="914400" indent="0">
              <a:buNone/>
              <a:defRPr sz="1600"/>
            </a:lvl3pPr>
            <a:lvl4pPr marL="1371600" indent="0">
              <a:buNone/>
              <a:defRPr sz="1300"/>
            </a:lvl4pPr>
            <a:lvl5pPr marL="1828800" indent="0">
              <a:buNone/>
              <a:defRPr sz="1300"/>
            </a:lvl5pPr>
            <a:lvl6pPr marL="2286000" indent="0">
              <a:buNone/>
              <a:defRPr sz="1300"/>
            </a:lvl6pPr>
            <a:lvl7pPr marL="2743200" indent="0">
              <a:buNone/>
              <a:defRPr sz="1300"/>
            </a:lvl7pPr>
            <a:lvl8pPr marL="3200400" indent="0">
              <a:buNone/>
              <a:defRPr sz="1300"/>
            </a:lvl8pPr>
            <a:lvl9pPr marL="3657600" indent="0">
              <a:buNone/>
              <a:defRPr sz="13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99" y="1600201"/>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1"/>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7"/>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5113"/>
            <a:ext cx="5389563"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1"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3201"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2"/>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3201" cy="46910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smtClean="0"/>
              <a:t>单击此处编辑母版标题样式</a:t>
            </a:r>
          </a:p>
        </p:txBody>
      </p:sp>
      <p:sp>
        <p:nvSpPr>
          <p:cNvPr id="1027" name="Rectangle 3"/>
          <p:cNvSpPr>
            <a:spLocks noGrp="1" noChangeArrowheads="1"/>
          </p:cNvSpPr>
          <p:nvPr>
            <p:ph type="body" idx="1"/>
          </p:nvPr>
        </p:nvSpPr>
        <p:spPr bwMode="auto">
          <a:xfrm>
            <a:off x="609601" y="1600201"/>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smtClean="0"/>
              <a:t>单击此处编辑母版文本样式</a:t>
            </a:r>
          </a:p>
          <a:p>
            <a:pPr lvl="1"/>
            <a:r>
              <a:rPr lang="zh-CN" dirty="0" smtClean="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7600" algn="l" defTabSz="9144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6990" y="99695"/>
            <a:ext cx="4347210" cy="368300"/>
          </a:xfrm>
          <a:prstGeom prst="rect">
            <a:avLst/>
          </a:prstGeom>
          <a:noFill/>
        </p:spPr>
        <p:txBody>
          <a:bodyPr wrap="square" rtlCol="0" anchor="t">
            <a:spAutoFit/>
          </a:bodyPr>
          <a:lstStyle/>
          <a:p>
            <a:pPr algn="ctr"/>
            <a:r>
              <a:rPr lang="en-US" altLang="zh-CN" b="1">
                <a:solidFill>
                  <a:srgbClr val="44546A"/>
                </a:solidFill>
                <a:latin typeface="Times New Roman" panose="02020603050405020304" charset="0"/>
                <a:cs typeface="Times New Roman" panose="02020603050405020304" charset="0"/>
              </a:rPr>
              <a:t>Contemporary Accounting Research (2018)</a:t>
            </a:r>
            <a:endParaRPr lang="zh-CN" altLang="en-US" b="1">
              <a:solidFill>
                <a:srgbClr val="44546A"/>
              </a:solidFill>
              <a:latin typeface="Times New Roman" panose="02020603050405020304" charset="0"/>
              <a:cs typeface="Times New Roman" panose="02020603050405020304" charset="0"/>
            </a:endParaRPr>
          </a:p>
        </p:txBody>
      </p:sp>
      <p:sp>
        <p:nvSpPr>
          <p:cNvPr id="11" name="文本框 8"/>
          <p:cNvSpPr txBox="1"/>
          <p:nvPr/>
        </p:nvSpPr>
        <p:spPr>
          <a:xfrm>
            <a:off x="415290" y="1461135"/>
            <a:ext cx="11360150" cy="1370965"/>
          </a:xfrm>
          <a:prstGeom prst="rect">
            <a:avLst/>
          </a:prstGeom>
          <a:noFill/>
        </p:spPr>
        <p:txBody>
          <a:bodyPr wrap="square" rtlCol="0">
            <a:sp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algn="ctr">
              <a:lnSpc>
                <a:spcPct val="130000"/>
              </a:lnSpc>
            </a:pPr>
            <a:r>
              <a:rPr sz="3200" b="1" dirty="0" smtClean="0">
                <a:solidFill>
                  <a:srgbClr val="44546A"/>
                </a:solidFill>
                <a:latin typeface="Times New Roman" panose="02020603050405020304" charset="0"/>
                <a:ea typeface="微软雅黑" panose="020B0503020204020204" pitchFamily="34" charset="-122"/>
                <a:cs typeface="Times New Roman" panose="02020603050405020304" charset="0"/>
                <a:sym typeface="Arial" panose="020B0604020202020204"/>
              </a:rPr>
              <a:t>Do Analysts Gain an Informational Advantage by Visiting</a:t>
            </a:r>
          </a:p>
          <a:p>
            <a:pPr algn="ctr">
              <a:lnSpc>
                <a:spcPct val="130000"/>
              </a:lnSpc>
            </a:pPr>
            <a:r>
              <a:rPr sz="3200" b="1" dirty="0" smtClean="0">
                <a:solidFill>
                  <a:srgbClr val="44546A"/>
                </a:solidFill>
                <a:latin typeface="Times New Roman" panose="02020603050405020304" charset="0"/>
                <a:ea typeface="微软雅黑" panose="020B0503020204020204" pitchFamily="34" charset="-122"/>
                <a:cs typeface="Times New Roman" panose="02020603050405020304" charset="0"/>
                <a:sym typeface="Arial" panose="020B0604020202020204"/>
              </a:rPr>
              <a:t>Listed Companies?</a:t>
            </a:r>
          </a:p>
        </p:txBody>
      </p:sp>
      <p:sp>
        <p:nvSpPr>
          <p:cNvPr id="12" name="文本框 11"/>
          <p:cNvSpPr txBox="1"/>
          <p:nvPr/>
        </p:nvSpPr>
        <p:spPr>
          <a:xfrm>
            <a:off x="2180590" y="3370580"/>
            <a:ext cx="7829550" cy="2306955"/>
          </a:xfrm>
          <a:prstGeom prst="rect">
            <a:avLst/>
          </a:prstGeom>
          <a:noFill/>
        </p:spPr>
        <p:txBody>
          <a:bodyPr wrap="square" rtlCol="0" anchor="t">
            <a:spAutoFit/>
          </a:bodyPr>
          <a:lstStyle/>
          <a:p>
            <a:pPr algn="ctr"/>
            <a:r>
              <a:rPr lang="en-US" altLang="zh-CN" b="1" i="1">
                <a:solidFill>
                  <a:schemeClr val="tx1">
                    <a:lumMod val="50000"/>
                  </a:schemeClr>
                </a:solidFill>
                <a:latin typeface="Times New Roman" panose="02020603050405020304" charset="0"/>
                <a:cs typeface="Times New Roman" panose="02020603050405020304" charset="0"/>
              </a:rPr>
              <a:t>BING HAN</a:t>
            </a:r>
            <a:endParaRPr lang="zh-CN" altLang="en-US" b="1" i="1">
              <a:solidFill>
                <a:schemeClr val="tx1">
                  <a:lumMod val="50000"/>
                </a:schemeClr>
              </a:solidFill>
              <a:latin typeface="Times New Roman" panose="02020603050405020304" charset="0"/>
              <a:cs typeface="Times New Roman" panose="02020603050405020304" charset="0"/>
            </a:endParaRPr>
          </a:p>
          <a:p>
            <a:pPr algn="ctr"/>
            <a:r>
              <a:rPr lang="zh-CN" altLang="en-US">
                <a:solidFill>
                  <a:schemeClr val="tx1">
                    <a:lumMod val="50000"/>
                  </a:schemeClr>
                </a:solidFill>
                <a:latin typeface="Times New Roman" panose="02020603050405020304" charset="0"/>
                <a:cs typeface="Times New Roman" panose="02020603050405020304" charset="0"/>
              </a:rPr>
              <a:t>University of Toronto and Southwestern University of Finance and Economics</a:t>
            </a:r>
          </a:p>
          <a:p>
            <a:pPr algn="ctr"/>
            <a:r>
              <a:rPr lang="en-US" altLang="zh-CN" b="1" i="1">
                <a:solidFill>
                  <a:schemeClr val="tx1">
                    <a:lumMod val="50000"/>
                  </a:schemeClr>
                </a:solidFill>
                <a:latin typeface="Times New Roman" panose="02020603050405020304" charset="0"/>
                <a:cs typeface="Times New Roman" panose="02020603050405020304" charset="0"/>
                <a:sym typeface="+mn-ea"/>
              </a:rPr>
              <a:t>DONGMIN KONG</a:t>
            </a:r>
            <a:endParaRPr lang="en-US" altLang="zh-CN" b="1" i="1">
              <a:solidFill>
                <a:schemeClr val="tx1">
                  <a:lumMod val="50000"/>
                </a:schemeClr>
              </a:solidFill>
              <a:latin typeface="Times New Roman" panose="02020603050405020304" charset="0"/>
              <a:cs typeface="Times New Roman" panose="02020603050405020304" charset="0"/>
            </a:endParaRPr>
          </a:p>
          <a:p>
            <a:pPr algn="ctr" fontAlgn="auto">
              <a:spcAft>
                <a:spcPts val="0"/>
              </a:spcAft>
            </a:pPr>
            <a:r>
              <a:rPr lang="zh-CN" altLang="en-US">
                <a:solidFill>
                  <a:schemeClr val="tx1">
                    <a:lumMod val="50000"/>
                  </a:schemeClr>
                </a:solidFill>
                <a:latin typeface="Times New Roman" panose="02020603050405020304" charset="0"/>
                <a:cs typeface="Times New Roman" panose="02020603050405020304" charset="0"/>
              </a:rPr>
              <a:t>Zhongnan University of Economics and Law and</a:t>
            </a:r>
          </a:p>
          <a:p>
            <a:pPr algn="ctr" fontAlgn="auto">
              <a:spcAft>
                <a:spcPts val="0"/>
              </a:spcAft>
            </a:pPr>
            <a:r>
              <a:rPr lang="zh-CN" altLang="en-US">
                <a:solidFill>
                  <a:schemeClr val="tx1">
                    <a:lumMod val="50000"/>
                  </a:schemeClr>
                </a:solidFill>
                <a:latin typeface="Times New Roman" panose="02020603050405020304" charset="0"/>
                <a:cs typeface="Times New Roman" panose="02020603050405020304" charset="0"/>
              </a:rPr>
              <a:t>Huazhong University of Science and Technology</a:t>
            </a:r>
          </a:p>
          <a:p>
            <a:pPr algn="ctr" fontAlgn="auto">
              <a:spcAft>
                <a:spcPts val="0"/>
              </a:spcAft>
            </a:pPr>
            <a:r>
              <a:rPr lang="en-US" altLang="zh-CN" b="1" i="1">
                <a:solidFill>
                  <a:schemeClr val="tx1">
                    <a:lumMod val="50000"/>
                  </a:schemeClr>
                </a:solidFill>
                <a:latin typeface="Times New Roman" panose="02020603050405020304" charset="0"/>
                <a:cs typeface="Times New Roman" panose="02020603050405020304" charset="0"/>
              </a:rPr>
              <a:t>SHASHA LIU</a:t>
            </a:r>
          </a:p>
          <a:p>
            <a:pPr algn="ctr"/>
            <a:r>
              <a:rPr lang="zh-CN" altLang="en-US">
                <a:solidFill>
                  <a:schemeClr val="tx1">
                    <a:lumMod val="50000"/>
                  </a:schemeClr>
                </a:solidFill>
                <a:latin typeface="Times New Roman" panose="02020603050405020304" charset="0"/>
                <a:cs typeface="Times New Roman" panose="02020603050405020304" charset="0"/>
                <a:sym typeface="+mn-ea"/>
              </a:rPr>
              <a:t>Jinan University</a:t>
            </a:r>
            <a:endParaRPr lang="en-US" altLang="zh-CN" b="1">
              <a:solidFill>
                <a:schemeClr val="tx1">
                  <a:lumMod val="50000"/>
                </a:schemeClr>
              </a:solidFill>
              <a:latin typeface="Times New Roman" panose="02020603050405020304" charset="0"/>
              <a:cs typeface="Times New Roman" panose="02020603050405020304" charset="0"/>
            </a:endParaRPr>
          </a:p>
          <a:p>
            <a:pPr algn="ctr"/>
            <a:endParaRPr lang="en-US" altLang="zh-CN" b="1">
              <a:solidFill>
                <a:schemeClr val="tx1">
                  <a:lumMod val="50000"/>
                </a:schemeClr>
              </a:solidFill>
              <a:latin typeface="Times New Roman" panose="02020603050405020304" charset="0"/>
              <a:ea typeface="华文仿宋" panose="02010600040101010101" charset="-122"/>
              <a:cs typeface="Times New Roman" panose="02020603050405020304" charset="0"/>
            </a:endParaRPr>
          </a:p>
        </p:txBody>
      </p:sp>
      <p:sp>
        <p:nvSpPr>
          <p:cNvPr id="13" name="文本框 12"/>
          <p:cNvSpPr txBox="1"/>
          <p:nvPr/>
        </p:nvSpPr>
        <p:spPr>
          <a:xfrm>
            <a:off x="9213215" y="5523230"/>
            <a:ext cx="1891030" cy="368300"/>
          </a:xfrm>
          <a:prstGeom prst="rect">
            <a:avLst/>
          </a:prstGeom>
          <a:noFill/>
        </p:spPr>
        <p:txBody>
          <a:bodyPr wrap="none" rtlCol="0" anchor="t">
            <a:spAutoFit/>
          </a:bodyPr>
          <a:lstStyle/>
          <a:p>
            <a:pPr algn="ctr"/>
            <a:r>
              <a:rPr lang="en-US" altLang="zh-CN" b="1">
                <a:solidFill>
                  <a:schemeClr val="tx1">
                    <a:lumMod val="50000"/>
                  </a:schemeClr>
                </a:solidFill>
                <a:latin typeface="华文仿宋" panose="02010600040101010101" charset="-122"/>
                <a:ea typeface="华文仿宋" panose="02010600040101010101" charset="-122"/>
                <a:cs typeface="华文仿宋" panose="02010600040101010101" charset="-122"/>
                <a:sym typeface="+mn-ea"/>
              </a:rPr>
              <a:t>Reporter</a:t>
            </a:r>
            <a:r>
              <a:rPr lang="zh-CN" altLang="en-US" b="1">
                <a:solidFill>
                  <a:schemeClr val="tx1">
                    <a:lumMod val="50000"/>
                  </a:schemeClr>
                </a:solidFill>
                <a:latin typeface="华文仿宋" panose="02010600040101010101" charset="-122"/>
                <a:ea typeface="华文仿宋" panose="02010600040101010101" charset="-122"/>
                <a:cs typeface="华文仿宋" panose="02010600040101010101" charset="-122"/>
                <a:sym typeface="+mn-ea"/>
              </a:rPr>
              <a:t>：蒋安璇</a:t>
            </a:r>
          </a:p>
        </p:txBody>
      </p:sp>
    </p:spTree>
  </p:cSld>
  <p:clrMapOvr>
    <a:masterClrMapping/>
  </p:clrMapOvr>
  <mc:AlternateContent xmlns:mc="http://schemas.openxmlformats.org/markup-compatibility/2006" xmlns:p14="http://schemas.microsoft.com/office/powerpoint/2010/main">
    <mc:Choice Requires="p14">
      <p:transition spd="slow" p14:dur="2000" advTm="9437">
        <p14:flash/>
      </p:transition>
    </mc:Choice>
    <mc:Fallback xmlns="">
      <p:transition spd="slow" advTm="9437">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Data and variables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2</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28930" y="783590"/>
            <a:ext cx="4632325" cy="460375"/>
          </a:xfrm>
          <a:prstGeom prst="rect">
            <a:avLst/>
          </a:prstGeom>
          <a:noFill/>
        </p:spPr>
        <p:txBody>
          <a:bodyPr wrap="none" rtlCol="0" anchor="t">
            <a:spAutoFit/>
          </a:bodyPr>
          <a:lstStyle/>
          <a:p>
            <a:pPr marL="342900" indent="-342900" algn="just">
              <a:buFont typeface="Wingdings" panose="05000000000000000000" charset="0"/>
              <a:buChar char="l"/>
            </a:pPr>
            <a:r>
              <a:rPr sz="2400" b="1" dirty="0">
                <a:solidFill>
                  <a:schemeClr val="tx1">
                    <a:lumMod val="50000"/>
                  </a:schemeClr>
                </a:solidFill>
                <a:latin typeface="Times New Roman" panose="02020603050405020304" charset="0"/>
                <a:cs typeface="Times New Roman" panose="02020603050405020304" charset="0"/>
                <a:sym typeface="Arial" panose="020B0604020202020204"/>
              </a:rPr>
              <a:t>Determinants of company visits</a:t>
            </a:r>
          </a:p>
        </p:txBody>
      </p:sp>
      <p:sp>
        <p:nvSpPr>
          <p:cNvPr id="5" name="文本框 4"/>
          <p:cNvSpPr txBox="1"/>
          <p:nvPr/>
        </p:nvSpPr>
        <p:spPr>
          <a:xfrm>
            <a:off x="457835" y="1455420"/>
            <a:ext cx="11432540" cy="4030980"/>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dirty="0">
                <a:solidFill>
                  <a:schemeClr val="tx1">
                    <a:lumMod val="50000"/>
                  </a:schemeClr>
                </a:solidFill>
                <a:latin typeface="Times New Roman" panose="02020603050405020304" charset="0"/>
                <a:cs typeface="Times New Roman" panose="02020603050405020304" charset="0"/>
              </a:rPr>
              <a:t>We further explore the factors that affect brokerage firms’ decisions to visit companies using a </a:t>
            </a:r>
            <a:r>
              <a:rPr sz="2000" dirty="0" err="1">
                <a:solidFill>
                  <a:schemeClr val="tx1">
                    <a:lumMod val="50000"/>
                  </a:schemeClr>
                </a:solidFill>
                <a:latin typeface="Times New Roman" panose="02020603050405020304" charset="0"/>
                <a:cs typeface="Times New Roman" panose="02020603050405020304" charset="0"/>
              </a:rPr>
              <a:t>probit</a:t>
            </a:r>
            <a:r>
              <a:rPr sz="2000" dirty="0">
                <a:solidFill>
                  <a:schemeClr val="tx1">
                    <a:lumMod val="50000"/>
                  </a:schemeClr>
                </a:solidFill>
                <a:latin typeface="Times New Roman" panose="02020603050405020304" charset="0"/>
                <a:cs typeface="Times New Roman" panose="02020603050405020304" charset="0"/>
              </a:rPr>
              <a:t> model, with the dummy variable Visit as the dependent variable. </a:t>
            </a:r>
          </a:p>
          <a:p>
            <a:pPr marL="342900" indent="-342900" algn="just">
              <a:lnSpc>
                <a:spcPct val="160000"/>
              </a:lnSpc>
              <a:buFont typeface="Wingdings" panose="05000000000000000000" charset="0"/>
              <a:buChar char="Ø"/>
            </a:pPr>
            <a:r>
              <a:rPr sz="2000" dirty="0">
                <a:solidFill>
                  <a:schemeClr val="tx1">
                    <a:lumMod val="50000"/>
                  </a:schemeClr>
                </a:solidFill>
                <a:latin typeface="Times New Roman" panose="02020603050405020304" charset="0"/>
                <a:cs typeface="Times New Roman" panose="02020603050405020304" charset="0"/>
              </a:rPr>
              <a:t>For robustness, we also estimate an ordered </a:t>
            </a:r>
            <a:r>
              <a:rPr sz="2000" dirty="0" err="1">
                <a:solidFill>
                  <a:schemeClr val="tx1">
                    <a:lumMod val="50000"/>
                  </a:schemeClr>
                </a:solidFill>
                <a:latin typeface="Times New Roman" panose="02020603050405020304" charset="0"/>
                <a:cs typeface="Times New Roman" panose="02020603050405020304" charset="0"/>
              </a:rPr>
              <a:t>probit</a:t>
            </a:r>
            <a:r>
              <a:rPr sz="2000" dirty="0">
                <a:solidFill>
                  <a:schemeClr val="tx1">
                    <a:lumMod val="50000"/>
                  </a:schemeClr>
                </a:solidFill>
                <a:latin typeface="Times New Roman" panose="02020603050405020304" charset="0"/>
                <a:cs typeface="Times New Roman" panose="02020603050405020304" charset="0"/>
              </a:rPr>
              <a:t> model with </a:t>
            </a:r>
            <a:r>
              <a:rPr sz="2000" dirty="0" err="1">
                <a:solidFill>
                  <a:schemeClr val="tx1">
                    <a:lumMod val="50000"/>
                  </a:schemeClr>
                </a:solidFill>
                <a:latin typeface="Times New Roman" panose="02020603050405020304" charset="0"/>
                <a:cs typeface="Times New Roman" panose="02020603050405020304" charset="0"/>
              </a:rPr>
              <a:t>TVisit</a:t>
            </a:r>
            <a:r>
              <a:rPr sz="2000" dirty="0">
                <a:solidFill>
                  <a:schemeClr val="tx1">
                    <a:lumMod val="50000"/>
                  </a:schemeClr>
                </a:solidFill>
                <a:latin typeface="Times New Roman" panose="02020603050405020304" charset="0"/>
                <a:cs typeface="Times New Roman" panose="02020603050405020304" charset="0"/>
              </a:rPr>
              <a:t> (defined as the number of visits by a brokerage firm to a company in a given year) as the dependent variable.</a:t>
            </a:r>
          </a:p>
          <a:p>
            <a:pPr marL="342900" indent="-342900" algn="just">
              <a:lnSpc>
                <a:spcPct val="160000"/>
              </a:lnSpc>
              <a:buFont typeface="Wingdings" panose="05000000000000000000" charset="0"/>
              <a:buChar char="Ø"/>
            </a:pPr>
            <a:r>
              <a:rPr lang="en-US" sz="2000" dirty="0">
                <a:solidFill>
                  <a:schemeClr val="tx1">
                    <a:lumMod val="50000"/>
                  </a:schemeClr>
                </a:solidFill>
                <a:latin typeface="Times New Roman" panose="02020603050405020304" charset="0"/>
                <a:cs typeface="Times New Roman" panose="02020603050405020304" charset="0"/>
              </a:rPr>
              <a:t>A</a:t>
            </a:r>
            <a:r>
              <a:rPr sz="2000" dirty="0">
                <a:solidFill>
                  <a:schemeClr val="tx1">
                    <a:lumMod val="50000"/>
                  </a:schemeClr>
                </a:solidFill>
                <a:latin typeface="Times New Roman" panose="02020603050405020304" charset="0"/>
                <a:cs typeface="Times New Roman" panose="02020603050405020304" charset="0"/>
              </a:rPr>
              <a:t>nalyst </a:t>
            </a:r>
            <a:r>
              <a:rPr sz="2000" dirty="0" err="1">
                <a:solidFill>
                  <a:schemeClr val="tx1">
                    <a:lumMod val="50000"/>
                  </a:schemeClr>
                </a:solidFill>
                <a:latin typeface="Times New Roman" panose="02020603050405020304" charset="0"/>
                <a:cs typeface="Times New Roman" panose="02020603050405020304" charset="0"/>
              </a:rPr>
              <a:t>characteristics</a:t>
            </a:r>
            <a:r>
              <a:rPr lang="en-US" sz="2000" dirty="0" err="1">
                <a:solidFill>
                  <a:schemeClr val="tx1">
                    <a:lumMod val="50000"/>
                  </a:schemeClr>
                </a:solidFill>
                <a:latin typeface="Times New Roman" panose="02020603050405020304" charset="0"/>
                <a:cs typeface="Times New Roman" panose="02020603050405020304" charset="0"/>
              </a:rPr>
              <a:t>:</a:t>
            </a:r>
            <a:r>
              <a:rPr sz="2000" dirty="0" err="1">
                <a:solidFill>
                  <a:schemeClr val="tx1">
                    <a:lumMod val="50000"/>
                  </a:schemeClr>
                </a:solidFill>
                <a:latin typeface="Times New Roman" panose="02020603050405020304" charset="0"/>
                <a:cs typeface="Times New Roman" panose="02020603050405020304" charset="0"/>
              </a:rPr>
              <a:t>brokerage</a:t>
            </a:r>
            <a:r>
              <a:rPr sz="2000" dirty="0">
                <a:solidFill>
                  <a:schemeClr val="tx1">
                    <a:lumMod val="50000"/>
                  </a:schemeClr>
                </a:solidFill>
                <a:latin typeface="Times New Roman" panose="02020603050405020304" charset="0"/>
                <a:cs typeface="Times New Roman" panose="02020603050405020304" charset="0"/>
              </a:rPr>
              <a:t> </a:t>
            </a:r>
            <a:r>
              <a:rPr sz="2000" dirty="0" err="1">
                <a:solidFill>
                  <a:schemeClr val="tx1">
                    <a:lumMod val="50000"/>
                  </a:schemeClr>
                </a:solidFill>
                <a:latin typeface="Times New Roman" panose="02020603050405020304" charset="0"/>
                <a:cs typeface="Times New Roman" panose="02020603050405020304" charset="0"/>
              </a:rPr>
              <a:t>size</a:t>
            </a:r>
            <a:r>
              <a:rPr lang="en-US" sz="2000" dirty="0" err="1">
                <a:solidFill>
                  <a:schemeClr val="tx1">
                    <a:lumMod val="50000"/>
                  </a:schemeClr>
                </a:solidFill>
                <a:latin typeface="Times New Roman" panose="02020603050405020304" charset="0"/>
                <a:cs typeface="Times New Roman" panose="02020603050405020304" charset="0"/>
              </a:rPr>
              <a:t>,analysts</a:t>
            </a:r>
            <a:r>
              <a:rPr lang="en-US" sz="2000" dirty="0">
                <a:solidFill>
                  <a:schemeClr val="tx1">
                    <a:lumMod val="50000"/>
                  </a:schemeClr>
                </a:solidFill>
                <a:latin typeface="Times New Roman" panose="02020603050405020304" charset="0"/>
                <a:cs typeface="Times New Roman" panose="02020603050405020304" charset="0"/>
              </a:rPr>
              <a:t>’ </a:t>
            </a:r>
            <a:r>
              <a:rPr lang="en-US" sz="2000" dirty="0" err="1">
                <a:solidFill>
                  <a:schemeClr val="tx1">
                    <a:lumMod val="50000"/>
                  </a:schemeClr>
                </a:solidFill>
                <a:latin typeface="Times New Roman" panose="02020603050405020304" charset="0"/>
                <a:cs typeface="Times New Roman" panose="02020603050405020304" charset="0"/>
              </a:rPr>
              <a:t>abilities,experiences,number</a:t>
            </a:r>
            <a:r>
              <a:rPr lang="en-US" sz="2000" dirty="0">
                <a:solidFill>
                  <a:schemeClr val="tx1">
                    <a:lumMod val="50000"/>
                  </a:schemeClr>
                </a:solidFill>
                <a:latin typeface="Times New Roman" panose="02020603050405020304" charset="0"/>
                <a:cs typeface="Times New Roman" panose="02020603050405020304" charset="0"/>
              </a:rPr>
              <a:t> of forecasts by a brokerage firm for a given </a:t>
            </a:r>
            <a:r>
              <a:rPr lang="en-US" sz="2000" dirty="0" err="1">
                <a:solidFill>
                  <a:schemeClr val="tx1">
                    <a:lumMod val="50000"/>
                  </a:schemeClr>
                </a:solidFill>
                <a:latin typeface="Times New Roman" panose="02020603050405020304" charset="0"/>
                <a:cs typeface="Times New Roman" panose="02020603050405020304" charset="0"/>
              </a:rPr>
              <a:t>company,previous</a:t>
            </a:r>
            <a:r>
              <a:rPr lang="en-US" sz="2000" dirty="0">
                <a:solidFill>
                  <a:schemeClr val="tx1">
                    <a:lumMod val="50000"/>
                  </a:schemeClr>
                </a:solidFill>
                <a:latin typeface="Times New Roman" panose="02020603050405020304" charset="0"/>
                <a:cs typeface="Times New Roman" panose="02020603050405020304" charset="0"/>
              </a:rPr>
              <a:t> forecast accuracy</a:t>
            </a:r>
          </a:p>
          <a:p>
            <a:pPr marL="342900" indent="-342900" algn="just">
              <a:lnSpc>
                <a:spcPct val="160000"/>
              </a:lnSpc>
              <a:buFont typeface="Wingdings" panose="05000000000000000000" charset="0"/>
              <a:buChar char="Ø"/>
            </a:pPr>
            <a:r>
              <a:rPr lang="en-US" sz="2000" dirty="0" err="1">
                <a:solidFill>
                  <a:schemeClr val="tx1">
                    <a:lumMod val="50000"/>
                  </a:schemeClr>
                </a:solidFill>
                <a:latin typeface="Times New Roman" panose="02020603050405020304" charset="0"/>
                <a:cs typeface="Times New Roman" panose="02020603050405020304" charset="0"/>
              </a:rPr>
              <a:t>Company:firm</a:t>
            </a:r>
            <a:r>
              <a:rPr lang="en-US" sz="2000" dirty="0">
                <a:solidFill>
                  <a:schemeClr val="tx1">
                    <a:lumMod val="50000"/>
                  </a:schemeClr>
                </a:solidFill>
                <a:latin typeface="Times New Roman" panose="02020603050405020304" charset="0"/>
                <a:cs typeface="Times New Roman" panose="02020603050405020304" charset="0"/>
              </a:rPr>
              <a:t> </a:t>
            </a:r>
            <a:r>
              <a:rPr lang="en-US" sz="2000" dirty="0" err="1">
                <a:solidFill>
                  <a:schemeClr val="tx1">
                    <a:lumMod val="50000"/>
                  </a:schemeClr>
                </a:solidFill>
                <a:latin typeface="Times New Roman" panose="02020603050405020304" charset="0"/>
                <a:cs typeface="Times New Roman" panose="02020603050405020304" charset="0"/>
              </a:rPr>
              <a:t>size,stock</a:t>
            </a:r>
            <a:r>
              <a:rPr lang="en-US" sz="2000" dirty="0">
                <a:solidFill>
                  <a:schemeClr val="tx1">
                    <a:lumMod val="50000"/>
                  </a:schemeClr>
                </a:solidFill>
                <a:latin typeface="Times New Roman" panose="02020603050405020304" charset="0"/>
                <a:cs typeface="Times New Roman" panose="02020603050405020304" charset="0"/>
              </a:rPr>
              <a:t> performance, financial performance, leverage ratio, analyst coverage, and a dummy for local company</a:t>
            </a:r>
          </a:p>
        </p:txBody>
      </p:sp>
      <p:pic>
        <p:nvPicPr>
          <p:cNvPr id="2" name="图片 1"/>
          <p:cNvPicPr>
            <a:picLocks noChangeAspect="1"/>
          </p:cNvPicPr>
          <p:nvPr/>
        </p:nvPicPr>
        <p:blipFill>
          <a:blip r:embed="rId3"/>
          <a:stretch>
            <a:fillRect/>
          </a:stretch>
        </p:blipFill>
        <p:spPr>
          <a:xfrm>
            <a:off x="3829685" y="4888865"/>
            <a:ext cx="6924040" cy="19011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Data and variables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2</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28930" y="783590"/>
            <a:ext cx="463232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Determinants of company visits</a:t>
            </a:r>
          </a:p>
        </p:txBody>
      </p:sp>
      <p:sp>
        <p:nvSpPr>
          <p:cNvPr id="5" name="文本框 4"/>
          <p:cNvSpPr txBox="1"/>
          <p:nvPr/>
        </p:nvSpPr>
        <p:spPr>
          <a:xfrm>
            <a:off x="59055" y="1452245"/>
            <a:ext cx="5097145" cy="304609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dirty="0">
                <a:solidFill>
                  <a:schemeClr val="tx1">
                    <a:lumMod val="50000"/>
                  </a:schemeClr>
                </a:solidFill>
                <a:latin typeface="Times New Roman" panose="02020603050405020304" charset="0"/>
                <a:cs typeface="Times New Roman" panose="02020603050405020304" charset="0"/>
              </a:rPr>
              <a:t>Overall, we find a link between some company characteristics and the probability of being visited by brokerage firms, whereas analyst</a:t>
            </a:r>
            <a:r>
              <a:rPr lang="en-US" sz="2000" dirty="0">
                <a:solidFill>
                  <a:schemeClr val="tx1">
                    <a:lumMod val="50000"/>
                  </a:schemeClr>
                </a:solidFill>
                <a:latin typeface="Times New Roman" panose="02020603050405020304" charset="0"/>
                <a:cs typeface="Times New Roman" panose="02020603050405020304" charset="0"/>
              </a:rPr>
              <a:t>/</a:t>
            </a:r>
            <a:r>
              <a:rPr sz="2000" dirty="0">
                <a:solidFill>
                  <a:schemeClr val="tx1">
                    <a:lumMod val="50000"/>
                  </a:schemeClr>
                </a:solidFill>
                <a:latin typeface="Times New Roman" panose="02020603050405020304" charset="0"/>
                <a:cs typeface="Times New Roman" panose="02020603050405020304" charset="0"/>
              </a:rPr>
              <a:t>brokerage characteristics are generally unimportant in the company-visit decision.</a:t>
            </a:r>
          </a:p>
        </p:txBody>
      </p:sp>
      <p:pic>
        <p:nvPicPr>
          <p:cNvPr id="4" name="图片 3"/>
          <p:cNvPicPr>
            <a:picLocks noChangeAspect="1"/>
          </p:cNvPicPr>
          <p:nvPr/>
        </p:nvPicPr>
        <p:blipFill>
          <a:blip r:embed="rId3"/>
          <a:stretch>
            <a:fillRect/>
          </a:stretch>
        </p:blipFill>
        <p:spPr>
          <a:xfrm>
            <a:off x="5156200" y="44450"/>
            <a:ext cx="6835140" cy="6629400"/>
          </a:xfrm>
          <a:prstGeom prst="rect">
            <a:avLst/>
          </a:prstGeom>
        </p:spPr>
      </p:pic>
      <p:sp>
        <p:nvSpPr>
          <p:cNvPr id="10" name="矩形 9"/>
          <p:cNvSpPr/>
          <p:nvPr/>
        </p:nvSpPr>
        <p:spPr>
          <a:xfrm>
            <a:off x="6907530" y="4440555"/>
            <a:ext cx="767715"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p:nvSpPr>
        <p:spPr>
          <a:xfrm>
            <a:off x="6907530" y="5206365"/>
            <a:ext cx="767715"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a:off x="6907530" y="4080510"/>
            <a:ext cx="767715"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6907530" y="5566410"/>
            <a:ext cx="767715"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a:xfrm>
            <a:off x="6907530" y="2548890"/>
            <a:ext cx="767715"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a:xfrm>
            <a:off x="6907530" y="1382395"/>
            <a:ext cx="767715"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67348" y="685165"/>
            <a:ext cx="7733030"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Do company visits enhance earnings forecast accuracy?</a:t>
            </a:r>
          </a:p>
        </p:txBody>
      </p:sp>
      <p:sp>
        <p:nvSpPr>
          <p:cNvPr id="4" name="文本框 3"/>
          <p:cNvSpPr txBox="1"/>
          <p:nvPr/>
        </p:nvSpPr>
        <p:spPr>
          <a:xfrm>
            <a:off x="587375" y="2263140"/>
            <a:ext cx="11432540" cy="4030980"/>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dependent variable </a:t>
            </a:r>
            <a:r>
              <a:rPr sz="2000" i="1">
                <a:solidFill>
                  <a:schemeClr val="tx1">
                    <a:lumMod val="50000"/>
                  </a:schemeClr>
                </a:solidFill>
                <a:latin typeface="Times New Roman" panose="02020603050405020304" charset="0"/>
                <a:cs typeface="Times New Roman" panose="02020603050405020304" charset="0"/>
              </a:rPr>
              <a:t>Accuracy</a:t>
            </a:r>
            <a:r>
              <a:rPr sz="2000" i="1" baseline="-25000">
                <a:solidFill>
                  <a:schemeClr val="tx1">
                    <a:lumMod val="50000"/>
                  </a:schemeClr>
                </a:solidFill>
                <a:latin typeface="Times New Roman" panose="02020603050405020304" charset="0"/>
                <a:cs typeface="Times New Roman" panose="02020603050405020304" charset="0"/>
              </a:rPr>
              <a:t>ijt</a:t>
            </a:r>
            <a:r>
              <a:rPr sz="2000">
                <a:solidFill>
                  <a:schemeClr val="tx1">
                    <a:lumMod val="50000"/>
                  </a:schemeClr>
                </a:solidFill>
                <a:latin typeface="Times New Roman" panose="02020603050405020304" charset="0"/>
                <a:cs typeface="Times New Roman" panose="02020603050405020304" charset="0"/>
              </a:rPr>
              <a:t> is the accuracy of brokerage firm </a:t>
            </a:r>
            <a:r>
              <a:rPr sz="2000" i="1">
                <a:solidFill>
                  <a:schemeClr val="tx1">
                    <a:lumMod val="50000"/>
                  </a:schemeClr>
                </a:solidFill>
                <a:latin typeface="Times New Roman" panose="02020603050405020304" charset="0"/>
                <a:cs typeface="Times New Roman" panose="02020603050405020304" charset="0"/>
              </a:rPr>
              <a:t>i</a:t>
            </a:r>
            <a:r>
              <a:rPr sz="2000">
                <a:solidFill>
                  <a:schemeClr val="tx1">
                    <a:lumMod val="50000"/>
                  </a:schemeClr>
                </a:solidFill>
                <a:latin typeface="Times New Roman" panose="02020603050405020304" charset="0"/>
                <a:cs typeface="Times New Roman" panose="02020603050405020304" charset="0"/>
              </a:rPr>
              <a:t>’s last earnings forecast for company </a:t>
            </a:r>
            <a:r>
              <a:rPr sz="2000" i="1">
                <a:solidFill>
                  <a:schemeClr val="tx1">
                    <a:lumMod val="50000"/>
                  </a:schemeClr>
                </a:solidFill>
                <a:latin typeface="Times New Roman" panose="02020603050405020304" charset="0"/>
                <a:cs typeface="Times New Roman" panose="02020603050405020304" charset="0"/>
              </a:rPr>
              <a:t>j</a:t>
            </a:r>
            <a:r>
              <a:rPr sz="2000">
                <a:solidFill>
                  <a:schemeClr val="tx1">
                    <a:lumMod val="50000"/>
                  </a:schemeClr>
                </a:solidFill>
                <a:latin typeface="Times New Roman" panose="02020603050405020304" charset="0"/>
                <a:cs typeface="Times New Roman" panose="02020603050405020304" charset="0"/>
              </a:rPr>
              <a:t> in year </a:t>
            </a:r>
            <a:r>
              <a:rPr sz="2000" i="1">
                <a:solidFill>
                  <a:schemeClr val="tx1">
                    <a:lumMod val="50000"/>
                  </a:schemeClr>
                </a:solidFill>
                <a:latin typeface="Times New Roman" panose="02020603050405020304" charset="0"/>
                <a:cs typeface="Times New Roman" panose="02020603050405020304" charset="0"/>
              </a:rPr>
              <a:t>t</a:t>
            </a:r>
            <a:r>
              <a:rPr sz="2000">
                <a:solidFill>
                  <a:schemeClr val="tx1">
                    <a:lumMod val="50000"/>
                  </a:schemeClr>
                </a:solidFill>
                <a:latin typeface="Times New Roman" panose="02020603050405020304" charset="0"/>
                <a:cs typeface="Times New Roman" panose="02020603050405020304" charset="0"/>
              </a:rPr>
              <a:t> before its earnings announcement</a:t>
            </a:r>
            <a:r>
              <a:rPr lang="en-US" sz="2000">
                <a:solidFill>
                  <a:schemeClr val="tx1">
                    <a:lumMod val="50000"/>
                  </a:schemeClr>
                </a:solidFill>
                <a:latin typeface="Times New Roman" panose="02020603050405020304" charset="0"/>
                <a:cs typeface="Times New Roman" panose="02020603050405020304" charset="0"/>
              </a:rPr>
              <a:t>.</a:t>
            </a:r>
            <a:endParaRPr sz="2000">
              <a:solidFill>
                <a:schemeClr val="tx1">
                  <a:lumMod val="50000"/>
                </a:schemeClr>
              </a:solidFill>
              <a:latin typeface="Times New Roman" panose="02020603050405020304" charset="0"/>
              <a:cs typeface="Times New Roman" panose="02020603050405020304" charset="0"/>
            </a:endParaRP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key independent variable </a:t>
            </a:r>
            <a:r>
              <a:rPr sz="2000" i="1">
                <a:solidFill>
                  <a:schemeClr val="tx1">
                    <a:lumMod val="50000"/>
                  </a:schemeClr>
                </a:solidFill>
                <a:latin typeface="Times New Roman" panose="02020603050405020304" charset="0"/>
                <a:cs typeface="Times New Roman" panose="02020603050405020304" charset="0"/>
              </a:rPr>
              <a:t>Visit</a:t>
            </a:r>
            <a:r>
              <a:rPr sz="2000" i="1" baseline="-25000">
                <a:solidFill>
                  <a:schemeClr val="tx1">
                    <a:lumMod val="50000"/>
                  </a:schemeClr>
                </a:solidFill>
                <a:latin typeface="Times New Roman" panose="02020603050405020304" charset="0"/>
                <a:cs typeface="Times New Roman" panose="02020603050405020304" charset="0"/>
              </a:rPr>
              <a:t>ijt</a:t>
            </a:r>
            <a:r>
              <a:rPr sz="2000">
                <a:solidFill>
                  <a:schemeClr val="tx1">
                    <a:lumMod val="50000"/>
                  </a:schemeClr>
                </a:solidFill>
                <a:latin typeface="Times New Roman" panose="02020603050405020304" charset="0"/>
                <a:cs typeface="Times New Roman" panose="02020603050405020304" charset="0"/>
              </a:rPr>
              <a:t> denotes whether brokerage firm </a:t>
            </a:r>
            <a:r>
              <a:rPr sz="2000" i="1">
                <a:solidFill>
                  <a:schemeClr val="tx1">
                    <a:lumMod val="50000"/>
                  </a:schemeClr>
                </a:solidFill>
                <a:latin typeface="Times New Roman" panose="02020603050405020304" charset="0"/>
                <a:cs typeface="Times New Roman" panose="02020603050405020304" charset="0"/>
              </a:rPr>
              <a:t>i</a:t>
            </a:r>
            <a:r>
              <a:rPr sz="2000">
                <a:solidFill>
                  <a:schemeClr val="tx1">
                    <a:lumMod val="50000"/>
                  </a:schemeClr>
                </a:solidFill>
                <a:latin typeface="Times New Roman" panose="02020603050405020304" charset="0"/>
                <a:cs typeface="Times New Roman" panose="02020603050405020304" charset="0"/>
              </a:rPr>
              <a:t> visited company </a:t>
            </a:r>
            <a:r>
              <a:rPr sz="2000" i="1">
                <a:solidFill>
                  <a:schemeClr val="tx1">
                    <a:lumMod val="50000"/>
                  </a:schemeClr>
                </a:solidFill>
                <a:latin typeface="Times New Roman" panose="02020603050405020304" charset="0"/>
                <a:cs typeface="Times New Roman" panose="02020603050405020304" charset="0"/>
              </a:rPr>
              <a:t>j</a:t>
            </a:r>
            <a:r>
              <a:rPr sz="2000">
                <a:solidFill>
                  <a:schemeClr val="tx1">
                    <a:lumMod val="50000"/>
                  </a:schemeClr>
                </a:solidFill>
                <a:latin typeface="Times New Roman" panose="02020603050405020304" charset="0"/>
                <a:cs typeface="Times New Roman" panose="02020603050405020304" charset="0"/>
              </a:rPr>
              <a:t> in year </a:t>
            </a:r>
            <a:r>
              <a:rPr sz="2000" i="1">
                <a:solidFill>
                  <a:schemeClr val="tx1">
                    <a:lumMod val="50000"/>
                  </a:schemeClr>
                </a:solidFill>
                <a:latin typeface="Times New Roman" panose="02020603050405020304" charset="0"/>
                <a:cs typeface="Times New Roman" panose="02020603050405020304" charset="0"/>
              </a:rPr>
              <a:t>t</a:t>
            </a:r>
            <a:r>
              <a:rPr sz="2000">
                <a:solidFill>
                  <a:schemeClr val="tx1">
                    <a:lumMod val="50000"/>
                  </a:schemeClr>
                </a:solidFill>
                <a:latin typeface="Times New Roman" panose="02020603050405020304" charset="0"/>
                <a:cs typeface="Times New Roman" panose="02020603050405020304" charset="0"/>
              </a:rPr>
              <a:t> before issuing the earnings forecast whose accuracy is being measured in the dependent variable.</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We control for brokerage size</a:t>
            </a:r>
            <a:r>
              <a:rPr lang="en-US" sz="2000">
                <a:solidFill>
                  <a:schemeClr val="tx1">
                    <a:lumMod val="50000"/>
                  </a:schemeClr>
                </a:solidFill>
                <a:latin typeface="Times New Roman" panose="02020603050405020304" charset="0"/>
                <a:cs typeface="Times New Roman" panose="02020603050405020304" charset="0"/>
              </a:rPr>
              <a:t>,analyst ability and the number of companies covered by a brokerage firm, forecast horizon,company’s analyst coverage,</a:t>
            </a:r>
            <a:r>
              <a:rPr lang="en-US" sz="2000">
                <a:solidFill>
                  <a:schemeClr val="tx1">
                    <a:lumMod val="50000"/>
                  </a:schemeClr>
                </a:solidFill>
                <a:latin typeface="Times New Roman" panose="02020603050405020304" charset="0"/>
                <a:cs typeface="Times New Roman" panose="02020603050405020304" charset="0"/>
                <a:sym typeface="+mn-ea"/>
              </a:rPr>
              <a:t>company’s </a:t>
            </a:r>
            <a:r>
              <a:rPr lang="en-US" sz="2000">
                <a:solidFill>
                  <a:schemeClr val="tx1">
                    <a:lumMod val="50000"/>
                  </a:schemeClr>
                </a:solidFill>
                <a:latin typeface="Times New Roman" panose="02020603050405020304" charset="0"/>
                <a:cs typeface="Times New Roman" panose="02020603050405020304" charset="0"/>
              </a:rPr>
              <a:t>profitability,company market capitalization</a:t>
            </a:r>
            <a:r>
              <a:rPr lang="zh-CN" altLang="en-US" sz="2000">
                <a:solidFill>
                  <a:schemeClr val="tx1">
                    <a:lumMod val="50000"/>
                  </a:schemeClr>
                </a:solidFill>
                <a:latin typeface="Times New Roman" panose="02020603050405020304" charset="0"/>
                <a:cs typeface="Times New Roman" panose="02020603050405020304" charset="0"/>
              </a:rPr>
              <a:t>，</a:t>
            </a:r>
            <a:r>
              <a:rPr lang="en-US" sz="2000">
                <a:solidFill>
                  <a:schemeClr val="tx1">
                    <a:lumMod val="50000"/>
                  </a:schemeClr>
                </a:solidFill>
                <a:latin typeface="Times New Roman" panose="02020603050405020304" charset="0"/>
                <a:cs typeface="Times New Roman" panose="02020603050405020304" charset="0"/>
              </a:rPr>
              <a:t>company stock performance, company leverage ratios, and an indicator variable to control for the potential informational advantage of local analysts.</a:t>
            </a:r>
            <a:endParaRPr lang="zh-CN" altLang="en-US" sz="2000">
              <a:solidFill>
                <a:schemeClr val="tx1">
                  <a:lumMod val="50000"/>
                </a:schemeClr>
              </a:solidFill>
              <a:latin typeface="Times New Roman" panose="02020603050405020304" charset="0"/>
              <a:cs typeface="Times New Roman" panose="02020603050405020304" charset="0"/>
            </a:endParaRP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Baseline results</a:t>
            </a:r>
          </a:p>
        </p:txBody>
      </p:sp>
      <p:pic>
        <p:nvPicPr>
          <p:cNvPr id="5" name="图片 4"/>
          <p:cNvPicPr>
            <a:picLocks noChangeAspect="1"/>
          </p:cNvPicPr>
          <p:nvPr/>
        </p:nvPicPr>
        <p:blipFill>
          <a:blip r:embed="rId3"/>
          <a:stretch>
            <a:fillRect/>
          </a:stretch>
        </p:blipFill>
        <p:spPr>
          <a:xfrm>
            <a:off x="2951480" y="1720215"/>
            <a:ext cx="5467985" cy="4711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200343" y="640080"/>
            <a:ext cx="4039870" cy="829945"/>
          </a:xfrm>
          <a:prstGeom prst="rect">
            <a:avLst/>
          </a:prstGeom>
          <a:noFill/>
        </p:spPr>
        <p:txBody>
          <a:bodyPr wrap="none" rtlCol="0" anchor="t">
            <a:spAutoFit/>
          </a:bodyPr>
          <a:lstStyle/>
          <a:p>
            <a:pPr marL="342900" indent="-342900" algn="just">
              <a:buFont typeface="Wingdings" panose="05000000000000000000" charset="0"/>
              <a:buChar char="l"/>
            </a:pPr>
            <a:r>
              <a:rPr sz="2400" b="1" dirty="0">
                <a:solidFill>
                  <a:schemeClr val="tx1">
                    <a:lumMod val="50000"/>
                  </a:schemeClr>
                </a:solidFill>
                <a:latin typeface="Times New Roman" panose="02020603050405020304" charset="0"/>
                <a:cs typeface="Times New Roman" panose="02020603050405020304" charset="0"/>
                <a:sym typeface="Arial" panose="020B0604020202020204"/>
              </a:rPr>
              <a:t>Do company visits enhance </a:t>
            </a:r>
          </a:p>
          <a:p>
            <a:pPr marL="0" indent="0" algn="just">
              <a:buFont typeface="Wingdings" panose="05000000000000000000" charset="0"/>
              <a:buNone/>
            </a:pPr>
            <a:r>
              <a:rPr sz="2400" b="1" dirty="0">
                <a:solidFill>
                  <a:schemeClr val="tx1">
                    <a:lumMod val="50000"/>
                  </a:schemeClr>
                </a:solidFill>
                <a:latin typeface="Times New Roman" panose="02020603050405020304" charset="0"/>
                <a:cs typeface="Times New Roman" panose="02020603050405020304" charset="0"/>
                <a:sym typeface="Arial" panose="020B0604020202020204"/>
              </a:rPr>
              <a:t>earnings forecast accuracy?</a:t>
            </a:r>
          </a:p>
        </p:txBody>
      </p:sp>
      <p:sp>
        <p:nvSpPr>
          <p:cNvPr id="4" name="文本框 3"/>
          <p:cNvSpPr txBox="1"/>
          <p:nvPr/>
        </p:nvSpPr>
        <p:spPr>
          <a:xfrm>
            <a:off x="587375" y="2263140"/>
            <a:ext cx="3653155" cy="2061210"/>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dirty="0">
                <a:solidFill>
                  <a:schemeClr val="tx1">
                    <a:lumMod val="50000"/>
                  </a:schemeClr>
                </a:solidFill>
                <a:latin typeface="Times New Roman" panose="02020603050405020304" charset="0"/>
                <a:cs typeface="Times New Roman" panose="02020603050405020304" charset="0"/>
              </a:rPr>
              <a:t>brokerage firms that visit companies are more accurate compared to observations without company visits.</a:t>
            </a:r>
          </a:p>
        </p:txBody>
      </p:sp>
      <p:sp>
        <p:nvSpPr>
          <p:cNvPr id="2" name="文本框 1"/>
          <p:cNvSpPr txBox="1"/>
          <p:nvPr/>
        </p:nvSpPr>
        <p:spPr>
          <a:xfrm>
            <a:off x="587375" y="1349375"/>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Baseline results</a:t>
            </a:r>
          </a:p>
        </p:txBody>
      </p:sp>
      <p:pic>
        <p:nvPicPr>
          <p:cNvPr id="6" name="图片 5"/>
          <p:cNvPicPr>
            <a:picLocks noChangeAspect="1"/>
          </p:cNvPicPr>
          <p:nvPr/>
        </p:nvPicPr>
        <p:blipFill>
          <a:blip r:embed="rId3"/>
          <a:stretch>
            <a:fillRect/>
          </a:stretch>
        </p:blipFill>
        <p:spPr>
          <a:xfrm>
            <a:off x="4841240" y="295275"/>
            <a:ext cx="6483350" cy="6424930"/>
          </a:xfrm>
          <a:prstGeom prst="rect">
            <a:avLst/>
          </a:prstGeom>
        </p:spPr>
      </p:pic>
      <p:sp>
        <p:nvSpPr>
          <p:cNvPr id="9" name="矩形 8"/>
          <p:cNvSpPr/>
          <p:nvPr/>
        </p:nvSpPr>
        <p:spPr>
          <a:xfrm>
            <a:off x="8712200" y="989330"/>
            <a:ext cx="767715"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a:off x="10556875" y="989330"/>
            <a:ext cx="767715"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67348" y="685165"/>
            <a:ext cx="7733030"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Do company visits enhance earnings forecast accuracy?</a:t>
            </a:r>
          </a:p>
        </p:txBody>
      </p:sp>
      <p:sp>
        <p:nvSpPr>
          <p:cNvPr id="4" name="文本框 3"/>
          <p:cNvSpPr txBox="1"/>
          <p:nvPr/>
        </p:nvSpPr>
        <p:spPr>
          <a:xfrm>
            <a:off x="587375" y="1585595"/>
            <a:ext cx="11432540" cy="501586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The decision to visit a firm may be influenced by factors that also relate to analysts’ forecast accuracy</a:t>
            </a:r>
          </a:p>
          <a:p>
            <a:pPr marL="342900" indent="-342900" algn="just">
              <a:lnSpc>
                <a:spcPct val="160000"/>
              </a:lnSpc>
              <a:buFont typeface="Wingdings" panose="05000000000000000000" charset="0"/>
              <a:buChar char="Ø"/>
            </a:pPr>
            <a:r>
              <a:rPr sz="2000" b="1">
                <a:solidFill>
                  <a:schemeClr val="tx1">
                    <a:lumMod val="50000"/>
                  </a:schemeClr>
                </a:solidFill>
                <a:latin typeface="Times New Roman" panose="02020603050405020304" charset="0"/>
                <a:cs typeface="Times New Roman" panose="02020603050405020304" charset="0"/>
              </a:rPr>
              <a:t>IV estimation: two-stage least squares regression. </a:t>
            </a:r>
          </a:p>
          <a:p>
            <a:pPr marL="342900" indent="-342900" algn="just">
              <a:lnSpc>
                <a:spcPct val="16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E</a:t>
            </a:r>
            <a:r>
              <a:rPr sz="2000">
                <a:solidFill>
                  <a:schemeClr val="tx1">
                    <a:lumMod val="50000"/>
                  </a:schemeClr>
                </a:solidFill>
                <a:latin typeface="Times New Roman" panose="02020603050405020304" charset="0"/>
                <a:cs typeface="Times New Roman" panose="02020603050405020304" charset="0"/>
              </a:rPr>
              <a:t>xogenous variable</a:t>
            </a:r>
            <a:r>
              <a:rPr lang="en-US" sz="2000">
                <a:solidFill>
                  <a:schemeClr val="tx1">
                    <a:lumMod val="50000"/>
                  </a:schemeClr>
                </a:solidFill>
                <a:latin typeface="Times New Roman" panose="02020603050405020304" charset="0"/>
                <a:cs typeface="Times New Roman" panose="02020603050405020304" charset="0"/>
              </a:rPr>
              <a:t>:</a:t>
            </a:r>
            <a:r>
              <a:rPr sz="2000">
                <a:solidFill>
                  <a:schemeClr val="tx1">
                    <a:lumMod val="50000"/>
                  </a:schemeClr>
                </a:solidFill>
                <a:latin typeface="Times New Roman" panose="02020603050405020304" charset="0"/>
                <a:cs typeface="Times New Roman" panose="02020603050405020304" charset="0"/>
              </a:rPr>
              <a:t>extreme weather conditions (Weather) in the city of the company headquarters, as an instrument for company visits</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We define a day as an extreme weather day (</a:t>
            </a:r>
            <a:r>
              <a:rPr sz="2000" i="1">
                <a:solidFill>
                  <a:schemeClr val="tx1">
                    <a:lumMod val="50000"/>
                  </a:schemeClr>
                </a:solidFill>
                <a:latin typeface="Times New Roman" panose="02020603050405020304" charset="0"/>
                <a:cs typeface="Times New Roman" panose="02020603050405020304" charset="0"/>
              </a:rPr>
              <a:t>ExtrmDay</a:t>
            </a:r>
            <a:r>
              <a:rPr lang="en-US" sz="2000">
                <a:solidFill>
                  <a:schemeClr val="tx1">
                    <a:lumMod val="50000"/>
                  </a:schemeClr>
                </a:solidFill>
                <a:latin typeface="Times New Roman" panose="02020603050405020304" charset="0"/>
                <a:cs typeface="Times New Roman" panose="02020603050405020304" charset="0"/>
              </a:rPr>
              <a:t>=</a:t>
            </a:r>
            <a:r>
              <a:rPr sz="2000">
                <a:solidFill>
                  <a:schemeClr val="tx1">
                    <a:lumMod val="50000"/>
                  </a:schemeClr>
                </a:solidFill>
                <a:latin typeface="Times New Roman" panose="02020603050405020304" charset="0"/>
                <a:cs typeface="Times New Roman" panose="02020603050405020304" charset="0"/>
              </a:rPr>
              <a:t>1) if the lowest temperature falls below </a:t>
            </a:r>
            <a:r>
              <a:rPr lang="en-US" sz="2000">
                <a:solidFill>
                  <a:schemeClr val="tx1">
                    <a:lumMod val="50000"/>
                  </a:schemeClr>
                </a:solidFill>
                <a:latin typeface="Times New Roman" panose="02020603050405020304" charset="0"/>
                <a:cs typeface="Times New Roman" panose="02020603050405020304" charset="0"/>
              </a:rPr>
              <a:t>-10℃</a:t>
            </a:r>
            <a:r>
              <a:rPr sz="2000">
                <a:solidFill>
                  <a:schemeClr val="tx1">
                    <a:lumMod val="50000"/>
                  </a:schemeClr>
                </a:solidFill>
                <a:latin typeface="Times New Roman" panose="02020603050405020304" charset="0"/>
                <a:cs typeface="Times New Roman" panose="02020603050405020304" charset="0"/>
              </a:rPr>
              <a:t>, if the highest temperature reaches above 38</a:t>
            </a:r>
            <a:r>
              <a:rPr lang="en-US" sz="2000">
                <a:solidFill>
                  <a:schemeClr val="tx1">
                    <a:lumMod val="50000"/>
                  </a:schemeClr>
                </a:solidFill>
                <a:latin typeface="Times New Roman" panose="02020603050405020304" charset="0"/>
                <a:cs typeface="Times New Roman" panose="02020603050405020304" charset="0"/>
                <a:sym typeface="+mn-ea"/>
              </a:rPr>
              <a:t>℃</a:t>
            </a:r>
            <a:r>
              <a:rPr sz="2000">
                <a:solidFill>
                  <a:schemeClr val="tx1">
                    <a:lumMod val="50000"/>
                  </a:schemeClr>
                </a:solidFill>
                <a:latin typeface="Times New Roman" panose="02020603050405020304" charset="0"/>
                <a:cs typeface="Times New Roman" panose="02020603050405020304" charset="0"/>
              </a:rPr>
              <a:t>, or if rainfall is greater than 50 mm on that day.</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Weather is defined as the percentage of days in a given year with extreme weather conditions in the city where the company’s headquarters is located:</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The average value of Weather is 10.0 percent with a standard deviation of 12.1 percent and a maximum value of 37.5 percent in our sample period</a:t>
            </a:r>
            <a:r>
              <a:rPr lang="en-US" sz="2000">
                <a:solidFill>
                  <a:schemeClr val="tx1">
                    <a:lumMod val="50000"/>
                  </a:schemeClr>
                </a:solidFill>
                <a:latin typeface="Times New Roman" panose="02020603050405020304" charset="0"/>
                <a:cs typeface="Times New Roman" panose="02020603050405020304" charset="0"/>
              </a:rPr>
              <a:t>.</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dirty="0" err="1">
                <a:solidFill>
                  <a:schemeClr val="tx1">
                    <a:lumMod val="50000"/>
                  </a:schemeClr>
                </a:solidFill>
                <a:latin typeface="Times New Roman" panose="02020603050405020304" charset="0"/>
                <a:cs typeface="Times New Roman" panose="02020603050405020304" charset="0"/>
                <a:sym typeface="+mn-ea"/>
              </a:rPr>
              <a:t>Endogeneity</a:t>
            </a:r>
            <a:endParaRPr sz="2000" b="1" dirty="0">
              <a:solidFill>
                <a:schemeClr val="tx1">
                  <a:lumMod val="50000"/>
                </a:schemeClr>
              </a:solidFill>
              <a:latin typeface="Times New Roman" panose="02020603050405020304" charset="0"/>
              <a:cs typeface="Times New Roman" panose="02020603050405020304" charset="0"/>
              <a:sym typeface="+mn-ea"/>
            </a:endParaRPr>
          </a:p>
        </p:txBody>
      </p:sp>
      <p:pic>
        <p:nvPicPr>
          <p:cNvPr id="6" name="图片 5"/>
          <p:cNvPicPr>
            <a:picLocks noChangeAspect="1"/>
          </p:cNvPicPr>
          <p:nvPr/>
        </p:nvPicPr>
        <p:blipFill>
          <a:blip r:embed="rId3"/>
          <a:stretch>
            <a:fillRect/>
          </a:stretch>
        </p:blipFill>
        <p:spPr>
          <a:xfrm>
            <a:off x="5805170" y="5081270"/>
            <a:ext cx="3335655" cy="4679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67348" y="685165"/>
            <a:ext cx="7733030"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Do company visits enhance earnings forecast accuracy?</a:t>
            </a:r>
          </a:p>
        </p:txBody>
      </p:sp>
      <p:sp>
        <p:nvSpPr>
          <p:cNvPr id="4" name="文本框 3"/>
          <p:cNvSpPr txBox="1"/>
          <p:nvPr/>
        </p:nvSpPr>
        <p:spPr>
          <a:xfrm>
            <a:off x="587375" y="1585595"/>
            <a:ext cx="11432540" cy="304609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b="1">
                <a:solidFill>
                  <a:schemeClr val="tx1">
                    <a:lumMod val="50000"/>
                  </a:schemeClr>
                </a:solidFill>
                <a:latin typeface="Times New Roman" panose="02020603050405020304" charset="0"/>
                <a:cs typeface="Times New Roman" panose="02020603050405020304" charset="0"/>
              </a:rPr>
              <a:t>DID and PSM</a:t>
            </a:r>
            <a:r>
              <a:rPr lang="en-US" sz="2000" b="1">
                <a:solidFill>
                  <a:schemeClr val="tx1">
                    <a:lumMod val="50000"/>
                  </a:schemeClr>
                </a:solidFill>
                <a:latin typeface="Times New Roman" panose="02020603050405020304" charset="0"/>
                <a:cs typeface="Times New Roman" panose="02020603050405020304" charset="0"/>
              </a:rPr>
              <a:t>:to address a potential selection bias in company-visit decisions.</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We first estimate the probit model in equation (1) for the whole sample</a:t>
            </a:r>
            <a:r>
              <a:rPr lang="en-US" sz="2000">
                <a:solidFill>
                  <a:schemeClr val="tx1">
                    <a:lumMod val="50000"/>
                  </a:schemeClr>
                </a:solidFill>
                <a:latin typeface="Times New Roman" panose="02020603050405020304" charset="0"/>
                <a:cs typeface="Times New Roman" panose="02020603050405020304" charset="0"/>
              </a:rPr>
              <a:t>.</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The predicted value of the probit model gives us the propensity score for a company to be visited. </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We use the propensity score to match an observation from the Visit Group with an observation from the NonVisit Group. </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The PSM subsample consists of the treated group plus the matched group.</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Endogeneity</a:t>
            </a:r>
          </a:p>
        </p:txBody>
      </p:sp>
      <p:pic>
        <p:nvPicPr>
          <p:cNvPr id="5" name="图片 4"/>
          <p:cNvPicPr>
            <a:picLocks noChangeAspect="1"/>
          </p:cNvPicPr>
          <p:nvPr/>
        </p:nvPicPr>
        <p:blipFill>
          <a:blip r:embed="rId3"/>
          <a:stretch>
            <a:fillRect/>
          </a:stretch>
        </p:blipFill>
        <p:spPr>
          <a:xfrm>
            <a:off x="140335" y="4631690"/>
            <a:ext cx="6924040" cy="1901190"/>
          </a:xfrm>
          <a:prstGeom prst="rect">
            <a:avLst/>
          </a:prstGeom>
        </p:spPr>
      </p:pic>
      <p:pic>
        <p:nvPicPr>
          <p:cNvPr id="7" name="图片 6"/>
          <p:cNvPicPr>
            <a:picLocks noChangeAspect="1"/>
          </p:cNvPicPr>
          <p:nvPr/>
        </p:nvPicPr>
        <p:blipFill>
          <a:blip r:embed="rId4"/>
          <a:stretch>
            <a:fillRect/>
          </a:stretch>
        </p:blipFill>
        <p:spPr>
          <a:xfrm>
            <a:off x="7376160" y="4756150"/>
            <a:ext cx="4495165" cy="4495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200343" y="640080"/>
            <a:ext cx="4039870" cy="82994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Do company visits enhance </a:t>
            </a:r>
          </a:p>
          <a:p>
            <a:pPr marL="0" indent="0" algn="just">
              <a:buFont typeface="Wingdings" panose="05000000000000000000" charset="0"/>
              <a:buNone/>
            </a:pPr>
            <a:r>
              <a:rPr sz="2400" b="1">
                <a:solidFill>
                  <a:schemeClr val="tx1">
                    <a:lumMod val="50000"/>
                  </a:schemeClr>
                </a:solidFill>
                <a:latin typeface="Times New Roman" panose="02020603050405020304" charset="0"/>
                <a:cs typeface="Times New Roman" panose="02020603050405020304" charset="0"/>
                <a:sym typeface="Arial" panose="020B0604020202020204"/>
              </a:rPr>
              <a:t>earnings forecast accuracy?</a:t>
            </a:r>
          </a:p>
        </p:txBody>
      </p:sp>
      <p:sp>
        <p:nvSpPr>
          <p:cNvPr id="4" name="文本框 3"/>
          <p:cNvSpPr txBox="1"/>
          <p:nvPr/>
        </p:nvSpPr>
        <p:spPr>
          <a:xfrm>
            <a:off x="5715" y="1932940"/>
            <a:ext cx="5165725" cy="501586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The 2SLS results from the instrumental variable approach establish that face-to-face interactions with company managers during company visits appear to provide an informational advantage to visiting analysts and enhance their forecast accuracy</a:t>
            </a:r>
            <a:r>
              <a:rPr lang="en-US" sz="2000">
                <a:solidFill>
                  <a:schemeClr val="tx1">
                    <a:lumMod val="50000"/>
                  </a:schemeClr>
                </a:solidFill>
                <a:latin typeface="Times New Roman" panose="02020603050405020304" charset="0"/>
                <a:cs typeface="Times New Roman" panose="02020603050405020304" charset="0"/>
              </a:rPr>
              <a:t>.</a:t>
            </a:r>
          </a:p>
          <a:p>
            <a:pPr marL="342900" indent="-342900" algn="just">
              <a:lnSpc>
                <a:spcPct val="16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After controlling for the potential selection bias in the visit decision, we still find that company visits by analysts enhance their forecast accuracy.</a:t>
            </a:r>
          </a:p>
        </p:txBody>
      </p:sp>
      <p:sp>
        <p:nvSpPr>
          <p:cNvPr id="2" name="文本框 1"/>
          <p:cNvSpPr txBox="1"/>
          <p:nvPr/>
        </p:nvSpPr>
        <p:spPr>
          <a:xfrm>
            <a:off x="587375" y="1349375"/>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Endogeneity</a:t>
            </a:r>
          </a:p>
        </p:txBody>
      </p:sp>
      <p:pic>
        <p:nvPicPr>
          <p:cNvPr id="5" name="图片 4"/>
          <p:cNvPicPr>
            <a:picLocks noChangeAspect="1"/>
          </p:cNvPicPr>
          <p:nvPr/>
        </p:nvPicPr>
        <p:blipFill>
          <a:blip r:embed="rId3"/>
          <a:stretch>
            <a:fillRect/>
          </a:stretch>
        </p:blipFill>
        <p:spPr>
          <a:xfrm>
            <a:off x="5530215" y="106045"/>
            <a:ext cx="6010275" cy="6644005"/>
          </a:xfrm>
          <a:prstGeom prst="rect">
            <a:avLst/>
          </a:prstGeom>
        </p:spPr>
      </p:pic>
      <p:sp>
        <p:nvSpPr>
          <p:cNvPr id="9" name="矩形 8"/>
          <p:cNvSpPr/>
          <p:nvPr/>
        </p:nvSpPr>
        <p:spPr>
          <a:xfrm>
            <a:off x="7288530" y="1349375"/>
            <a:ext cx="767715"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7288530" y="6094730"/>
            <a:ext cx="555625" cy="20383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a:xfrm>
            <a:off x="8446770" y="1020445"/>
            <a:ext cx="622300" cy="32893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a:off x="10669270" y="1020445"/>
            <a:ext cx="767715"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243205" y="685165"/>
            <a:ext cx="941641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Cross-sectional differences in the improvements of forecast accuracy</a:t>
            </a:r>
          </a:p>
        </p:txBody>
      </p:sp>
      <p:sp>
        <p:nvSpPr>
          <p:cNvPr id="4" name="文本框 3"/>
          <p:cNvSpPr txBox="1"/>
          <p:nvPr/>
        </p:nvSpPr>
        <p:spPr>
          <a:xfrm>
            <a:off x="587375" y="1585595"/>
            <a:ext cx="11432540" cy="255333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We expect the relationship between analysts’ company visits and their forecast accuracy to be stronger for companies with low accessibility. </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For companies that are hard to visit, measured in terms of traveling convenience, we expect the impact of those visits to be larger than other companies. As more analysts can visit companies that are conveniently located, the usefulness of the private information obtained via company visits is lower</a:t>
            </a:r>
            <a:r>
              <a:rPr lang="en-US" sz="2000">
                <a:solidFill>
                  <a:schemeClr val="tx1">
                    <a:lumMod val="50000"/>
                  </a:schemeClr>
                </a:solidFill>
                <a:latin typeface="Times New Roman" panose="02020603050405020304" charset="0"/>
                <a:cs typeface="Times New Roman" panose="02020603050405020304" charset="0"/>
              </a:rPr>
              <a:t>.</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Do analysts benefit more from visiting hard-to-visit companies?</a:t>
            </a:r>
          </a:p>
        </p:txBody>
      </p:sp>
      <p:pic>
        <p:nvPicPr>
          <p:cNvPr id="5" name="图片 4"/>
          <p:cNvPicPr>
            <a:picLocks noChangeAspect="1"/>
          </p:cNvPicPr>
          <p:nvPr/>
        </p:nvPicPr>
        <p:blipFill>
          <a:blip r:embed="rId3"/>
          <a:stretch>
            <a:fillRect/>
          </a:stretch>
        </p:blipFill>
        <p:spPr>
          <a:xfrm>
            <a:off x="2223770" y="4222750"/>
            <a:ext cx="8159750" cy="541655"/>
          </a:xfrm>
          <a:prstGeom prst="rect">
            <a:avLst/>
          </a:prstGeom>
        </p:spPr>
      </p:pic>
      <p:sp>
        <p:nvSpPr>
          <p:cNvPr id="7" name="文本框 6"/>
          <p:cNvSpPr txBox="1"/>
          <p:nvPr/>
        </p:nvSpPr>
        <p:spPr>
          <a:xfrm>
            <a:off x="382270" y="4659630"/>
            <a:ext cx="11432540" cy="2061210"/>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i="1">
                <a:solidFill>
                  <a:schemeClr val="tx1">
                    <a:lumMod val="50000"/>
                  </a:schemeClr>
                </a:solidFill>
                <a:latin typeface="Times New Roman" panose="02020603050405020304" charset="0"/>
                <a:cs typeface="Times New Roman" panose="02020603050405020304" charset="0"/>
              </a:rPr>
              <a:t>Flight</a:t>
            </a:r>
            <a:r>
              <a:rPr sz="2000" i="1" baseline="-25000">
                <a:solidFill>
                  <a:schemeClr val="tx1">
                    <a:lumMod val="50000"/>
                  </a:schemeClr>
                </a:solidFill>
                <a:latin typeface="Times New Roman" panose="02020603050405020304" charset="0"/>
                <a:cs typeface="Times New Roman" panose="02020603050405020304" charset="0"/>
              </a:rPr>
              <a:t>ij</a:t>
            </a:r>
            <a:r>
              <a:rPr sz="2000">
                <a:solidFill>
                  <a:schemeClr val="tx1">
                    <a:lumMod val="50000"/>
                  </a:schemeClr>
                </a:solidFill>
                <a:latin typeface="Times New Roman" panose="02020603050405020304" charset="0"/>
                <a:cs typeface="Times New Roman" panose="02020603050405020304" charset="0"/>
              </a:rPr>
              <a:t> is a proxy for traveling convenience, measured by the number of direct flights between the headquarter city of company </a:t>
            </a:r>
            <a:r>
              <a:rPr sz="2000" i="1">
                <a:solidFill>
                  <a:schemeClr val="tx1">
                    <a:lumMod val="50000"/>
                  </a:schemeClr>
                </a:solidFill>
                <a:latin typeface="Times New Roman" panose="02020603050405020304" charset="0"/>
                <a:cs typeface="Times New Roman" panose="02020603050405020304" charset="0"/>
              </a:rPr>
              <a:t>j</a:t>
            </a:r>
            <a:r>
              <a:rPr sz="2000">
                <a:solidFill>
                  <a:schemeClr val="tx1">
                    <a:lumMod val="50000"/>
                  </a:schemeClr>
                </a:solidFill>
                <a:latin typeface="Times New Roman" panose="02020603050405020304" charset="0"/>
                <a:cs typeface="Times New Roman" panose="02020603050405020304" charset="0"/>
              </a:rPr>
              <a:t> and that of the brokerage firm </a:t>
            </a:r>
            <a:r>
              <a:rPr sz="2000" i="1">
                <a:solidFill>
                  <a:schemeClr val="tx1">
                    <a:lumMod val="50000"/>
                  </a:schemeClr>
                </a:solidFill>
                <a:latin typeface="Times New Roman" panose="02020603050405020304" charset="0"/>
                <a:cs typeface="Times New Roman" panose="02020603050405020304" charset="0"/>
              </a:rPr>
              <a:t>i</a:t>
            </a:r>
            <a:r>
              <a:rPr sz="2000">
                <a:solidFill>
                  <a:schemeClr val="tx1">
                    <a:lumMod val="50000"/>
                  </a:schemeClr>
                </a:solidFill>
                <a:latin typeface="Times New Roman" panose="02020603050405020304" charset="0"/>
                <a:cs typeface="Times New Roman" panose="02020603050405020304" charset="0"/>
              </a:rPr>
              <a:t>.</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We exclude earnings forecasts made by local analysts</a:t>
            </a:r>
            <a:r>
              <a:rPr lang="en-US" sz="2000">
                <a:solidFill>
                  <a:schemeClr val="tx1">
                    <a:lumMod val="50000"/>
                  </a:schemeClr>
                </a:solidFill>
                <a:latin typeface="Times New Roman" panose="02020603050405020304" charset="0"/>
                <a:cs typeface="Times New Roman" panose="02020603050405020304" charset="0"/>
              </a:rPr>
              <a:t>.</a:t>
            </a:r>
            <a:endParaRPr sz="2000">
              <a:solidFill>
                <a:schemeClr val="tx1">
                  <a:lumMod val="50000"/>
                </a:schemeClr>
              </a:solidFill>
              <a:latin typeface="Times New Roman" panose="02020603050405020304" charset="0"/>
              <a:cs typeface="Times New Roman" panose="02020603050405020304" charset="0"/>
            </a:endParaRPr>
          </a:p>
          <a:p>
            <a:pPr marL="342900" indent="-342900" algn="just">
              <a:lnSpc>
                <a:spcPct val="16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W</a:t>
            </a:r>
            <a:r>
              <a:rPr sz="2000">
                <a:solidFill>
                  <a:schemeClr val="tx1">
                    <a:lumMod val="50000"/>
                  </a:schemeClr>
                </a:solidFill>
                <a:latin typeface="Times New Roman" panose="02020603050405020304" charset="0"/>
                <a:cs typeface="Times New Roman" panose="02020603050405020304" charset="0"/>
              </a:rPr>
              <a:t>e do not want the informational advantage of local analysts to contaminate our test</a:t>
            </a:r>
            <a:r>
              <a:rPr lang="en-US" sz="2000">
                <a:solidFill>
                  <a:schemeClr val="tx1">
                    <a:lumMod val="50000"/>
                  </a:schemeClr>
                </a:solidFill>
                <a:latin typeface="Times New Roman" panose="02020603050405020304" charset="0"/>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243205" y="685165"/>
            <a:ext cx="941641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Cross-sectional differences in the improvements of forecast accuracy</a:t>
            </a:r>
          </a:p>
        </p:txBody>
      </p:sp>
      <p:sp>
        <p:nvSpPr>
          <p:cNvPr id="4" name="文本框 3"/>
          <p:cNvSpPr txBox="1"/>
          <p:nvPr/>
        </p:nvSpPr>
        <p:spPr>
          <a:xfrm>
            <a:off x="243205" y="2000250"/>
            <a:ext cx="5614035" cy="4492625"/>
          </a:xfrm>
          <a:prstGeom prst="rect">
            <a:avLst/>
          </a:prstGeom>
          <a:noFill/>
        </p:spPr>
        <p:txBody>
          <a:bodyPr wrap="square" rtlCol="0" anchor="t">
            <a:spAutoFit/>
          </a:bodyPr>
          <a:lstStyle/>
          <a:p>
            <a:pPr marL="342900" indent="-342900" algn="just">
              <a:lnSpc>
                <a:spcPct val="130000"/>
              </a:lnSpc>
              <a:buFont typeface="Wingdings" panose="05000000000000000000" charset="0"/>
              <a:buChar char="Ø"/>
            </a:pPr>
            <a:r>
              <a:rPr sz="2000" i="1">
                <a:solidFill>
                  <a:schemeClr val="tx1">
                    <a:lumMod val="50000"/>
                  </a:schemeClr>
                </a:solidFill>
                <a:latin typeface="Times New Roman" panose="02020603050405020304" charset="0"/>
                <a:cs typeface="Times New Roman" panose="02020603050405020304" charset="0"/>
              </a:rPr>
              <a:t>Flight1</a:t>
            </a:r>
            <a:r>
              <a:rPr lang="en-US" sz="2000">
                <a:solidFill>
                  <a:schemeClr val="tx1">
                    <a:lumMod val="50000"/>
                  </a:schemeClr>
                </a:solidFill>
                <a:latin typeface="Times New Roman" panose="02020603050405020304" charset="0"/>
                <a:cs typeface="Times New Roman" panose="02020603050405020304" charset="0"/>
              </a:rPr>
              <a:t>:</a:t>
            </a:r>
            <a:r>
              <a:rPr sz="2000">
                <a:solidFill>
                  <a:schemeClr val="tx1">
                    <a:lumMod val="50000"/>
                  </a:schemeClr>
                </a:solidFill>
                <a:latin typeface="Times New Roman" panose="02020603050405020304" charset="0"/>
                <a:cs typeface="Times New Roman" panose="02020603050405020304" charset="0"/>
              </a:rPr>
              <a:t>Natural logarithm of one plus the number of direct flights between the headquarter city of the company and that of the brokerage firm</a:t>
            </a:r>
          </a:p>
          <a:p>
            <a:pPr marL="342900" indent="-342900" algn="just">
              <a:lnSpc>
                <a:spcPct val="130000"/>
              </a:lnSpc>
              <a:buFont typeface="Wingdings" panose="05000000000000000000" charset="0"/>
              <a:buChar char="Ø"/>
            </a:pPr>
            <a:r>
              <a:rPr sz="2000" i="1">
                <a:solidFill>
                  <a:schemeClr val="tx1">
                    <a:lumMod val="50000"/>
                  </a:schemeClr>
                </a:solidFill>
                <a:latin typeface="Times New Roman" panose="02020603050405020304" charset="0"/>
                <a:cs typeface="Times New Roman" panose="02020603050405020304" charset="0"/>
              </a:rPr>
              <a:t>Flight2</a:t>
            </a:r>
            <a:r>
              <a:rPr lang="en-US" sz="2000">
                <a:solidFill>
                  <a:schemeClr val="tx1">
                    <a:lumMod val="50000"/>
                  </a:schemeClr>
                </a:solidFill>
                <a:latin typeface="Times New Roman" panose="02020603050405020304" charset="0"/>
                <a:cs typeface="Times New Roman" panose="02020603050405020304" charset="0"/>
              </a:rPr>
              <a:t>:</a:t>
            </a:r>
            <a:r>
              <a:rPr sz="2000">
                <a:solidFill>
                  <a:schemeClr val="tx1">
                    <a:lumMod val="50000"/>
                  </a:schemeClr>
                </a:solidFill>
                <a:latin typeface="Times New Roman" panose="02020603050405020304" charset="0"/>
                <a:cs typeface="Times New Roman" panose="02020603050405020304" charset="0"/>
              </a:rPr>
              <a:t>Natural logarithm of one plus the average number of direct flights from the headquarter cities of all brokerage firms to the company’s headquarters</a:t>
            </a:r>
          </a:p>
          <a:p>
            <a:pPr marL="342900" indent="-342900" algn="just">
              <a:lnSpc>
                <a:spcPct val="130000"/>
              </a:lnSpc>
              <a:buFont typeface="Wingdings" panose="05000000000000000000" charset="0"/>
              <a:buChar char="Ø"/>
            </a:pPr>
            <a:r>
              <a:rPr sz="2000" i="1">
                <a:solidFill>
                  <a:schemeClr val="tx1">
                    <a:lumMod val="50000"/>
                  </a:schemeClr>
                </a:solidFill>
                <a:latin typeface="Times New Roman" panose="02020603050405020304" charset="0"/>
                <a:cs typeface="Times New Roman" panose="02020603050405020304" charset="0"/>
              </a:rPr>
              <a:t>Flight3</a:t>
            </a:r>
            <a:r>
              <a:rPr lang="en-US" sz="2000">
                <a:solidFill>
                  <a:schemeClr val="tx1">
                    <a:lumMod val="50000"/>
                  </a:schemeClr>
                </a:solidFill>
                <a:latin typeface="Times New Roman" panose="02020603050405020304" charset="0"/>
                <a:cs typeface="Times New Roman" panose="02020603050405020304" charset="0"/>
              </a:rPr>
              <a:t>:</a:t>
            </a:r>
            <a:r>
              <a:rPr sz="2000">
                <a:solidFill>
                  <a:schemeClr val="tx1">
                    <a:lumMod val="50000"/>
                  </a:schemeClr>
                </a:solidFill>
                <a:latin typeface="Times New Roman" panose="02020603050405020304" charset="0"/>
                <a:cs typeface="Times New Roman" panose="02020603050405020304" charset="0"/>
              </a:rPr>
              <a:t>Natural logarithm of one plus the average number of direct flights from Beijing,Shanghai, Guangzhou, and Shenzhen to the company’s headquarters</a:t>
            </a:r>
          </a:p>
        </p:txBody>
      </p:sp>
      <p:sp>
        <p:nvSpPr>
          <p:cNvPr id="2" name="文本框 1"/>
          <p:cNvSpPr txBox="1"/>
          <p:nvPr/>
        </p:nvSpPr>
        <p:spPr>
          <a:xfrm>
            <a:off x="587375" y="1002030"/>
            <a:ext cx="11432540" cy="107632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Do analysts benefit more from visiting</a:t>
            </a:r>
          </a:p>
          <a:p>
            <a:pPr marL="0" indent="0" algn="just">
              <a:lnSpc>
                <a:spcPct val="160000"/>
              </a:lnSpc>
              <a:buFont typeface="Wingdings" panose="05000000000000000000" charset="0"/>
              <a:buNone/>
            </a:pPr>
            <a:r>
              <a:rPr sz="2000" b="1">
                <a:solidFill>
                  <a:schemeClr val="tx1">
                    <a:lumMod val="50000"/>
                  </a:schemeClr>
                </a:solidFill>
                <a:latin typeface="Times New Roman" panose="02020603050405020304" charset="0"/>
                <a:cs typeface="Times New Roman" panose="02020603050405020304" charset="0"/>
                <a:sym typeface="+mn-ea"/>
              </a:rPr>
              <a:t> hard-to-visit companies?</a:t>
            </a:r>
          </a:p>
        </p:txBody>
      </p:sp>
      <p:pic>
        <p:nvPicPr>
          <p:cNvPr id="6" name="图片 5"/>
          <p:cNvPicPr>
            <a:picLocks noChangeAspect="1"/>
          </p:cNvPicPr>
          <p:nvPr/>
        </p:nvPicPr>
        <p:blipFill>
          <a:blip r:embed="rId3"/>
          <a:stretch>
            <a:fillRect/>
          </a:stretch>
        </p:blipFill>
        <p:spPr>
          <a:xfrm>
            <a:off x="6363970" y="1145540"/>
            <a:ext cx="5454015" cy="5586730"/>
          </a:xfrm>
          <a:prstGeom prst="rect">
            <a:avLst/>
          </a:prstGeom>
        </p:spPr>
      </p:pic>
      <p:sp>
        <p:nvSpPr>
          <p:cNvPr id="9" name="矩形 8"/>
          <p:cNvSpPr/>
          <p:nvPr/>
        </p:nvSpPr>
        <p:spPr>
          <a:xfrm>
            <a:off x="6336665" y="2481580"/>
            <a:ext cx="5341620"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243205" y="685165"/>
            <a:ext cx="941641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Cross-sectional differences in the improvements of forecast accuracy</a:t>
            </a:r>
          </a:p>
        </p:txBody>
      </p:sp>
      <p:sp>
        <p:nvSpPr>
          <p:cNvPr id="4" name="文本框 3"/>
          <p:cNvSpPr txBox="1"/>
          <p:nvPr/>
        </p:nvSpPr>
        <p:spPr>
          <a:xfrm>
            <a:off x="587375" y="1585595"/>
            <a:ext cx="11432540" cy="1568450"/>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We expect a larger improvement in forecast accuracy after visiting a relatively neglected company. </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We contend that it is more difficult to gain unique information from a company that receives more media and analyst attention. </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Do analysts benefit more from visiting neglected companies?</a:t>
            </a:r>
          </a:p>
        </p:txBody>
      </p:sp>
      <p:sp>
        <p:nvSpPr>
          <p:cNvPr id="7" name="文本框 6"/>
          <p:cNvSpPr txBox="1"/>
          <p:nvPr/>
        </p:nvSpPr>
        <p:spPr>
          <a:xfrm>
            <a:off x="382270" y="3605530"/>
            <a:ext cx="11432540" cy="304609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i="1">
                <a:solidFill>
                  <a:schemeClr val="tx1">
                    <a:lumMod val="50000"/>
                  </a:schemeClr>
                </a:solidFill>
                <a:latin typeface="Times New Roman" panose="02020603050405020304" charset="0"/>
                <a:cs typeface="Times New Roman" panose="02020603050405020304" charset="0"/>
              </a:rPr>
              <a:t>Media Coverage</a:t>
            </a:r>
            <a:r>
              <a:rPr lang="en-US" sz="2000" i="1">
                <a:solidFill>
                  <a:schemeClr val="tx1">
                    <a:lumMod val="50000"/>
                  </a:schemeClr>
                </a:solidFill>
                <a:latin typeface="Times New Roman" panose="02020603050405020304" charset="0"/>
                <a:cs typeface="Times New Roman" panose="02020603050405020304" charset="0"/>
              </a:rPr>
              <a:t>:</a:t>
            </a:r>
            <a:r>
              <a:rPr sz="2000">
                <a:solidFill>
                  <a:schemeClr val="tx1">
                    <a:lumMod val="50000"/>
                  </a:schemeClr>
                </a:solidFill>
                <a:latin typeface="Times New Roman" panose="02020603050405020304" charset="0"/>
                <a:cs typeface="Times New Roman" panose="02020603050405020304" charset="0"/>
              </a:rPr>
              <a:t>defined as the natural logarithm of one plus the number of articles on the company that appear in a set of newspapers, including the </a:t>
            </a:r>
            <a:r>
              <a:rPr sz="2000" i="1">
                <a:solidFill>
                  <a:schemeClr val="tx1">
                    <a:lumMod val="50000"/>
                  </a:schemeClr>
                </a:solidFill>
                <a:latin typeface="Times New Roman" panose="02020603050405020304" charset="0"/>
                <a:cs typeface="Times New Roman" panose="02020603050405020304" charset="0"/>
              </a:rPr>
              <a:t>China Securities Journal, Shanghai Securities News</a:t>
            </a:r>
            <a:r>
              <a:rPr sz="2000">
                <a:solidFill>
                  <a:schemeClr val="tx1">
                    <a:lumMod val="50000"/>
                  </a:schemeClr>
                </a:solidFill>
                <a:latin typeface="Times New Roman" panose="02020603050405020304" charset="0"/>
                <a:cs typeface="Times New Roman" panose="02020603050405020304" charset="0"/>
              </a:rPr>
              <a:t>, and </a:t>
            </a:r>
            <a:r>
              <a:rPr sz="2000" i="1">
                <a:solidFill>
                  <a:schemeClr val="tx1">
                    <a:lumMod val="50000"/>
                  </a:schemeClr>
                </a:solidFill>
                <a:latin typeface="Times New Roman" panose="02020603050405020304" charset="0"/>
                <a:cs typeface="Times New Roman" panose="02020603050405020304" charset="0"/>
              </a:rPr>
              <a:t>Securities Times</a:t>
            </a:r>
            <a:r>
              <a:rPr sz="2000">
                <a:solidFill>
                  <a:schemeClr val="tx1">
                    <a:lumMod val="50000"/>
                  </a:schemeClr>
                </a:solidFill>
                <a:latin typeface="Times New Roman" panose="02020603050405020304" charset="0"/>
                <a:cs typeface="Times New Roman" panose="02020603050405020304" charset="0"/>
              </a:rPr>
              <a:t>, where the China Security Regulatory Commission (CSRC) requires listed companies to disclose necessary information.</a:t>
            </a:r>
          </a:p>
          <a:p>
            <a:pPr marL="342900" indent="-342900" algn="just">
              <a:lnSpc>
                <a:spcPct val="160000"/>
              </a:lnSpc>
              <a:buFont typeface="Wingdings" panose="05000000000000000000" charset="0"/>
              <a:buChar char="Ø"/>
            </a:pPr>
            <a:r>
              <a:rPr sz="2000" i="1">
                <a:solidFill>
                  <a:schemeClr val="tx1">
                    <a:lumMod val="50000"/>
                  </a:schemeClr>
                </a:solidFill>
                <a:latin typeface="Times New Roman" panose="02020603050405020304" charset="0"/>
                <a:cs typeface="Times New Roman" panose="02020603050405020304" charset="0"/>
              </a:rPr>
              <a:t>Follow</a:t>
            </a:r>
            <a:r>
              <a:rPr lang="en-US" sz="2000" i="1">
                <a:solidFill>
                  <a:schemeClr val="tx1">
                    <a:lumMod val="50000"/>
                  </a:schemeClr>
                </a:solidFill>
                <a:latin typeface="Times New Roman" panose="02020603050405020304" charset="0"/>
                <a:cs typeface="Times New Roman" panose="02020603050405020304" charset="0"/>
              </a:rPr>
              <a:t>:</a:t>
            </a:r>
            <a:r>
              <a:rPr sz="2000">
                <a:solidFill>
                  <a:schemeClr val="tx1">
                    <a:lumMod val="50000"/>
                  </a:schemeClr>
                </a:solidFill>
                <a:latin typeface="Times New Roman" panose="02020603050405020304" charset="0"/>
                <a:cs typeface="Times New Roman" panose="02020603050405020304" charset="0"/>
              </a:rPr>
              <a:t>the natural logarithm of one plus the number of analysts making earnings forecasts for the company in a given year, based on analyst coverage data from the CSMAR database.</a:t>
            </a:r>
          </a:p>
        </p:txBody>
      </p:sp>
      <p:pic>
        <p:nvPicPr>
          <p:cNvPr id="6" name="图片 5"/>
          <p:cNvPicPr>
            <a:picLocks noChangeAspect="1"/>
          </p:cNvPicPr>
          <p:nvPr/>
        </p:nvPicPr>
        <p:blipFill>
          <a:blip r:embed="rId3"/>
          <a:stretch>
            <a:fillRect/>
          </a:stretch>
        </p:blipFill>
        <p:spPr>
          <a:xfrm>
            <a:off x="3455670" y="2788920"/>
            <a:ext cx="6757670" cy="666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5"/>
            <a:ext cx="50422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8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Introduction</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1</a:t>
            </a:r>
            <a:endParaRPr lang="zh-CN" altLang="en-US" b="1" dirty="0">
              <a:solidFill>
                <a:schemeClr val="accent2"/>
              </a:solidFill>
              <a:latin typeface="Times New Roman" panose="02020603050405020304" charset="0"/>
              <a:cs typeface="Times New Roman" panose="02020603050405020304" charset="0"/>
            </a:endParaRPr>
          </a:p>
        </p:txBody>
      </p:sp>
      <p:sp>
        <p:nvSpPr>
          <p:cNvPr id="2" name="文本框 1"/>
          <p:cNvSpPr txBox="1"/>
          <p:nvPr/>
        </p:nvSpPr>
        <p:spPr>
          <a:xfrm>
            <a:off x="1036638" y="906145"/>
            <a:ext cx="3237230" cy="460375"/>
          </a:xfrm>
          <a:prstGeom prst="rect">
            <a:avLst/>
          </a:prstGeom>
          <a:noFill/>
        </p:spPr>
        <p:txBody>
          <a:bodyPr wrap="none" rtlCol="0" anchor="t">
            <a:spAutoFit/>
          </a:bodyPr>
          <a:lstStyle/>
          <a:p>
            <a:pPr marL="342900" indent="-342900" algn="just">
              <a:buFont typeface="Wingdings" panose="05000000000000000000" charset="0"/>
              <a:buChar char="l"/>
            </a:pPr>
            <a:r>
              <a:rPr lang="zh-CN" altLang="en-US" sz="2400" b="1">
                <a:solidFill>
                  <a:schemeClr val="tx1">
                    <a:lumMod val="50000"/>
                  </a:schemeClr>
                </a:solidFill>
                <a:latin typeface="Times New Roman" panose="02020603050405020304" charset="0"/>
                <a:cs typeface="Times New Roman" panose="02020603050405020304" charset="0"/>
                <a:sym typeface="Arial" panose="020B0604020202020204"/>
              </a:rPr>
              <a:t>Research </a:t>
            </a:r>
            <a:r>
              <a:rPr lang="en-US" altLang="zh-CN" sz="2400" b="1">
                <a:solidFill>
                  <a:schemeClr val="tx1">
                    <a:lumMod val="50000"/>
                  </a:schemeClr>
                </a:solidFill>
                <a:latin typeface="Times New Roman" panose="02020603050405020304" charset="0"/>
                <a:cs typeface="Times New Roman" panose="02020603050405020304" charset="0"/>
                <a:sym typeface="Arial" panose="020B0604020202020204"/>
              </a:rPr>
              <a:t>Motivation</a:t>
            </a:r>
          </a:p>
        </p:txBody>
      </p:sp>
      <p:sp>
        <p:nvSpPr>
          <p:cNvPr id="4" name="文本框 3"/>
          <p:cNvSpPr txBox="1"/>
          <p:nvPr/>
        </p:nvSpPr>
        <p:spPr>
          <a:xfrm>
            <a:off x="587375" y="1545590"/>
            <a:ext cx="11432540" cy="255333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lang="en-US" altLang="zh-CN" sz="2000" b="1" dirty="0">
                <a:solidFill>
                  <a:schemeClr val="tx1">
                    <a:lumMod val="50000"/>
                  </a:schemeClr>
                </a:solidFill>
                <a:latin typeface="Times New Roman" panose="02020603050405020304" charset="0"/>
                <a:cs typeface="Times New Roman" panose="02020603050405020304" charset="0"/>
              </a:rPr>
              <a:t>Analysts play a crucial role in information acquisition and dissemination in the financial markets.</a:t>
            </a:r>
          </a:p>
          <a:p>
            <a:pPr marL="342900" indent="-342900" algn="just">
              <a:lnSpc>
                <a:spcPct val="160000"/>
              </a:lnSpc>
              <a:buFont typeface="Wingdings" panose="05000000000000000000" charset="0"/>
              <a:buChar char="Ø"/>
            </a:pPr>
            <a:r>
              <a:rPr lang="en-US" altLang="zh-CN" sz="2000" b="1" dirty="0">
                <a:solidFill>
                  <a:schemeClr val="tx1">
                    <a:lumMod val="50000"/>
                  </a:schemeClr>
                </a:solidFill>
                <a:latin typeface="Times New Roman" panose="02020603050405020304" charset="0"/>
                <a:cs typeface="Times New Roman" panose="02020603050405020304" charset="0"/>
              </a:rPr>
              <a:t>This paper investigates a specific channel through which analysts might acquire information and aims to </a:t>
            </a:r>
            <a:r>
              <a:rPr lang="en-US" altLang="zh-CN" sz="2000" b="1" dirty="0">
                <a:solidFill>
                  <a:srgbClr val="FF0000"/>
                </a:solidFill>
                <a:latin typeface="Times New Roman" panose="02020603050405020304" charset="0"/>
                <a:cs typeface="Times New Roman" panose="02020603050405020304" charset="0"/>
              </a:rPr>
              <a:t>quantify the benefit they receive</a:t>
            </a:r>
            <a:r>
              <a:rPr lang="en-US" altLang="zh-CN" sz="2000" b="1" dirty="0">
                <a:solidFill>
                  <a:schemeClr val="tx1">
                    <a:lumMod val="50000"/>
                  </a:schemeClr>
                </a:solidFill>
                <a:latin typeface="Times New Roman" panose="02020603050405020304" charset="0"/>
                <a:cs typeface="Times New Roman" panose="02020603050405020304" charset="0"/>
              </a:rPr>
              <a:t>. </a:t>
            </a:r>
          </a:p>
          <a:p>
            <a:pPr marL="342900" indent="-342900" algn="just">
              <a:lnSpc>
                <a:spcPct val="160000"/>
              </a:lnSpc>
              <a:buFont typeface="Wingdings" panose="05000000000000000000" charset="0"/>
              <a:buChar char="Ø"/>
            </a:pPr>
            <a:r>
              <a:rPr lang="en-US" altLang="zh-CN" sz="2000" b="1" dirty="0" smtClean="0">
                <a:solidFill>
                  <a:schemeClr val="tx1">
                    <a:lumMod val="50000"/>
                  </a:schemeClr>
                </a:solidFill>
                <a:latin typeface="Times New Roman" panose="02020603050405020304" charset="0"/>
                <a:cs typeface="Times New Roman" panose="02020603050405020304" charset="0"/>
              </a:rPr>
              <a:t>It focuses on company visits by analysts working at brokerage firms. </a:t>
            </a:r>
          </a:p>
          <a:p>
            <a:pPr marL="342900" indent="-342900" algn="just">
              <a:lnSpc>
                <a:spcPct val="160000"/>
              </a:lnSpc>
              <a:buFont typeface="Wingdings" panose="05000000000000000000" charset="0"/>
              <a:buChar char="Ø"/>
            </a:pPr>
            <a:r>
              <a:rPr lang="en-US" altLang="zh-CN" sz="2000" b="1" dirty="0" smtClean="0">
                <a:solidFill>
                  <a:schemeClr val="tx1">
                    <a:lumMod val="50000"/>
                  </a:schemeClr>
                </a:solidFill>
                <a:latin typeface="Times New Roman" panose="02020603050405020304" charset="0"/>
                <a:cs typeface="Times New Roman" panose="02020603050405020304" charset="0"/>
              </a:rPr>
              <a:t>Knowledge of the economic consequences of company visits remains limited.</a:t>
            </a:r>
            <a:endParaRPr lang="en-US" altLang="zh-CN" sz="2000" b="1" dirty="0">
              <a:solidFill>
                <a:schemeClr val="tx1">
                  <a:lumMod val="50000"/>
                </a:schemeClr>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243205" y="685165"/>
            <a:ext cx="941641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Cross-sectional differences in the improvements of forecast accuracy</a:t>
            </a:r>
          </a:p>
        </p:txBody>
      </p:sp>
      <p:sp>
        <p:nvSpPr>
          <p:cNvPr id="2" name="文本框 1"/>
          <p:cNvSpPr txBox="1"/>
          <p:nvPr/>
        </p:nvSpPr>
        <p:spPr>
          <a:xfrm>
            <a:off x="587375" y="1002030"/>
            <a:ext cx="11432540" cy="107632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Do analysts benefit more from visiting</a:t>
            </a:r>
          </a:p>
          <a:p>
            <a:pPr marL="0" indent="0" algn="just">
              <a:lnSpc>
                <a:spcPct val="160000"/>
              </a:lnSpc>
              <a:buFont typeface="Wingdings" panose="05000000000000000000" charset="0"/>
              <a:buNone/>
            </a:pPr>
            <a:r>
              <a:rPr sz="2000" b="1">
                <a:solidFill>
                  <a:schemeClr val="tx1">
                    <a:lumMod val="50000"/>
                  </a:schemeClr>
                </a:solidFill>
                <a:latin typeface="Times New Roman" panose="02020603050405020304" charset="0"/>
                <a:cs typeface="Times New Roman" panose="02020603050405020304" charset="0"/>
                <a:sym typeface="+mn-ea"/>
              </a:rPr>
              <a:t> neglected companies?</a:t>
            </a:r>
          </a:p>
        </p:txBody>
      </p:sp>
      <p:pic>
        <p:nvPicPr>
          <p:cNvPr id="5" name="图片 4"/>
          <p:cNvPicPr>
            <a:picLocks noChangeAspect="1"/>
          </p:cNvPicPr>
          <p:nvPr/>
        </p:nvPicPr>
        <p:blipFill>
          <a:blip r:embed="rId3"/>
          <a:stretch>
            <a:fillRect/>
          </a:stretch>
        </p:blipFill>
        <p:spPr>
          <a:xfrm>
            <a:off x="6567170" y="1073785"/>
            <a:ext cx="5260340" cy="5759450"/>
          </a:xfrm>
          <a:prstGeom prst="rect">
            <a:avLst/>
          </a:prstGeom>
        </p:spPr>
      </p:pic>
      <p:sp>
        <p:nvSpPr>
          <p:cNvPr id="9" name="矩形 8"/>
          <p:cNvSpPr/>
          <p:nvPr/>
        </p:nvSpPr>
        <p:spPr>
          <a:xfrm>
            <a:off x="6567170" y="2167890"/>
            <a:ext cx="3092450"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a:off x="6567170" y="2527935"/>
            <a:ext cx="5260340" cy="28194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文本框 7"/>
          <p:cNvSpPr txBox="1"/>
          <p:nvPr/>
        </p:nvSpPr>
        <p:spPr>
          <a:xfrm>
            <a:off x="243205" y="2459990"/>
            <a:ext cx="5614035" cy="2491740"/>
          </a:xfrm>
          <a:prstGeom prst="rect">
            <a:avLst/>
          </a:prstGeom>
          <a:noFill/>
        </p:spPr>
        <p:txBody>
          <a:bodyPr wrap="square" rtlCol="0" anchor="t">
            <a:spAutoFit/>
          </a:bodyPr>
          <a:lstStyle/>
          <a:p>
            <a:pPr marL="342900" indent="-342900" algn="just">
              <a:lnSpc>
                <a:spcPct val="13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A</a:t>
            </a:r>
            <a:r>
              <a:rPr sz="2000">
                <a:solidFill>
                  <a:schemeClr val="tx1">
                    <a:lumMod val="50000"/>
                  </a:schemeClr>
                </a:solidFill>
                <a:latin typeface="Times New Roman" panose="02020603050405020304" charset="0"/>
                <a:cs typeface="Times New Roman" panose="02020603050405020304" charset="0"/>
              </a:rPr>
              <a:t>lthough the average analyst forecast accuracy is lower for companies that are under the radar, analysts who visited such companies can improve their forecast accuracy more than if they visited companies that are already receiving more market attention.</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243205" y="685165"/>
            <a:ext cx="941641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Cross-sectional differences in the improvements of forecast accuracy</a:t>
            </a:r>
          </a:p>
        </p:txBody>
      </p:sp>
      <p:sp>
        <p:nvSpPr>
          <p:cNvPr id="4" name="文本框 3"/>
          <p:cNvSpPr txBox="1"/>
          <p:nvPr/>
        </p:nvSpPr>
        <p:spPr>
          <a:xfrm>
            <a:off x="587375" y="1585595"/>
            <a:ext cx="11432540" cy="255333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Conflicts of interest may interfere with analysts’ ability to take advantage of the information advantage conferred by company visits. </a:t>
            </a:r>
            <a:r>
              <a:rPr lang="en-US" sz="2000">
                <a:solidFill>
                  <a:schemeClr val="tx1">
                    <a:lumMod val="50000"/>
                  </a:schemeClr>
                </a:solidFill>
                <a:latin typeface="Times New Roman" panose="02020603050405020304" charset="0"/>
                <a:cs typeface="Times New Roman" panose="02020603050405020304" charset="0"/>
              </a:rPr>
              <a:t>——buyside business pressure</a:t>
            </a:r>
          </a:p>
          <a:p>
            <a:pPr marL="342900" indent="-342900" algn="just">
              <a:lnSpc>
                <a:spcPct val="16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Brokerage firms’ institutional clients (e.g., mutual funds) can pressure analysts to issue optimistically biased ratings on the stocks in their portfolios by allocating (or threatening the withdrawal of) trading commissions to the brokerage firms employing the analysts </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The effects of buy-side business pressures</a:t>
            </a:r>
          </a:p>
        </p:txBody>
      </p:sp>
      <p:sp>
        <p:nvSpPr>
          <p:cNvPr id="7" name="文本框 6"/>
          <p:cNvSpPr txBox="1"/>
          <p:nvPr/>
        </p:nvSpPr>
        <p:spPr>
          <a:xfrm>
            <a:off x="382270" y="5243195"/>
            <a:ext cx="11432540" cy="107632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BuySide</a:t>
            </a:r>
            <a:r>
              <a:rPr sz="2000" i="1" baseline="-25000">
                <a:solidFill>
                  <a:schemeClr val="tx1">
                    <a:lumMod val="50000"/>
                  </a:schemeClr>
                </a:solidFill>
                <a:latin typeface="Times New Roman" panose="02020603050405020304" charset="0"/>
                <a:cs typeface="Times New Roman" panose="02020603050405020304" charset="0"/>
              </a:rPr>
              <a:t>ijt</a:t>
            </a:r>
            <a:r>
              <a:rPr lang="en-US" sz="2000">
                <a:solidFill>
                  <a:schemeClr val="tx1">
                    <a:lumMod val="50000"/>
                  </a:schemeClr>
                </a:solidFill>
                <a:latin typeface="Times New Roman" panose="02020603050405020304" charset="0"/>
                <a:cs typeface="Times New Roman" panose="02020603050405020304" charset="0"/>
              </a:rPr>
              <a:t>:</a:t>
            </a:r>
            <a:r>
              <a:rPr sz="2000">
                <a:solidFill>
                  <a:schemeClr val="tx1">
                    <a:lumMod val="50000"/>
                  </a:schemeClr>
                </a:solidFill>
                <a:latin typeface="Times New Roman" panose="02020603050405020304" charset="0"/>
                <a:cs typeface="Times New Roman" panose="02020603050405020304" charset="0"/>
              </a:rPr>
              <a:t>a proxy for the pressure felt by brokerage firm </a:t>
            </a:r>
            <a:r>
              <a:rPr sz="2000" i="1">
                <a:solidFill>
                  <a:schemeClr val="tx1">
                    <a:lumMod val="50000"/>
                  </a:schemeClr>
                </a:solidFill>
                <a:latin typeface="Times New Roman" panose="02020603050405020304" charset="0"/>
                <a:cs typeface="Times New Roman" panose="02020603050405020304" charset="0"/>
              </a:rPr>
              <a:t>i</a:t>
            </a:r>
            <a:r>
              <a:rPr sz="2000">
                <a:solidFill>
                  <a:schemeClr val="tx1">
                    <a:lumMod val="50000"/>
                  </a:schemeClr>
                </a:solidFill>
                <a:latin typeface="Times New Roman" panose="02020603050405020304" charset="0"/>
                <a:cs typeface="Times New Roman" panose="02020603050405020304" charset="0"/>
              </a:rPr>
              <a:t> due to buy-side commission fees related to a given company </a:t>
            </a:r>
            <a:r>
              <a:rPr sz="2000" i="1">
                <a:solidFill>
                  <a:schemeClr val="tx1">
                    <a:lumMod val="50000"/>
                  </a:schemeClr>
                </a:solidFill>
                <a:latin typeface="Times New Roman" panose="02020603050405020304" charset="0"/>
                <a:cs typeface="Times New Roman" panose="02020603050405020304" charset="0"/>
              </a:rPr>
              <a:t>j</a:t>
            </a:r>
          </a:p>
        </p:txBody>
      </p:sp>
      <p:pic>
        <p:nvPicPr>
          <p:cNvPr id="5" name="图片 4"/>
          <p:cNvPicPr>
            <a:picLocks noChangeAspect="1"/>
          </p:cNvPicPr>
          <p:nvPr/>
        </p:nvPicPr>
        <p:blipFill>
          <a:blip r:embed="rId3"/>
          <a:stretch>
            <a:fillRect/>
          </a:stretch>
        </p:blipFill>
        <p:spPr>
          <a:xfrm>
            <a:off x="2855595" y="4302125"/>
            <a:ext cx="6732905" cy="777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243205" y="685165"/>
            <a:ext cx="941641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Cross-sectional differences in the improvements of forecast accuracy</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The effects of buy-side business pressures</a:t>
            </a:r>
          </a:p>
        </p:txBody>
      </p:sp>
      <p:sp>
        <p:nvSpPr>
          <p:cNvPr id="8" name="文本框 7"/>
          <p:cNvSpPr txBox="1"/>
          <p:nvPr/>
        </p:nvSpPr>
        <p:spPr>
          <a:xfrm>
            <a:off x="140335" y="1585595"/>
            <a:ext cx="6073140" cy="5105400"/>
          </a:xfrm>
          <a:prstGeom prst="rect">
            <a:avLst/>
          </a:prstGeom>
          <a:noFill/>
        </p:spPr>
        <p:txBody>
          <a:bodyPr wrap="square" rtlCol="0" anchor="t">
            <a:spAutoFit/>
          </a:bodyPr>
          <a:lstStyle/>
          <a:p>
            <a:pPr marL="342900" indent="-342900" algn="just">
              <a:lnSpc>
                <a:spcPct val="120000"/>
              </a:lnSpc>
              <a:buFont typeface="Wingdings" panose="05000000000000000000" charset="0"/>
              <a:buChar char="Ø"/>
            </a:pPr>
            <a:r>
              <a:rPr sz="1600" i="1">
                <a:solidFill>
                  <a:schemeClr val="tx1">
                    <a:lumMod val="50000"/>
                  </a:schemeClr>
                </a:solidFill>
                <a:latin typeface="Times New Roman" panose="02020603050405020304" charset="0"/>
                <a:cs typeface="Times New Roman" panose="02020603050405020304" charset="0"/>
              </a:rPr>
              <a:t>BuySide1</a:t>
            </a:r>
            <a:r>
              <a:rPr lang="en-US" sz="1600">
                <a:solidFill>
                  <a:schemeClr val="tx1">
                    <a:lumMod val="50000"/>
                  </a:schemeClr>
                </a:solidFill>
                <a:latin typeface="Times New Roman" panose="02020603050405020304" charset="0"/>
                <a:cs typeface="Times New Roman" panose="02020603050405020304" charset="0"/>
              </a:rPr>
              <a:t>:</a:t>
            </a:r>
            <a:r>
              <a:rPr sz="1600">
                <a:solidFill>
                  <a:schemeClr val="tx1">
                    <a:lumMod val="50000"/>
                  </a:schemeClr>
                </a:solidFill>
                <a:latin typeface="Times New Roman" panose="02020603050405020304" charset="0"/>
                <a:cs typeface="Times New Roman" panose="02020603050405020304" charset="0"/>
              </a:rPr>
              <a:t>Indicator variable that equals one if the company’s stock was held as a top-10 position by at least one of the </a:t>
            </a:r>
            <a:r>
              <a:rPr sz="1600" b="1">
                <a:solidFill>
                  <a:schemeClr val="tx1">
                    <a:lumMod val="50000"/>
                  </a:schemeClr>
                </a:solidFill>
                <a:latin typeface="Times New Roman" panose="02020603050405020304" charset="0"/>
                <a:cs typeface="Times New Roman" panose="02020603050405020304" charset="0"/>
              </a:rPr>
              <a:t>mutual fund clients</a:t>
            </a:r>
            <a:r>
              <a:rPr sz="1600">
                <a:solidFill>
                  <a:schemeClr val="tx1">
                    <a:lumMod val="50000"/>
                  </a:schemeClr>
                </a:solidFill>
                <a:latin typeface="Times New Roman" panose="02020603050405020304" charset="0"/>
                <a:cs typeface="Times New Roman" panose="02020603050405020304" charset="0"/>
              </a:rPr>
              <a:t> of the brokerage firm in the previous quarter, and zero otherwise</a:t>
            </a:r>
          </a:p>
          <a:p>
            <a:pPr marL="342900" indent="-342900" algn="just">
              <a:lnSpc>
                <a:spcPct val="120000"/>
              </a:lnSpc>
              <a:buFont typeface="Wingdings" panose="05000000000000000000" charset="0"/>
              <a:buChar char="Ø"/>
            </a:pPr>
            <a:r>
              <a:rPr sz="1600" i="1">
                <a:solidFill>
                  <a:schemeClr val="tx1">
                    <a:lumMod val="50000"/>
                  </a:schemeClr>
                </a:solidFill>
                <a:latin typeface="Times New Roman" panose="02020603050405020304" charset="0"/>
                <a:cs typeface="Times New Roman" panose="02020603050405020304" charset="0"/>
              </a:rPr>
              <a:t>BuySide2</a:t>
            </a:r>
            <a:r>
              <a:rPr lang="en-US" sz="1600">
                <a:solidFill>
                  <a:schemeClr val="tx1">
                    <a:lumMod val="50000"/>
                  </a:schemeClr>
                </a:solidFill>
                <a:latin typeface="Times New Roman" panose="02020603050405020304" charset="0"/>
                <a:cs typeface="Times New Roman" panose="02020603050405020304" charset="0"/>
              </a:rPr>
              <a:t>:</a:t>
            </a:r>
            <a:r>
              <a:rPr sz="1600">
                <a:solidFill>
                  <a:schemeClr val="tx1">
                    <a:lumMod val="50000"/>
                  </a:schemeClr>
                </a:solidFill>
                <a:latin typeface="Times New Roman" panose="02020603050405020304" charset="0"/>
                <a:cs typeface="Times New Roman" panose="02020603050405020304" charset="0"/>
              </a:rPr>
              <a:t>Indicator variable that equals one if the company’s stock was held in a top-10 position by at least one of the</a:t>
            </a:r>
            <a:r>
              <a:rPr sz="1600" b="1">
                <a:solidFill>
                  <a:schemeClr val="tx1">
                    <a:lumMod val="50000"/>
                  </a:schemeClr>
                </a:solidFill>
                <a:latin typeface="Times New Roman" panose="02020603050405020304" charset="0"/>
                <a:cs typeface="Times New Roman" panose="02020603050405020304" charset="0"/>
              </a:rPr>
              <a:t> brokerage firm’s important mutual fund clients</a:t>
            </a:r>
            <a:r>
              <a:rPr sz="1600">
                <a:solidFill>
                  <a:schemeClr val="tx1">
                    <a:lumMod val="50000"/>
                  </a:schemeClr>
                </a:solidFill>
                <a:latin typeface="Times New Roman" panose="02020603050405020304" charset="0"/>
                <a:cs typeface="Times New Roman" panose="02020603050405020304" charset="0"/>
              </a:rPr>
              <a:t> in the previous quarter, and zero otherwise. A mutual fund is considered an important client if the commission paid to the brokerage firm is above the median level of commission paid by all of its mutual fund clients or more than 5 percent of the total commissions that the brokerage firm receives</a:t>
            </a:r>
          </a:p>
          <a:p>
            <a:pPr marL="342900" indent="-342900" algn="just">
              <a:lnSpc>
                <a:spcPct val="120000"/>
              </a:lnSpc>
              <a:buFont typeface="Wingdings" panose="05000000000000000000" charset="0"/>
              <a:buChar char="Ø"/>
            </a:pPr>
            <a:r>
              <a:rPr sz="1600" i="1">
                <a:solidFill>
                  <a:schemeClr val="tx1">
                    <a:lumMod val="50000"/>
                  </a:schemeClr>
                </a:solidFill>
                <a:latin typeface="Times New Roman" panose="02020603050405020304" charset="0"/>
                <a:cs typeface="Times New Roman" panose="02020603050405020304" charset="0"/>
              </a:rPr>
              <a:t>BuySide3</a:t>
            </a:r>
            <a:r>
              <a:rPr lang="en-US" sz="1600">
                <a:solidFill>
                  <a:schemeClr val="tx1">
                    <a:lumMod val="50000"/>
                  </a:schemeClr>
                </a:solidFill>
                <a:latin typeface="Times New Roman" panose="02020603050405020304" charset="0"/>
                <a:cs typeface="Times New Roman" panose="02020603050405020304" charset="0"/>
              </a:rPr>
              <a:t>:</a:t>
            </a:r>
            <a:r>
              <a:rPr sz="1600">
                <a:solidFill>
                  <a:schemeClr val="tx1">
                    <a:lumMod val="50000"/>
                  </a:schemeClr>
                </a:solidFill>
                <a:latin typeface="Times New Roman" panose="02020603050405020304" charset="0"/>
                <a:cs typeface="Times New Roman" panose="02020603050405020304" charset="0"/>
              </a:rPr>
              <a:t>Natural logarithm of the total commissions received from clients who held the company’s stock in the previous quarter</a:t>
            </a:r>
          </a:p>
          <a:p>
            <a:pPr marL="342900" indent="-342900" algn="just">
              <a:lnSpc>
                <a:spcPct val="120000"/>
              </a:lnSpc>
              <a:buFont typeface="Wingdings" panose="05000000000000000000" charset="0"/>
              <a:buChar char="Ø"/>
            </a:pPr>
            <a:r>
              <a:rPr sz="1600" i="1">
                <a:solidFill>
                  <a:schemeClr val="tx1">
                    <a:lumMod val="50000"/>
                  </a:schemeClr>
                </a:solidFill>
                <a:latin typeface="Times New Roman" panose="02020603050405020304" charset="0"/>
                <a:cs typeface="Times New Roman" panose="02020603050405020304" charset="0"/>
              </a:rPr>
              <a:t>BuySide4</a:t>
            </a:r>
            <a:r>
              <a:rPr lang="en-US" sz="1600">
                <a:solidFill>
                  <a:schemeClr val="tx1">
                    <a:lumMod val="50000"/>
                  </a:schemeClr>
                </a:solidFill>
                <a:latin typeface="Times New Roman" panose="02020603050405020304" charset="0"/>
                <a:cs typeface="Times New Roman" panose="02020603050405020304" charset="0"/>
              </a:rPr>
              <a:t>:</a:t>
            </a:r>
            <a:r>
              <a:rPr sz="1600">
                <a:solidFill>
                  <a:schemeClr val="tx1">
                    <a:lumMod val="50000"/>
                  </a:schemeClr>
                </a:solidFill>
                <a:latin typeface="Times New Roman" panose="02020603050405020304" charset="0"/>
                <a:cs typeface="Times New Roman" panose="02020603050405020304" charset="0"/>
              </a:rPr>
              <a:t>Total value of the company’s stock held by mutual fund clients divided by their total assets under management in the previous quarter</a:t>
            </a:r>
          </a:p>
        </p:txBody>
      </p:sp>
      <p:pic>
        <p:nvPicPr>
          <p:cNvPr id="4" name="图片 3"/>
          <p:cNvPicPr>
            <a:picLocks noChangeAspect="1"/>
          </p:cNvPicPr>
          <p:nvPr/>
        </p:nvPicPr>
        <p:blipFill>
          <a:blip r:embed="rId3"/>
          <a:stretch>
            <a:fillRect/>
          </a:stretch>
        </p:blipFill>
        <p:spPr>
          <a:xfrm>
            <a:off x="6775450" y="1002030"/>
            <a:ext cx="5244465" cy="5942965"/>
          </a:xfrm>
          <a:prstGeom prst="rect">
            <a:avLst/>
          </a:prstGeom>
        </p:spPr>
      </p:pic>
      <p:sp>
        <p:nvSpPr>
          <p:cNvPr id="7" name="矩形 6"/>
          <p:cNvSpPr/>
          <p:nvPr/>
        </p:nvSpPr>
        <p:spPr>
          <a:xfrm>
            <a:off x="6678930" y="2326005"/>
            <a:ext cx="5260340" cy="28194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21310" y="685165"/>
            <a:ext cx="581596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Additional results and robustness checks</a:t>
            </a:r>
          </a:p>
        </p:txBody>
      </p:sp>
      <p:sp>
        <p:nvSpPr>
          <p:cNvPr id="4" name="文本框 3"/>
          <p:cNvSpPr txBox="1"/>
          <p:nvPr/>
        </p:nvSpPr>
        <p:spPr>
          <a:xfrm>
            <a:off x="587375" y="1585595"/>
            <a:ext cx="11432540" cy="501586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In the preparation stage, analysts may conduct research and acquire information that improves their understanding of the company, which is then refined and validated during the visit. Thus, preparations may contribute to visiting analysts’ improved accuracy</a:t>
            </a:r>
            <a:r>
              <a:rPr lang="en-US" sz="2000">
                <a:solidFill>
                  <a:schemeClr val="tx1">
                    <a:lumMod val="50000"/>
                  </a:schemeClr>
                </a:solidFill>
                <a:latin typeface="Times New Roman" panose="02020603050405020304" charset="0"/>
                <a:cs typeface="Times New Roman" panose="02020603050405020304" charset="0"/>
              </a:rPr>
              <a:t>.</a:t>
            </a:r>
          </a:p>
          <a:p>
            <a:pPr marL="342900" indent="-342900" algn="just">
              <a:lnSpc>
                <a:spcPct val="16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We hand-collect and categorize the questions analysts ask during the company visits. Specifically, we categorize analyst questions into </a:t>
            </a:r>
            <a:r>
              <a:rPr lang="en-US" sz="2000" b="1">
                <a:solidFill>
                  <a:schemeClr val="tx1">
                    <a:lumMod val="50000"/>
                  </a:schemeClr>
                </a:solidFill>
                <a:latin typeface="Times New Roman" panose="02020603050405020304" charset="0"/>
                <a:cs typeface="Times New Roman" panose="02020603050405020304" charset="0"/>
              </a:rPr>
              <a:t>nine types</a:t>
            </a:r>
            <a:r>
              <a:rPr lang="en-US" sz="2000">
                <a:solidFill>
                  <a:schemeClr val="tx1">
                    <a:lumMod val="50000"/>
                  </a:schemeClr>
                </a:solidFill>
                <a:latin typeface="Times New Roman" panose="02020603050405020304" charset="0"/>
                <a:cs typeface="Times New Roman" panose="02020603050405020304" charset="0"/>
              </a:rPr>
              <a:t> and classify some as </a:t>
            </a:r>
            <a:r>
              <a:rPr lang="en-US" sz="2000" b="1">
                <a:solidFill>
                  <a:schemeClr val="tx1">
                    <a:lumMod val="50000"/>
                  </a:schemeClr>
                </a:solidFill>
                <a:latin typeface="Times New Roman" panose="02020603050405020304" charset="0"/>
                <a:cs typeface="Times New Roman" panose="02020603050405020304" charset="0"/>
              </a:rPr>
              <a:t>“deep”</a:t>
            </a:r>
            <a:r>
              <a:rPr lang="en-US" sz="2000">
                <a:solidFill>
                  <a:schemeClr val="tx1">
                    <a:lumMod val="50000"/>
                  </a:schemeClr>
                </a:solidFill>
                <a:latin typeface="Times New Roman" panose="02020603050405020304" charset="0"/>
                <a:cs typeface="Times New Roman" panose="02020603050405020304" charset="0"/>
              </a:rPr>
              <a:t>.</a:t>
            </a:r>
          </a:p>
          <a:p>
            <a:pPr marL="342900" indent="-342900" algn="just">
              <a:lnSpc>
                <a:spcPct val="16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We argue that analysts who ask a broader array of questions or deeper questions are more likely to have prepared for the visits than analysts who ask fewer or routine questions. </a:t>
            </a:r>
          </a:p>
          <a:p>
            <a:pPr marL="342900" indent="-342900" algn="just">
              <a:lnSpc>
                <a:spcPct val="16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We partition our sample based on the number and types of questions into four subsamples: </a:t>
            </a:r>
            <a:r>
              <a:rPr lang="en-US" sz="2000" b="1">
                <a:solidFill>
                  <a:schemeClr val="tx1">
                    <a:lumMod val="50000"/>
                  </a:schemeClr>
                </a:solidFill>
                <a:latin typeface="Times New Roman" panose="02020603050405020304" charset="0"/>
                <a:cs typeface="Times New Roman" panose="02020603050405020304" charset="0"/>
              </a:rPr>
              <a:t>visits asking one type of question; visits asking at least two types of questions;visits asking simple questions, and visits asking deep questions.</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Analyst preparations for company visits</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21310" y="685165"/>
            <a:ext cx="581596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Additional results and robustness checks</a:t>
            </a:r>
          </a:p>
        </p:txBody>
      </p:sp>
      <p:sp>
        <p:nvSpPr>
          <p:cNvPr id="4" name="文本框 3"/>
          <p:cNvSpPr txBox="1"/>
          <p:nvPr/>
        </p:nvSpPr>
        <p:spPr>
          <a:xfrm>
            <a:off x="587375" y="1585595"/>
            <a:ext cx="11432540" cy="5169535"/>
          </a:xfrm>
          <a:prstGeom prst="rect">
            <a:avLst/>
          </a:prstGeom>
          <a:noFill/>
        </p:spPr>
        <p:txBody>
          <a:bodyPr wrap="square" rtlCol="0" anchor="t">
            <a:spAutoFit/>
          </a:bodyPr>
          <a:lstStyle/>
          <a:p>
            <a:pPr marL="342900" indent="-342900" algn="just">
              <a:lnSpc>
                <a:spcPct val="11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Type 1 concerns a company’s routine operations, such as company fundamentals, financial condition, future operating strategies, and industry or macroeconomic conditions.</a:t>
            </a:r>
          </a:p>
          <a:p>
            <a:pPr marL="342900" indent="-342900" algn="just">
              <a:lnSpc>
                <a:spcPct val="11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Type 2 concerns a company’s payout policy, general corporate governance, shareholders’ meeting plans, and annual report disclosure dates.</a:t>
            </a:r>
          </a:p>
          <a:p>
            <a:pPr marL="342900" indent="-342900" algn="just">
              <a:lnSpc>
                <a:spcPct val="11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Type 3 concerns a company’s stock performance.</a:t>
            </a:r>
          </a:p>
          <a:p>
            <a:pPr marL="342900" indent="-342900" algn="just">
              <a:lnSpc>
                <a:spcPct val="11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Type 4 concerns a company’s stock issuances, stock ownership transfers, share-split reforms, nontradable share issues, and ownership changes of control shareholders.</a:t>
            </a:r>
          </a:p>
          <a:p>
            <a:pPr marL="342900" indent="-342900" algn="just">
              <a:lnSpc>
                <a:spcPct val="11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Type 5 concerns asset operations, such as asset restructuring, asset replacements, mergers, and acquisitions.</a:t>
            </a:r>
          </a:p>
          <a:p>
            <a:pPr marL="342900" indent="-342900" algn="just">
              <a:lnSpc>
                <a:spcPct val="11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Type 6 concerns company debt, such as restructurings, replacements, and write-offs.</a:t>
            </a:r>
          </a:p>
          <a:p>
            <a:pPr marL="342900" indent="-342900" algn="just">
              <a:lnSpc>
                <a:spcPct val="11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Type7 concerns detailed issues of corporate governance, such as the use of capital, related-party transactions, lawsuits, and company guarantees.</a:t>
            </a:r>
          </a:p>
          <a:p>
            <a:pPr marL="342900" indent="-342900" algn="just">
              <a:lnSpc>
                <a:spcPct val="11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Type 8 concerns top management salaries, stock option incentive plans, and managementturnover.</a:t>
            </a:r>
          </a:p>
          <a:p>
            <a:pPr marL="342900" indent="-342900" algn="just">
              <a:lnSpc>
                <a:spcPct val="11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Type 9 concerns the details of a company’s performance that require knowledge of company performance in both the current and previous years. It includes discrepancies in the annual report or company performance data and inquiries about the effects of specific events on company performance.</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Analyst preparations for company visits</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21310" y="685165"/>
            <a:ext cx="581596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Additional results and robustness checks</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Analyst preparations for company visits</a:t>
            </a:r>
          </a:p>
        </p:txBody>
      </p:sp>
      <p:pic>
        <p:nvPicPr>
          <p:cNvPr id="5" name="图片 4"/>
          <p:cNvPicPr>
            <a:picLocks noChangeAspect="1"/>
          </p:cNvPicPr>
          <p:nvPr/>
        </p:nvPicPr>
        <p:blipFill>
          <a:blip r:embed="rId3"/>
          <a:stretch>
            <a:fillRect/>
          </a:stretch>
        </p:blipFill>
        <p:spPr>
          <a:xfrm>
            <a:off x="1756410" y="1873250"/>
            <a:ext cx="9093835" cy="4051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21310" y="685165"/>
            <a:ext cx="581596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Additional results and robustness checks</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Analyst preparations for company visits</a:t>
            </a:r>
          </a:p>
        </p:txBody>
      </p:sp>
      <p:pic>
        <p:nvPicPr>
          <p:cNvPr id="6" name="图片 5"/>
          <p:cNvPicPr>
            <a:picLocks noChangeAspect="1"/>
          </p:cNvPicPr>
          <p:nvPr/>
        </p:nvPicPr>
        <p:blipFill>
          <a:blip r:embed="rId3"/>
          <a:stretch>
            <a:fillRect/>
          </a:stretch>
        </p:blipFill>
        <p:spPr>
          <a:xfrm>
            <a:off x="6081395" y="44450"/>
            <a:ext cx="6029325" cy="1676400"/>
          </a:xfrm>
          <a:prstGeom prst="rect">
            <a:avLst/>
          </a:prstGeom>
        </p:spPr>
      </p:pic>
      <p:pic>
        <p:nvPicPr>
          <p:cNvPr id="4" name="图片 3"/>
          <p:cNvPicPr>
            <a:picLocks noChangeAspect="1"/>
          </p:cNvPicPr>
          <p:nvPr/>
        </p:nvPicPr>
        <p:blipFill>
          <a:blip r:embed="rId4"/>
          <a:stretch>
            <a:fillRect/>
          </a:stretch>
        </p:blipFill>
        <p:spPr>
          <a:xfrm>
            <a:off x="6090920" y="1720850"/>
            <a:ext cx="6010275" cy="5086350"/>
          </a:xfrm>
          <a:prstGeom prst="rect">
            <a:avLst/>
          </a:prstGeom>
        </p:spPr>
      </p:pic>
      <p:sp>
        <p:nvSpPr>
          <p:cNvPr id="7" name="矩形 6"/>
          <p:cNvSpPr/>
          <p:nvPr/>
        </p:nvSpPr>
        <p:spPr>
          <a:xfrm>
            <a:off x="6081395" y="1002030"/>
            <a:ext cx="5854700" cy="3257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文本框 7"/>
          <p:cNvSpPr txBox="1"/>
          <p:nvPr/>
        </p:nvSpPr>
        <p:spPr>
          <a:xfrm>
            <a:off x="243205" y="2000250"/>
            <a:ext cx="5614035" cy="1291590"/>
          </a:xfrm>
          <a:prstGeom prst="rect">
            <a:avLst/>
          </a:prstGeom>
          <a:noFill/>
        </p:spPr>
        <p:txBody>
          <a:bodyPr wrap="square" rtlCol="0" anchor="t">
            <a:spAutoFit/>
          </a:bodyPr>
          <a:lstStyle/>
          <a:p>
            <a:pPr marL="342900" indent="-342900" algn="just">
              <a:lnSpc>
                <a:spcPct val="13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when analysts visit companies, they provide more</a:t>
            </a:r>
          </a:p>
          <a:p>
            <a:pPr marL="0" indent="0" algn="just">
              <a:lnSpc>
                <a:spcPct val="130000"/>
              </a:lnSpc>
              <a:buFont typeface="Wingdings" panose="05000000000000000000" charset="0"/>
              <a:buNone/>
            </a:pPr>
            <a:r>
              <a:rPr sz="2000">
                <a:solidFill>
                  <a:schemeClr val="tx1">
                    <a:lumMod val="50000"/>
                  </a:schemeClr>
                </a:solidFill>
                <a:latin typeface="Times New Roman" panose="02020603050405020304" charset="0"/>
                <a:cs typeface="Times New Roman" panose="02020603050405020304" charset="0"/>
              </a:rPr>
              <a:t>accurate forecasts than those without visits even after controlling for their preparations.</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21310" y="685165"/>
            <a:ext cx="581596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Additional results and robustness checks</a:t>
            </a:r>
          </a:p>
        </p:txBody>
      </p:sp>
      <p:sp>
        <p:nvSpPr>
          <p:cNvPr id="4" name="文本框 3"/>
          <p:cNvSpPr txBox="1"/>
          <p:nvPr/>
        </p:nvSpPr>
        <p:spPr>
          <a:xfrm>
            <a:off x="587375" y="1585595"/>
            <a:ext cx="11432540" cy="304609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To address the concern that the informational advantage gained from company visits may be the result of material selective disclosure by company managers during the visits</a:t>
            </a:r>
            <a:r>
              <a:rPr lang="en-US" sz="2000">
                <a:solidFill>
                  <a:schemeClr val="tx1">
                    <a:lumMod val="50000"/>
                  </a:schemeClr>
                </a:solidFill>
                <a:latin typeface="Times New Roman" panose="02020603050405020304" charset="0"/>
                <a:cs typeface="Times New Roman" panose="02020603050405020304" charset="0"/>
              </a:rPr>
              <a:t>.</a:t>
            </a:r>
            <a:endParaRPr sz="2000">
              <a:solidFill>
                <a:schemeClr val="tx1">
                  <a:lumMod val="50000"/>
                </a:schemeClr>
              </a:solidFill>
              <a:latin typeface="Times New Roman" panose="02020603050405020304" charset="0"/>
              <a:cs typeface="Times New Roman" panose="02020603050405020304" charset="0"/>
            </a:endParaRPr>
          </a:p>
          <a:p>
            <a:pPr marL="342900" indent="-342900" algn="just">
              <a:lnSpc>
                <a:spcPct val="16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W</a:t>
            </a:r>
            <a:r>
              <a:rPr sz="2000">
                <a:solidFill>
                  <a:schemeClr val="tx1">
                    <a:lumMod val="50000"/>
                  </a:schemeClr>
                </a:solidFill>
                <a:latin typeface="Times New Roman" panose="02020603050405020304" charset="0"/>
                <a:cs typeface="Times New Roman" panose="02020603050405020304" charset="0"/>
              </a:rPr>
              <a:t>e repeat the baseline regression after dropping all visiting records within one month of the earnings announcements. </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The likelihood of selective disclosure during company visits that occurred months before earnings announcements is low, because managers could not observe precise signals about earnings far in advance. </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Selective disclosure by managers</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21310" y="685165"/>
            <a:ext cx="581596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Additional results and robustness checks</a:t>
            </a:r>
          </a:p>
        </p:txBody>
      </p:sp>
      <p:sp>
        <p:nvSpPr>
          <p:cNvPr id="4" name="文本框 3"/>
          <p:cNvSpPr txBox="1"/>
          <p:nvPr/>
        </p:nvSpPr>
        <p:spPr>
          <a:xfrm>
            <a:off x="587375" y="1585595"/>
            <a:ext cx="11432540" cy="1568450"/>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To control for the potential effect of analyst skill on the visiting decision and earnings forecast, we have included the lagged forecast accuracy (from the previous year) as an independent variable and excluded observations of the first earnings forecast on a company by a brokerage firm. </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Initial coverage</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21310" y="685165"/>
            <a:ext cx="581596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Additional results and robustness checks</a:t>
            </a:r>
          </a:p>
        </p:txBody>
      </p:sp>
      <p:sp>
        <p:nvSpPr>
          <p:cNvPr id="4" name="文本框 3"/>
          <p:cNvSpPr txBox="1"/>
          <p:nvPr/>
        </p:nvSpPr>
        <p:spPr>
          <a:xfrm>
            <a:off x="587375" y="1585595"/>
            <a:ext cx="11432540" cy="452310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A natural question is whether the analyst from a brokerage firm visiting a company is the same person issuing earnings forecast for that company. </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In the case that a team of analysts covers a company, we expect that the visiting analyst can convey the information obtained via the company visit to the rest of the team</a:t>
            </a:r>
          </a:p>
          <a:p>
            <a:pPr marL="342900" indent="-342900" algn="just">
              <a:lnSpc>
                <a:spcPct val="16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W</a:t>
            </a:r>
            <a:r>
              <a:rPr sz="2000">
                <a:solidFill>
                  <a:schemeClr val="tx1">
                    <a:lumMod val="50000"/>
                  </a:schemeClr>
                </a:solidFill>
                <a:latin typeface="Times New Roman" panose="02020603050405020304" charset="0"/>
                <a:cs typeface="Times New Roman" panose="02020603050405020304" charset="0"/>
              </a:rPr>
              <a:t>e conjecture that a brokerage firm’s visit to a company enhances its analysts’ forecasting performance for that company, regardless of how many analysts are employed by the brokerage firm to cover the company and which analyst visited the company.</a:t>
            </a:r>
          </a:p>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The first (second) group contains the earnings forecasts of brokerage firms that employ only one (more than one) analyst to cover a company in a given year. </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Earnings forecasts by an individual analyst versus a team of analysts</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5"/>
            <a:ext cx="50422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8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Introduction</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1</a:t>
            </a:r>
            <a:endParaRPr lang="zh-CN" altLang="en-US" b="1" dirty="0">
              <a:solidFill>
                <a:schemeClr val="accent2"/>
              </a:solidFill>
              <a:latin typeface="Times New Roman" panose="02020603050405020304" charset="0"/>
              <a:cs typeface="Times New Roman" panose="02020603050405020304" charset="0"/>
            </a:endParaRPr>
          </a:p>
        </p:txBody>
      </p:sp>
      <p:sp>
        <p:nvSpPr>
          <p:cNvPr id="2" name="文本框 1"/>
          <p:cNvSpPr txBox="1"/>
          <p:nvPr/>
        </p:nvSpPr>
        <p:spPr>
          <a:xfrm>
            <a:off x="1027748" y="906145"/>
            <a:ext cx="3255010" cy="460375"/>
          </a:xfrm>
          <a:prstGeom prst="rect">
            <a:avLst/>
          </a:prstGeom>
          <a:noFill/>
        </p:spPr>
        <p:txBody>
          <a:bodyPr wrap="none" rtlCol="0" anchor="t">
            <a:spAutoFit/>
          </a:bodyPr>
          <a:lstStyle/>
          <a:p>
            <a:pPr marL="342900" indent="-342900" algn="just">
              <a:buFont typeface="Wingdings" panose="05000000000000000000" charset="0"/>
              <a:buChar char="l"/>
            </a:pPr>
            <a:r>
              <a:rPr lang="zh-CN" altLang="en-US" sz="2400" b="1">
                <a:solidFill>
                  <a:schemeClr val="tx1">
                    <a:lumMod val="50000"/>
                  </a:schemeClr>
                </a:solidFill>
                <a:latin typeface="Times New Roman" panose="02020603050405020304" charset="0"/>
                <a:cs typeface="Times New Roman" panose="02020603050405020304" charset="0"/>
                <a:sym typeface="Arial" panose="020B0604020202020204"/>
              </a:rPr>
              <a:t>Research </a:t>
            </a:r>
            <a:r>
              <a:rPr lang="en-US" altLang="zh-CN" sz="2400" b="1">
                <a:solidFill>
                  <a:schemeClr val="tx1">
                    <a:lumMod val="50000"/>
                  </a:schemeClr>
                </a:solidFill>
                <a:latin typeface="Times New Roman" panose="02020603050405020304" charset="0"/>
                <a:cs typeface="Times New Roman" panose="02020603050405020304" charset="0"/>
                <a:sym typeface="Arial" panose="020B0604020202020204"/>
              </a:rPr>
              <a:t>Conclusion</a:t>
            </a:r>
          </a:p>
        </p:txBody>
      </p:sp>
      <p:sp>
        <p:nvSpPr>
          <p:cNvPr id="4" name="文本框 3"/>
          <p:cNvSpPr txBox="1"/>
          <p:nvPr/>
        </p:nvSpPr>
        <p:spPr>
          <a:xfrm>
            <a:off x="381635" y="1456055"/>
            <a:ext cx="11432540" cy="501586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lang="en-US" altLang="zh-CN" sz="2000" b="1" dirty="0">
                <a:solidFill>
                  <a:schemeClr val="tx1">
                    <a:lumMod val="50000"/>
                  </a:schemeClr>
                </a:solidFill>
                <a:latin typeface="Times New Roman" panose="02020603050405020304" charset="0"/>
                <a:cs typeface="Times New Roman" panose="02020603050405020304" charset="0"/>
                <a:sym typeface="+mn-ea"/>
              </a:rPr>
              <a:t>This paper investigates whether company visits provide analysts with an informational advantage. </a:t>
            </a:r>
          </a:p>
          <a:p>
            <a:pPr marL="342900" indent="-342900" algn="just">
              <a:lnSpc>
                <a:spcPct val="160000"/>
              </a:lnSpc>
              <a:buFont typeface="Wingdings" panose="05000000000000000000" charset="0"/>
              <a:buChar char="Ø"/>
            </a:pPr>
            <a:r>
              <a:rPr lang="en-US" altLang="zh-CN" sz="2000" b="1" dirty="0">
                <a:solidFill>
                  <a:schemeClr val="tx1">
                    <a:lumMod val="50000"/>
                  </a:schemeClr>
                </a:solidFill>
                <a:latin typeface="Times New Roman" panose="02020603050405020304" charset="0"/>
                <a:cs typeface="Times New Roman" panose="02020603050405020304" charset="0"/>
                <a:sym typeface="+mn-ea"/>
              </a:rPr>
              <a:t>We find </a:t>
            </a:r>
            <a:r>
              <a:rPr lang="en-US" altLang="zh-CN" sz="2000" b="1" dirty="0">
                <a:solidFill>
                  <a:srgbClr val="FF0000"/>
                </a:solidFill>
                <a:latin typeface="Times New Roman" panose="02020603050405020304" charset="0"/>
                <a:cs typeface="Times New Roman" panose="02020603050405020304" charset="0"/>
                <a:sym typeface="+mn-ea"/>
              </a:rPr>
              <a:t>that company visits significantly enhance the accuracy of the analysts’ earnings forecasts for those companies. </a:t>
            </a:r>
          </a:p>
          <a:p>
            <a:pPr marL="342900" indent="-342900" algn="just">
              <a:lnSpc>
                <a:spcPct val="160000"/>
              </a:lnSpc>
              <a:buFont typeface="Wingdings" panose="05000000000000000000" charset="0"/>
              <a:buChar char="Ø"/>
            </a:pPr>
            <a:r>
              <a:rPr lang="en-US" altLang="zh-CN" sz="2000" b="1" dirty="0">
                <a:solidFill>
                  <a:schemeClr val="tx1">
                    <a:lumMod val="50000"/>
                  </a:schemeClr>
                </a:solidFill>
                <a:latin typeface="Times New Roman" panose="02020603050405020304" charset="0"/>
                <a:cs typeface="Times New Roman" panose="02020603050405020304" charset="0"/>
                <a:sym typeface="+mn-ea"/>
              </a:rPr>
              <a:t>The benefit from company visits is more pronounced for companies that are more neglected or less accessible and for brokerage firms that face less pressure for optimistic forecasts from buy-side clients. </a:t>
            </a:r>
          </a:p>
          <a:p>
            <a:pPr marL="342900" indent="-342900" algn="just">
              <a:lnSpc>
                <a:spcPct val="160000"/>
              </a:lnSpc>
              <a:buFont typeface="Wingdings" panose="05000000000000000000" charset="0"/>
              <a:buChar char="Ø"/>
            </a:pPr>
            <a:r>
              <a:rPr lang="en-US" altLang="zh-CN" sz="2000" b="1" dirty="0">
                <a:solidFill>
                  <a:schemeClr val="tx1">
                    <a:lumMod val="50000"/>
                  </a:schemeClr>
                </a:solidFill>
                <a:latin typeface="Times New Roman" panose="02020603050405020304" charset="0"/>
                <a:cs typeface="Times New Roman" panose="02020603050405020304" charset="0"/>
                <a:sym typeface="+mn-ea"/>
              </a:rPr>
              <a:t>Our results are robust and remain significant after controlling for </a:t>
            </a:r>
            <a:r>
              <a:rPr lang="en-US" altLang="zh-CN" sz="2000" b="1" dirty="0" err="1">
                <a:solidFill>
                  <a:schemeClr val="tx1">
                    <a:lumMod val="50000"/>
                  </a:schemeClr>
                </a:solidFill>
                <a:latin typeface="Times New Roman" panose="02020603050405020304" charset="0"/>
                <a:cs typeface="Times New Roman" panose="02020603050405020304" charset="0"/>
                <a:sym typeface="+mn-ea"/>
              </a:rPr>
              <a:t>endogeneity</a:t>
            </a:r>
            <a:r>
              <a:rPr lang="en-US" altLang="zh-CN" sz="2000" b="1" dirty="0">
                <a:solidFill>
                  <a:schemeClr val="tx1">
                    <a:lumMod val="50000"/>
                  </a:schemeClr>
                </a:solidFill>
                <a:latin typeface="Times New Roman" panose="02020603050405020304" charset="0"/>
                <a:cs typeface="Times New Roman" panose="02020603050405020304" charset="0"/>
                <a:sym typeface="+mn-ea"/>
              </a:rPr>
              <a:t> and selection bias.</a:t>
            </a:r>
          </a:p>
          <a:p>
            <a:pPr marL="342900" indent="-342900" algn="just">
              <a:lnSpc>
                <a:spcPct val="160000"/>
              </a:lnSpc>
              <a:buFont typeface="Wingdings" panose="05000000000000000000" charset="0"/>
              <a:buChar char="Ø"/>
            </a:pPr>
            <a:r>
              <a:rPr lang="en-US" altLang="zh-CN" sz="2000" b="1" dirty="0">
                <a:solidFill>
                  <a:schemeClr val="tx1">
                    <a:lumMod val="50000"/>
                  </a:schemeClr>
                </a:solidFill>
                <a:latin typeface="Times New Roman" panose="02020603050405020304" charset="0"/>
                <a:cs typeface="Times New Roman" panose="02020603050405020304" charset="0"/>
                <a:sym typeface="+mn-ea"/>
              </a:rPr>
              <a:t>Overall, our findings show that private interactions with company management provide analysts with an informational advantage and suggest that company visits facilitate the mosaic approach to information acquisition.</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21310" y="685165"/>
            <a:ext cx="581596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Additional results and robustness checks</a:t>
            </a:r>
          </a:p>
        </p:txBody>
      </p:sp>
      <p:sp>
        <p:nvSpPr>
          <p:cNvPr id="4" name="文本框 3"/>
          <p:cNvSpPr txBox="1"/>
          <p:nvPr/>
        </p:nvSpPr>
        <p:spPr>
          <a:xfrm>
            <a:off x="587375" y="1585595"/>
            <a:ext cx="11432540" cy="2061210"/>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i="1">
                <a:solidFill>
                  <a:schemeClr val="tx1">
                    <a:lumMod val="50000"/>
                  </a:schemeClr>
                </a:solidFill>
                <a:latin typeface="Times New Roman" panose="02020603050405020304" charset="0"/>
                <a:cs typeface="Times New Roman" panose="02020603050405020304" charset="0"/>
              </a:rPr>
              <a:t>Accuracy2</a:t>
            </a:r>
            <a:r>
              <a:rPr lang="en-US" sz="2000">
                <a:solidFill>
                  <a:schemeClr val="tx1">
                    <a:lumMod val="50000"/>
                  </a:schemeClr>
                </a:solidFill>
                <a:latin typeface="Times New Roman" panose="02020603050405020304" charset="0"/>
                <a:cs typeface="Times New Roman" panose="02020603050405020304" charset="0"/>
              </a:rPr>
              <a:t>:</a:t>
            </a:r>
            <a:r>
              <a:rPr sz="2000">
                <a:solidFill>
                  <a:schemeClr val="tx1">
                    <a:lumMod val="50000"/>
                  </a:schemeClr>
                </a:solidFill>
                <a:latin typeface="Times New Roman" panose="02020603050405020304" charset="0"/>
                <a:cs typeface="Times New Roman" panose="02020603050405020304" charset="0"/>
              </a:rPr>
              <a:t>defined as the forecast accuracy used in the main tests minus the average earnings forecast accuracy over all brokerages for the same company in the same year. </a:t>
            </a:r>
          </a:p>
          <a:p>
            <a:pPr marL="342900" indent="-342900" algn="just">
              <a:lnSpc>
                <a:spcPct val="160000"/>
              </a:lnSpc>
              <a:buFont typeface="Wingdings" panose="05000000000000000000" charset="0"/>
              <a:buChar char="Ø"/>
            </a:pPr>
            <a:r>
              <a:rPr sz="2000" i="1">
                <a:solidFill>
                  <a:schemeClr val="tx1">
                    <a:lumMod val="50000"/>
                  </a:schemeClr>
                </a:solidFill>
                <a:latin typeface="Times New Roman" panose="02020603050405020304" charset="0"/>
                <a:cs typeface="Times New Roman" panose="02020603050405020304" charset="0"/>
                <a:sym typeface="+mn-ea"/>
              </a:rPr>
              <a:t>Accuracy</a:t>
            </a:r>
            <a:r>
              <a:rPr lang="en-US" sz="2000" i="1">
                <a:solidFill>
                  <a:schemeClr val="tx1">
                    <a:lumMod val="50000"/>
                  </a:schemeClr>
                </a:solidFill>
                <a:latin typeface="Times New Roman" panose="02020603050405020304" charset="0"/>
                <a:cs typeface="Times New Roman" panose="02020603050405020304" charset="0"/>
                <a:sym typeface="+mn-ea"/>
              </a:rPr>
              <a:t>3:</a:t>
            </a:r>
            <a:r>
              <a:rPr sz="2000">
                <a:solidFill>
                  <a:schemeClr val="tx1">
                    <a:lumMod val="50000"/>
                  </a:schemeClr>
                </a:solidFill>
                <a:latin typeface="Times New Roman" panose="02020603050405020304" charset="0"/>
                <a:cs typeface="Times New Roman" panose="02020603050405020304" charset="0"/>
              </a:rPr>
              <a:t>We adopt another widely used accuracy measurewhich is similar to Accuracy but uses the actual EPS instead of the stock price as the denominator. </a:t>
            </a:r>
          </a:p>
        </p:txBody>
      </p:sp>
      <p:sp>
        <p:nvSpPr>
          <p:cNvPr id="2" name="文本框 1"/>
          <p:cNvSpPr txBox="1"/>
          <p:nvPr/>
        </p:nvSpPr>
        <p:spPr>
          <a:xfrm>
            <a:off x="587375" y="1002030"/>
            <a:ext cx="11432540" cy="583565"/>
          </a:xfrm>
          <a:prstGeom prst="rect">
            <a:avLst/>
          </a:prstGeom>
          <a:noFill/>
        </p:spPr>
        <p:txBody>
          <a:bodyPr wrap="square" rtlCol="0" anchor="t">
            <a:spAutoFit/>
          </a:bodyPr>
          <a:lstStyle/>
          <a:p>
            <a:pPr marL="342900" indent="-342900" algn="just">
              <a:lnSpc>
                <a:spcPct val="160000"/>
              </a:lnSpc>
              <a:buFont typeface="Wingdings" panose="05000000000000000000" charset="0"/>
              <a:buChar char="l"/>
            </a:pPr>
            <a:r>
              <a:rPr sz="2000" b="1">
                <a:solidFill>
                  <a:schemeClr val="tx1">
                    <a:lumMod val="50000"/>
                  </a:schemeClr>
                </a:solidFill>
                <a:latin typeface="Times New Roman" panose="02020603050405020304" charset="0"/>
                <a:cs typeface="Times New Roman" panose="02020603050405020304" charset="0"/>
                <a:sym typeface="+mn-ea"/>
              </a:rPr>
              <a:t>Alternative measures of forecast accuracy</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Empirical results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3</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21310" y="685165"/>
            <a:ext cx="581596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Additional results and robustness checks</a:t>
            </a:r>
          </a:p>
        </p:txBody>
      </p:sp>
      <p:pic>
        <p:nvPicPr>
          <p:cNvPr id="6" name="图片 5"/>
          <p:cNvPicPr>
            <a:picLocks noChangeAspect="1"/>
          </p:cNvPicPr>
          <p:nvPr/>
        </p:nvPicPr>
        <p:blipFill>
          <a:blip r:embed="rId3"/>
          <a:stretch>
            <a:fillRect/>
          </a:stretch>
        </p:blipFill>
        <p:spPr>
          <a:xfrm>
            <a:off x="414655" y="1821815"/>
            <a:ext cx="5447030" cy="4467225"/>
          </a:xfrm>
          <a:prstGeom prst="rect">
            <a:avLst/>
          </a:prstGeom>
        </p:spPr>
      </p:pic>
      <p:pic>
        <p:nvPicPr>
          <p:cNvPr id="7" name="图片 6"/>
          <p:cNvPicPr>
            <a:picLocks noChangeAspect="1"/>
          </p:cNvPicPr>
          <p:nvPr/>
        </p:nvPicPr>
        <p:blipFill>
          <a:blip r:embed="rId4"/>
          <a:stretch>
            <a:fillRect/>
          </a:stretch>
        </p:blipFill>
        <p:spPr>
          <a:xfrm>
            <a:off x="6137275" y="2128520"/>
            <a:ext cx="5247640" cy="2836545"/>
          </a:xfrm>
          <a:prstGeom prst="rect">
            <a:avLst/>
          </a:prstGeom>
        </p:spPr>
      </p:pic>
      <p:sp>
        <p:nvSpPr>
          <p:cNvPr id="8" name="矩形 7"/>
          <p:cNvSpPr/>
          <p:nvPr/>
        </p:nvSpPr>
        <p:spPr>
          <a:xfrm>
            <a:off x="1330325" y="3265805"/>
            <a:ext cx="752475" cy="3257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a:xfrm>
            <a:off x="2208530" y="3265805"/>
            <a:ext cx="752475" cy="3257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a:xfrm>
            <a:off x="3060065" y="3265805"/>
            <a:ext cx="1334770" cy="3257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a:xfrm>
            <a:off x="4526915" y="3266440"/>
            <a:ext cx="1334770" cy="3257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Conclusion</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4</a:t>
            </a:r>
            <a:endParaRPr lang="zh-CN" altLang="en-US" b="1" dirty="0">
              <a:solidFill>
                <a:schemeClr val="accent2"/>
              </a:solidFill>
              <a:latin typeface="Times New Roman" panose="02020603050405020304" charset="0"/>
              <a:cs typeface="Times New Roman" panose="02020603050405020304" charset="0"/>
            </a:endParaRPr>
          </a:p>
        </p:txBody>
      </p:sp>
      <p:sp>
        <p:nvSpPr>
          <p:cNvPr id="4" name="文本框 3"/>
          <p:cNvSpPr txBox="1"/>
          <p:nvPr/>
        </p:nvSpPr>
        <p:spPr>
          <a:xfrm>
            <a:off x="381635" y="1276350"/>
            <a:ext cx="11208385" cy="3538220"/>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lang="en-US" altLang="zh-CN" sz="2000" b="1">
                <a:solidFill>
                  <a:schemeClr val="tx1">
                    <a:lumMod val="50000"/>
                  </a:schemeClr>
                </a:solidFill>
                <a:latin typeface="Times New Roman" panose="02020603050405020304" charset="0"/>
                <a:cs typeface="Times New Roman" panose="02020603050405020304" charset="0"/>
              </a:rPr>
              <a:t>First, our results are based on Chinese data. Given the significant differences between emerging markets and developed markets,it is important to evaluate the generalization of our results in future research.</a:t>
            </a:r>
          </a:p>
          <a:p>
            <a:pPr marL="342900" indent="-342900" algn="just">
              <a:lnSpc>
                <a:spcPct val="160000"/>
              </a:lnSpc>
              <a:buFont typeface="Wingdings" panose="05000000000000000000" charset="0"/>
              <a:buChar char="Ø"/>
            </a:pPr>
            <a:r>
              <a:rPr lang="en-US" altLang="zh-CN" sz="2000" b="1">
                <a:solidFill>
                  <a:schemeClr val="tx1">
                    <a:lumMod val="50000"/>
                  </a:schemeClr>
                </a:solidFill>
                <a:latin typeface="Times New Roman" panose="02020603050405020304" charset="0"/>
                <a:cs typeface="Times New Roman" panose="02020603050405020304" charset="0"/>
              </a:rPr>
              <a:t>Second, our paper focuses on the informational advantage of company visits to the sell-side analysts employed by the brokerage firms. Future studies can gain a more complete understanding of the informational advantage of private access to company management by including other entities (e.g., institutional investors and buy-side analysts) who can also visit the companies.</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2580640" y="2578100"/>
            <a:ext cx="6877685" cy="706755"/>
          </a:xfrm>
          <a:prstGeom prst="rect">
            <a:avLst/>
          </a:prstGeom>
          <a:noFill/>
        </p:spPr>
        <p:txBody>
          <a:bodyPr wrap="square" rtlCol="0" anchor="t">
            <a:spAutoFit/>
            <a:scene3d>
              <a:camera prst="orthographicFront"/>
              <a:lightRig rig="threePt" dir="t"/>
            </a:scene3d>
          </a:bodyPr>
          <a:lstStyle/>
          <a:p>
            <a:pPr algn="ctr"/>
            <a:r>
              <a:rPr sz="4000" b="1" i="1" dirty="0" smtClean="0">
                <a:ln/>
                <a:solidFill>
                  <a:schemeClr val="tx1"/>
                </a:solidFill>
                <a:effectLst>
                  <a:outerShdw blurRad="38100" dist="19050" dir="2700000" algn="tl" rotWithShape="0">
                    <a:schemeClr val="dk1">
                      <a:alpha val="40000"/>
                    </a:schemeClr>
                  </a:outerShdw>
                </a:effectLst>
                <a:latin typeface="Times New Roman" panose="02020603050405020304" charset="0"/>
                <a:ea typeface="微软雅黑" panose="020B0503020204020204" pitchFamily="34" charset="-122"/>
                <a:cs typeface="Times New Roman" panose="02020603050405020304" charset="0"/>
              </a:rPr>
              <a:t>THANK YOU!</a:t>
            </a:r>
          </a:p>
        </p:txBody>
      </p:sp>
    </p:spTree>
  </p:cSld>
  <p:clrMapOvr>
    <a:masterClrMapping/>
  </p:clrMapOvr>
  <mc:AlternateContent xmlns:mc="http://schemas.openxmlformats.org/markup-compatibility/2006" xmlns:p14="http://schemas.microsoft.com/office/powerpoint/2010/main">
    <mc:Choice Requires="p14">
      <p:transition spd="slow" p14:dur="2000" advTm="9437">
        <p14:flash/>
      </p:transition>
    </mc:Choice>
    <mc:Fallback xmlns="">
      <p:transition spd="slow" advTm="9437">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5"/>
            <a:ext cx="50422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8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Introduction</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1</a:t>
            </a:r>
            <a:endParaRPr lang="zh-CN" altLang="en-US" b="1" dirty="0">
              <a:solidFill>
                <a:schemeClr val="accent2"/>
              </a:solidFill>
              <a:latin typeface="Times New Roman" panose="02020603050405020304" charset="0"/>
              <a:cs typeface="Times New Roman" panose="02020603050405020304" charset="0"/>
            </a:endParaRPr>
          </a:p>
        </p:txBody>
      </p:sp>
      <p:sp>
        <p:nvSpPr>
          <p:cNvPr id="4" name="文本框 3"/>
          <p:cNvSpPr txBox="1"/>
          <p:nvPr/>
        </p:nvSpPr>
        <p:spPr>
          <a:xfrm>
            <a:off x="587375" y="1545590"/>
            <a:ext cx="11432540" cy="452310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lang="en-US" altLang="zh-CN" sz="2000" b="1" dirty="0">
                <a:solidFill>
                  <a:schemeClr val="tx1">
                    <a:lumMod val="50000"/>
                  </a:schemeClr>
                </a:solidFill>
                <a:latin typeface="Times New Roman" panose="02020603050405020304" charset="0"/>
                <a:cs typeface="Times New Roman" panose="02020603050405020304" charset="0"/>
                <a:sym typeface="+mn-ea"/>
              </a:rPr>
              <a:t>We provide direct evidence that </a:t>
            </a:r>
            <a:r>
              <a:rPr lang="en-US" altLang="zh-CN" sz="2000" b="1" dirty="0">
                <a:solidFill>
                  <a:srgbClr val="FF0000"/>
                </a:solidFill>
                <a:latin typeface="Times New Roman" panose="02020603050405020304" charset="0"/>
                <a:cs typeface="Times New Roman" panose="02020603050405020304" charset="0"/>
                <a:sym typeface="+mn-ea"/>
              </a:rPr>
              <a:t>company visits improve analysts’ earnings forecast accuracy</a:t>
            </a:r>
            <a:r>
              <a:rPr lang="en-US" altLang="zh-CN" sz="2000" b="1" dirty="0">
                <a:solidFill>
                  <a:schemeClr val="tx1">
                    <a:lumMod val="50000"/>
                  </a:schemeClr>
                </a:solidFill>
                <a:latin typeface="Times New Roman" panose="02020603050405020304" charset="0"/>
                <a:cs typeface="Times New Roman" panose="02020603050405020304" charset="0"/>
                <a:sym typeface="+mn-ea"/>
              </a:rPr>
              <a:t>, by clearly identifying private interactions between companies and analysts and matching them with analysts’ subsequent forecasts.</a:t>
            </a:r>
          </a:p>
          <a:p>
            <a:pPr marL="342900" indent="-342900" algn="just">
              <a:lnSpc>
                <a:spcPct val="160000"/>
              </a:lnSpc>
              <a:buFont typeface="Wingdings" panose="05000000000000000000" charset="0"/>
              <a:buChar char="Ø"/>
            </a:pPr>
            <a:r>
              <a:rPr lang="en-US" altLang="zh-CN" sz="2000" b="1" dirty="0">
                <a:solidFill>
                  <a:schemeClr val="tx1">
                    <a:lumMod val="50000"/>
                  </a:schemeClr>
                </a:solidFill>
                <a:latin typeface="Times New Roman" panose="02020603050405020304" charset="0"/>
                <a:cs typeface="Times New Roman" panose="02020603050405020304" charset="0"/>
                <a:sym typeface="+mn-ea"/>
              </a:rPr>
              <a:t>Our results suggest that </a:t>
            </a:r>
            <a:r>
              <a:rPr lang="en-US" altLang="zh-CN" sz="2000" b="1" dirty="0">
                <a:solidFill>
                  <a:srgbClr val="FF0000"/>
                </a:solidFill>
                <a:latin typeface="Times New Roman" panose="02020603050405020304" charset="0"/>
                <a:cs typeface="Times New Roman" panose="02020603050405020304" charset="0"/>
                <a:sym typeface="+mn-ea"/>
              </a:rPr>
              <a:t>visiting a company is an important way for analysts to obtain information that increases accuracy of their forecasts.</a:t>
            </a:r>
          </a:p>
          <a:p>
            <a:pPr marL="342900" indent="-342900" algn="just">
              <a:lnSpc>
                <a:spcPct val="160000"/>
              </a:lnSpc>
              <a:buFont typeface="Wingdings" panose="05000000000000000000" charset="0"/>
              <a:buChar char="Ø"/>
            </a:pPr>
            <a:r>
              <a:rPr lang="en-US" altLang="zh-CN" sz="2000" b="1" dirty="0">
                <a:solidFill>
                  <a:schemeClr val="tx1">
                    <a:lumMod val="50000"/>
                  </a:schemeClr>
                </a:solidFill>
                <a:latin typeface="Times New Roman" panose="02020603050405020304" charset="0"/>
                <a:cs typeface="Times New Roman" panose="02020603050405020304" charset="0"/>
                <a:sym typeface="+mn-ea"/>
              </a:rPr>
              <a:t>Our findings expand our understanding of the determinants of analysts’ forecast accuracy.</a:t>
            </a:r>
          </a:p>
          <a:p>
            <a:pPr marL="342900" indent="-342900" algn="just">
              <a:lnSpc>
                <a:spcPct val="160000"/>
              </a:lnSpc>
              <a:buFont typeface="Wingdings" panose="05000000000000000000" charset="0"/>
              <a:buChar char="Ø"/>
            </a:pPr>
            <a:r>
              <a:rPr lang="en-US" altLang="zh-CN" sz="2000" b="1" dirty="0">
                <a:solidFill>
                  <a:schemeClr val="tx1">
                    <a:lumMod val="50000"/>
                  </a:schemeClr>
                </a:solidFill>
                <a:latin typeface="Times New Roman" panose="02020603050405020304" charset="0"/>
                <a:cs typeface="Times New Roman" panose="02020603050405020304" charset="0"/>
                <a:sym typeface="+mn-ea"/>
              </a:rPr>
              <a:t>Our results add to the literature on buy-side business pressures and analyst bias (Firth et al. 2013; </a:t>
            </a:r>
            <a:r>
              <a:rPr lang="en-US" altLang="zh-CN" sz="2000" b="1" dirty="0" err="1">
                <a:solidFill>
                  <a:schemeClr val="tx1">
                    <a:lumMod val="50000"/>
                  </a:schemeClr>
                </a:solidFill>
                <a:latin typeface="Times New Roman" panose="02020603050405020304" charset="0"/>
                <a:cs typeface="Times New Roman" panose="02020603050405020304" charset="0"/>
                <a:sym typeface="+mn-ea"/>
              </a:rPr>
              <a:t>Gu</a:t>
            </a:r>
            <a:r>
              <a:rPr lang="en-US" altLang="zh-CN" sz="2000" b="1" dirty="0">
                <a:solidFill>
                  <a:schemeClr val="tx1">
                    <a:lumMod val="50000"/>
                  </a:schemeClr>
                </a:solidFill>
                <a:latin typeface="Times New Roman" panose="02020603050405020304" charset="0"/>
                <a:cs typeface="Times New Roman" panose="02020603050405020304" charset="0"/>
                <a:sym typeface="+mn-ea"/>
              </a:rPr>
              <a:t> et al. 2013) by demonstrating that buy-side pressures reduce analysts’ ability to use the information they obtain via company visits.</a:t>
            </a:r>
          </a:p>
        </p:txBody>
      </p:sp>
      <p:sp>
        <p:nvSpPr>
          <p:cNvPr id="3" name="文本框 2"/>
          <p:cNvSpPr txBox="1"/>
          <p:nvPr/>
        </p:nvSpPr>
        <p:spPr>
          <a:xfrm>
            <a:off x="976948" y="950595"/>
            <a:ext cx="2236470" cy="460375"/>
          </a:xfrm>
          <a:prstGeom prst="rect">
            <a:avLst/>
          </a:prstGeom>
          <a:noFill/>
        </p:spPr>
        <p:txBody>
          <a:bodyPr wrap="none" rtlCol="0" anchor="t">
            <a:spAutoFit/>
          </a:bodyPr>
          <a:lstStyle/>
          <a:p>
            <a:pPr marL="342900" indent="-342900" algn="just">
              <a:buFont typeface="Wingdings" panose="05000000000000000000" charset="0"/>
              <a:buChar char="l"/>
            </a:pPr>
            <a:r>
              <a:rPr lang="en-US" sz="2400" b="1">
                <a:solidFill>
                  <a:schemeClr val="tx1">
                    <a:lumMod val="50000"/>
                  </a:schemeClr>
                </a:solidFill>
                <a:latin typeface="Times New Roman" panose="02020603050405020304" charset="0"/>
                <a:cs typeface="Times New Roman" panose="02020603050405020304" charset="0"/>
                <a:sym typeface="Arial" panose="020B0604020202020204"/>
              </a:rPr>
              <a:t>Contribution</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Data and variables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2</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364490" y="760730"/>
            <a:ext cx="115252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Data</a:t>
            </a:r>
          </a:p>
        </p:txBody>
      </p:sp>
      <p:sp>
        <p:nvSpPr>
          <p:cNvPr id="4" name="文本框 3"/>
          <p:cNvSpPr txBox="1"/>
          <p:nvPr/>
        </p:nvSpPr>
        <p:spPr>
          <a:xfrm>
            <a:off x="587375" y="1545590"/>
            <a:ext cx="11432540" cy="3538220"/>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dirty="0">
                <a:solidFill>
                  <a:schemeClr val="tx1">
                    <a:lumMod val="50000"/>
                  </a:schemeClr>
                </a:solidFill>
                <a:latin typeface="Times New Roman" panose="02020603050405020304" charset="0"/>
                <a:cs typeface="Times New Roman" panose="02020603050405020304" charset="0"/>
              </a:rPr>
              <a:t>We obtain a unique database from the SZSE </a:t>
            </a:r>
            <a:r>
              <a:rPr lang="en-US" sz="2000" dirty="0">
                <a:solidFill>
                  <a:schemeClr val="tx1">
                    <a:lumMod val="50000"/>
                  </a:schemeClr>
                </a:solidFill>
                <a:latin typeface="Times New Roman" panose="02020603050405020304" charset="0"/>
                <a:cs typeface="Times New Roman" panose="02020603050405020304" charset="0"/>
              </a:rPr>
              <a:t>that includes detailed information on visits to </a:t>
            </a:r>
            <a:r>
              <a:rPr sz="2000" dirty="0">
                <a:solidFill>
                  <a:schemeClr val="tx1">
                    <a:lumMod val="50000"/>
                  </a:schemeClr>
                </a:solidFill>
                <a:latin typeface="Times New Roman" panose="02020603050405020304" charset="0"/>
                <a:cs typeface="Times New Roman" panose="02020603050405020304" charset="0"/>
              </a:rPr>
              <a:t>the company by all interested parties, including individual investors, fund managers, and analysts from brokerage firms. Since 2006, the SZSE has required listed companies to disclose such visits. </a:t>
            </a:r>
          </a:p>
          <a:p>
            <a:pPr marL="342900" indent="-342900" algn="just">
              <a:lnSpc>
                <a:spcPct val="160000"/>
              </a:lnSpc>
              <a:buFont typeface="Wingdings" panose="05000000000000000000" charset="0"/>
              <a:buChar char="Ø"/>
            </a:pPr>
            <a:r>
              <a:rPr sz="2000" dirty="0">
                <a:solidFill>
                  <a:schemeClr val="tx1">
                    <a:lumMod val="50000"/>
                  </a:schemeClr>
                </a:solidFill>
                <a:latin typeface="Times New Roman" panose="02020603050405020304" charset="0"/>
                <a:cs typeface="Times New Roman" panose="02020603050405020304" charset="0"/>
              </a:rPr>
              <a:t>Our sample period begins in 2007, when the visiting records of listed companies became available.</a:t>
            </a:r>
          </a:p>
          <a:p>
            <a:pPr marL="342900" indent="-342900" algn="just">
              <a:lnSpc>
                <a:spcPct val="160000"/>
              </a:lnSpc>
              <a:buFont typeface="Wingdings" panose="05000000000000000000" charset="0"/>
              <a:buChar char="Ø"/>
            </a:pPr>
            <a:r>
              <a:rPr sz="2000" dirty="0">
                <a:solidFill>
                  <a:schemeClr val="tx1">
                    <a:lumMod val="50000"/>
                  </a:schemeClr>
                </a:solidFill>
                <a:latin typeface="Times New Roman" panose="02020603050405020304" charset="0"/>
                <a:cs typeface="Times New Roman" panose="02020603050405020304" charset="0"/>
              </a:rPr>
              <a:t>CSMAR</a:t>
            </a:r>
            <a:r>
              <a:rPr lang="en-US" sz="2000" dirty="0">
                <a:solidFill>
                  <a:schemeClr val="tx1">
                    <a:lumMod val="50000"/>
                  </a:schemeClr>
                </a:solidFill>
                <a:latin typeface="Times New Roman" panose="02020603050405020304" charset="0"/>
                <a:cs typeface="Times New Roman" panose="02020603050405020304" charset="0"/>
              </a:rPr>
              <a:t>\Wind</a:t>
            </a:r>
            <a:endParaRPr sz="2000" dirty="0">
              <a:solidFill>
                <a:schemeClr val="tx1">
                  <a:lumMod val="50000"/>
                </a:schemeClr>
              </a:solidFill>
              <a:latin typeface="Times New Roman" panose="02020603050405020304" charset="0"/>
              <a:cs typeface="Times New Roman" panose="02020603050405020304" charset="0"/>
            </a:endParaRPr>
          </a:p>
          <a:p>
            <a:pPr marL="342900" indent="-342900" algn="just">
              <a:lnSpc>
                <a:spcPct val="160000"/>
              </a:lnSpc>
              <a:buFont typeface="Wingdings" panose="05000000000000000000" charset="0"/>
              <a:buChar char="Ø"/>
            </a:pPr>
            <a:r>
              <a:rPr sz="2000" dirty="0">
                <a:solidFill>
                  <a:schemeClr val="tx1">
                    <a:lumMod val="50000"/>
                  </a:schemeClr>
                </a:solidFill>
                <a:latin typeface="Times New Roman" panose="02020603050405020304" charset="0"/>
                <a:cs typeface="Times New Roman" panose="02020603050405020304" charset="0"/>
              </a:rPr>
              <a:t>We focus on brokerages’ visits of listed companies and examine their effects on the accuracy of the subsequent earnings forecasts issued by the visiting brokerage firms. </a:t>
            </a: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Data and variables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2</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424180" y="783590"/>
            <a:ext cx="300672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Summary statistics</a:t>
            </a:r>
          </a:p>
        </p:txBody>
      </p:sp>
      <p:pic>
        <p:nvPicPr>
          <p:cNvPr id="2" name="图片 1"/>
          <p:cNvPicPr>
            <a:picLocks noChangeAspect="1"/>
          </p:cNvPicPr>
          <p:nvPr/>
        </p:nvPicPr>
        <p:blipFill>
          <a:blip r:embed="rId3"/>
          <a:stretch>
            <a:fillRect/>
          </a:stretch>
        </p:blipFill>
        <p:spPr>
          <a:xfrm>
            <a:off x="3430905" y="649605"/>
            <a:ext cx="7724775" cy="2673985"/>
          </a:xfrm>
          <a:prstGeom prst="rect">
            <a:avLst/>
          </a:prstGeom>
        </p:spPr>
      </p:pic>
      <p:pic>
        <p:nvPicPr>
          <p:cNvPr id="6" name="图片 5"/>
          <p:cNvPicPr>
            <a:picLocks noChangeAspect="1"/>
          </p:cNvPicPr>
          <p:nvPr/>
        </p:nvPicPr>
        <p:blipFill>
          <a:blip r:embed="rId4"/>
          <a:stretch>
            <a:fillRect/>
          </a:stretch>
        </p:blipFill>
        <p:spPr>
          <a:xfrm>
            <a:off x="2961640" y="3323590"/>
            <a:ext cx="8663940" cy="3402330"/>
          </a:xfrm>
          <a:prstGeom prst="rect">
            <a:avLst/>
          </a:prstGeom>
        </p:spPr>
      </p:pic>
      <p:sp>
        <p:nvSpPr>
          <p:cNvPr id="7" name="矩形 6"/>
          <p:cNvSpPr/>
          <p:nvPr/>
        </p:nvSpPr>
        <p:spPr>
          <a:xfrm>
            <a:off x="5427345" y="1892300"/>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5427345" y="1680845"/>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a:xfrm>
            <a:off x="5427345" y="1469390"/>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a:xfrm>
            <a:off x="10598150" y="1680845"/>
            <a:ext cx="557530" cy="42291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a:xfrm>
            <a:off x="10598150" y="1469390"/>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p:nvSpPr>
        <p:spPr>
          <a:xfrm>
            <a:off x="5427345" y="2501900"/>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矩形 12"/>
          <p:cNvSpPr/>
          <p:nvPr/>
        </p:nvSpPr>
        <p:spPr>
          <a:xfrm>
            <a:off x="10598150" y="2501900"/>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矩形 13"/>
          <p:cNvSpPr/>
          <p:nvPr/>
        </p:nvSpPr>
        <p:spPr>
          <a:xfrm>
            <a:off x="5427345" y="2103755"/>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a:xfrm>
            <a:off x="10598150" y="2103755"/>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Data and variables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2</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424180" y="783590"/>
            <a:ext cx="300672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Summary statistics</a:t>
            </a:r>
          </a:p>
        </p:txBody>
      </p:sp>
      <p:sp>
        <p:nvSpPr>
          <p:cNvPr id="7" name="矩形 6"/>
          <p:cNvSpPr/>
          <p:nvPr/>
        </p:nvSpPr>
        <p:spPr>
          <a:xfrm>
            <a:off x="5427345" y="1892300"/>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5427345" y="1680845"/>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a:xfrm>
            <a:off x="4171315" y="2994025"/>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p:nvSpPr>
        <p:spPr>
          <a:xfrm>
            <a:off x="5427345" y="2501900"/>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矩形 13"/>
          <p:cNvSpPr/>
          <p:nvPr/>
        </p:nvSpPr>
        <p:spPr>
          <a:xfrm>
            <a:off x="5427345" y="2103755"/>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2393315" y="1469390"/>
            <a:ext cx="7693660" cy="1946275"/>
          </a:xfrm>
          <a:prstGeom prst="rect">
            <a:avLst/>
          </a:prstGeom>
        </p:spPr>
      </p:pic>
      <p:sp>
        <p:nvSpPr>
          <p:cNvPr id="5" name="文本框 4"/>
          <p:cNvSpPr txBox="1"/>
          <p:nvPr/>
        </p:nvSpPr>
        <p:spPr>
          <a:xfrm>
            <a:off x="424180" y="3641725"/>
            <a:ext cx="11432540" cy="3046095"/>
          </a:xfrm>
          <a:prstGeom prst="rect">
            <a:avLst/>
          </a:prstGeom>
          <a:noFill/>
        </p:spPr>
        <p:txBody>
          <a:bodyPr wrap="square" rtlCol="0" anchor="t">
            <a:spAutoFit/>
          </a:bodyPr>
          <a:lstStyle/>
          <a:p>
            <a:pPr marL="342900" indent="-342900" algn="just">
              <a:lnSpc>
                <a:spcPct val="160000"/>
              </a:lnSpc>
              <a:buFont typeface="Wingdings" panose="05000000000000000000" charset="0"/>
              <a:buChar char="Ø"/>
            </a:pPr>
            <a:r>
              <a:rPr sz="2000">
                <a:solidFill>
                  <a:schemeClr val="tx1">
                    <a:lumMod val="50000"/>
                  </a:schemeClr>
                </a:solidFill>
                <a:latin typeface="Times New Roman" panose="02020603050405020304" charset="0"/>
                <a:cs typeface="Times New Roman" panose="02020603050405020304" charset="0"/>
              </a:rPr>
              <a:t>An observation in year t belongs to the Visit Group if a brokerage firm visited a company before making an earnings forecast for that company prior to its year t earnings announcement. Otherwise, it is classified under the NonVisit Group.</a:t>
            </a:r>
          </a:p>
          <a:p>
            <a:pPr marL="342900" indent="-342900" algn="just">
              <a:lnSpc>
                <a:spcPct val="16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T</a:t>
            </a:r>
            <a:r>
              <a:rPr sz="2000">
                <a:solidFill>
                  <a:schemeClr val="tx1">
                    <a:lumMod val="50000"/>
                  </a:schemeClr>
                </a:solidFill>
                <a:latin typeface="Times New Roman" panose="02020603050405020304" charset="0"/>
                <a:cs typeface="Times New Roman" panose="02020603050405020304" charset="0"/>
              </a:rPr>
              <a:t>he average earnings forecast accuracy in each group in both year t</a:t>
            </a:r>
            <a:r>
              <a:rPr lang="en-US" sz="2000">
                <a:solidFill>
                  <a:schemeClr val="tx1">
                    <a:lumMod val="50000"/>
                  </a:schemeClr>
                </a:solidFill>
                <a:latin typeface="Times New Roman" panose="02020603050405020304" charset="0"/>
                <a:cs typeface="Times New Roman" panose="02020603050405020304" charset="0"/>
              </a:rPr>
              <a:t>-</a:t>
            </a:r>
            <a:r>
              <a:rPr sz="2000">
                <a:solidFill>
                  <a:schemeClr val="tx1">
                    <a:lumMod val="50000"/>
                  </a:schemeClr>
                </a:solidFill>
                <a:latin typeface="Times New Roman" panose="02020603050405020304" charset="0"/>
                <a:cs typeface="Times New Roman" panose="02020603050405020304" charset="0"/>
              </a:rPr>
              <a:t>1 (the row labeled “Before”) and t (the row labeled “After”). </a:t>
            </a:r>
          </a:p>
          <a:p>
            <a:pPr marL="342900" indent="-342900" algn="just">
              <a:lnSpc>
                <a:spcPct val="160000"/>
              </a:lnSpc>
              <a:buFont typeface="Wingdings" panose="05000000000000000000" charset="0"/>
              <a:buChar char="Ø"/>
            </a:pPr>
            <a:r>
              <a:rPr lang="en-US" sz="2000">
                <a:solidFill>
                  <a:schemeClr val="tx1">
                    <a:lumMod val="50000"/>
                  </a:schemeClr>
                </a:solidFill>
                <a:latin typeface="Times New Roman" panose="02020603050405020304" charset="0"/>
                <a:cs typeface="Times New Roman" panose="02020603050405020304" charset="0"/>
              </a:rPr>
              <a:t>A</a:t>
            </a:r>
            <a:r>
              <a:rPr sz="2000">
                <a:solidFill>
                  <a:schemeClr val="tx1">
                    <a:lumMod val="50000"/>
                  </a:schemeClr>
                </a:solidFill>
                <a:latin typeface="Times New Roman" panose="02020603050405020304" charset="0"/>
                <a:cs typeface="Times New Roman" panose="02020603050405020304" charset="0"/>
              </a:rPr>
              <a:t>nalysts derive economic benefits from company visits in terms of more accurate earnings forecasts.</a:t>
            </a:r>
          </a:p>
        </p:txBody>
      </p:sp>
      <p:sp>
        <p:nvSpPr>
          <p:cNvPr id="19" name="矩形 18"/>
          <p:cNvSpPr/>
          <p:nvPr/>
        </p:nvSpPr>
        <p:spPr>
          <a:xfrm>
            <a:off x="4310380" y="3121660"/>
            <a:ext cx="55753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矩形 19"/>
          <p:cNvSpPr/>
          <p:nvPr/>
        </p:nvSpPr>
        <p:spPr>
          <a:xfrm>
            <a:off x="9343390" y="2501900"/>
            <a:ext cx="744220" cy="21145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矩形 20"/>
          <p:cNvSpPr/>
          <p:nvPr/>
        </p:nvSpPr>
        <p:spPr>
          <a:xfrm>
            <a:off x="9343390" y="2713355"/>
            <a:ext cx="743585" cy="18034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Data and variables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2</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424180" y="783590"/>
            <a:ext cx="300672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Summary statistics</a:t>
            </a:r>
          </a:p>
        </p:txBody>
      </p:sp>
      <p:grpSp>
        <p:nvGrpSpPr>
          <p:cNvPr id="28" name="组合 27"/>
          <p:cNvGrpSpPr/>
          <p:nvPr/>
        </p:nvGrpSpPr>
        <p:grpSpPr>
          <a:xfrm>
            <a:off x="1769745" y="1519555"/>
            <a:ext cx="9060815" cy="4758055"/>
            <a:chOff x="668" y="2393"/>
            <a:chExt cx="13828" cy="7034"/>
          </a:xfrm>
        </p:grpSpPr>
        <p:pic>
          <p:nvPicPr>
            <p:cNvPr id="2" name="图片 1"/>
            <p:cNvPicPr>
              <a:picLocks noChangeAspect="1"/>
            </p:cNvPicPr>
            <p:nvPr/>
          </p:nvPicPr>
          <p:blipFill>
            <a:blip r:embed="rId3"/>
            <a:stretch>
              <a:fillRect/>
            </a:stretch>
          </p:blipFill>
          <p:spPr>
            <a:xfrm>
              <a:off x="668" y="2393"/>
              <a:ext cx="13829" cy="7034"/>
            </a:xfrm>
            <a:prstGeom prst="rect">
              <a:avLst/>
            </a:prstGeom>
          </p:spPr>
        </p:pic>
        <p:sp>
          <p:nvSpPr>
            <p:cNvPr id="20" name="矩形 19"/>
            <p:cNvSpPr/>
            <p:nvPr/>
          </p:nvSpPr>
          <p:spPr>
            <a:xfrm>
              <a:off x="4231" y="5743"/>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p:nvSpPr>
          <p:spPr>
            <a:xfrm>
              <a:off x="8156" y="5744"/>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a:xfrm>
              <a:off x="4231" y="4557"/>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a:xfrm>
              <a:off x="8156" y="4557"/>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矩形 12"/>
            <p:cNvSpPr/>
            <p:nvPr/>
          </p:nvSpPr>
          <p:spPr>
            <a:xfrm>
              <a:off x="4231" y="5410"/>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a:xfrm>
              <a:off x="8156" y="5410"/>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a:xfrm>
              <a:off x="4231" y="7627"/>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a:xfrm>
              <a:off x="8156" y="7627"/>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矩形 17"/>
            <p:cNvSpPr/>
            <p:nvPr/>
          </p:nvSpPr>
          <p:spPr>
            <a:xfrm>
              <a:off x="4231" y="6932"/>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 name="矩形 21"/>
            <p:cNvSpPr/>
            <p:nvPr/>
          </p:nvSpPr>
          <p:spPr>
            <a:xfrm>
              <a:off x="8156" y="6932"/>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3" name="矩形 22"/>
            <p:cNvSpPr/>
            <p:nvPr/>
          </p:nvSpPr>
          <p:spPr>
            <a:xfrm>
              <a:off x="4231" y="7960"/>
              <a:ext cx="1172" cy="438"/>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矩形 23"/>
            <p:cNvSpPr/>
            <p:nvPr/>
          </p:nvSpPr>
          <p:spPr>
            <a:xfrm>
              <a:off x="8156" y="7960"/>
              <a:ext cx="1172" cy="438"/>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5" name="矩形 24"/>
            <p:cNvSpPr/>
            <p:nvPr/>
          </p:nvSpPr>
          <p:spPr>
            <a:xfrm>
              <a:off x="4231" y="8820"/>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6" name="矩形 25"/>
            <p:cNvSpPr/>
            <p:nvPr/>
          </p:nvSpPr>
          <p:spPr>
            <a:xfrm>
              <a:off x="8156" y="8820"/>
              <a:ext cx="1172" cy="333"/>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960" y="44450"/>
            <a:ext cx="10779760" cy="45910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just"/>
            <a:r>
              <a:rPr lang="en-US" altLang="zh-CN" sz="2400" b="1" dirty="0">
                <a:solidFill>
                  <a:schemeClr val="accent2"/>
                </a:solidFill>
                <a:uFillTx/>
                <a:latin typeface="Times New Roman" panose="02020603050405020304" charset="0"/>
                <a:ea typeface="微软雅黑" panose="020B0503020204020204" pitchFamily="34" charset="-122"/>
                <a:cs typeface="Times New Roman" panose="02020603050405020304" charset="0"/>
                <a:sym typeface="Arial" panose="020B0604020202020204"/>
              </a:rPr>
              <a:t>Data and variables</a:t>
            </a:r>
          </a:p>
        </p:txBody>
      </p:sp>
      <p:sp>
        <p:nvSpPr>
          <p:cNvPr id="56" name="TextBox 55"/>
          <p:cNvSpPr txBox="1"/>
          <p:nvPr/>
        </p:nvSpPr>
        <p:spPr>
          <a:xfrm>
            <a:off x="140335" y="106045"/>
            <a:ext cx="1189990" cy="397510"/>
          </a:xfrm>
          <a:prstGeom prst="rect">
            <a:avLst/>
          </a:prstGeom>
          <a:noFill/>
        </p:spPr>
        <p:txBody>
          <a:bodyPr wrap="square" lIns="91434" tIns="45717" rIns="91434" bIns="45717" rtlCol="0">
            <a:spAutoFit/>
          </a:bodyPr>
          <a:lstStyle/>
          <a:p>
            <a:pPr algn="l"/>
            <a:r>
              <a:rPr lang="en-US" altLang="zh-CN" sz="2000" b="1" dirty="0">
                <a:solidFill>
                  <a:schemeClr val="accent2"/>
                </a:solidFill>
                <a:latin typeface="Times New Roman" panose="02020603050405020304" charset="0"/>
                <a:cs typeface="Times New Roman" panose="02020603050405020304" charset="0"/>
              </a:rPr>
              <a:t>Section</a:t>
            </a:r>
            <a:r>
              <a:rPr lang="en-US" altLang="zh-CN" b="1" dirty="0" smtClean="0">
                <a:solidFill>
                  <a:schemeClr val="accent2"/>
                </a:solidFill>
                <a:latin typeface="Times New Roman" panose="02020603050405020304" charset="0"/>
                <a:cs typeface="Times New Roman" panose="02020603050405020304" charset="0"/>
              </a:rPr>
              <a:t> 2</a:t>
            </a:r>
            <a:endParaRPr lang="zh-CN" altLang="en-US" b="1" dirty="0">
              <a:solidFill>
                <a:schemeClr val="accent2"/>
              </a:solidFill>
              <a:latin typeface="Times New Roman" panose="02020603050405020304" charset="0"/>
              <a:cs typeface="Times New Roman" panose="02020603050405020304" charset="0"/>
            </a:endParaRPr>
          </a:p>
        </p:txBody>
      </p:sp>
      <p:sp>
        <p:nvSpPr>
          <p:cNvPr id="3" name="文本框 2"/>
          <p:cNvSpPr txBox="1"/>
          <p:nvPr/>
        </p:nvSpPr>
        <p:spPr>
          <a:xfrm>
            <a:off x="424180" y="783590"/>
            <a:ext cx="3006725" cy="460375"/>
          </a:xfrm>
          <a:prstGeom prst="rect">
            <a:avLst/>
          </a:prstGeom>
          <a:noFill/>
        </p:spPr>
        <p:txBody>
          <a:bodyPr wrap="none" rtlCol="0" anchor="t">
            <a:spAutoFit/>
          </a:bodyPr>
          <a:lstStyle/>
          <a:p>
            <a:pPr marL="342900" indent="-342900" algn="just">
              <a:buFont typeface="Wingdings" panose="05000000000000000000" charset="0"/>
              <a:buChar char="l"/>
            </a:pPr>
            <a:r>
              <a:rPr sz="2400" b="1">
                <a:solidFill>
                  <a:schemeClr val="tx1">
                    <a:lumMod val="50000"/>
                  </a:schemeClr>
                </a:solidFill>
                <a:latin typeface="Times New Roman" panose="02020603050405020304" charset="0"/>
                <a:cs typeface="Times New Roman" panose="02020603050405020304" charset="0"/>
                <a:sym typeface="Arial" panose="020B0604020202020204"/>
              </a:rPr>
              <a:t>Summary statistics</a:t>
            </a:r>
          </a:p>
        </p:txBody>
      </p:sp>
      <p:pic>
        <p:nvPicPr>
          <p:cNvPr id="27" name="图片 26"/>
          <p:cNvPicPr>
            <a:picLocks noChangeAspect="1"/>
          </p:cNvPicPr>
          <p:nvPr/>
        </p:nvPicPr>
        <p:blipFill>
          <a:blip r:embed="rId3"/>
          <a:stretch>
            <a:fillRect/>
          </a:stretch>
        </p:blipFill>
        <p:spPr>
          <a:xfrm>
            <a:off x="2329815" y="1318895"/>
            <a:ext cx="7536815" cy="52838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theme/theme1.xml><?xml version="1.0" encoding="utf-8"?>
<a:theme xmlns:a="http://schemas.openxmlformats.org/drawingml/2006/main" name="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2885</Words>
  <Application>Microsoft Office PowerPoint</Application>
  <PresentationFormat>自定义</PresentationFormat>
  <Paragraphs>249</Paragraphs>
  <Slides>33</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仿宋_GB2312</vt:lpstr>
      <vt:lpstr>华文仿宋</vt:lpstr>
      <vt:lpstr>宋体</vt:lpstr>
      <vt:lpstr>微软雅黑</vt:lpstr>
      <vt:lpstr>Arial</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商业融资计划书</dc:title>
  <dc:creator>第一PPT</dc:creator>
  <cp:keywords>www.1ppt.com</cp:keywords>
  <cp:lastModifiedBy>单凯</cp:lastModifiedBy>
  <cp:revision>852</cp:revision>
  <dcterms:created xsi:type="dcterms:W3CDTF">2013-01-25T01:44:00Z</dcterms:created>
  <dcterms:modified xsi:type="dcterms:W3CDTF">2020-01-30T13:44:54Z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