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智能合约编写入门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endParaRPr lang="x-none" altLang="en-US"/>
          </a:p>
          <a:p>
            <a:pPr algn="r"/>
            <a:endParaRPr lang="x-none" altLang="en-US"/>
          </a:p>
          <a:p>
            <a:pPr algn="r"/>
            <a:r>
              <a:rPr lang="x-none" altLang="en-US"/>
              <a:t>kaikai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gas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1600835" y="2312670"/>
            <a:ext cx="3088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limit the amount of the work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1005" y="4106545"/>
            <a:ext cx="2251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halting problem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590165" y="2880360"/>
            <a:ext cx="457200" cy="9664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84500" y="3150235"/>
            <a:ext cx="121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gas_limit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06135" y="3110230"/>
            <a:ext cx="102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pay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288020" y="3049905"/>
            <a:ext cx="2619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 * gas_price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509510" y="2960370"/>
            <a:ext cx="9963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320915" y="3747135"/>
            <a:ext cx="1483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out-of-gas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29550" y="4255135"/>
            <a:ext cx="457200" cy="717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7589520" y="4972685"/>
            <a:ext cx="926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revert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001260" y="2213610"/>
            <a:ext cx="457200" cy="2978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storage/memory/stack</a:t>
            </a:r>
            <a:endParaRPr lang="x-none" altLang="en-US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79470" y="2200275"/>
            <a:ext cx="14643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storage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357880" y="3383280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memory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65500" y="4635500"/>
            <a:ext cx="1444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stack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400675" y="223393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225665" y="2118360"/>
            <a:ext cx="1483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persistent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43445" y="251396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costly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40195" y="196469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57825" y="338709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448300" y="461200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647180" y="318770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668135" y="4575175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242175" y="1750060"/>
            <a:ext cx="1334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key-value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292975" y="3111500"/>
            <a:ext cx="1671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fresh cleared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286625" y="3468370"/>
            <a:ext cx="936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liner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278370" y="3799205"/>
            <a:ext cx="2568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addressed at byte-level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7334250" y="4404360"/>
            <a:ext cx="1762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stack machint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7353935" y="4872355"/>
            <a:ext cx="18021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- 1024 elements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398385" y="5335905"/>
            <a:ext cx="1224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- 256 bits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instraction set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2868295" y="2463165"/>
            <a:ext cx="17430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minimal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050155" y="2502535"/>
            <a:ext cx="1294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721475" y="246951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incorrect implementations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823200" y="3089910"/>
            <a:ext cx="45720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659245" y="418020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 consensus problems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messages call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01520" y="168338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mesages call</a:t>
            </a:r>
            <a:endParaRPr lang="x-none" altLang="en-US" i="1"/>
          </a:p>
        </p:txBody>
      </p:sp>
      <p:sp>
        <p:nvSpPr>
          <p:cNvPr id="5" name="Text Box 4"/>
          <p:cNvSpPr txBox="1"/>
          <p:nvPr/>
        </p:nvSpPr>
        <p:spPr>
          <a:xfrm>
            <a:off x="7666990" y="174307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transactions</a:t>
            </a:r>
            <a:endParaRPr lang="x-none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5647690" y="1695450"/>
            <a:ext cx="826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567680" y="229235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source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15610" y="282765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target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506085" y="3355340"/>
            <a:ext cx="1463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data payload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588000" y="390652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Ether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597525" y="434403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88940" y="4822825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data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174750" y="1934845"/>
            <a:ext cx="10369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17870" y="5251450"/>
            <a:ext cx="457200" cy="697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300605" y="5380990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 EVM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045450" y="5418455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from: EOA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delegatecall &amp;&amp; libraries</a:t>
            </a:r>
            <a:endParaRPr lang="x-none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925" y="3199765"/>
            <a:ext cx="44310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call VS delegatecall VS callcode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394450" y="3119755"/>
            <a:ext cx="787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959090" y="3179445"/>
            <a:ext cx="19818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libraries</a:t>
            </a:r>
            <a:endParaRPr lang="x-none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log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12315" y="3547745"/>
            <a:ext cx="1762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event -&gt; log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024120" y="3416935"/>
            <a:ext cx="42233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Contracts cannot access log data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50155" y="4213860"/>
            <a:ext cx="5895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efficiently accessed from outside the blockchain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74795" y="3368675"/>
            <a:ext cx="457200" cy="125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create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400935" y="2712720"/>
            <a:ext cx="295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using a special opcode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11695" y="2720975"/>
            <a:ext cx="3156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receive the address on the stack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746750" y="2760980"/>
            <a:ext cx="777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10785" y="3926840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vs call the zero address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self_destruct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3456305" y="3867150"/>
            <a:ext cx="5777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storage and code is removed from the state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024630" y="2382520"/>
            <a:ext cx="47993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Ether is sent to a designated target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767705" y="3100070"/>
            <a:ext cx="457200" cy="5378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struct of a contract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81200" y="268541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942590" y="314642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773170" y="3582670"/>
            <a:ext cx="2211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 modifiers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87620" y="399605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events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99660" y="212026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struct types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897755" y="160083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enums types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975985" y="436816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inheritance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784340" y="4748530"/>
            <a:ext cx="24803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abstract contracts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53095" y="5157470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interface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9143365" y="5555615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libraries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027430" y="186880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types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493260" y="1685290"/>
            <a:ext cx="457200" cy="767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types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14780" y="223012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value types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87475" y="3910330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reference types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64615" y="5169535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mappings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54145" y="222059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address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319780" y="225298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053965" y="177927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20 bytes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175250" y="2353945"/>
            <a:ext cx="1732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have members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944745" y="1871980"/>
            <a:ext cx="457200" cy="7867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875145" y="2350135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733665" y="1617345"/>
            <a:ext cx="1066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balance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04150" y="2032635"/>
            <a:ext cx="18021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transfer &amp;&amp; send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7362190" y="1731010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679055" y="2439035"/>
            <a:ext cx="3576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call &amp;&amp; callcode &amp;&amp; delegatecall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326130" y="392049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3200" y="3054350"/>
            <a:ext cx="977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arrays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083685" y="348869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struct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641725" y="3187065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3958590" y="3895090"/>
            <a:ext cx="1653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data location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5391785" y="392303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015990" y="3290570"/>
            <a:ext cx="1096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forced 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6202680" y="398780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859780" y="3303905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993255" y="3119120"/>
            <a:ext cx="5110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parameters (not return) of external functions: calldata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6900545" y="3533775"/>
            <a:ext cx="2587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variables: storage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6863715" y="3133090"/>
            <a:ext cx="457200" cy="875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6893560" y="4357370"/>
            <a:ext cx="3413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all other local variables: storage</a:t>
            </a:r>
            <a:endParaRPr lang="x-none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6856095" y="3956685"/>
            <a:ext cx="457200" cy="875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6915785" y="3912870"/>
            <a:ext cx="45402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parameters (also return) of functions: memory</a:t>
            </a:r>
            <a:endParaRPr lang="x-none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1063625" y="2322830"/>
            <a:ext cx="457200" cy="3167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3760470" y="544068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_keyValue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637280" y="4987290"/>
            <a:ext cx="457200" cy="7867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334385" y="517271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3813810" y="4924425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_valueValue</a:t>
            </a:r>
            <a:endParaRPr lang="x-none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5608955" y="492061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any type</a:t>
            </a:r>
            <a:endParaRPr lang="x-none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5079365" y="494157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5572125" y="5405120"/>
            <a:ext cx="6593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except for mapping, dynamically sized array, contract, enum and struct</a:t>
            </a:r>
            <a:endParaRPr lang="x-none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5086985" y="543687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smart contract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5101590" cy="4351655"/>
          </a:xfrm>
        </p:spPr>
        <p:txBody>
          <a:bodyPr/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Bitcoin script</a:t>
            </a:r>
            <a:r>
              <a:rPr lang="en-US"/>
              <a:t> </a:t>
            </a:r>
            <a:r>
              <a:rPr lang="x-none" altLang="en-US"/>
              <a:t>&amp;&amp; smart contract</a:t>
            </a:r>
            <a:endParaRPr lang="x-none" alt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36995" y="1943100"/>
            <a:ext cx="510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en-US"/>
          </a:p>
          <a:p>
            <a:pPr lvl="1"/>
            <a:endParaRPr lang="en-US"/>
          </a:p>
          <a:p>
            <a:pPr lvl="1"/>
            <a:r>
              <a:rPr lang="en-US"/>
              <a:t> Turing-completeness</a:t>
            </a:r>
            <a:endParaRPr lang="en-US"/>
          </a:p>
          <a:p>
            <a:pPr lvl="1"/>
            <a:r>
              <a:rPr lang="en-US"/>
              <a:t> value-awareness</a:t>
            </a:r>
            <a:endParaRPr lang="en-US"/>
          </a:p>
          <a:p>
            <a:pPr lvl="1"/>
            <a:r>
              <a:rPr lang="en-US"/>
              <a:t> blockchain-awareness</a:t>
            </a:r>
            <a:endParaRPr lang="en-US"/>
          </a:p>
          <a:p>
            <a:pPr lvl="1"/>
            <a:r>
              <a:rPr lang="en-US"/>
              <a:t> state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x-none" altLang="en-US"/>
              <a:t>state variables &amp;&amp; function &amp;&amp; visibility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7420" y="3630295"/>
            <a:ext cx="1255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visibility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83765" y="2893060"/>
            <a:ext cx="457200" cy="1922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00680" y="2753995"/>
            <a:ext cx="1851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18765" y="4561840"/>
            <a:ext cx="1633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924040" y="5048885"/>
            <a:ext cx="1064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external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789420" y="4545965"/>
            <a:ext cx="1155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909435" y="2748915"/>
            <a:ext cx="1006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chemeClr val="tx1"/>
                </a:solidFill>
              </a:rPr>
              <a:t>internal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73545" y="2230120"/>
            <a:ext cx="1165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private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640070" y="2377440"/>
            <a:ext cx="457200" cy="2595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|------------------|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872990" y="278066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7115" y="282003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01385" y="2620010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205220" y="454660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123305" y="224917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210935" y="507301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867910" y="458152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8388350" y="500824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other contracts and via txs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8326755" y="4568190"/>
            <a:ext cx="3038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internally and via messages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333740" y="2817495"/>
            <a:ext cx="1365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internally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178165" y="222059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not in derived contract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084570" y="436689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state variables &amp;&amp; function &amp;&amp; visibility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536065" y="2413635"/>
            <a:ext cx="17227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086860" y="2393950"/>
            <a:ext cx="2012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getter 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60420" y="240284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251835" y="216090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322820" y="193548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take no arguments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312025" y="2699385"/>
            <a:ext cx="36436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the value of the state variables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874510" y="2084705"/>
            <a:ext cx="457200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996940" y="240792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88355" y="216598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ym typeface="+mn-ea"/>
              </a:rPr>
              <a:t>external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376045" y="3863975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fallback function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417320" y="5242560"/>
            <a:ext cx="1335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constant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965950" y="364871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exactly one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48500" y="411543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uname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884670" y="3675380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4153535" y="3663950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not match function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26815" y="3928110"/>
            <a:ext cx="3117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-------------&gt;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809875" y="4954905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825750" y="552640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function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642870" y="4981575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552950" y="4942840"/>
            <a:ext cx="7429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sz="1400"/>
              <a:t>have to be assigned from an expression which is a constant at compile time</a:t>
            </a:r>
            <a:endParaRPr 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653280" y="5549265"/>
            <a:ext cx="32886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promise not to modify the state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1118235" y="2538095"/>
            <a:ext cx="457200" cy="3128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function modifiers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314190" y="2512695"/>
            <a:ext cx="3823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change the behaviour of functions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33825" y="4109085"/>
            <a:ext cx="5475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control flow continues after the "_" in the modifier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927090" y="3199765"/>
            <a:ext cx="457200" cy="727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---&gt;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events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71675" y="2402840"/>
            <a:ext cx="1185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attribute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282440" y="2393950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indexed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83280" y="2414905"/>
            <a:ext cx="6076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763895" y="1892935"/>
            <a:ext cx="280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up to three parameters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784850" y="2649220"/>
            <a:ext cx="2580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search for the values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492750" y="1974850"/>
            <a:ext cx="457200" cy="1055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286885" y="4075430"/>
            <a:ext cx="1723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non-indexed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53125" y="4058920"/>
            <a:ext cx="335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stored in the data part of the log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885565" y="2512060"/>
            <a:ext cx="457200" cy="1902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inheritance  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39290" y="2214245"/>
            <a:ext cx="3824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supports multiple inheritance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41390" y="2056765"/>
            <a:ext cx="10655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&lt;--</a:t>
            </a:r>
            <a:endParaRPr lang="x-none" altLang="en-US"/>
          </a:p>
          <a:p>
            <a:pPr algn="ctr"/>
            <a:r>
              <a:rPr lang="x-none" altLang="en-US"/>
              <a:t>&lt;--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298690" y="2205990"/>
            <a:ext cx="2221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copying code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10335" y="3689350"/>
            <a:ext cx="9651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Derived contracts need to provide all arguments needed for the base constructors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abstract contracts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37405" y="2214245"/>
            <a:ext cx="2957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lack an implementation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85030" y="3157855"/>
            <a:ext cx="2957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cannot be compiled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204970" y="4090035"/>
            <a:ext cx="4320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 can be used as base contracts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interface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077210" y="192532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inherit other contracts or interfaces.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80385" y="25304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constructor.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3560" y="31527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variables.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105785" y="37369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structs.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124200" y="441198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enums.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71090" y="1964690"/>
            <a:ext cx="457200" cy="2797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libraries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76020" y="3279140"/>
            <a:ext cx="4491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 reused</a:t>
            </a:r>
            <a:r>
              <a:rPr lang="en-US"/>
              <a:t> using the DELEGATECALL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986145" y="259207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No state variables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989320" y="319722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inherit nor be inherited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2020" y="382968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>
                <a:sym typeface="+mn-ea"/>
              </a:rPr>
              <a:t>Cannot receive Ether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280025" y="1974215"/>
            <a:ext cx="457200" cy="2797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security considerations &amp;&amp; assembly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02740" y="2063750"/>
            <a:ext cx="48602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Private Information and Randomness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13535" y="2751455"/>
            <a:ext cx="2200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Re-Entrancy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608455" y="3499485"/>
            <a:ext cx="2659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Gas Limit and Loops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16075" y="4244340"/>
            <a:ext cx="3575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Sending and Receiving Ether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19250" y="4899025"/>
            <a:ext cx="2499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Callstack Depth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067675" y="3329305"/>
            <a:ext cx="19627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inline assembly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455410" y="2033905"/>
            <a:ext cx="457200" cy="3665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End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73885" y="2724785"/>
            <a:ext cx="9062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http://solidity.readthedocs.io/en/develop/frequently-asked-questions.html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83410" y="4394835"/>
            <a:ext cx="9502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http://hudsonjameson.com/2017-06-27-accounts-transactions-gas-ethereum/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904365" y="3569970"/>
            <a:ext cx="7739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https://github.com/ethereum/wiki/wiki/White-Paper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programming language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50" y="2007235"/>
            <a:ext cx="2532380" cy="1193800"/>
          </a:xfrm>
        </p:spPr>
        <p:txBody>
          <a:bodyPr/>
          <a:p>
            <a:r>
              <a:rPr lang="x-none" altLang="en-US"/>
              <a:t> </a:t>
            </a:r>
            <a:r>
              <a:rPr lang="x-none" altLang="en-US">
                <a:solidFill>
                  <a:srgbClr val="FF0000"/>
                </a:solidFill>
              </a:rPr>
              <a:t>solidity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255770" y="4773295"/>
            <a:ext cx="210121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serpent</a:t>
            </a:r>
            <a:endParaRPr lang="x-none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30600" y="3891915"/>
            <a:ext cx="2081530" cy="75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Viper</a:t>
            </a:r>
            <a:endParaRPr lang="x-none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271385" y="1998980"/>
            <a:ext cx="308165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assembly language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810510" y="2930525"/>
            <a:ext cx="2160270" cy="91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LLL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pragma</a:t>
            </a:r>
            <a:endParaRPr lang="x-none" altLang="en-US"/>
          </a:p>
          <a:p>
            <a:r>
              <a:rPr lang="x-none" altLang="en-US"/>
              <a:t> contract</a:t>
            </a:r>
            <a:endParaRPr lang="x-none" altLang="en-US"/>
          </a:p>
          <a:p>
            <a:r>
              <a:rPr lang="x-none" altLang="en-US"/>
              <a:t> uint</a:t>
            </a:r>
            <a:endParaRPr lang="x-none" altLang="en-US"/>
          </a:p>
          <a:p>
            <a:r>
              <a:rPr lang="x-none" altLang="en-US"/>
              <a:t> function</a:t>
            </a:r>
            <a:endParaRPr lang="x-none" altLang="en-US"/>
          </a:p>
          <a:p>
            <a:r>
              <a:rPr lang="x-none" altLang="en-US"/>
              <a:t> storage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31560" y="1741170"/>
            <a:ext cx="50603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pragma solidity ^0.4.0;</a:t>
            </a:r>
            <a:endParaRPr lang="en-US"/>
          </a:p>
          <a:p>
            <a:endParaRPr lang="en-US"/>
          </a:p>
          <a:p>
            <a:r>
              <a:rPr lang="en-US"/>
              <a:t>contract SimpleStorage {</a:t>
            </a:r>
            <a:endParaRPr lang="en-US"/>
          </a:p>
          <a:p>
            <a:r>
              <a:rPr lang="en-US"/>
              <a:t>    uint storedData;</a:t>
            </a:r>
            <a:endParaRPr lang="en-US"/>
          </a:p>
          <a:p>
            <a:endParaRPr lang="en-US"/>
          </a:p>
          <a:p>
            <a:r>
              <a:rPr lang="en-US"/>
              <a:t>    function set(uint x) {</a:t>
            </a:r>
            <a:endParaRPr lang="en-US"/>
          </a:p>
          <a:p>
            <a:r>
              <a:rPr lang="en-US"/>
              <a:t>        storedData = x;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function get() constant returns (uint) {</a:t>
            </a:r>
            <a:endParaRPr lang="en-US"/>
          </a:p>
          <a:p>
            <a:r>
              <a:rPr lang="en-US"/>
              <a:t>        return storedData;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472305" y="3193415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2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address</a:t>
            </a:r>
            <a:endParaRPr lang="x-none" altLang="en-US"/>
          </a:p>
          <a:p>
            <a:r>
              <a:rPr lang="x-none" altLang="en-US"/>
              <a:t> public</a:t>
            </a:r>
            <a:endParaRPr lang="x-none" altLang="en-US"/>
          </a:p>
          <a:p>
            <a:r>
              <a:rPr lang="x-none" altLang="en-US"/>
              <a:t> mapping</a:t>
            </a:r>
            <a:endParaRPr lang="x-none" altLang="en-US"/>
          </a:p>
          <a:p>
            <a:r>
              <a:rPr lang="x-none" altLang="en-US"/>
              <a:t> event</a:t>
            </a:r>
            <a:endParaRPr lang="x-none" altLang="en-US"/>
          </a:p>
          <a:p>
            <a:r>
              <a:rPr lang="x-none" altLang="en-US"/>
              <a:t> msg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94805" y="1701800"/>
            <a:ext cx="423672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pragma solidity ^0.4.0;</a:t>
            </a:r>
            <a:endParaRPr lang="en-US" sz="1000"/>
          </a:p>
          <a:p>
            <a:endParaRPr lang="en-US" sz="1000"/>
          </a:p>
          <a:p>
            <a:r>
              <a:rPr lang="en-US" sz="1000"/>
              <a:t>contract Coin {</a:t>
            </a:r>
            <a:endParaRPr lang="en-US" sz="1000"/>
          </a:p>
          <a:p>
            <a:r>
              <a:rPr lang="en-US" sz="1000"/>
              <a:t>    // The keyword "public" makes those variables</a:t>
            </a:r>
            <a:endParaRPr lang="en-US" sz="1000"/>
          </a:p>
          <a:p>
            <a:r>
              <a:rPr lang="en-US" sz="1000"/>
              <a:t>    // readable from outside.</a:t>
            </a:r>
            <a:endParaRPr lang="en-US" sz="1000"/>
          </a:p>
          <a:p>
            <a:r>
              <a:rPr lang="en-US" sz="1000"/>
              <a:t>    address public minter;</a:t>
            </a:r>
            <a:endParaRPr lang="en-US" sz="1000"/>
          </a:p>
          <a:p>
            <a:r>
              <a:rPr lang="en-US" sz="1000"/>
              <a:t>    mapping (address =&gt; uint) public balances;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Events allow light clients to react on</a:t>
            </a:r>
            <a:endParaRPr lang="en-US" sz="1000"/>
          </a:p>
          <a:p>
            <a:r>
              <a:rPr lang="en-US" sz="1000"/>
              <a:t>    // changes efficiently.</a:t>
            </a:r>
            <a:endParaRPr lang="en-US" sz="1000"/>
          </a:p>
          <a:p>
            <a:r>
              <a:rPr lang="en-US" sz="1000"/>
              <a:t>    event Sent(address from, address to, uint amount);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This is the constructor whose code is</a:t>
            </a:r>
            <a:endParaRPr lang="en-US" sz="1000"/>
          </a:p>
          <a:p>
            <a:r>
              <a:rPr lang="en-US" sz="1000"/>
              <a:t>    // run only when the contract is created.</a:t>
            </a:r>
            <a:endParaRPr lang="en-US" sz="1000"/>
          </a:p>
          <a:p>
            <a:r>
              <a:rPr lang="en-US" sz="1000"/>
              <a:t>    function Coin() {</a:t>
            </a:r>
            <a:endParaRPr lang="en-US" sz="1000"/>
          </a:p>
          <a:p>
            <a:r>
              <a:rPr lang="en-US" sz="1000"/>
              <a:t>        minter = msg.sender;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mint(address receiver, uint amount) {</a:t>
            </a:r>
            <a:endParaRPr lang="en-US" sz="1000"/>
          </a:p>
          <a:p>
            <a:r>
              <a:rPr lang="en-US" sz="1000"/>
              <a:t>        if (msg.sender != minter) return;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send(address receiver, uint amount) {</a:t>
            </a:r>
            <a:endParaRPr lang="en-US" sz="1000"/>
          </a:p>
          <a:p>
            <a:r>
              <a:rPr lang="en-US" sz="1000"/>
              <a:t>        if (balances[msg.sender] &lt; amount) return;</a:t>
            </a:r>
            <a:endParaRPr lang="en-US" sz="1000"/>
          </a:p>
          <a:p>
            <a:r>
              <a:rPr lang="en-US" sz="1000"/>
              <a:t>        balances[msg.sender] -= amount;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    Sent(msg.sender, receiver, amount);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r>
              <a:rPr lang="en-US" sz="1000"/>
              <a:t>}</a:t>
            </a:r>
            <a:endParaRPr 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4785995" y="3213100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blockchain basic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62050" y="2874645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transactions</a:t>
            </a:r>
            <a:endParaRPr lang="x-none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5017135" y="2961005"/>
            <a:ext cx="21158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</a:t>
            </a:r>
            <a:endParaRPr lang="x-none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361690" y="2903220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727440" y="2970530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blockchain</a:t>
            </a:r>
            <a:endParaRPr lang="x-none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6811645" y="2921635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75835" y="4545965"/>
            <a:ext cx="26289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 gloable shared</a:t>
            </a:r>
            <a:endParaRPr lang="x-none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3830" y="26619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runtime environment</a:t>
            </a:r>
            <a:endParaRPr lang="x-none" altLang="en-US" sz="2800"/>
          </a:p>
          <a:p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029450" y="36906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completely isolated</a:t>
            </a:r>
            <a:endParaRPr lang="x-none" altLang="en-US" sz="2800">
              <a:sym typeface="+mn-ea"/>
            </a:endParaRPr>
          </a:p>
          <a:p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5766435" y="3348990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 - &gt;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account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962785" y="2163445"/>
            <a:ext cx="3336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EOA-Externally Owned Accounts</a:t>
            </a:r>
            <a:endParaRPr lang="x-none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7827010" y="2160270"/>
            <a:ext cx="275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Contracts Accounts</a:t>
            </a:r>
            <a:endParaRPr lang="x-none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5278755" y="2712085"/>
            <a:ext cx="2919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has an ether balance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49895" y="3946525"/>
            <a:ext cx="27476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associated code</a:t>
            </a:r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1990725" y="4013835"/>
            <a:ext cx="30568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no associated code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6235065" y="2183765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794510" y="4447540"/>
            <a:ext cx="35350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is controlled by private keys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268605" y="4953000"/>
            <a:ext cx="584708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can send transactions (ether transfer or trigger contract code)</a:t>
            </a: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6804660" y="4474845"/>
            <a:ext cx="53905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code execution is triggered by transactions or messages </a:t>
            </a:r>
            <a:endParaRPr 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7091680" y="4972050"/>
            <a:ext cx="4243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manipulate its own persistent storage</a:t>
            </a:r>
            <a:endParaRPr 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5221605" y="3209925"/>
            <a:ext cx="2679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same address space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56615" y="2432685"/>
            <a:ext cx="1115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------------------------------------------------------------------------------------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315710" y="3543300"/>
            <a:ext cx="457200" cy="28086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transactions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1474470" y="172529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from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986145" y="181483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484235" y="174307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to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842135" y="2851150"/>
            <a:ext cx="1474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what account?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836025" y="2741295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same account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813800" y="353568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zero-account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893175" y="423291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EOA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990330" y="499745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smart account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022975" y="279908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58155" y="3289300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tx or message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5439</Words>
  <Application>Kingsoft Office WPP</Application>
  <PresentationFormat>Widescreen</PresentationFormat>
  <Paragraphs>602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智能合约编写入门</vt:lpstr>
      <vt:lpstr>smart contract</vt:lpstr>
      <vt:lpstr>programming language</vt:lpstr>
      <vt:lpstr>simple smart contract 1</vt:lpstr>
      <vt:lpstr>simple smart contract 2</vt:lpstr>
      <vt:lpstr>blockchain basic</vt:lpstr>
      <vt:lpstr>EVM</vt:lpstr>
      <vt:lpstr>EVM_account</vt:lpstr>
      <vt:lpstr>EVM_transactions</vt:lpstr>
      <vt:lpstr>EVM_gas</vt:lpstr>
      <vt:lpstr>EVM_storage/memory/stack</vt:lpstr>
      <vt:lpstr>EVM_instraction set</vt:lpstr>
      <vt:lpstr>EVM_messages call</vt:lpstr>
      <vt:lpstr>EVM_delegatecall &amp;&amp; libraries</vt:lpstr>
      <vt:lpstr>EVM_log</vt:lpstr>
      <vt:lpstr>EVM_create</vt:lpstr>
      <vt:lpstr>EVM_self_destruct</vt:lpstr>
      <vt:lpstr>struct of a contract</vt:lpstr>
      <vt:lpstr>types</vt:lpstr>
      <vt:lpstr>state variables &amp;&amp; function &amp;&amp; visibility </vt:lpstr>
      <vt:lpstr>state variables &amp;&amp; function &amp;&amp; visibility</vt:lpstr>
      <vt:lpstr>function modifiers</vt:lpstr>
      <vt:lpstr>events</vt:lpstr>
      <vt:lpstr>inheritance  </vt:lpstr>
      <vt:lpstr>abstract contracts</vt:lpstr>
      <vt:lpstr>interface</vt:lpstr>
      <vt:lpstr>libraries</vt:lpstr>
      <vt:lpstr>security considerations &amp;&amp; assembly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智能合约编写入门</dc:title>
  <dc:creator>kaikai</dc:creator>
  <cp:lastModifiedBy>kaikai</cp:lastModifiedBy>
  <cp:revision>91</cp:revision>
  <dcterms:created xsi:type="dcterms:W3CDTF">2017-07-08T06:46:17Z</dcterms:created>
  <dcterms:modified xsi:type="dcterms:W3CDTF">2017-07-08T06:46:17Z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