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7" r:id="rId21"/>
    <p:sldId id="274" r:id="rId22"/>
    <p:sldId id="275" r:id="rId23"/>
    <p:sldId id="276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en-US"/>
              <a:t>智能合约编写入门</a:t>
            </a:r>
            <a:endParaRPr lang="x-none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r"/>
            <a:endParaRPr lang="x-none" altLang="en-US"/>
          </a:p>
          <a:p>
            <a:pPr algn="r"/>
            <a:endParaRPr lang="x-none" altLang="en-US"/>
          </a:p>
          <a:p>
            <a:pPr algn="r"/>
            <a:r>
              <a:rPr lang="x-none" altLang="en-US"/>
              <a:t>kaikai</a:t>
            </a:r>
            <a:endParaRPr lang="x-none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365125"/>
            <a:ext cx="10515600" cy="1325563"/>
          </a:xfrm>
        </p:spPr>
        <p:txBody>
          <a:bodyPr/>
          <a:p>
            <a:pPr algn="ctr"/>
            <a:r>
              <a:rPr lang="x-none" altLang="en-US">
                <a:sym typeface="+mn-ea"/>
              </a:rPr>
              <a:t>EVM_</a:t>
            </a:r>
            <a:r>
              <a:rPr lang="x-none" sz="3600">
                <a:sym typeface="+mn-ea"/>
              </a:rPr>
              <a:t>gas</a:t>
            </a:r>
            <a:endParaRPr lang="x-none" sz="3600"/>
          </a:p>
        </p:txBody>
      </p:sp>
      <p:sp>
        <p:nvSpPr>
          <p:cNvPr id="4" name="Text Box 3"/>
          <p:cNvSpPr txBox="1"/>
          <p:nvPr/>
        </p:nvSpPr>
        <p:spPr>
          <a:xfrm>
            <a:off x="1600835" y="2312670"/>
            <a:ext cx="30880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limit the amount of the work</a:t>
            </a:r>
            <a:endParaRPr lang="x-none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691005" y="4106545"/>
            <a:ext cx="22517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halting problem</a:t>
            </a:r>
            <a:endParaRPr lang="x-none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590165" y="2880360"/>
            <a:ext cx="457200" cy="9664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x-none" altLang="en-US"/>
              <a:t>--&gt;</a:t>
            </a:r>
            <a:endParaRPr lang="x-none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2984500" y="3150235"/>
            <a:ext cx="12153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gas_limit</a:t>
            </a:r>
            <a:endParaRPr lang="x-none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5906135" y="3110230"/>
            <a:ext cx="10261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pay</a:t>
            </a:r>
            <a:endParaRPr lang="x-none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8288020" y="3049905"/>
            <a:ext cx="26193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gas * gas_price</a:t>
            </a:r>
            <a:endParaRPr lang="x-none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7509510" y="2960370"/>
            <a:ext cx="99631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-&gt;</a:t>
            </a:r>
            <a:endParaRPr lang="x-none" altLang="en-US"/>
          </a:p>
          <a:p>
            <a:pPr algn="ctr"/>
            <a:r>
              <a:rPr lang="x-none" altLang="en-US"/>
              <a:t>-&gt;</a:t>
            </a:r>
            <a:endParaRPr lang="x-none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7320915" y="3747135"/>
            <a:ext cx="14833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out-of-gas</a:t>
            </a:r>
            <a:endParaRPr lang="x-none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7829550" y="4255135"/>
            <a:ext cx="457200" cy="7175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x-none" altLang="en-US"/>
              <a:t>-&gt;</a:t>
            </a:r>
            <a:endParaRPr lang="x-none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7589520" y="4972685"/>
            <a:ext cx="9264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revert</a:t>
            </a:r>
            <a:endParaRPr lang="x-none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5001260" y="2213610"/>
            <a:ext cx="457200" cy="29781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/>
              <a:t>---------------------</a:t>
            </a:r>
            <a:endParaRPr lang="x-none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>
                <a:sym typeface="+mn-ea"/>
              </a:rPr>
              <a:t>EVM_</a:t>
            </a:r>
            <a:r>
              <a:rPr lang="x-none" altLang="en-US" sz="3600">
                <a:sym typeface="+mn-ea"/>
              </a:rPr>
              <a:t>storage/memory/stack</a:t>
            </a:r>
            <a:endParaRPr lang="x-none" altLang="en-US" sz="3600"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379470" y="2200275"/>
            <a:ext cx="14643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x-none" altLang="en-US"/>
              <a:t>- storage</a:t>
            </a:r>
            <a:endParaRPr lang="x-none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3357880" y="3383280"/>
            <a:ext cx="163385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x-none" altLang="en-US"/>
              <a:t>- memory</a:t>
            </a:r>
            <a:endParaRPr lang="x-none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3365500" y="4635500"/>
            <a:ext cx="14446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x-none" altLang="en-US"/>
              <a:t>- stack</a:t>
            </a:r>
            <a:endParaRPr lang="x-none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5400675" y="2233930"/>
            <a:ext cx="6972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-&gt;</a:t>
            </a:r>
            <a:endParaRPr lang="x-none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7225665" y="2118360"/>
            <a:ext cx="14839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x-none" altLang="en-US"/>
              <a:t>- persistent</a:t>
            </a:r>
            <a:endParaRPr lang="x-none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7243445" y="2513965"/>
            <a:ext cx="10160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x-none" altLang="en-US"/>
              <a:t>- costly</a:t>
            </a:r>
            <a:endParaRPr lang="x-none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6640195" y="1964690"/>
            <a:ext cx="457200" cy="8464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/>
              <a:t>------</a:t>
            </a:r>
            <a:endParaRPr lang="x-none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5457825" y="3387090"/>
            <a:ext cx="6972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-&gt;</a:t>
            </a:r>
            <a:endParaRPr lang="x-none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5448300" y="4612005"/>
            <a:ext cx="6972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-&gt;</a:t>
            </a:r>
            <a:endParaRPr lang="x-none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6647180" y="3187700"/>
            <a:ext cx="457200" cy="8464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/>
              <a:t>------</a:t>
            </a:r>
            <a:endParaRPr lang="x-none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6668135" y="4575175"/>
            <a:ext cx="457200" cy="8464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/>
              <a:t>------</a:t>
            </a:r>
            <a:endParaRPr lang="x-none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7242175" y="1750060"/>
            <a:ext cx="13341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x-none" altLang="en-US"/>
              <a:t>- key-value</a:t>
            </a:r>
            <a:endParaRPr lang="x-none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7292975" y="3111500"/>
            <a:ext cx="167195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x-none" altLang="en-US"/>
              <a:t>- fresh cleared</a:t>
            </a:r>
            <a:endParaRPr lang="x-none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7286625" y="3468370"/>
            <a:ext cx="9366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x-none" altLang="en-US"/>
              <a:t>- liner</a:t>
            </a:r>
            <a:endParaRPr lang="x-none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7278370" y="3799205"/>
            <a:ext cx="25685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x-none" altLang="en-US"/>
              <a:t>- addressed at byte-level</a:t>
            </a:r>
            <a:endParaRPr lang="x-none" altLang="en-US"/>
          </a:p>
        </p:txBody>
      </p:sp>
      <p:sp>
        <p:nvSpPr>
          <p:cNvPr id="20" name="Text Box 19"/>
          <p:cNvSpPr txBox="1"/>
          <p:nvPr/>
        </p:nvSpPr>
        <p:spPr>
          <a:xfrm>
            <a:off x="7334250" y="4404360"/>
            <a:ext cx="17621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x-none" altLang="en-US"/>
              <a:t>- stack machint</a:t>
            </a:r>
            <a:endParaRPr lang="x-none" altLang="en-US"/>
          </a:p>
        </p:txBody>
      </p:sp>
      <p:sp>
        <p:nvSpPr>
          <p:cNvPr id="21" name="Text Box 20"/>
          <p:cNvSpPr txBox="1"/>
          <p:nvPr/>
        </p:nvSpPr>
        <p:spPr>
          <a:xfrm>
            <a:off x="7353935" y="4872355"/>
            <a:ext cx="18021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x-none" altLang="en-US"/>
              <a:t>- 1024 elements</a:t>
            </a:r>
            <a:endParaRPr lang="x-none" altLang="en-US"/>
          </a:p>
        </p:txBody>
      </p:sp>
      <p:sp>
        <p:nvSpPr>
          <p:cNvPr id="22" name="Text Box 21"/>
          <p:cNvSpPr txBox="1"/>
          <p:nvPr/>
        </p:nvSpPr>
        <p:spPr>
          <a:xfrm>
            <a:off x="7398385" y="5335905"/>
            <a:ext cx="12249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x-none" altLang="en-US"/>
              <a:t>- 256 bits</a:t>
            </a:r>
            <a:endParaRPr lang="x-none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>
                <a:sym typeface="+mn-ea"/>
              </a:rPr>
              <a:t>EVM_</a:t>
            </a:r>
            <a:r>
              <a:rPr lang="x-none" sz="3600">
                <a:sym typeface="+mn-ea"/>
              </a:rPr>
              <a:t>instraction set</a:t>
            </a:r>
            <a:endParaRPr lang="x-none" sz="3600"/>
          </a:p>
        </p:txBody>
      </p:sp>
      <p:sp>
        <p:nvSpPr>
          <p:cNvPr id="4" name="Text Box 3"/>
          <p:cNvSpPr txBox="1"/>
          <p:nvPr/>
        </p:nvSpPr>
        <p:spPr>
          <a:xfrm>
            <a:off x="2868295" y="2463165"/>
            <a:ext cx="17430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minimal</a:t>
            </a:r>
            <a:endParaRPr lang="x-none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5050155" y="2502535"/>
            <a:ext cx="12947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-&gt;</a:t>
            </a:r>
            <a:endParaRPr lang="x-none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6721475" y="2469515"/>
            <a:ext cx="27984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 incorrect implementations</a:t>
            </a:r>
            <a:endParaRPr lang="x-none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7823200" y="3089910"/>
            <a:ext cx="457200" cy="7073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x-none" altLang="en-US"/>
              <a:t>-&gt;</a:t>
            </a:r>
            <a:endParaRPr lang="x-none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6659245" y="4180205"/>
            <a:ext cx="27984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  consensus problems</a:t>
            </a:r>
            <a:endParaRPr lang="x-none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>
                <a:sym typeface="+mn-ea"/>
              </a:rPr>
              <a:t>EVM_</a:t>
            </a:r>
            <a:r>
              <a:rPr lang="x-none" altLang="en-US" sz="3600">
                <a:sym typeface="+mn-ea"/>
              </a:rPr>
              <a:t>messages call</a:t>
            </a:r>
            <a:endParaRPr lang="en-US" sz="3600"/>
          </a:p>
        </p:txBody>
      </p:sp>
      <p:sp>
        <p:nvSpPr>
          <p:cNvPr id="4" name="Text Box 3"/>
          <p:cNvSpPr txBox="1"/>
          <p:nvPr/>
        </p:nvSpPr>
        <p:spPr>
          <a:xfrm>
            <a:off x="2001520" y="1683385"/>
            <a:ext cx="205168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i="1"/>
              <a:t>mesages call</a:t>
            </a:r>
            <a:endParaRPr lang="x-none" altLang="en-US" i="1"/>
          </a:p>
        </p:txBody>
      </p:sp>
      <p:sp>
        <p:nvSpPr>
          <p:cNvPr id="5" name="Text Box 4"/>
          <p:cNvSpPr txBox="1"/>
          <p:nvPr/>
        </p:nvSpPr>
        <p:spPr>
          <a:xfrm>
            <a:off x="7666990" y="1743075"/>
            <a:ext cx="205168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i="1"/>
              <a:t>transactions</a:t>
            </a:r>
            <a:endParaRPr lang="x-none" altLang="en-US" i="1"/>
          </a:p>
        </p:txBody>
      </p:sp>
      <p:sp>
        <p:nvSpPr>
          <p:cNvPr id="6" name="Text Box 5"/>
          <p:cNvSpPr txBox="1"/>
          <p:nvPr/>
        </p:nvSpPr>
        <p:spPr>
          <a:xfrm>
            <a:off x="5647690" y="1695450"/>
            <a:ext cx="8267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VS</a:t>
            </a:r>
            <a:endParaRPr lang="x-none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5567680" y="2292350"/>
            <a:ext cx="10858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a source</a:t>
            </a:r>
            <a:endParaRPr lang="x-none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5515610" y="2827655"/>
            <a:ext cx="10858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a target</a:t>
            </a:r>
            <a:endParaRPr lang="x-none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5506085" y="3355340"/>
            <a:ext cx="14636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data payload</a:t>
            </a:r>
            <a:endParaRPr lang="x-none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5588000" y="3906520"/>
            <a:ext cx="10858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Ether</a:t>
            </a:r>
            <a:endParaRPr lang="x-none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5597525" y="4344035"/>
            <a:ext cx="10858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gas</a:t>
            </a:r>
            <a:endParaRPr lang="x-none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5488940" y="4822825"/>
            <a:ext cx="13741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return data</a:t>
            </a:r>
            <a:endParaRPr lang="x-none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1174750" y="1934845"/>
            <a:ext cx="103695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------------------------------------------------------------------------------</a:t>
            </a:r>
            <a:endParaRPr lang="x-none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5817870" y="5251450"/>
            <a:ext cx="457200" cy="6972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/>
              <a:t>----</a:t>
            </a:r>
            <a:endParaRPr lang="x-none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2300605" y="5380990"/>
            <a:ext cx="15138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in EVM</a:t>
            </a:r>
            <a:endParaRPr lang="x-none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8045450" y="5418455"/>
            <a:ext cx="15138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from: EOA</a:t>
            </a:r>
            <a:endParaRPr lang="x-none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>
                <a:sym typeface="+mn-ea"/>
              </a:rPr>
              <a:t>EVM_</a:t>
            </a:r>
            <a:r>
              <a:rPr lang="x-none" sz="3600">
                <a:sym typeface="+mn-ea"/>
              </a:rPr>
              <a:t>delegatecall &amp;&amp; libraries</a:t>
            </a:r>
            <a:endParaRPr lang="x-none" sz="3600"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304925" y="3199765"/>
            <a:ext cx="443103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400"/>
              <a:t>call VS delegatecall VS callcode</a:t>
            </a:r>
            <a:endParaRPr lang="x-none" altLang="en-US" sz="2400"/>
          </a:p>
        </p:txBody>
      </p:sp>
      <p:sp>
        <p:nvSpPr>
          <p:cNvPr id="5" name="Text Box 4"/>
          <p:cNvSpPr txBox="1"/>
          <p:nvPr/>
        </p:nvSpPr>
        <p:spPr>
          <a:xfrm>
            <a:off x="6394450" y="3119755"/>
            <a:ext cx="78740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--&gt;</a:t>
            </a:r>
            <a:endParaRPr lang="x-none" altLang="en-US"/>
          </a:p>
          <a:p>
            <a:pPr algn="ctr"/>
            <a:r>
              <a:rPr lang="x-none" altLang="en-US"/>
              <a:t>--&gt;</a:t>
            </a:r>
            <a:endParaRPr lang="x-none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7959090" y="3179445"/>
            <a:ext cx="198183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400"/>
              <a:t>libraries</a:t>
            </a:r>
            <a:endParaRPr lang="x-none" altLang="en-US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>
                <a:sym typeface="+mn-ea"/>
              </a:rPr>
              <a:t>EVM_</a:t>
            </a:r>
            <a:r>
              <a:rPr lang="x-none" sz="3600">
                <a:sym typeface="+mn-ea"/>
              </a:rPr>
              <a:t>log</a:t>
            </a:r>
            <a:endParaRPr lang="en-US" sz="3600"/>
          </a:p>
        </p:txBody>
      </p:sp>
      <p:sp>
        <p:nvSpPr>
          <p:cNvPr id="4" name="Text Box 3"/>
          <p:cNvSpPr txBox="1"/>
          <p:nvPr/>
        </p:nvSpPr>
        <p:spPr>
          <a:xfrm>
            <a:off x="2012315" y="3547745"/>
            <a:ext cx="176212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400"/>
              <a:t>event -&gt; log</a:t>
            </a:r>
            <a:endParaRPr lang="x-none" altLang="en-US" sz="2400"/>
          </a:p>
        </p:txBody>
      </p:sp>
      <p:sp>
        <p:nvSpPr>
          <p:cNvPr id="5" name="Text Box 4"/>
          <p:cNvSpPr txBox="1"/>
          <p:nvPr/>
        </p:nvSpPr>
        <p:spPr>
          <a:xfrm>
            <a:off x="5024120" y="3416935"/>
            <a:ext cx="422338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 Contracts cannot access log data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5050155" y="4213860"/>
            <a:ext cx="58959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efficiently accessed from outside the blockchain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4074795" y="3368675"/>
            <a:ext cx="457200" cy="12553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/>
              <a:t>---------</a:t>
            </a:r>
            <a:endParaRPr lang="x-none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/>
              <a:t>EVM_</a:t>
            </a:r>
            <a:r>
              <a:rPr lang="x-none" altLang="en-US" sz="3600"/>
              <a:t>create</a:t>
            </a:r>
            <a:endParaRPr lang="x-none" altLang="en-US" sz="3600"/>
          </a:p>
        </p:txBody>
      </p:sp>
      <p:sp>
        <p:nvSpPr>
          <p:cNvPr id="4" name="Text Box 3"/>
          <p:cNvSpPr txBox="1"/>
          <p:nvPr/>
        </p:nvSpPr>
        <p:spPr>
          <a:xfrm>
            <a:off x="2400935" y="2712720"/>
            <a:ext cx="29584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using a special opcode</a:t>
            </a:r>
            <a:endParaRPr lang="x-none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7211695" y="2720975"/>
            <a:ext cx="315658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receive the address on the stack</a:t>
            </a:r>
            <a:endParaRPr lang="x-none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5746750" y="2760980"/>
            <a:ext cx="7772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-&gt;</a:t>
            </a:r>
            <a:endParaRPr lang="x-none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5010785" y="3926840"/>
            <a:ext cx="27984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vs call the zero address</a:t>
            </a:r>
            <a:endParaRPr lang="x-none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/>
              <a:t>EVM_</a:t>
            </a:r>
            <a:r>
              <a:rPr lang="x-none" altLang="en-US" sz="3600"/>
              <a:t>self_destruct</a:t>
            </a:r>
            <a:endParaRPr lang="x-none" altLang="en-US" sz="3600"/>
          </a:p>
        </p:txBody>
      </p:sp>
      <p:sp>
        <p:nvSpPr>
          <p:cNvPr id="5" name="Text Box 4"/>
          <p:cNvSpPr txBox="1"/>
          <p:nvPr/>
        </p:nvSpPr>
        <p:spPr>
          <a:xfrm>
            <a:off x="3456305" y="3867150"/>
            <a:ext cx="57778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storage and code is removed from the state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024630" y="2382520"/>
            <a:ext cx="47993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Ether is sent to a designated target 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5767705" y="3100070"/>
            <a:ext cx="457200" cy="5378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x-none" altLang="en-US"/>
              <a:t>-&gt;</a:t>
            </a:r>
            <a:endParaRPr lang="x-none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/>
              <a:t>struct of a contract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981200" y="2685415"/>
            <a:ext cx="16135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state variable</a:t>
            </a:r>
            <a:endParaRPr lang="x-none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2942590" y="3146425"/>
            <a:ext cx="16440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function</a:t>
            </a:r>
            <a:endParaRPr lang="x-none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3773170" y="3582670"/>
            <a:ext cx="22117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function modifiers</a:t>
            </a:r>
            <a:endParaRPr lang="x-none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5087620" y="3996055"/>
            <a:ext cx="16440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events</a:t>
            </a:r>
            <a:endParaRPr lang="x-none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4899660" y="2120265"/>
            <a:ext cx="16440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struct types</a:t>
            </a:r>
            <a:endParaRPr lang="x-none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4897755" y="1600835"/>
            <a:ext cx="16440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enums types</a:t>
            </a:r>
            <a:endParaRPr lang="x-none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5975985" y="4368165"/>
            <a:ext cx="16440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inheritance</a:t>
            </a:r>
            <a:endParaRPr lang="x-none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6784340" y="4748530"/>
            <a:ext cx="24803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abstract contracts</a:t>
            </a:r>
            <a:endParaRPr lang="x-none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8253095" y="5157470"/>
            <a:ext cx="19329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interface</a:t>
            </a:r>
            <a:endParaRPr lang="x-none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9143365" y="5555615"/>
            <a:ext cx="19329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libraries</a:t>
            </a:r>
            <a:endParaRPr lang="x-none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1027430" y="1868805"/>
            <a:ext cx="16135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types</a:t>
            </a:r>
            <a:endParaRPr lang="x-none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4493260" y="1685290"/>
            <a:ext cx="457200" cy="767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/>
              <a:t>-----</a:t>
            </a:r>
            <a:endParaRPr lang="x-none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/>
              <a:t>types</a:t>
            </a:r>
            <a:endParaRPr lang="x-none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1414780" y="2230120"/>
            <a:ext cx="13944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value types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387475" y="3910330"/>
            <a:ext cx="18027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reference types</a:t>
            </a:r>
            <a:endParaRPr lang="x-none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364615" y="5169535"/>
            <a:ext cx="13944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mappings</a:t>
            </a:r>
            <a:endParaRPr lang="x-none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3954145" y="2220595"/>
            <a:ext cx="10160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address</a:t>
            </a:r>
            <a:endParaRPr lang="x-none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3319780" y="2252980"/>
            <a:ext cx="5981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-&gt;</a:t>
            </a:r>
            <a:endParaRPr lang="x-none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5053965" y="1779270"/>
            <a:ext cx="13944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20 bytes</a:t>
            </a:r>
            <a:endParaRPr lang="x-none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5175250" y="2353945"/>
            <a:ext cx="17329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have members</a:t>
            </a:r>
            <a:endParaRPr lang="x-none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4944745" y="1871980"/>
            <a:ext cx="457200" cy="7867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/>
              <a:t>-----</a:t>
            </a:r>
            <a:endParaRPr lang="x-none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6875145" y="2350135"/>
            <a:ext cx="5981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-&gt;</a:t>
            </a:r>
            <a:endParaRPr lang="x-none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7733665" y="1617345"/>
            <a:ext cx="10668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balance</a:t>
            </a:r>
            <a:endParaRPr lang="x-none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7804150" y="2032635"/>
            <a:ext cx="18021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transfer &amp;&amp; send</a:t>
            </a:r>
            <a:endParaRPr lang="x-none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7362190" y="1731010"/>
            <a:ext cx="457200" cy="10350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/>
              <a:t>-------</a:t>
            </a:r>
            <a:endParaRPr lang="x-none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7679055" y="2439035"/>
            <a:ext cx="35763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call &amp;&amp; callcode &amp;&amp; delegatecall</a:t>
            </a:r>
            <a:endParaRPr lang="x-none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3326130" y="3920490"/>
            <a:ext cx="5981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-&gt;</a:t>
            </a:r>
            <a:endParaRPr lang="x-none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4013200" y="3054350"/>
            <a:ext cx="9779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arrays</a:t>
            </a:r>
            <a:endParaRPr lang="x-none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4083685" y="3488690"/>
            <a:ext cx="8166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struct</a:t>
            </a:r>
            <a:endParaRPr lang="x-none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3641725" y="3187065"/>
            <a:ext cx="457200" cy="10350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/>
              <a:t>-------</a:t>
            </a:r>
            <a:endParaRPr lang="x-none" altLang="en-US"/>
          </a:p>
        </p:txBody>
      </p:sp>
      <p:sp>
        <p:nvSpPr>
          <p:cNvPr id="20" name="Text Box 19"/>
          <p:cNvSpPr txBox="1"/>
          <p:nvPr/>
        </p:nvSpPr>
        <p:spPr>
          <a:xfrm>
            <a:off x="3958590" y="3895090"/>
            <a:ext cx="16535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data location</a:t>
            </a:r>
            <a:endParaRPr lang="x-none" altLang="en-US"/>
          </a:p>
        </p:txBody>
      </p:sp>
      <p:sp>
        <p:nvSpPr>
          <p:cNvPr id="21" name="Text Box 20"/>
          <p:cNvSpPr txBox="1"/>
          <p:nvPr/>
        </p:nvSpPr>
        <p:spPr>
          <a:xfrm>
            <a:off x="5391785" y="3923030"/>
            <a:ext cx="5981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-&gt;</a:t>
            </a:r>
            <a:endParaRPr lang="x-none" altLang="en-US"/>
          </a:p>
        </p:txBody>
      </p:sp>
      <p:sp>
        <p:nvSpPr>
          <p:cNvPr id="22" name="Text Box 21"/>
          <p:cNvSpPr txBox="1"/>
          <p:nvPr/>
        </p:nvSpPr>
        <p:spPr>
          <a:xfrm>
            <a:off x="6015990" y="3290570"/>
            <a:ext cx="10966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forced </a:t>
            </a:r>
            <a:endParaRPr lang="x-none" altLang="en-US"/>
          </a:p>
        </p:txBody>
      </p:sp>
      <p:sp>
        <p:nvSpPr>
          <p:cNvPr id="23" name="Text Box 22"/>
          <p:cNvSpPr txBox="1"/>
          <p:nvPr/>
        </p:nvSpPr>
        <p:spPr>
          <a:xfrm>
            <a:off x="6202680" y="3987800"/>
            <a:ext cx="8166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default</a:t>
            </a:r>
            <a:endParaRPr lang="x-none" altLang="en-US"/>
          </a:p>
        </p:txBody>
      </p:sp>
      <p:sp>
        <p:nvSpPr>
          <p:cNvPr id="24" name="Text Box 23"/>
          <p:cNvSpPr txBox="1"/>
          <p:nvPr/>
        </p:nvSpPr>
        <p:spPr>
          <a:xfrm>
            <a:off x="5859780" y="3303905"/>
            <a:ext cx="457200" cy="10350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/>
              <a:t>-------</a:t>
            </a:r>
            <a:endParaRPr lang="x-none" altLang="en-US"/>
          </a:p>
        </p:txBody>
      </p:sp>
      <p:sp>
        <p:nvSpPr>
          <p:cNvPr id="26" name="Text Box 25"/>
          <p:cNvSpPr txBox="1"/>
          <p:nvPr/>
        </p:nvSpPr>
        <p:spPr>
          <a:xfrm>
            <a:off x="6993255" y="3119120"/>
            <a:ext cx="51104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parameters (not return) of external functions: calldata</a:t>
            </a:r>
            <a:endParaRPr lang="x-none" altLang="en-US"/>
          </a:p>
        </p:txBody>
      </p:sp>
      <p:sp>
        <p:nvSpPr>
          <p:cNvPr id="27" name="Text Box 26"/>
          <p:cNvSpPr txBox="1"/>
          <p:nvPr/>
        </p:nvSpPr>
        <p:spPr>
          <a:xfrm>
            <a:off x="6900545" y="3533775"/>
            <a:ext cx="25876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state variables: storage</a:t>
            </a:r>
            <a:endParaRPr lang="x-none" altLang="en-US"/>
          </a:p>
        </p:txBody>
      </p:sp>
      <p:sp>
        <p:nvSpPr>
          <p:cNvPr id="28" name="Text Box 27"/>
          <p:cNvSpPr txBox="1"/>
          <p:nvPr/>
        </p:nvSpPr>
        <p:spPr>
          <a:xfrm>
            <a:off x="6863715" y="3133090"/>
            <a:ext cx="457200" cy="8756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/>
              <a:t>-----</a:t>
            </a:r>
            <a:endParaRPr lang="x-none" altLang="en-US"/>
          </a:p>
        </p:txBody>
      </p:sp>
      <p:sp>
        <p:nvSpPr>
          <p:cNvPr id="29" name="Text Box 28"/>
          <p:cNvSpPr txBox="1"/>
          <p:nvPr/>
        </p:nvSpPr>
        <p:spPr>
          <a:xfrm>
            <a:off x="6893560" y="4357370"/>
            <a:ext cx="34131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all other local variables: storage</a:t>
            </a:r>
            <a:endParaRPr lang="x-none" altLang="en-US"/>
          </a:p>
        </p:txBody>
      </p:sp>
      <p:sp>
        <p:nvSpPr>
          <p:cNvPr id="30" name="Text Box 29"/>
          <p:cNvSpPr txBox="1"/>
          <p:nvPr/>
        </p:nvSpPr>
        <p:spPr>
          <a:xfrm>
            <a:off x="6856095" y="3956685"/>
            <a:ext cx="457200" cy="8756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/>
              <a:t>-----</a:t>
            </a:r>
            <a:endParaRPr lang="x-none" altLang="en-US"/>
          </a:p>
        </p:txBody>
      </p:sp>
      <p:sp>
        <p:nvSpPr>
          <p:cNvPr id="31" name="Text Box 30"/>
          <p:cNvSpPr txBox="1"/>
          <p:nvPr/>
        </p:nvSpPr>
        <p:spPr>
          <a:xfrm>
            <a:off x="6915785" y="3912870"/>
            <a:ext cx="45402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parameters (also return) of functions: memory</a:t>
            </a:r>
            <a:endParaRPr lang="x-none" altLang="en-US"/>
          </a:p>
        </p:txBody>
      </p:sp>
      <p:sp>
        <p:nvSpPr>
          <p:cNvPr id="32" name="Text Box 31"/>
          <p:cNvSpPr txBox="1"/>
          <p:nvPr/>
        </p:nvSpPr>
        <p:spPr>
          <a:xfrm>
            <a:off x="1063625" y="2322830"/>
            <a:ext cx="457200" cy="31673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/>
              <a:t>------------------------</a:t>
            </a:r>
            <a:endParaRPr lang="x-none" altLang="en-US"/>
          </a:p>
        </p:txBody>
      </p:sp>
      <p:sp>
        <p:nvSpPr>
          <p:cNvPr id="33" name="Text Box 32"/>
          <p:cNvSpPr txBox="1"/>
          <p:nvPr/>
        </p:nvSpPr>
        <p:spPr>
          <a:xfrm>
            <a:off x="3760470" y="5440680"/>
            <a:ext cx="13944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_keyValue</a:t>
            </a:r>
            <a:endParaRPr lang="x-none" altLang="en-US"/>
          </a:p>
        </p:txBody>
      </p:sp>
      <p:sp>
        <p:nvSpPr>
          <p:cNvPr id="34" name="Text Box 33"/>
          <p:cNvSpPr txBox="1"/>
          <p:nvPr/>
        </p:nvSpPr>
        <p:spPr>
          <a:xfrm>
            <a:off x="3637280" y="4987290"/>
            <a:ext cx="457200" cy="7867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/>
              <a:t>-----</a:t>
            </a:r>
            <a:endParaRPr lang="x-none" altLang="en-US"/>
          </a:p>
        </p:txBody>
      </p:sp>
      <p:sp>
        <p:nvSpPr>
          <p:cNvPr id="35" name="Text Box 34"/>
          <p:cNvSpPr txBox="1"/>
          <p:nvPr/>
        </p:nvSpPr>
        <p:spPr>
          <a:xfrm>
            <a:off x="3334385" y="5172710"/>
            <a:ext cx="5981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-&gt;</a:t>
            </a:r>
            <a:endParaRPr lang="x-none" altLang="en-US"/>
          </a:p>
        </p:txBody>
      </p:sp>
      <p:sp>
        <p:nvSpPr>
          <p:cNvPr id="36" name="Text Box 35"/>
          <p:cNvSpPr txBox="1"/>
          <p:nvPr/>
        </p:nvSpPr>
        <p:spPr>
          <a:xfrm>
            <a:off x="3813810" y="4924425"/>
            <a:ext cx="13944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_valueValue</a:t>
            </a:r>
            <a:endParaRPr lang="x-none" altLang="en-US"/>
          </a:p>
        </p:txBody>
      </p:sp>
      <p:sp>
        <p:nvSpPr>
          <p:cNvPr id="37" name="Text Box 36"/>
          <p:cNvSpPr txBox="1"/>
          <p:nvPr/>
        </p:nvSpPr>
        <p:spPr>
          <a:xfrm>
            <a:off x="5608955" y="4920615"/>
            <a:ext cx="10160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any type</a:t>
            </a:r>
            <a:endParaRPr lang="x-none" altLang="en-US"/>
          </a:p>
        </p:txBody>
      </p:sp>
      <p:sp>
        <p:nvSpPr>
          <p:cNvPr id="38" name="Text Box 37"/>
          <p:cNvSpPr txBox="1"/>
          <p:nvPr/>
        </p:nvSpPr>
        <p:spPr>
          <a:xfrm>
            <a:off x="5079365" y="4941570"/>
            <a:ext cx="5981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-&gt;</a:t>
            </a:r>
            <a:endParaRPr lang="x-none" altLang="en-US"/>
          </a:p>
        </p:txBody>
      </p:sp>
      <p:sp>
        <p:nvSpPr>
          <p:cNvPr id="39" name="Text Box 38"/>
          <p:cNvSpPr txBox="1"/>
          <p:nvPr/>
        </p:nvSpPr>
        <p:spPr>
          <a:xfrm>
            <a:off x="5572125" y="5405120"/>
            <a:ext cx="65932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except for mapping, dynamically sized array, contract, enum and struct</a:t>
            </a:r>
            <a:endParaRPr lang="x-none" altLang="en-US"/>
          </a:p>
        </p:txBody>
      </p:sp>
      <p:sp>
        <p:nvSpPr>
          <p:cNvPr id="40" name="Text Box 39"/>
          <p:cNvSpPr txBox="1"/>
          <p:nvPr/>
        </p:nvSpPr>
        <p:spPr>
          <a:xfrm>
            <a:off x="5086985" y="5436870"/>
            <a:ext cx="5981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-&gt;</a:t>
            </a:r>
            <a:endParaRPr lang="x-none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/>
              <a:t>smart contract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6260"/>
            <a:ext cx="5101590" cy="4351655"/>
          </a:xfrm>
        </p:spPr>
        <p:txBody>
          <a:bodyPr/>
          <a:p>
            <a:endParaRPr lang="x-none" altLang="en-US"/>
          </a:p>
          <a:p>
            <a:endParaRPr lang="x-none" altLang="en-US"/>
          </a:p>
          <a:p>
            <a:endParaRPr lang="x-none" altLang="en-US"/>
          </a:p>
          <a:p>
            <a:r>
              <a:rPr lang="x-none" altLang="en-US"/>
              <a:t> Bitcoin script</a:t>
            </a:r>
            <a:r>
              <a:rPr lang="en-US"/>
              <a:t> </a:t>
            </a:r>
            <a:r>
              <a:rPr lang="x-none" altLang="en-US"/>
              <a:t>&amp;&amp; smart contract</a:t>
            </a:r>
            <a:endParaRPr lang="x-none" altLang="en-US"/>
          </a:p>
          <a:p>
            <a:pPr lvl="1"/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436995" y="1943100"/>
            <a:ext cx="510159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x-none" altLang="en-US"/>
          </a:p>
          <a:p>
            <a:pPr lvl="1"/>
            <a:endParaRPr lang="en-US"/>
          </a:p>
          <a:p>
            <a:pPr lvl="1"/>
            <a:r>
              <a:rPr lang="en-US"/>
              <a:t> Turing-completeness</a:t>
            </a:r>
            <a:endParaRPr lang="en-US"/>
          </a:p>
          <a:p>
            <a:pPr lvl="1"/>
            <a:r>
              <a:rPr lang="en-US"/>
              <a:t> value-awareness</a:t>
            </a:r>
            <a:endParaRPr lang="en-US"/>
          </a:p>
          <a:p>
            <a:pPr lvl="1"/>
            <a:r>
              <a:rPr lang="en-US"/>
              <a:t> blockchain-awareness</a:t>
            </a:r>
            <a:endParaRPr lang="en-US"/>
          </a:p>
          <a:p>
            <a:pPr lvl="1"/>
            <a:r>
              <a:rPr lang="en-US"/>
              <a:t> state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x-none" altLang="en-US"/>
              <a:t>state variables &amp;&amp; function &amp;&amp; visibility </a:t>
            </a:r>
            <a:endParaRPr lang="x-none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947420" y="3630295"/>
            <a:ext cx="12553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visibility</a:t>
            </a:r>
            <a:endParaRPr lang="x-none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183765" y="2893060"/>
            <a:ext cx="457200" cy="19227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/>
              <a:t>--------------</a:t>
            </a:r>
            <a:endParaRPr lang="x-none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2900680" y="2753995"/>
            <a:ext cx="18516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state variables</a:t>
            </a:r>
            <a:endParaRPr lang="x-none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2818765" y="4561840"/>
            <a:ext cx="16332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function</a:t>
            </a:r>
            <a:endParaRPr lang="x-none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6924040" y="5048885"/>
            <a:ext cx="10648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external</a:t>
            </a:r>
            <a:endParaRPr lang="x-none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6789420" y="4545965"/>
            <a:ext cx="11557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public</a:t>
            </a:r>
            <a:endParaRPr lang="x-none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6909435" y="2748915"/>
            <a:ext cx="10064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>
                <a:solidFill>
                  <a:schemeClr val="tx1"/>
                </a:solidFill>
              </a:rPr>
              <a:t>internal</a:t>
            </a:r>
            <a:endParaRPr lang="x-none" altLang="en-US">
              <a:solidFill>
                <a:schemeClr val="tx1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773545" y="2230120"/>
            <a:ext cx="11658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private</a:t>
            </a:r>
            <a:endParaRPr lang="x-none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5640070" y="2377440"/>
            <a:ext cx="457200" cy="25952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/>
              <a:t>|------------------|</a:t>
            </a:r>
            <a:endParaRPr lang="x-none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4872990" y="2780665"/>
            <a:ext cx="8864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----&gt;</a:t>
            </a:r>
            <a:endParaRPr lang="x-none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6127115" y="2820035"/>
            <a:ext cx="8166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----&gt;</a:t>
            </a:r>
            <a:endParaRPr lang="x-none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6001385" y="2620010"/>
            <a:ext cx="10160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default</a:t>
            </a:r>
            <a:endParaRPr lang="x-none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6205220" y="4546600"/>
            <a:ext cx="8166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----&gt;</a:t>
            </a:r>
            <a:endParaRPr lang="x-none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6123305" y="2249170"/>
            <a:ext cx="8166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----&gt;</a:t>
            </a:r>
            <a:endParaRPr lang="x-none" altLang="en-US"/>
          </a:p>
        </p:txBody>
      </p:sp>
      <p:sp>
        <p:nvSpPr>
          <p:cNvPr id="20" name="Text Box 19"/>
          <p:cNvSpPr txBox="1"/>
          <p:nvPr/>
        </p:nvSpPr>
        <p:spPr>
          <a:xfrm>
            <a:off x="6210935" y="5073015"/>
            <a:ext cx="8166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----&gt;</a:t>
            </a:r>
            <a:endParaRPr lang="x-none" altLang="en-US"/>
          </a:p>
        </p:txBody>
      </p:sp>
      <p:sp>
        <p:nvSpPr>
          <p:cNvPr id="21" name="Text Box 20"/>
          <p:cNvSpPr txBox="1"/>
          <p:nvPr/>
        </p:nvSpPr>
        <p:spPr>
          <a:xfrm>
            <a:off x="4867910" y="4581525"/>
            <a:ext cx="8864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----&gt;</a:t>
            </a:r>
            <a:endParaRPr lang="x-none" altLang="en-US"/>
          </a:p>
        </p:txBody>
      </p:sp>
      <p:sp>
        <p:nvSpPr>
          <p:cNvPr id="22" name="Text Box 21"/>
          <p:cNvSpPr txBox="1"/>
          <p:nvPr/>
        </p:nvSpPr>
        <p:spPr>
          <a:xfrm>
            <a:off x="8388350" y="5008245"/>
            <a:ext cx="27793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other contracts and via txs</a:t>
            </a:r>
            <a:endParaRPr lang="x-none" altLang="en-US"/>
          </a:p>
        </p:txBody>
      </p:sp>
      <p:sp>
        <p:nvSpPr>
          <p:cNvPr id="23" name="Text Box 22"/>
          <p:cNvSpPr txBox="1"/>
          <p:nvPr/>
        </p:nvSpPr>
        <p:spPr>
          <a:xfrm>
            <a:off x="8326755" y="4568190"/>
            <a:ext cx="30384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internally and via messages</a:t>
            </a:r>
            <a:endParaRPr lang="x-none" altLang="en-US"/>
          </a:p>
        </p:txBody>
      </p:sp>
      <p:sp>
        <p:nvSpPr>
          <p:cNvPr id="24" name="Text Box 23"/>
          <p:cNvSpPr txBox="1"/>
          <p:nvPr/>
        </p:nvSpPr>
        <p:spPr>
          <a:xfrm>
            <a:off x="8333740" y="2817495"/>
            <a:ext cx="136588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internally</a:t>
            </a:r>
            <a:endParaRPr lang="x-none" altLang="en-US"/>
          </a:p>
        </p:txBody>
      </p:sp>
      <p:sp>
        <p:nvSpPr>
          <p:cNvPr id="25" name="Text Box 24"/>
          <p:cNvSpPr txBox="1"/>
          <p:nvPr/>
        </p:nvSpPr>
        <p:spPr>
          <a:xfrm>
            <a:off x="8178165" y="2220595"/>
            <a:ext cx="27793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not in derived contract</a:t>
            </a:r>
            <a:endParaRPr lang="x-none" altLang="en-US"/>
          </a:p>
        </p:txBody>
      </p:sp>
      <p:sp>
        <p:nvSpPr>
          <p:cNvPr id="26" name="Text Box 25"/>
          <p:cNvSpPr txBox="1"/>
          <p:nvPr/>
        </p:nvSpPr>
        <p:spPr>
          <a:xfrm>
            <a:off x="6084570" y="4366895"/>
            <a:ext cx="10160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default</a:t>
            </a:r>
            <a:endParaRPr lang="x-none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>
                <a:sym typeface="+mn-ea"/>
              </a:rPr>
              <a:t>state variables &amp;&amp; function &amp;&amp; visibility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536065" y="2413635"/>
            <a:ext cx="172275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state variables</a:t>
            </a:r>
            <a:endParaRPr lang="x-none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4086860" y="2393950"/>
            <a:ext cx="20123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getter function</a:t>
            </a:r>
            <a:endParaRPr lang="x-none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3360420" y="2402840"/>
            <a:ext cx="93535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----&gt;</a:t>
            </a:r>
            <a:endParaRPr lang="x-none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3251835" y="2160905"/>
            <a:ext cx="9956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public</a:t>
            </a:r>
            <a:endParaRPr lang="x-none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7322820" y="1935480"/>
            <a:ext cx="18427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take no arguments</a:t>
            </a:r>
            <a:endParaRPr lang="x-none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7312025" y="2699385"/>
            <a:ext cx="36436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return the value of the state variables</a:t>
            </a:r>
            <a:endParaRPr lang="x-none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6874510" y="2084705"/>
            <a:ext cx="457200" cy="10655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/>
              <a:t>-------</a:t>
            </a:r>
            <a:endParaRPr lang="x-none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5996940" y="2407920"/>
            <a:ext cx="93535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----&gt;</a:t>
            </a:r>
            <a:endParaRPr lang="x-none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5888355" y="2165985"/>
            <a:ext cx="9956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>
                <a:sym typeface="+mn-ea"/>
              </a:rPr>
              <a:t>external</a:t>
            </a:r>
            <a:endParaRPr lang="x-none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1376045" y="3863975"/>
            <a:ext cx="22110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fallback function</a:t>
            </a:r>
            <a:endParaRPr lang="x-none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1417320" y="5242560"/>
            <a:ext cx="13354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constant</a:t>
            </a:r>
            <a:endParaRPr lang="x-none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6965950" y="3648710"/>
            <a:ext cx="18427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exactly one</a:t>
            </a:r>
            <a:endParaRPr lang="x-none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7048500" y="4115435"/>
            <a:ext cx="13125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uname</a:t>
            </a:r>
            <a:endParaRPr lang="x-none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6884670" y="3675380"/>
            <a:ext cx="457200" cy="9067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/>
              <a:t>------</a:t>
            </a:r>
            <a:endParaRPr lang="x-none" altLang="en-US"/>
          </a:p>
        </p:txBody>
      </p:sp>
      <p:sp>
        <p:nvSpPr>
          <p:cNvPr id="20" name="Text Box 19"/>
          <p:cNvSpPr txBox="1"/>
          <p:nvPr/>
        </p:nvSpPr>
        <p:spPr>
          <a:xfrm>
            <a:off x="4153535" y="3663950"/>
            <a:ext cx="22110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not match function</a:t>
            </a:r>
            <a:endParaRPr lang="x-none" altLang="en-US"/>
          </a:p>
        </p:txBody>
      </p:sp>
      <p:sp>
        <p:nvSpPr>
          <p:cNvPr id="21" name="Text Box 20"/>
          <p:cNvSpPr txBox="1"/>
          <p:nvPr/>
        </p:nvSpPr>
        <p:spPr>
          <a:xfrm>
            <a:off x="3726815" y="3928110"/>
            <a:ext cx="31178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-------------&gt;</a:t>
            </a:r>
            <a:endParaRPr lang="x-none" altLang="en-US"/>
          </a:p>
        </p:txBody>
      </p:sp>
      <p:sp>
        <p:nvSpPr>
          <p:cNvPr id="22" name="Text Box 21"/>
          <p:cNvSpPr txBox="1"/>
          <p:nvPr/>
        </p:nvSpPr>
        <p:spPr>
          <a:xfrm>
            <a:off x="2809875" y="4954905"/>
            <a:ext cx="18427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state variables</a:t>
            </a:r>
            <a:endParaRPr lang="x-none" altLang="en-US"/>
          </a:p>
        </p:txBody>
      </p:sp>
      <p:sp>
        <p:nvSpPr>
          <p:cNvPr id="23" name="Text Box 22"/>
          <p:cNvSpPr txBox="1"/>
          <p:nvPr/>
        </p:nvSpPr>
        <p:spPr>
          <a:xfrm>
            <a:off x="2825750" y="5526405"/>
            <a:ext cx="13125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function</a:t>
            </a:r>
            <a:endParaRPr lang="x-none" altLang="en-US"/>
          </a:p>
        </p:txBody>
      </p:sp>
      <p:sp>
        <p:nvSpPr>
          <p:cNvPr id="24" name="Text Box 23"/>
          <p:cNvSpPr txBox="1"/>
          <p:nvPr/>
        </p:nvSpPr>
        <p:spPr>
          <a:xfrm>
            <a:off x="2642870" y="4981575"/>
            <a:ext cx="457200" cy="9067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/>
              <a:t>------</a:t>
            </a:r>
            <a:endParaRPr lang="x-none" altLang="en-US"/>
          </a:p>
        </p:txBody>
      </p:sp>
      <p:sp>
        <p:nvSpPr>
          <p:cNvPr id="25" name="Text Box 24"/>
          <p:cNvSpPr txBox="1"/>
          <p:nvPr/>
        </p:nvSpPr>
        <p:spPr>
          <a:xfrm>
            <a:off x="4552950" y="4942840"/>
            <a:ext cx="74295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 </a:t>
            </a:r>
            <a:r>
              <a:rPr lang="en-US" sz="1400"/>
              <a:t>have to be assigned from an expression which is a constant at compile time</a:t>
            </a:r>
            <a:endParaRPr lang="en-US" sz="1400"/>
          </a:p>
        </p:txBody>
      </p:sp>
      <p:sp>
        <p:nvSpPr>
          <p:cNvPr id="26" name="Text Box 25"/>
          <p:cNvSpPr txBox="1"/>
          <p:nvPr/>
        </p:nvSpPr>
        <p:spPr>
          <a:xfrm>
            <a:off x="4653280" y="5549265"/>
            <a:ext cx="328866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promise not to modify the state</a:t>
            </a:r>
            <a:endParaRPr lang="en-US" sz="1400"/>
          </a:p>
        </p:txBody>
      </p:sp>
      <p:sp>
        <p:nvSpPr>
          <p:cNvPr id="28" name="Text Box 27"/>
          <p:cNvSpPr txBox="1"/>
          <p:nvPr/>
        </p:nvSpPr>
        <p:spPr>
          <a:xfrm>
            <a:off x="1118235" y="2538095"/>
            <a:ext cx="457200" cy="31280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/>
              <a:t>------------------------</a:t>
            </a:r>
            <a:endParaRPr lang="x-none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/>
              <a:t>function modifiers</a:t>
            </a:r>
            <a:endParaRPr lang="x-none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4314190" y="2512695"/>
            <a:ext cx="38233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change the behaviour of functions</a:t>
            </a:r>
            <a:endParaRPr lang="x-none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3933825" y="4109085"/>
            <a:ext cx="54756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control flow continues after the "_" in the modifier</a:t>
            </a:r>
            <a:endParaRPr lang="x-none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5927090" y="3199765"/>
            <a:ext cx="457200" cy="7270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x-none" altLang="en-US"/>
              <a:t>---&gt;</a:t>
            </a:r>
            <a:endParaRPr lang="x-none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/>
              <a:t>events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971675" y="2402840"/>
            <a:ext cx="11855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attribute</a:t>
            </a:r>
            <a:endParaRPr lang="x-none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4282440" y="2393950"/>
            <a:ext cx="13252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indexed</a:t>
            </a:r>
            <a:endParaRPr lang="x-none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3383280" y="2414905"/>
            <a:ext cx="6076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-&gt;</a:t>
            </a:r>
            <a:endParaRPr lang="x-none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5763895" y="1892935"/>
            <a:ext cx="28098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up to three parameters</a:t>
            </a:r>
            <a:endParaRPr lang="x-none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5784850" y="2649220"/>
            <a:ext cx="25800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search for the values</a:t>
            </a:r>
            <a:endParaRPr lang="x-none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5492750" y="1974850"/>
            <a:ext cx="457200" cy="10553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/>
              <a:t>-------</a:t>
            </a:r>
            <a:endParaRPr lang="x-none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4286885" y="4075430"/>
            <a:ext cx="17233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non-indexed</a:t>
            </a:r>
            <a:endParaRPr lang="x-none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5953125" y="4058920"/>
            <a:ext cx="33566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stored in the data part of the log</a:t>
            </a:r>
            <a:endParaRPr lang="x-none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3885565" y="2512060"/>
            <a:ext cx="457200" cy="19024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/>
              <a:t>--------------</a:t>
            </a:r>
            <a:endParaRPr lang="x-none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/>
              <a:t>inheritance  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939290" y="2214245"/>
            <a:ext cx="38246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supports multiple inheritance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6041390" y="2056765"/>
            <a:ext cx="106553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&lt;--</a:t>
            </a:r>
            <a:endParaRPr lang="x-none" altLang="en-US"/>
          </a:p>
          <a:p>
            <a:pPr algn="ctr"/>
            <a:r>
              <a:rPr lang="x-none" altLang="en-US"/>
              <a:t>&lt;--</a:t>
            </a:r>
            <a:endParaRPr lang="x-none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7298690" y="2205990"/>
            <a:ext cx="22212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copying code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410335" y="3689350"/>
            <a:ext cx="96513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Derived contracts need to provide all arguments needed for the base constructors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>
                <a:sym typeface="+mn-ea"/>
              </a:rPr>
              <a:t>abstract contracts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4637405" y="2214245"/>
            <a:ext cx="29571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lack an implementation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685030" y="3157855"/>
            <a:ext cx="29571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cannot be compiled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204970" y="4090035"/>
            <a:ext cx="43205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 can be used as base contracts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/>
              <a:t>interface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3077210" y="1925320"/>
            <a:ext cx="53886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x-none" altLang="en-US"/>
              <a:t>- </a:t>
            </a:r>
            <a:r>
              <a:rPr lang="en-US"/>
              <a:t>Cannot inherit other contracts or interfaces.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3080385" y="2530475"/>
            <a:ext cx="53886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x-none" altLang="en-US"/>
              <a:t>- </a:t>
            </a:r>
            <a:r>
              <a:rPr lang="en-US"/>
              <a:t>Cannot define constructor.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3083560" y="3152775"/>
            <a:ext cx="53886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x-none" altLang="en-US"/>
              <a:t>- </a:t>
            </a:r>
            <a:r>
              <a:rPr lang="en-US"/>
              <a:t>Cannot define variables.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3105785" y="3736975"/>
            <a:ext cx="53886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x-none" altLang="en-US"/>
              <a:t>- </a:t>
            </a:r>
            <a:r>
              <a:rPr lang="en-US"/>
              <a:t>Cannot define structs.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3124200" y="4411980"/>
            <a:ext cx="53886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x-none" altLang="en-US"/>
              <a:t>- </a:t>
            </a:r>
            <a:r>
              <a:rPr lang="en-US"/>
              <a:t>Cannot define enums.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2371090" y="1964690"/>
            <a:ext cx="457200" cy="27978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/>
              <a:t>---------------------</a:t>
            </a:r>
            <a:endParaRPr lang="x-none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/>
              <a:t>libraries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176020" y="3279140"/>
            <a:ext cx="449135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 reused</a:t>
            </a:r>
            <a:r>
              <a:rPr lang="en-US"/>
              <a:t> using the DELEGATECALL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986145" y="2592070"/>
            <a:ext cx="53886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x-none" altLang="en-US"/>
              <a:t>- </a:t>
            </a:r>
            <a:r>
              <a:rPr lang="en-US"/>
              <a:t>No state variables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5989320" y="3197225"/>
            <a:ext cx="53886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x-none" altLang="en-US"/>
              <a:t>- </a:t>
            </a:r>
            <a:r>
              <a:rPr lang="en-US"/>
              <a:t>Cannot inherit nor be inherited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002020" y="3829685"/>
            <a:ext cx="53886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x-none" altLang="en-US"/>
              <a:t>- </a:t>
            </a:r>
            <a:r>
              <a:rPr lang="en-US">
                <a:sym typeface="+mn-ea"/>
              </a:rPr>
              <a:t>Cannot receive Ether</a:t>
            </a:r>
            <a:endParaRPr lang="en-US"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5280025" y="1974215"/>
            <a:ext cx="457200" cy="27978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/>
              <a:t>---------------------</a:t>
            </a:r>
            <a:endParaRPr lang="x-none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/>
              <a:t>security considerations &amp;&amp; assembly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602740" y="2063750"/>
            <a:ext cx="48602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Private Information and Randomness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613535" y="2751455"/>
            <a:ext cx="22009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Re-Entrancy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608455" y="3499485"/>
            <a:ext cx="26593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Gas Limit and Loops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616075" y="4244340"/>
            <a:ext cx="35750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Sending and Receiving Ether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619250" y="4899025"/>
            <a:ext cx="24999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Callstack Depth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8067675" y="3329305"/>
            <a:ext cx="196278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inline assembly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6455410" y="2033905"/>
            <a:ext cx="457200" cy="36658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/>
              <a:t>----------------------------</a:t>
            </a:r>
            <a:endParaRPr lang="x-none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/>
              <a:t>End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873885" y="2724785"/>
            <a:ext cx="906208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http://solidity.readthedocs.io/en/develop/frequently-asked-questions.html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883410" y="4394835"/>
            <a:ext cx="95021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http://hudsonjameson.com/2017-06-27-accounts-transactions-gas-ethereum/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904365" y="3569970"/>
            <a:ext cx="77393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https://github.com/ethereum/wiki/wiki/White-Paper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/>
              <a:t>programming language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050" y="2007235"/>
            <a:ext cx="2532380" cy="1193800"/>
          </a:xfrm>
        </p:spPr>
        <p:txBody>
          <a:bodyPr/>
          <a:p>
            <a:r>
              <a:rPr lang="x-none" altLang="en-US"/>
              <a:t> </a:t>
            </a:r>
            <a:r>
              <a:rPr lang="x-none" altLang="en-US">
                <a:solidFill>
                  <a:srgbClr val="FF0000"/>
                </a:solidFill>
              </a:rPr>
              <a:t>solidity</a:t>
            </a:r>
            <a:endParaRPr lang="x-none" altLang="en-US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4255770" y="4773295"/>
            <a:ext cx="2101215" cy="939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en-US"/>
              <a:t> serpent</a:t>
            </a:r>
            <a:endParaRPr lang="x-none" alt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3530600" y="3891915"/>
            <a:ext cx="2081530" cy="752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en-US"/>
              <a:t> Viper</a:t>
            </a:r>
            <a:endParaRPr lang="x-none" altLang="en-US"/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7271385" y="1999615"/>
            <a:ext cx="3698240" cy="939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/>
              <a:t> assembly language</a:t>
            </a:r>
            <a:endParaRPr lang="x-none" altLang="en-US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2810510" y="2930525"/>
            <a:ext cx="2160270" cy="918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en-US"/>
              <a:t> LLL</a:t>
            </a:r>
            <a:endParaRPr lang="x-none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/>
              <a:t>simple smart contract 1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8110" y="2386330"/>
            <a:ext cx="2679700" cy="2409825"/>
          </a:xfrm>
        </p:spPr>
        <p:txBody>
          <a:bodyPr>
            <a:normAutofit lnSpcReduction="10000"/>
          </a:bodyPr>
          <a:p>
            <a:r>
              <a:rPr lang="x-none" altLang="en-US"/>
              <a:t> pragma</a:t>
            </a:r>
            <a:endParaRPr lang="x-none" altLang="en-US"/>
          </a:p>
          <a:p>
            <a:r>
              <a:rPr lang="x-none" altLang="en-US"/>
              <a:t> contract</a:t>
            </a:r>
            <a:endParaRPr lang="x-none" altLang="en-US"/>
          </a:p>
          <a:p>
            <a:r>
              <a:rPr lang="x-none" altLang="en-US"/>
              <a:t> uint</a:t>
            </a:r>
            <a:endParaRPr lang="x-none" altLang="en-US"/>
          </a:p>
          <a:p>
            <a:r>
              <a:rPr lang="x-none" altLang="en-US"/>
              <a:t> function</a:t>
            </a:r>
            <a:endParaRPr lang="x-none" altLang="en-US"/>
          </a:p>
          <a:p>
            <a:r>
              <a:rPr lang="x-none" altLang="en-US"/>
              <a:t> storage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6131560" y="1741170"/>
            <a:ext cx="5060315" cy="3657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pragma solidity ^0.4.0;</a:t>
            </a:r>
            <a:endParaRPr lang="en-US"/>
          </a:p>
          <a:p>
            <a:endParaRPr lang="en-US"/>
          </a:p>
          <a:p>
            <a:r>
              <a:rPr lang="en-US"/>
              <a:t>contract SimpleStorage {</a:t>
            </a:r>
            <a:endParaRPr lang="en-US"/>
          </a:p>
          <a:p>
            <a:r>
              <a:rPr lang="en-US"/>
              <a:t>    uint storedData;</a:t>
            </a:r>
            <a:endParaRPr lang="en-US"/>
          </a:p>
          <a:p>
            <a:endParaRPr lang="en-US"/>
          </a:p>
          <a:p>
            <a:r>
              <a:rPr lang="en-US"/>
              <a:t>    function set(uint x) {</a:t>
            </a:r>
            <a:endParaRPr lang="en-US"/>
          </a:p>
          <a:p>
            <a:r>
              <a:rPr lang="en-US"/>
              <a:t>        storedData = x;</a:t>
            </a:r>
            <a:endParaRPr lang="en-US"/>
          </a:p>
          <a:p>
            <a:r>
              <a:rPr lang="en-US"/>
              <a:t>    }</a:t>
            </a:r>
            <a:endParaRPr lang="en-US"/>
          </a:p>
          <a:p>
            <a:endParaRPr lang="en-US"/>
          </a:p>
          <a:p>
            <a:r>
              <a:rPr lang="en-US"/>
              <a:t>    function get() constant returns (uint) {</a:t>
            </a:r>
            <a:endParaRPr lang="en-US"/>
          </a:p>
          <a:p>
            <a:r>
              <a:rPr lang="en-US"/>
              <a:t>        return storedData;</a:t>
            </a:r>
            <a:endParaRPr lang="en-US"/>
          </a:p>
          <a:p>
            <a:r>
              <a:rPr lang="en-US"/>
              <a:t>    }</a:t>
            </a:r>
            <a:endParaRPr lang="en-US"/>
          </a:p>
          <a:p>
            <a:r>
              <a:rPr lang="en-US"/>
              <a:t>}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472305" y="3193415"/>
            <a:ext cx="83375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&lt;--</a:t>
            </a:r>
            <a:endParaRPr lang="x-none" altLang="en-US"/>
          </a:p>
          <a:p>
            <a:r>
              <a:rPr lang="x-none" altLang="en-US"/>
              <a:t>&lt;--</a:t>
            </a:r>
            <a:endParaRPr lang="x-none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/>
              <a:t>simple smart contract 2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8110" y="2386330"/>
            <a:ext cx="2679700" cy="2409825"/>
          </a:xfrm>
        </p:spPr>
        <p:txBody>
          <a:bodyPr>
            <a:normAutofit lnSpcReduction="10000"/>
          </a:bodyPr>
          <a:p>
            <a:r>
              <a:rPr lang="x-none" altLang="en-US"/>
              <a:t> address</a:t>
            </a:r>
            <a:endParaRPr lang="x-none" altLang="en-US"/>
          </a:p>
          <a:p>
            <a:r>
              <a:rPr lang="x-none" altLang="en-US"/>
              <a:t> public</a:t>
            </a:r>
            <a:endParaRPr lang="x-none" altLang="en-US"/>
          </a:p>
          <a:p>
            <a:r>
              <a:rPr lang="x-none" altLang="en-US"/>
              <a:t> mapping</a:t>
            </a:r>
            <a:endParaRPr lang="x-none" altLang="en-US"/>
          </a:p>
          <a:p>
            <a:r>
              <a:rPr lang="x-none" altLang="en-US"/>
              <a:t> event</a:t>
            </a:r>
            <a:endParaRPr lang="x-none" altLang="en-US"/>
          </a:p>
          <a:p>
            <a:r>
              <a:rPr lang="x-none" altLang="en-US"/>
              <a:t> msg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6694805" y="1701800"/>
            <a:ext cx="4236720" cy="4663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pragma solidity ^0.4.0;</a:t>
            </a:r>
            <a:endParaRPr lang="en-US" sz="1000"/>
          </a:p>
          <a:p>
            <a:endParaRPr lang="en-US" sz="1000"/>
          </a:p>
          <a:p>
            <a:r>
              <a:rPr lang="en-US" sz="1000"/>
              <a:t>contract Coin {</a:t>
            </a:r>
            <a:endParaRPr lang="en-US" sz="1000"/>
          </a:p>
          <a:p>
            <a:r>
              <a:rPr lang="en-US" sz="1000"/>
              <a:t>    // The keyword "public" makes those variables</a:t>
            </a:r>
            <a:endParaRPr lang="en-US" sz="1000"/>
          </a:p>
          <a:p>
            <a:r>
              <a:rPr lang="en-US" sz="1000"/>
              <a:t>    // readable from outside.</a:t>
            </a:r>
            <a:endParaRPr lang="en-US" sz="1000"/>
          </a:p>
          <a:p>
            <a:r>
              <a:rPr lang="en-US" sz="1000"/>
              <a:t>    address public minter;</a:t>
            </a:r>
            <a:endParaRPr lang="en-US" sz="1000"/>
          </a:p>
          <a:p>
            <a:r>
              <a:rPr lang="en-US" sz="1000"/>
              <a:t>    mapping (address =&gt; uint) public balances;</a:t>
            </a:r>
            <a:endParaRPr lang="en-US" sz="1000"/>
          </a:p>
          <a:p>
            <a:endParaRPr lang="en-US" sz="1000"/>
          </a:p>
          <a:p>
            <a:r>
              <a:rPr lang="en-US" sz="1000"/>
              <a:t>    // Events allow light clients to react on</a:t>
            </a:r>
            <a:endParaRPr lang="en-US" sz="1000"/>
          </a:p>
          <a:p>
            <a:r>
              <a:rPr lang="en-US" sz="1000"/>
              <a:t>    // changes efficiently.</a:t>
            </a:r>
            <a:endParaRPr lang="en-US" sz="1000"/>
          </a:p>
          <a:p>
            <a:r>
              <a:rPr lang="en-US" sz="1000"/>
              <a:t>    event Sent(address from, address to, uint amount);</a:t>
            </a:r>
            <a:endParaRPr lang="en-US" sz="1000"/>
          </a:p>
          <a:p>
            <a:endParaRPr lang="en-US" sz="1000"/>
          </a:p>
          <a:p>
            <a:r>
              <a:rPr lang="en-US" sz="1000"/>
              <a:t>    // This is the constructor whose code is</a:t>
            </a:r>
            <a:endParaRPr lang="en-US" sz="1000"/>
          </a:p>
          <a:p>
            <a:r>
              <a:rPr lang="en-US" sz="1000"/>
              <a:t>    // run only when the contract is created.</a:t>
            </a:r>
            <a:endParaRPr lang="en-US" sz="1000"/>
          </a:p>
          <a:p>
            <a:r>
              <a:rPr lang="en-US" sz="1000"/>
              <a:t>    function Coin() {</a:t>
            </a:r>
            <a:endParaRPr lang="en-US" sz="1000"/>
          </a:p>
          <a:p>
            <a:r>
              <a:rPr lang="en-US" sz="1000"/>
              <a:t>        minter = msg.sender;</a:t>
            </a:r>
            <a:endParaRPr lang="en-US" sz="1000"/>
          </a:p>
          <a:p>
            <a:r>
              <a:rPr lang="en-US" sz="1000"/>
              <a:t>    }</a:t>
            </a:r>
            <a:endParaRPr lang="en-US" sz="1000"/>
          </a:p>
          <a:p>
            <a:endParaRPr lang="en-US" sz="1000"/>
          </a:p>
          <a:p>
            <a:r>
              <a:rPr lang="en-US" sz="1000"/>
              <a:t>    function mint(address receiver, uint amount) {</a:t>
            </a:r>
            <a:endParaRPr lang="en-US" sz="1000"/>
          </a:p>
          <a:p>
            <a:r>
              <a:rPr lang="en-US" sz="1000"/>
              <a:t>        if (msg.sender != minter) return;</a:t>
            </a:r>
            <a:endParaRPr lang="en-US" sz="1000"/>
          </a:p>
          <a:p>
            <a:r>
              <a:rPr lang="en-US" sz="1000"/>
              <a:t>        balances[receiver] += amount;</a:t>
            </a:r>
            <a:endParaRPr lang="en-US" sz="1000"/>
          </a:p>
          <a:p>
            <a:r>
              <a:rPr lang="en-US" sz="1000"/>
              <a:t>    }</a:t>
            </a:r>
            <a:endParaRPr lang="en-US" sz="1000"/>
          </a:p>
          <a:p>
            <a:endParaRPr lang="en-US" sz="1000"/>
          </a:p>
          <a:p>
            <a:r>
              <a:rPr lang="en-US" sz="1000"/>
              <a:t>    function send(address receiver, uint amount) {</a:t>
            </a:r>
            <a:endParaRPr lang="en-US" sz="1000"/>
          </a:p>
          <a:p>
            <a:r>
              <a:rPr lang="en-US" sz="1000"/>
              <a:t>        if (balances[msg.sender] &lt; amount) return;</a:t>
            </a:r>
            <a:endParaRPr lang="en-US" sz="1000"/>
          </a:p>
          <a:p>
            <a:r>
              <a:rPr lang="en-US" sz="1000"/>
              <a:t>        balances[msg.sender] -= amount;</a:t>
            </a:r>
            <a:endParaRPr lang="en-US" sz="1000"/>
          </a:p>
          <a:p>
            <a:r>
              <a:rPr lang="en-US" sz="1000"/>
              <a:t>        balances[receiver] += amount;</a:t>
            </a:r>
            <a:endParaRPr lang="en-US" sz="1000"/>
          </a:p>
          <a:p>
            <a:r>
              <a:rPr lang="en-US" sz="1000"/>
              <a:t>        Sent(msg.sender, receiver, amount);</a:t>
            </a:r>
            <a:endParaRPr lang="en-US" sz="1000"/>
          </a:p>
          <a:p>
            <a:r>
              <a:rPr lang="en-US" sz="1000"/>
              <a:t>    }</a:t>
            </a:r>
            <a:endParaRPr lang="en-US" sz="1000"/>
          </a:p>
          <a:p>
            <a:r>
              <a:rPr lang="en-US" sz="1000"/>
              <a:t>}</a:t>
            </a:r>
            <a:endParaRPr lang="en-US" sz="1000"/>
          </a:p>
        </p:txBody>
      </p:sp>
      <p:sp>
        <p:nvSpPr>
          <p:cNvPr id="5" name="Text Box 4"/>
          <p:cNvSpPr txBox="1"/>
          <p:nvPr/>
        </p:nvSpPr>
        <p:spPr>
          <a:xfrm>
            <a:off x="4785995" y="3213100"/>
            <a:ext cx="83375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&lt;--</a:t>
            </a:r>
            <a:endParaRPr lang="x-none" altLang="en-US"/>
          </a:p>
          <a:p>
            <a:r>
              <a:rPr lang="x-none" altLang="en-US"/>
              <a:t>&lt;--</a:t>
            </a:r>
            <a:endParaRPr lang="x-none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/>
              <a:t>blockchain basic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162050" y="2874645"/>
            <a:ext cx="230441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/>
              <a:t>transactions</a:t>
            </a:r>
            <a:endParaRPr lang="x-none" altLang="en-US" sz="2800"/>
          </a:p>
        </p:txBody>
      </p:sp>
      <p:sp>
        <p:nvSpPr>
          <p:cNvPr id="6" name="Text Box 5"/>
          <p:cNvSpPr txBox="1"/>
          <p:nvPr/>
        </p:nvSpPr>
        <p:spPr>
          <a:xfrm>
            <a:off x="5017135" y="2961005"/>
            <a:ext cx="211582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/>
              <a:t>block</a:t>
            </a:r>
            <a:endParaRPr lang="x-none" altLang="en-US" sz="2800"/>
          </a:p>
        </p:txBody>
      </p:sp>
      <p:sp>
        <p:nvSpPr>
          <p:cNvPr id="7" name="Text Box 6"/>
          <p:cNvSpPr txBox="1"/>
          <p:nvPr/>
        </p:nvSpPr>
        <p:spPr>
          <a:xfrm>
            <a:off x="3361690" y="2903220"/>
            <a:ext cx="169672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--&gt;</a:t>
            </a:r>
            <a:endParaRPr lang="x-none" altLang="en-US"/>
          </a:p>
          <a:p>
            <a:pPr algn="ctr"/>
            <a:r>
              <a:rPr lang="x-none" altLang="en-US"/>
              <a:t>--&gt;</a:t>
            </a:r>
            <a:endParaRPr lang="x-none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8727440" y="2970530"/>
            <a:ext cx="230441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/>
              <a:t>blockchain</a:t>
            </a:r>
            <a:endParaRPr lang="x-none" altLang="en-US" sz="2800"/>
          </a:p>
        </p:txBody>
      </p:sp>
      <p:sp>
        <p:nvSpPr>
          <p:cNvPr id="9" name="Text Box 8"/>
          <p:cNvSpPr txBox="1"/>
          <p:nvPr/>
        </p:nvSpPr>
        <p:spPr>
          <a:xfrm>
            <a:off x="6811645" y="2921635"/>
            <a:ext cx="169672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--&gt;</a:t>
            </a:r>
            <a:endParaRPr lang="x-none" altLang="en-US"/>
          </a:p>
          <a:p>
            <a:pPr algn="ctr"/>
            <a:r>
              <a:rPr lang="x-none" altLang="en-US"/>
              <a:t>--&gt;</a:t>
            </a:r>
            <a:endParaRPr lang="x-none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4775835" y="4545965"/>
            <a:ext cx="262890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/>
              <a:t> gloable shared</a:t>
            </a:r>
            <a:endParaRPr lang="x-none" alt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/>
              <a:t>EVM</a:t>
            </a:r>
            <a:endParaRPr lang="x-none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433830" y="2661920"/>
            <a:ext cx="3475990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>
                <a:sym typeface="+mn-ea"/>
              </a:rPr>
              <a:t>runtime environment</a:t>
            </a:r>
            <a:endParaRPr lang="x-none" altLang="en-US" sz="2800"/>
          </a:p>
          <a:p>
            <a:endParaRPr lang="en-US" sz="2800"/>
          </a:p>
        </p:txBody>
      </p:sp>
      <p:sp>
        <p:nvSpPr>
          <p:cNvPr id="6" name="Text Box 5"/>
          <p:cNvSpPr txBox="1"/>
          <p:nvPr/>
        </p:nvSpPr>
        <p:spPr>
          <a:xfrm>
            <a:off x="7029450" y="3690620"/>
            <a:ext cx="3475990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800">
                <a:sym typeface="+mn-ea"/>
              </a:rPr>
              <a:t>completely isolated</a:t>
            </a:r>
            <a:endParaRPr lang="x-none" altLang="en-US" sz="2800">
              <a:sym typeface="+mn-ea"/>
            </a:endParaRPr>
          </a:p>
          <a:p>
            <a:endParaRPr lang="en-US" sz="2800"/>
          </a:p>
        </p:txBody>
      </p:sp>
      <p:sp>
        <p:nvSpPr>
          <p:cNvPr id="7" name="Text Box 6"/>
          <p:cNvSpPr txBox="1"/>
          <p:nvPr/>
        </p:nvSpPr>
        <p:spPr>
          <a:xfrm>
            <a:off x="5766435" y="3348990"/>
            <a:ext cx="80708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&lt; - &gt;</a:t>
            </a:r>
            <a:endParaRPr lang="x-none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/>
              <a:t>EVM_</a:t>
            </a:r>
            <a:r>
              <a:rPr lang="x-none" altLang="en-US" sz="3600"/>
              <a:t>account</a:t>
            </a:r>
            <a:endParaRPr lang="x-none" altLang="en-US" sz="3600"/>
          </a:p>
        </p:txBody>
      </p:sp>
      <p:sp>
        <p:nvSpPr>
          <p:cNvPr id="5" name="Text Box 4"/>
          <p:cNvSpPr txBox="1"/>
          <p:nvPr/>
        </p:nvSpPr>
        <p:spPr>
          <a:xfrm>
            <a:off x="1962785" y="2163445"/>
            <a:ext cx="33369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i="1"/>
              <a:t>EOA-Externally Owned Accounts</a:t>
            </a:r>
            <a:endParaRPr lang="x-none" altLang="en-US" i="1"/>
          </a:p>
        </p:txBody>
      </p:sp>
      <p:sp>
        <p:nvSpPr>
          <p:cNvPr id="6" name="Text Box 5"/>
          <p:cNvSpPr txBox="1"/>
          <p:nvPr/>
        </p:nvSpPr>
        <p:spPr>
          <a:xfrm>
            <a:off x="7827010" y="2160270"/>
            <a:ext cx="27597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i="1"/>
              <a:t>Contracts Accounts</a:t>
            </a:r>
            <a:endParaRPr lang="x-none" altLang="en-US" i="1"/>
          </a:p>
        </p:txBody>
      </p:sp>
      <p:sp>
        <p:nvSpPr>
          <p:cNvPr id="7" name="Text Box 6"/>
          <p:cNvSpPr txBox="1"/>
          <p:nvPr/>
        </p:nvSpPr>
        <p:spPr>
          <a:xfrm>
            <a:off x="5278755" y="2712085"/>
            <a:ext cx="29190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has an ether balance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8049895" y="3946525"/>
            <a:ext cx="274764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/>
              <a:t>has associated code</a:t>
            </a:r>
            <a:endParaRPr lang="en-US" sz="1400"/>
          </a:p>
        </p:txBody>
      </p:sp>
      <p:sp>
        <p:nvSpPr>
          <p:cNvPr id="9" name="Text Box 8"/>
          <p:cNvSpPr txBox="1"/>
          <p:nvPr/>
        </p:nvSpPr>
        <p:spPr>
          <a:xfrm>
            <a:off x="1990725" y="4013835"/>
            <a:ext cx="305689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/>
              <a:t>has no associated code</a:t>
            </a:r>
            <a:endParaRPr lang="en-US" sz="1400"/>
          </a:p>
        </p:txBody>
      </p:sp>
      <p:sp>
        <p:nvSpPr>
          <p:cNvPr id="10" name="Text Box 9"/>
          <p:cNvSpPr txBox="1"/>
          <p:nvPr/>
        </p:nvSpPr>
        <p:spPr>
          <a:xfrm>
            <a:off x="6235065" y="2183765"/>
            <a:ext cx="80708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VS</a:t>
            </a:r>
            <a:endParaRPr lang="x-none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1794510" y="4447540"/>
            <a:ext cx="353504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/>
              <a:t>is controlled by private keys</a:t>
            </a:r>
            <a:endParaRPr lang="en-US" sz="1400"/>
          </a:p>
        </p:txBody>
      </p:sp>
      <p:sp>
        <p:nvSpPr>
          <p:cNvPr id="12" name="Text Box 11"/>
          <p:cNvSpPr txBox="1"/>
          <p:nvPr/>
        </p:nvSpPr>
        <p:spPr>
          <a:xfrm>
            <a:off x="268605" y="4953000"/>
            <a:ext cx="584708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/>
              <a:t>can send transactions (ether transfer or trigger contract code)</a:t>
            </a:r>
            <a:endParaRPr lang="en-US" sz="1400"/>
          </a:p>
        </p:txBody>
      </p:sp>
      <p:sp>
        <p:nvSpPr>
          <p:cNvPr id="13" name="Text Box 12"/>
          <p:cNvSpPr txBox="1"/>
          <p:nvPr/>
        </p:nvSpPr>
        <p:spPr>
          <a:xfrm>
            <a:off x="6804660" y="4474845"/>
            <a:ext cx="539051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code execution is triggered by transactions or messages </a:t>
            </a:r>
            <a:endParaRPr lang="en-US" sz="1400"/>
          </a:p>
        </p:txBody>
      </p:sp>
      <p:sp>
        <p:nvSpPr>
          <p:cNvPr id="14" name="Text Box 13"/>
          <p:cNvSpPr txBox="1"/>
          <p:nvPr/>
        </p:nvSpPr>
        <p:spPr>
          <a:xfrm>
            <a:off x="7091680" y="4972050"/>
            <a:ext cx="424307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/>
              <a:t>manipulate its own persistent storage</a:t>
            </a:r>
            <a:endParaRPr lang="en-US" sz="1400"/>
          </a:p>
        </p:txBody>
      </p:sp>
      <p:sp>
        <p:nvSpPr>
          <p:cNvPr id="15" name="Text Box 14"/>
          <p:cNvSpPr txBox="1"/>
          <p:nvPr/>
        </p:nvSpPr>
        <p:spPr>
          <a:xfrm>
            <a:off x="5221605" y="3209925"/>
            <a:ext cx="26797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same address space</a:t>
            </a:r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856615" y="2432685"/>
            <a:ext cx="111556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------------------------------------------------------------------------------------</a:t>
            </a:r>
            <a:endParaRPr lang="x-none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6315710" y="3543300"/>
            <a:ext cx="457200" cy="28086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/>
              <a:t>-------------------</a:t>
            </a:r>
            <a:endParaRPr lang="x-none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/>
              <a:t>EVM_</a:t>
            </a:r>
            <a:r>
              <a:rPr lang="x-none" altLang="en-US" sz="3600"/>
              <a:t>transactions</a:t>
            </a:r>
            <a:endParaRPr lang="x-none" altLang="en-US" sz="3600"/>
          </a:p>
        </p:txBody>
      </p:sp>
      <p:sp>
        <p:nvSpPr>
          <p:cNvPr id="4" name="Text Box 3"/>
          <p:cNvSpPr txBox="1"/>
          <p:nvPr/>
        </p:nvSpPr>
        <p:spPr>
          <a:xfrm>
            <a:off x="1474470" y="1725295"/>
            <a:ext cx="21215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i="1"/>
              <a:t>from</a:t>
            </a:r>
            <a:r>
              <a:rPr lang="x-none" altLang="en-US"/>
              <a:t> </a:t>
            </a:r>
            <a:endParaRPr lang="x-none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5986145" y="1814830"/>
            <a:ext cx="7169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&gt;</a:t>
            </a:r>
            <a:endParaRPr lang="x-none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8484235" y="1743075"/>
            <a:ext cx="21215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i="1"/>
              <a:t>to</a:t>
            </a:r>
            <a:r>
              <a:rPr lang="x-none" altLang="en-US"/>
              <a:t> </a:t>
            </a:r>
            <a:endParaRPr lang="x-none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1842135" y="2851150"/>
            <a:ext cx="14744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what account?</a:t>
            </a:r>
            <a:endParaRPr lang="x-none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8836025" y="2741295"/>
            <a:ext cx="16522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same account</a:t>
            </a:r>
            <a:endParaRPr lang="x-none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8813800" y="3535680"/>
            <a:ext cx="16522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zero-account</a:t>
            </a:r>
            <a:endParaRPr lang="x-none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8893175" y="4232910"/>
            <a:ext cx="16522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EOA</a:t>
            </a:r>
            <a:endParaRPr lang="x-none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8990330" y="4997450"/>
            <a:ext cx="16522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smart account</a:t>
            </a:r>
            <a:endParaRPr lang="x-none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6022975" y="2799080"/>
            <a:ext cx="7169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- &gt;</a:t>
            </a:r>
            <a:endParaRPr lang="x-none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5558155" y="3289300"/>
            <a:ext cx="17526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tx or message</a:t>
            </a:r>
            <a:endParaRPr lang="x-none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5443</Words>
  <Application>Kingsoft Office WPP</Application>
  <PresentationFormat>Widescreen</PresentationFormat>
  <Paragraphs>602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Theme</vt:lpstr>
      <vt:lpstr>智能合约编写入门</vt:lpstr>
      <vt:lpstr>smart contract</vt:lpstr>
      <vt:lpstr>programming language</vt:lpstr>
      <vt:lpstr>simple smart contract 1</vt:lpstr>
      <vt:lpstr>simple smart contract 2</vt:lpstr>
      <vt:lpstr>blockchain basic</vt:lpstr>
      <vt:lpstr>EVM</vt:lpstr>
      <vt:lpstr>EVM_account</vt:lpstr>
      <vt:lpstr>EVM_transactions</vt:lpstr>
      <vt:lpstr>EVM_gas</vt:lpstr>
      <vt:lpstr>EVM_storage/memory/stack</vt:lpstr>
      <vt:lpstr>EVM_instraction set</vt:lpstr>
      <vt:lpstr>EVM_messages call</vt:lpstr>
      <vt:lpstr>EVM_delegatecall &amp;&amp; libraries</vt:lpstr>
      <vt:lpstr>EVM_log</vt:lpstr>
      <vt:lpstr>EVM_create</vt:lpstr>
      <vt:lpstr>EVM_self_destruct</vt:lpstr>
      <vt:lpstr>struct of a contract</vt:lpstr>
      <vt:lpstr>types</vt:lpstr>
      <vt:lpstr>state variables &amp;&amp; function &amp;&amp; visibility </vt:lpstr>
      <vt:lpstr>state variables &amp;&amp; function &amp;&amp; visibility</vt:lpstr>
      <vt:lpstr>function modifiers</vt:lpstr>
      <vt:lpstr>events</vt:lpstr>
      <vt:lpstr>inheritance  </vt:lpstr>
      <vt:lpstr>abstract contracts</vt:lpstr>
      <vt:lpstr>interface</vt:lpstr>
      <vt:lpstr>libraries</vt:lpstr>
      <vt:lpstr>security considerations &amp;&amp; assembly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智能合约编写入门</dc:title>
  <dc:creator>kaikai</dc:creator>
  <cp:lastModifiedBy>kaikai</cp:lastModifiedBy>
  <cp:revision>92</cp:revision>
  <dcterms:created xsi:type="dcterms:W3CDTF">2017-07-08T06:49:43Z</dcterms:created>
  <dcterms:modified xsi:type="dcterms:W3CDTF">2017-07-08T06:49:43Z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