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media/image3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8" r:id="rId6"/>
    <p:sldId id="259" r:id="rId7"/>
    <p:sldId id="260" r:id="rId8"/>
    <p:sldId id="295" r:id="rId9"/>
    <p:sldId id="261" r:id="rId10"/>
    <p:sldId id="264" r:id="rId11"/>
    <p:sldId id="383" r:id="rId12"/>
    <p:sldId id="265" r:id="rId13"/>
    <p:sldId id="285" r:id="rId14"/>
    <p:sldId id="334" r:id="rId15"/>
    <p:sldId id="384" r:id="rId16"/>
    <p:sldId id="370" r:id="rId17"/>
    <p:sldId id="385" r:id="rId18"/>
    <p:sldId id="371" r:id="rId19"/>
    <p:sldId id="386" r:id="rId20"/>
    <p:sldId id="387" r:id="rId21"/>
    <p:sldId id="388" r:id="rId22"/>
    <p:sldId id="376" r:id="rId23"/>
    <p:sldId id="358" r:id="rId24"/>
    <p:sldId id="377" r:id="rId25"/>
    <p:sldId id="389" r:id="rId26"/>
    <p:sldId id="390" r:id="rId27"/>
    <p:sldId id="391" r:id="rId28"/>
    <p:sldId id="392" r:id="rId29"/>
    <p:sldId id="378" r:id="rId30"/>
    <p:sldId id="294" r:id="rId31"/>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2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94660"/>
  </p:normalViewPr>
  <p:slideViewPr>
    <p:cSldViewPr showGuides="1">
      <p:cViewPr varScale="1">
        <p:scale>
          <a:sx n="83" d="100"/>
          <a:sy n="83" d="100"/>
        </p:scale>
        <p:origin x="216" y="75"/>
      </p:cViewPr>
      <p:guideLst>
        <p:guide orient="horz" pos="2115"/>
        <p:guide pos="2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24312\Desktop\&#31639;&#27861;&#20998;&#26512;&#19982;&#35774;&#35745;\lab3\&#22635;&#28034;&#22320;&#22270;.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24312\Desktop\&#31639;&#27861;&#20998;&#26512;&#19982;&#35774;&#35745;\lab3\&#22635;&#28034;&#22320;&#22270;.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24312\Desktop\&#31639;&#27861;&#20998;&#26512;&#19982;&#35774;&#35745;\lab3\&#22635;&#28034;&#22320;&#22270;.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24312\Desktop\&#31639;&#27861;&#20998;&#26512;&#19982;&#35774;&#35745;\lab3\&#22635;&#28034;&#22320;&#2227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算法在固定点数为</a:t>
            </a:r>
            <a:r>
              <a:rPr lang="en-US" altLang="zh-CN"/>
              <a:t>30</a:t>
            </a:r>
            <a:r>
              <a:rPr lang="zh-CN" altLang="en-US"/>
              <a:t>的地图上找到</a:t>
            </a:r>
            <a:endParaRPr lang="en-US" altLang="zh-CN"/>
          </a:p>
          <a:p>
            <a:pPr>
              <a:defRPr lang="zh-CN" sz="1400" b="0" i="0" u="none" strike="noStrike" kern="1200" spc="0" baseline="0">
                <a:solidFill>
                  <a:schemeClr val="tx1">
                    <a:lumMod val="65000"/>
                    <a:lumOff val="35000"/>
                  </a:schemeClr>
                </a:solidFill>
                <a:latin typeface="+mn-lt"/>
                <a:ea typeface="+mn-ea"/>
                <a:cs typeface="+mn-cs"/>
              </a:defRPr>
            </a:pPr>
            <a:r>
              <a:rPr lang="en-US" altLang="zh-CN"/>
              <a:t>1e6</a:t>
            </a:r>
            <a:r>
              <a:rPr lang="zh-CN" altLang="en-US"/>
              <a:t>个解或所有解的耗时（</a:t>
            </a:r>
            <a:r>
              <a:rPr lang="en-US" altLang="zh-CN"/>
              <a:t>ms</a:t>
            </a:r>
            <a:r>
              <a:rPr lang="zh-CN" altLang="en-US"/>
              <a:t>）</a:t>
            </a:r>
            <a:endParaRPr lang="zh-CN" altLang="en-US"/>
          </a:p>
        </c:rich>
      </c:tx>
      <c:layout/>
      <c:overlay val="0"/>
      <c:spPr>
        <a:noFill/>
        <a:ln>
          <a:noFill/>
        </a:ln>
        <a:effectLst/>
      </c:spPr>
    </c:title>
    <c:autoTitleDeleted val="0"/>
    <c:plotArea>
      <c:layout/>
      <c:lineChart>
        <c:grouping val="standard"/>
        <c:varyColors val="0"/>
        <c:ser>
          <c:idx val="0"/>
          <c:order val="0"/>
          <c:tx>
            <c:strRef>
              <c:f>[填涂地图.xlsx]Sheet1!$B$14</c:f>
              <c:strCache>
                <c:ptCount val="1"/>
                <c:pt idx="0">
                  <c:v>耗时</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[填涂地图.xlsx]Sheet1!$C$13:$F$13</c:f>
              <c:numCache>
                <c:formatCode>General</c:formatCode>
                <c:ptCount val="4"/>
                <c:pt idx="0">
                  <c:v>30</c:v>
                </c:pt>
                <c:pt idx="1">
                  <c:v>60</c:v>
                </c:pt>
                <c:pt idx="2">
                  <c:v>90</c:v>
                </c:pt>
                <c:pt idx="3">
                  <c:v>120</c:v>
                </c:pt>
              </c:numCache>
            </c:numRef>
          </c:cat>
          <c:val>
            <c:numRef>
              <c:f>[填涂地图.xlsx]Sheet1!$C$14:$F$14</c:f>
              <c:numCache>
                <c:formatCode>General</c:formatCode>
                <c:ptCount val="4"/>
                <c:pt idx="0">
                  <c:v>300000</c:v>
                </c:pt>
                <c:pt idx="1">
                  <c:v>84142</c:v>
                </c:pt>
                <c:pt idx="2">
                  <c:v>3</c:v>
                </c:pt>
                <c:pt idx="3">
                  <c:v>0</c:v>
                </c:pt>
              </c:numCache>
            </c:numRef>
          </c:val>
          <c:smooth val="0"/>
        </c:ser>
        <c:dLbls>
          <c:showLegendKey val="0"/>
          <c:showVal val="1"/>
          <c:showCatName val="0"/>
          <c:showSerName val="0"/>
          <c:showPercent val="0"/>
          <c:showBubbleSize val="0"/>
        </c:dLbls>
        <c:marker val="0"/>
        <c:smooth val="0"/>
        <c:axId val="97117359"/>
        <c:axId val="97119279"/>
        <c:extLst>
          <c:ext xmlns:c15="http://schemas.microsoft.com/office/drawing/2012/chart" uri="{02D57815-91ED-43cb-92C2-25804820EDAC}">
            <c15:filteredLineSeries>
              <c15:ser>
                <c:idx val="1"/>
                <c:order val="1"/>
                <c:tx>
                  <c:strRef>
                    <c:extLst>
                      <c:ext uri="{02D57815-91ED-43cb-92C2-25804820EDAC}">
                        <c15:formulaRef>
                          <c15:sqref>[填涂地图.xlsx]Sheet1!$B$15</c15:sqref>
                        </c15:formulaRef>
                      </c:ext>
                    </c:extLst>
                    <c:strCache>
                      <c:ptCount val="1"/>
                      <c:pt idx="0">
                        <c:v>解的个数</c:v>
                      </c:pt>
                    </c:strCache>
                  </c:strRef>
                </c:tx>
                <c:spPr>
                  <a:ln w="28575" cap="rnd">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ullRef>
                          <c15:sqref/>
                        </c15:fullRef>
                        <c15:formulaRef>
                          <c15:sqref>[填涂地图.xlsx]Sheet1!$C$13:$F$13</c15:sqref>
                        </c15:formulaRef>
                      </c:ext>
                    </c:extLst>
                    <c:numCache>
                      <c:formatCode>General</c:formatCode>
                      <c:ptCount val="4"/>
                      <c:pt idx="0">
                        <c:v>30</c:v>
                      </c:pt>
                      <c:pt idx="1">
                        <c:v>60</c:v>
                      </c:pt>
                      <c:pt idx="2">
                        <c:v>90</c:v>
                      </c:pt>
                      <c:pt idx="3">
                        <c:v>120</c:v>
                      </c:pt>
                    </c:numCache>
                  </c:numRef>
                </c:cat>
                <c:val>
                  <c:numRef>
                    <c:extLst>
                      <c:ext uri="{02D57815-91ED-43cb-92C2-25804820EDAC}">
                        <c15:formulaRef>
                          <c15:sqref>{0,0,153216,0}</c15:sqref>
                        </c15:formulaRef>
                      </c:ext>
                    </c:extLst>
                    <c:numCache>
                      <c:formatCode>General</c:formatCode>
                      <c:ptCount val="4"/>
                      <c:pt idx="0">
                        <c:v>0</c:v>
                      </c:pt>
                      <c:pt idx="1">
                        <c:v>0</c:v>
                      </c:pt>
                      <c:pt idx="2">
                        <c:v>153216</c:v>
                      </c:pt>
                      <c:pt idx="3">
                        <c:v>0</c:v>
                      </c:pt>
                    </c:numCache>
                  </c:numRef>
                </c:val>
                <c:smooth val="0"/>
              </c15:ser>
            </c15:filteredLineSeries>
          </c:ext>
        </c:extLst>
      </c:lineChart>
      <c:catAx>
        <c:axId val="97117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7119279"/>
        <c:crosses val="autoZero"/>
        <c:auto val="1"/>
        <c:lblAlgn val="ctr"/>
        <c:lblOffset val="100"/>
        <c:noMultiLvlLbl val="0"/>
      </c:catAx>
      <c:valAx>
        <c:axId val="97119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711735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算法在固定边数为</a:t>
            </a:r>
            <a:r>
              <a:rPr lang="en-US" altLang="zh-CN"/>
              <a:t>1000</a:t>
            </a:r>
            <a:r>
              <a:rPr lang="zh-CN" altLang="en-US"/>
              <a:t>的地图上找到</a:t>
            </a:r>
            <a:endParaRPr lang="en-US" altLang="zh-CN"/>
          </a:p>
          <a:p>
            <a:pPr>
              <a:defRPr lang="zh-CN" sz="1400" b="0" i="0" u="none" strike="noStrike" kern="1200" spc="0" baseline="0">
                <a:solidFill>
                  <a:schemeClr val="tx1">
                    <a:lumMod val="65000"/>
                    <a:lumOff val="35000"/>
                  </a:schemeClr>
                </a:solidFill>
                <a:latin typeface="+mn-lt"/>
                <a:ea typeface="+mn-ea"/>
                <a:cs typeface="+mn-cs"/>
              </a:defRPr>
            </a:pPr>
            <a:r>
              <a:rPr lang="en-US" altLang="zh-CN"/>
              <a:t>1e6</a:t>
            </a:r>
            <a:r>
              <a:rPr lang="zh-CN" altLang="en-US"/>
              <a:t>个解或所有解的耗时（</a:t>
            </a:r>
            <a:r>
              <a:rPr lang="en-US" altLang="zh-CN"/>
              <a:t>ms</a:t>
            </a:r>
            <a:r>
              <a:rPr lang="zh-CN" altLang="en-US"/>
              <a:t>）</a:t>
            </a:r>
            <a:endParaRPr lang="zh-CN" altLang="en-US"/>
          </a:p>
        </c:rich>
      </c:tx>
      <c:layout/>
      <c:overlay val="0"/>
      <c:spPr>
        <a:noFill/>
        <a:ln>
          <a:noFill/>
        </a:ln>
        <a:effectLst/>
      </c:spPr>
    </c:title>
    <c:autoTitleDeleted val="0"/>
    <c:plotArea>
      <c:layout/>
      <c:lineChart>
        <c:grouping val="standard"/>
        <c:varyColors val="0"/>
        <c:ser>
          <c:idx val="0"/>
          <c:order val="0"/>
          <c:tx>
            <c:strRef>
              <c:f>[填涂地图.xlsx]Sheet1!$H$14</c:f>
              <c:strCache>
                <c:ptCount val="1"/>
                <c:pt idx="0">
                  <c:v>耗时</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[填涂地图.xlsx]Sheet1!$I$13:$M$13</c:f>
              <c:numCache>
                <c:formatCode>General</c:formatCode>
                <c:ptCount val="5"/>
                <c:pt idx="0">
                  <c:v>150</c:v>
                </c:pt>
                <c:pt idx="1">
                  <c:v>200</c:v>
                </c:pt>
                <c:pt idx="2">
                  <c:v>250</c:v>
                </c:pt>
                <c:pt idx="3">
                  <c:v>300</c:v>
                </c:pt>
                <c:pt idx="4">
                  <c:v>350</c:v>
                </c:pt>
              </c:numCache>
            </c:numRef>
          </c:cat>
          <c:val>
            <c:numRef>
              <c:f>[填涂地图.xlsx]Sheet1!$I$14:$M$14</c:f>
              <c:numCache>
                <c:formatCode>General</c:formatCode>
                <c:ptCount val="5"/>
                <c:pt idx="0">
                  <c:v>0</c:v>
                </c:pt>
                <c:pt idx="1">
                  <c:v>63</c:v>
                </c:pt>
                <c:pt idx="2">
                  <c:v>1127</c:v>
                </c:pt>
                <c:pt idx="3">
                  <c:v>12584</c:v>
                </c:pt>
                <c:pt idx="4">
                  <c:v>38896</c:v>
                </c:pt>
              </c:numCache>
            </c:numRef>
          </c:val>
          <c:smooth val="0"/>
        </c:ser>
        <c:dLbls>
          <c:showLegendKey val="0"/>
          <c:showVal val="1"/>
          <c:showCatName val="0"/>
          <c:showSerName val="0"/>
          <c:showPercent val="0"/>
          <c:showBubbleSize val="0"/>
        </c:dLbls>
        <c:marker val="0"/>
        <c:smooth val="0"/>
        <c:axId val="241527695"/>
        <c:axId val="241526735"/>
      </c:lineChart>
      <c:catAx>
        <c:axId val="24152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1526735"/>
        <c:crosses val="autoZero"/>
        <c:auto val="1"/>
        <c:lblAlgn val="ctr"/>
        <c:lblOffset val="100"/>
        <c:noMultiLvlLbl val="0"/>
      </c:catAx>
      <c:valAx>
        <c:axId val="24152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152769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算法在固定点数为</a:t>
            </a:r>
            <a:r>
              <a:rPr lang="en-US" altLang="zh-CN"/>
              <a:t>30</a:t>
            </a:r>
            <a:r>
              <a:rPr lang="zh-CN" altLang="en-US"/>
              <a:t>的地图上找到</a:t>
            </a:r>
            <a:endParaRPr lang="en-US" altLang="zh-CN"/>
          </a:p>
          <a:p>
            <a:pPr>
              <a:defRPr lang="zh-CN" sz="1400" b="0" i="0" u="none" strike="noStrike" kern="1200" spc="0" baseline="0">
                <a:solidFill>
                  <a:schemeClr val="tx1">
                    <a:lumMod val="65000"/>
                    <a:lumOff val="35000"/>
                  </a:schemeClr>
                </a:solidFill>
                <a:latin typeface="+mn-lt"/>
                <a:ea typeface="+mn-ea"/>
                <a:cs typeface="+mn-cs"/>
              </a:defRPr>
            </a:pPr>
            <a:r>
              <a:rPr lang="en-US" altLang="zh-CN"/>
              <a:t>1e6</a:t>
            </a:r>
            <a:r>
              <a:rPr lang="zh-CN" altLang="en-US"/>
              <a:t>个解或所有解的耗时（</a:t>
            </a:r>
            <a:r>
              <a:rPr lang="en-US" altLang="zh-CN"/>
              <a:t>ms</a:t>
            </a:r>
            <a:r>
              <a:rPr lang="zh-CN" altLang="en-US"/>
              <a:t>）</a:t>
            </a:r>
            <a:endParaRPr lang="zh-CN" altLang="en-US"/>
          </a:p>
        </c:rich>
      </c:tx>
      <c:layout/>
      <c:overlay val="0"/>
      <c:spPr>
        <a:noFill/>
        <a:ln>
          <a:noFill/>
        </a:ln>
        <a:effectLst/>
      </c:spPr>
    </c:title>
    <c:autoTitleDeleted val="0"/>
    <c:plotArea>
      <c:layout/>
      <c:lineChart>
        <c:grouping val="standard"/>
        <c:varyColors val="0"/>
        <c:ser>
          <c:idx val="0"/>
          <c:order val="0"/>
          <c:tx>
            <c:strRef>
              <c:f>[填涂地图.xlsx]Sheet1!$B$14</c:f>
              <c:strCache>
                <c:ptCount val="1"/>
                <c:pt idx="0">
                  <c:v>耗时</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[填涂地图.xlsx]Sheet1!$C$13:$F$13</c:f>
              <c:numCache>
                <c:formatCode>General</c:formatCode>
                <c:ptCount val="4"/>
                <c:pt idx="0">
                  <c:v>30</c:v>
                </c:pt>
                <c:pt idx="1">
                  <c:v>60</c:v>
                </c:pt>
                <c:pt idx="2">
                  <c:v>90</c:v>
                </c:pt>
                <c:pt idx="3">
                  <c:v>120</c:v>
                </c:pt>
              </c:numCache>
            </c:numRef>
          </c:cat>
          <c:val>
            <c:numRef>
              <c:f>[填涂地图.xlsx]Sheet1!$C$14:$F$14</c:f>
              <c:numCache>
                <c:formatCode>General</c:formatCode>
                <c:ptCount val="4"/>
                <c:pt idx="0">
                  <c:v>300000</c:v>
                </c:pt>
                <c:pt idx="1">
                  <c:v>84142</c:v>
                </c:pt>
                <c:pt idx="2">
                  <c:v>3</c:v>
                </c:pt>
                <c:pt idx="3">
                  <c:v>0</c:v>
                </c:pt>
              </c:numCache>
            </c:numRef>
          </c:val>
          <c:smooth val="0"/>
        </c:ser>
        <c:dLbls>
          <c:showLegendKey val="0"/>
          <c:showVal val="1"/>
          <c:showCatName val="0"/>
          <c:showSerName val="0"/>
          <c:showPercent val="0"/>
          <c:showBubbleSize val="0"/>
        </c:dLbls>
        <c:marker val="0"/>
        <c:smooth val="0"/>
        <c:axId val="97117359"/>
        <c:axId val="97119279"/>
        <c:extLst>
          <c:ext xmlns:c15="http://schemas.microsoft.com/office/drawing/2012/chart" uri="{02D57815-91ED-43cb-92C2-25804820EDAC}">
            <c15:filteredLineSeries>
              <c15:ser>
                <c:idx val="1"/>
                <c:order val="1"/>
                <c:tx>
                  <c:strRef>
                    <c:extLst>
                      <c:ext uri="{02D57815-91ED-43cb-92C2-25804820EDAC}">
                        <c15:formulaRef>
                          <c15:sqref>[填涂地图.xlsx]Sheet1!$B$15</c15:sqref>
                        </c15:formulaRef>
                      </c:ext>
                    </c:extLst>
                    <c:strCache>
                      <c:ptCount val="1"/>
                      <c:pt idx="0">
                        <c:v>解的个数</c:v>
                      </c:pt>
                    </c:strCache>
                  </c:strRef>
                </c:tx>
                <c:spPr>
                  <a:ln w="28575" cap="rnd">
                    <a:solidFill>
                      <a:schemeClr val="accent2"/>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ullRef>
                          <c15:sqref/>
                        </c15:fullRef>
                        <c15:formulaRef>
                          <c15:sqref>[填涂地图.xlsx]Sheet1!$C$13:$F$13</c15:sqref>
                        </c15:formulaRef>
                      </c:ext>
                    </c:extLst>
                    <c:numCache>
                      <c:formatCode>General</c:formatCode>
                      <c:ptCount val="4"/>
                      <c:pt idx="0">
                        <c:v>30</c:v>
                      </c:pt>
                      <c:pt idx="1">
                        <c:v>60</c:v>
                      </c:pt>
                      <c:pt idx="2">
                        <c:v>90</c:v>
                      </c:pt>
                      <c:pt idx="3">
                        <c:v>120</c:v>
                      </c:pt>
                    </c:numCache>
                  </c:numRef>
                </c:cat>
                <c:val>
                  <c:numRef>
                    <c:extLst>
                      <c:ext uri="{02D57815-91ED-43cb-92C2-25804820EDAC}">
                        <c15:formulaRef>
                          <c15:sqref>{0,0,153216,0}</c15:sqref>
                        </c15:formulaRef>
                      </c:ext>
                    </c:extLst>
                    <c:numCache>
                      <c:formatCode>General</c:formatCode>
                      <c:ptCount val="4"/>
                      <c:pt idx="0">
                        <c:v>0</c:v>
                      </c:pt>
                      <c:pt idx="1">
                        <c:v>0</c:v>
                      </c:pt>
                      <c:pt idx="2">
                        <c:v>153216</c:v>
                      </c:pt>
                      <c:pt idx="3">
                        <c:v>0</c:v>
                      </c:pt>
                    </c:numCache>
                  </c:numRef>
                </c:val>
                <c:smooth val="0"/>
              </c15:ser>
            </c15:filteredLineSeries>
          </c:ext>
        </c:extLst>
      </c:lineChart>
      <c:catAx>
        <c:axId val="97117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7119279"/>
        <c:crosses val="autoZero"/>
        <c:auto val="1"/>
        <c:lblAlgn val="ctr"/>
        <c:lblOffset val="100"/>
        <c:noMultiLvlLbl val="0"/>
      </c:catAx>
      <c:valAx>
        <c:axId val="97119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9711735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算法在固定边数为</a:t>
            </a:r>
            <a:r>
              <a:rPr lang="en-US" altLang="zh-CN"/>
              <a:t>1000</a:t>
            </a:r>
            <a:r>
              <a:rPr lang="zh-CN" altLang="en-US"/>
              <a:t>的地图上找到</a:t>
            </a:r>
            <a:endParaRPr lang="en-US" altLang="zh-CN"/>
          </a:p>
          <a:p>
            <a:pPr>
              <a:defRPr lang="zh-CN" sz="1400" b="0" i="0" u="none" strike="noStrike" kern="1200" spc="0" baseline="0">
                <a:solidFill>
                  <a:schemeClr val="tx1">
                    <a:lumMod val="65000"/>
                    <a:lumOff val="35000"/>
                  </a:schemeClr>
                </a:solidFill>
                <a:latin typeface="+mn-lt"/>
                <a:ea typeface="+mn-ea"/>
                <a:cs typeface="+mn-cs"/>
              </a:defRPr>
            </a:pPr>
            <a:r>
              <a:rPr lang="en-US" altLang="zh-CN"/>
              <a:t>1e6</a:t>
            </a:r>
            <a:r>
              <a:rPr lang="zh-CN" altLang="en-US"/>
              <a:t>个解或所有解的耗时（</a:t>
            </a:r>
            <a:r>
              <a:rPr lang="en-US" altLang="zh-CN"/>
              <a:t>ms</a:t>
            </a:r>
            <a:r>
              <a:rPr lang="zh-CN" altLang="en-US"/>
              <a:t>）</a:t>
            </a:r>
            <a:endParaRPr lang="zh-CN" altLang="en-US"/>
          </a:p>
        </c:rich>
      </c:tx>
      <c:layout/>
      <c:overlay val="0"/>
      <c:spPr>
        <a:noFill/>
        <a:ln>
          <a:noFill/>
        </a:ln>
        <a:effectLst/>
      </c:spPr>
    </c:title>
    <c:autoTitleDeleted val="0"/>
    <c:plotArea>
      <c:layout/>
      <c:lineChart>
        <c:grouping val="standard"/>
        <c:varyColors val="0"/>
        <c:ser>
          <c:idx val="0"/>
          <c:order val="0"/>
          <c:tx>
            <c:strRef>
              <c:f>[填涂地图.xlsx]Sheet1!$H$14</c:f>
              <c:strCache>
                <c:ptCount val="1"/>
                <c:pt idx="0">
                  <c:v>耗时</c:v>
                </c:pt>
              </c:strCache>
            </c:strRef>
          </c:tx>
          <c:spPr>
            <a:ln w="28575" cap="rnd">
              <a:solidFill>
                <a:schemeClr val="accent1"/>
              </a:solidFill>
              <a:round/>
            </a:ln>
            <a:effectLst/>
          </c:spPr>
          <c:marker>
            <c:symbol val="none"/>
          </c:marker>
          <c:dLbls>
            <c:spPr>
              <a:noFill/>
              <a:ln>
                <a:noFill/>
              </a:ln>
              <a:effectLst/>
            </c:spPr>
            <c:txPr>
              <a:bodyPr rot="0" spcFirstLastPara="0"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[填涂地图.xlsx]Sheet1!$I$13:$M$13</c:f>
              <c:numCache>
                <c:formatCode>General</c:formatCode>
                <c:ptCount val="5"/>
                <c:pt idx="0">
                  <c:v>150</c:v>
                </c:pt>
                <c:pt idx="1">
                  <c:v>200</c:v>
                </c:pt>
                <c:pt idx="2">
                  <c:v>250</c:v>
                </c:pt>
                <c:pt idx="3">
                  <c:v>300</c:v>
                </c:pt>
                <c:pt idx="4">
                  <c:v>350</c:v>
                </c:pt>
              </c:numCache>
            </c:numRef>
          </c:cat>
          <c:val>
            <c:numRef>
              <c:f>[填涂地图.xlsx]Sheet1!$I$14:$M$14</c:f>
              <c:numCache>
                <c:formatCode>General</c:formatCode>
                <c:ptCount val="5"/>
                <c:pt idx="0">
                  <c:v>0</c:v>
                </c:pt>
                <c:pt idx="1">
                  <c:v>63</c:v>
                </c:pt>
                <c:pt idx="2">
                  <c:v>1127</c:v>
                </c:pt>
                <c:pt idx="3">
                  <c:v>12584</c:v>
                </c:pt>
                <c:pt idx="4">
                  <c:v>38896</c:v>
                </c:pt>
              </c:numCache>
            </c:numRef>
          </c:val>
          <c:smooth val="0"/>
        </c:ser>
        <c:dLbls>
          <c:showLegendKey val="0"/>
          <c:showVal val="1"/>
          <c:showCatName val="0"/>
          <c:showSerName val="0"/>
          <c:showPercent val="0"/>
          <c:showBubbleSize val="0"/>
        </c:dLbls>
        <c:marker val="0"/>
        <c:smooth val="0"/>
        <c:axId val="241527695"/>
        <c:axId val="241526735"/>
      </c:lineChart>
      <c:catAx>
        <c:axId val="241527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1526735"/>
        <c:crosses val="autoZero"/>
        <c:auto val="1"/>
        <c:lblAlgn val="ctr"/>
        <c:lblOffset val="100"/>
        <c:noMultiLvlLbl val="0"/>
      </c:catAx>
      <c:valAx>
        <c:axId val="24152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4152769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本次的演讲中，我们首先探讨了算法排序的前置工作，深入分析了五大经典排序算法，接着我们研究了TopK问题并寻找有效的解决策略。通过实验验证，我们得出了有价值的结论。感谢大家的参与，让我们共同进步、追求卓越！</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探讨随机样本的生成为主题。在算法研究中，随机样本起着至关重要的作用，它确保了实验结果的可靠性。因此，我们需要关注如何有效地生成随机样本。首先，我们可以通过编程语言提供的相关函数或算法来生成满足特定分布的随机样本数据。这些函数和算法可以帮助我们在需要时生成具有所需特征的随机样本，从而为后续的算法分析和实验做好准备。其次，我们需要读取生成的随机样本数据，并进行必要的预处理。这一步骤对于保证数据质量和准确性至关重要。预处理过程可能包括数据清洗、归一化、缺失值处理等。通过对原始数据进行预处理，我们可以消除噪声和异常值，使得数据更适合进行进一步的算法分析。在这一过程中，我们需要密切关注数据的分布情况，以确保生成的随机样本满足我们的假设和需求。此外，我们还需要考虑样本的数量，以确保我们有足够的数据来进行可靠的统计分析。总之，随机样本的生成是算法研究中的一个关键步骤。通过利用编程语言提供的相关函数和算法，我们可以生成满足特定分布的随机样本数据。然后，我们还需要对生成的随机样本进行读取和处理，以便后续的算法分析和实验。在整个过程中，我们需要关注数据的质量、分布和数量，以确保实验结果的可靠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探讨随机样本的生成为主题。在算法研究中，随机样本起着至关重要的作用，它确保了实验结果的可靠性。因此，我们需要关注如何有效地生成随机样本。首先，我们可以通过编程语言提供的相关函数或算法来生成满足特定分布的随机样本数据。这些函数和算法可以帮助我们在需要时生成具有所需特征的随机样本，从而为后续的算法分析和实验做好准备。其次，我们需要读取生成的随机样本数据，并进行必要的预处理。这一步骤对于保证数据质量和准确性至关重要。预处理过程可能包括数据清洗、归一化、缺失值处理等。通过对原始数据进行预处理，我们可以消除噪声和异常值，使得数据更适合进行进一步的算法分析。在这一过程中，我们需要密切关注数据的分布情况，以确保生成的随机样本满足我们的假设和需求。此外，我们还需要考虑样本的数量，以确保我们有足够的数据来进行可靠的统计分析。总之，随机样本的生成是算法研究中的一个关键步骤。通过利用编程语言提供的相关函数和算法，我们可以生成满足特定分布的随机样本数据。然后，我们还需要对生成的随机样本进行读取和处理，以便后续的算法分析和实验。在整个过程中，我们需要关注数据的质量、分布和数量，以确保实验结果的可靠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主要介绍如何生成和读取随机样本，以及如何使用check()函数验证排序算法的正确性和准确性。首先，让我们来讨论随机样本的生成方法。随机样本是通过对数据源进行特定的处理和操作来获得的。我们通常使用一种称为随机抽样的技术来生成随机样本。随机抽样的过程涉及到从数据集中选取一部分观察值，这些观察值在统计上具有代表性，并且在整个数据集中的分布是均匀的或符合某种特定分布规律的。生成随机样本的算法有很多种，其中最常见的包括简单随机抽样、分层抽样和聚类抽样等。接下来，让我们来了解如何读取生成的随机样本。读取随机样本的过程可以分为两个步骤：文件读取和数据处理。首先，我们需要从指定的文件中读取数据。这个过程可能涉及到一些文件读写的操作，比如打开文件、解析文件格式等。一旦我们成功读取了文件内容，我们就可以对数据进行处理了。数据处理的过程可以包括数据清洗、特征提取、特征转换等操作，以便将原始数据转化为适合我们分析的形式。最后，让我们来看一下如何利用check()函数来检验排序算法的正确性和准确性。check()函数是一个常用的工具，用于验证我们的排序算法是否能够按照预期的方式工作。通过调用check()函数，我们可以输入一个未排序的序列作为参数，并期望得到按升序排列后的输出结果。如果输出结果与预期一致，那么我们可以认为我们的排序算法是正确的；否则，我们需要对我们的算法进行调试和修复。以上就是关于随机样本的生成和读取方法以及使用check()函数验证排序算法的介绍。希望这些内容能够帮助到大家。下面我将继续讲解下一个主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今天，我们将深入探讨五种主要排序算法：冒泡排序、选择排序、插入排序、合并排序和快速排序。首先，让我们从冒泡排序开始，了解其工作原理，然后分析其在时间复杂度和空间复杂度方面的表现。接下来，我们会学习选择排序的基本原理，以及它在性能评估上的表现。同样，我们也会深入研究插入排序，并分析其效率。然后我们会转向合并排序，理解它如何工作，并研究其时间和空间复杂性。最后，我们将讨论快速排序，包括它的运作方式以及在时间和空间复杂性方面的分析。</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image" Target="../media/image34.emf"/><Relationship Id="rId3" Type="http://schemas.openxmlformats.org/officeDocument/2006/relationships/image" Target="../media/image33.emf"/><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35.emf"/><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image" Target="../media/image36.emf"/><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chart" Target="../charts/chart2.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svg"/><Relationship Id="rId7" Type="http://schemas.openxmlformats.org/officeDocument/2006/relationships/image" Target="../media/image37.png"/><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chart" Target="../charts/chart4.xml"/><Relationship Id="rId10" Type="http://schemas.openxmlformats.org/officeDocument/2006/relationships/notesSlide" Target="../notesSlides/notesSlide24.xml"/><Relationship Id="rId1" Type="http://schemas.openxmlformats.org/officeDocument/2006/relationships/chart" Target="../charts/chart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012267"/>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000000"/>
                </a:solidFill>
                <a:highlight>
                  <a:srgbClr val="FFFFFF">
                    <a:alpha val="0"/>
                  </a:srgbClr>
                </a:highlight>
                <a:latin typeface="微软雅黑" panose="020B0503020204020204" charset="-122"/>
              </a:rPr>
              <a:t>地图填色问题探究</a:t>
            </a:r>
            <a:endParaRPr sz="4800" b="1" i="0">
              <a:solidFill>
                <a:srgbClr val="000000"/>
              </a:solidFill>
              <a:highlight>
                <a:srgbClr val="FFFFFF">
                  <a:alpha val="0"/>
                </a:srgbClr>
              </a:highlight>
              <a:latin typeface="微软雅黑" panose="020B0503020204020204" charset="-122"/>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098226"/>
            <a:ext cx="11038043"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3000" b="1" i="0">
                <a:solidFill>
                  <a:srgbClr val="002B7F"/>
                </a:solidFill>
                <a:highlight>
                  <a:srgbClr val="FFFFFF">
                    <a:alpha val="0"/>
                  </a:srgbClr>
                </a:highlight>
                <a:latin typeface="微软雅黑" panose="020B0503020204020204" charset="-122"/>
              </a:rPr>
              <a:t>回溯算法</a:t>
            </a:r>
            <a:r>
              <a:rPr lang="zh-CN" sz="3000" b="1" i="0">
                <a:solidFill>
                  <a:srgbClr val="002B7F"/>
                </a:solidFill>
                <a:highlight>
                  <a:srgbClr val="FFFFFF">
                    <a:alpha val="0"/>
                  </a:srgbClr>
                </a:highlight>
                <a:latin typeface="微软雅黑" panose="020B0503020204020204" charset="-122"/>
              </a:rPr>
              <a:t>优化分析</a:t>
            </a:r>
            <a:endParaRPr lang="zh-CN" sz="30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208444"/>
            <a:ext cx="11038043" cy="455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1575" b="0" i="0">
                <a:solidFill>
                  <a:srgbClr val="000000"/>
                </a:solidFill>
                <a:highlight>
                  <a:srgbClr val="FFFFFF">
                    <a:alpha val="0"/>
                  </a:srgbClr>
                </a:highlight>
                <a:latin typeface="微软雅黑" panose="020B0503020204020204" charset="-122"/>
              </a:rPr>
              <a:t>指导老师：刘刚</a:t>
            </a:r>
            <a:r>
              <a:rPr lang="en-US" altLang="zh-CN" sz="1575" b="0" i="0">
                <a:solidFill>
                  <a:srgbClr val="000000"/>
                </a:solidFill>
                <a:highlight>
                  <a:srgbClr val="FFFFFF">
                    <a:alpha val="0"/>
                  </a:srgbClr>
                </a:highlight>
                <a:latin typeface="微软雅黑" panose="020B0503020204020204" charset="-122"/>
              </a:rPr>
              <a:t>	</a:t>
            </a:r>
            <a:r>
              <a:rPr lang="zh-CN" altLang="en-US" sz="1575" b="0" i="0">
                <a:solidFill>
                  <a:srgbClr val="000000"/>
                </a:solidFill>
                <a:highlight>
                  <a:srgbClr val="FFFFFF">
                    <a:alpha val="0"/>
                  </a:srgbClr>
                </a:highlight>
                <a:latin typeface="微软雅黑" panose="020B0503020204020204" charset="-122"/>
              </a:rPr>
              <a:t>分享人：吴嘉楷</a:t>
            </a:r>
            <a:endParaRPr lang="zh-CN" altLang="en-US" sz="1575" b="0" i="0">
              <a:solidFill>
                <a:srgbClr val="000000"/>
              </a:solidFill>
              <a:highlight>
                <a:srgbClr val="FFFFFF">
                  <a:alpha val="0"/>
                </a:srgbClr>
              </a:highlight>
              <a:latin typeface="微软雅黑" panose="020B0503020204020204" charset="-122"/>
            </a:endParaRPr>
          </a:p>
        </p:txBody>
      </p:sp>
      <p:sp>
        <p:nvSpPr>
          <p:cNvPr id="10" name="文本框 9"/>
          <p:cNvSpPr txBox="1"/>
          <p:nvPr/>
        </p:nvSpPr>
        <p:spPr>
          <a:xfrm>
            <a:off x="4511675" y="764540"/>
            <a:ext cx="3565525" cy="1198880"/>
          </a:xfrm>
          <a:prstGeom prst="rect">
            <a:avLst/>
          </a:prstGeom>
          <a:noFill/>
        </p:spPr>
        <p:txBody>
          <a:bodyPr wrap="square" rtlCol="0">
            <a:spAutoFit/>
          </a:bodyPr>
          <a:lstStyle/>
          <a:p>
            <a:pPr algn="ctr"/>
            <a:r>
              <a:rPr lang="zh-CN" altLang="en-US" sz="7200">
                <a:ln w="15875"/>
                <a:gradFill>
                  <a:gsLst>
                    <a:gs pos="0">
                      <a:schemeClr val="accent1">
                        <a:hueMod val="80000"/>
                      </a:schemeClr>
                    </a:gs>
                    <a:gs pos="100000">
                      <a:schemeClr val="accent1">
                        <a:alpha val="100000"/>
                      </a:schemeClr>
                    </a:gs>
                  </a:gsLst>
                  <a:lin ang="2700000" scaled="0"/>
                </a:gradFill>
                <a:effectLst/>
              </a:rPr>
              <a:t>实验</a:t>
            </a:r>
            <a:r>
              <a:rPr lang="zh-CN" altLang="en-US" sz="7200">
                <a:ln w="15875"/>
                <a:gradFill>
                  <a:gsLst>
                    <a:gs pos="0">
                      <a:schemeClr val="accent1">
                        <a:hueMod val="80000"/>
                      </a:schemeClr>
                    </a:gs>
                    <a:gs pos="100000">
                      <a:schemeClr val="accent1">
                        <a:alpha val="100000"/>
                      </a:schemeClr>
                    </a:gs>
                  </a:gsLst>
                  <a:lin ang="2700000" scaled="0"/>
                </a:gradFill>
                <a:effectLst/>
              </a:rPr>
              <a:t>三</a:t>
            </a:r>
            <a:endParaRPr lang="zh-CN" altLang="en-US" sz="7200">
              <a:ln w="15875"/>
              <a:gradFill>
                <a:gsLst>
                  <a:gs pos="0">
                    <a:schemeClr val="accent1">
                      <a:hueMod val="80000"/>
                    </a:schemeClr>
                  </a:gs>
                  <a:gs pos="100000">
                    <a:schemeClr val="accent1">
                      <a:alpha val="100000"/>
                    </a:schemeClr>
                  </a:gs>
                </a:gsLst>
                <a:lin ang="2700000" scaled="0"/>
              </a:gradFill>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03</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算法</a:t>
            </a:r>
            <a:r>
              <a:rPr lang="zh-CN" sz="4800" b="1" i="0">
                <a:solidFill>
                  <a:srgbClr val="0055FF"/>
                </a:solidFill>
                <a:highlight>
                  <a:srgbClr val="FFFFFF">
                    <a:alpha val="0"/>
                  </a:srgbClr>
                </a:highlight>
                <a:latin typeface="微软雅黑" panose="020B0503020204020204" charset="-122"/>
              </a:rPr>
              <a:t>优化</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算法优化一：最大度</a:t>
            </a:r>
            <a:r>
              <a:rPr lang="zh-CN" sz="3000" b="1" i="0">
                <a:solidFill>
                  <a:schemeClr val="accent1"/>
                </a:solidFill>
                <a:highlight>
                  <a:srgbClr val="FFFFFF">
                    <a:alpha val="0"/>
                  </a:srgbClr>
                </a:highlight>
                <a:latin typeface="微软雅黑" panose="020B0503020204020204" charset="-122"/>
              </a:rPr>
              <a:t>优先</a:t>
            </a:r>
            <a:endParaRPr 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2277110" y="1196340"/>
            <a:ext cx="8194675" cy="368300"/>
          </a:xfrm>
          <a:prstGeom prst="rect">
            <a:avLst/>
          </a:prstGeom>
          <a:noFill/>
        </p:spPr>
        <p:txBody>
          <a:bodyPr wrap="square" rtlCol="0">
            <a:spAutoFit/>
          </a:bodyPr>
          <a:p>
            <a:r>
              <a:rPr lang="zh-CN" altLang="en-US" b="1">
                <a:solidFill>
                  <a:schemeClr val="tx1"/>
                </a:solidFill>
                <a:effectLst>
                  <a:outerShdw blurRad="38100" dist="19050" dir="2700000" algn="tl" rotWithShape="0">
                    <a:schemeClr val="dk1">
                      <a:alpha val="40000"/>
                    </a:schemeClr>
                  </a:outerShdw>
                </a:effectLst>
              </a:rPr>
              <a:t>DH</a:t>
            </a:r>
            <a:r>
              <a:rPr lang="zh-CN" altLang="en-US"/>
              <a:t>（Degree Highest）准则：优先搜索邻边数量最多(即度最大)的节点。</a:t>
            </a:r>
            <a:endParaRPr lang="zh-CN" altLang="en-US"/>
          </a:p>
        </p:txBody>
      </p:sp>
      <p:pic>
        <p:nvPicPr>
          <p:cNvPr id="4" name="图片 16"/>
          <p:cNvPicPr>
            <a:picLocks noChangeAspect="1"/>
          </p:cNvPicPr>
          <p:nvPr/>
        </p:nvPicPr>
        <p:blipFill>
          <a:blip r:embed="rId3"/>
          <a:stretch>
            <a:fillRect/>
          </a:stretch>
        </p:blipFill>
        <p:spPr>
          <a:xfrm>
            <a:off x="2270760" y="2060575"/>
            <a:ext cx="7649845" cy="3282950"/>
          </a:xfrm>
          <a:prstGeom prst="rect">
            <a:avLst/>
          </a:prstGeom>
          <a:noFill/>
          <a:ln w="9525">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算法优化一：最大度优先</a:t>
            </a:r>
            <a:r>
              <a:rPr lang="en-US" altLang="zh-CN" sz="3000" b="1" i="0">
                <a:solidFill>
                  <a:schemeClr val="accent1"/>
                </a:solidFill>
                <a:highlight>
                  <a:srgbClr val="FFFFFF">
                    <a:alpha val="0"/>
                  </a:srgbClr>
                </a:highlight>
                <a:latin typeface="微软雅黑" panose="020B0503020204020204" charset="-122"/>
              </a:rPr>
              <a:t>——DH</a:t>
            </a:r>
            <a:endParaRPr lang="en-US" altLang="zh-CN" sz="3000" b="1" i="0">
              <a:solidFill>
                <a:schemeClr val="accent1"/>
              </a:solidFill>
              <a:highlight>
                <a:srgbClr val="FFFFFF">
                  <a:alpha val="0"/>
                </a:srgbClr>
              </a:highlight>
              <a:latin typeface="微软雅黑" panose="020B0503020204020204" charset="-122"/>
            </a:endParaRPr>
          </a:p>
        </p:txBody>
      </p:sp>
      <p:pic>
        <p:nvPicPr>
          <p:cNvPr id="6" name="图片 5"/>
          <p:cNvPicPr>
            <a:picLocks noChangeAspect="1"/>
          </p:cNvPicPr>
          <p:nvPr/>
        </p:nvPicPr>
        <p:blipFill>
          <a:blip r:embed="rId3"/>
          <a:stretch>
            <a:fillRect/>
          </a:stretch>
        </p:blipFill>
        <p:spPr>
          <a:xfrm>
            <a:off x="1919605" y="1484630"/>
            <a:ext cx="3049905" cy="1449070"/>
          </a:xfrm>
          <a:prstGeom prst="rect">
            <a:avLst/>
          </a:prstGeom>
        </p:spPr>
      </p:pic>
      <p:pic>
        <p:nvPicPr>
          <p:cNvPr id="7" name="图片 6"/>
          <p:cNvPicPr>
            <a:picLocks noChangeAspect="1"/>
          </p:cNvPicPr>
          <p:nvPr/>
        </p:nvPicPr>
        <p:blipFill>
          <a:blip r:embed="rId4"/>
          <a:stretch>
            <a:fillRect/>
          </a:stretch>
        </p:blipFill>
        <p:spPr>
          <a:xfrm>
            <a:off x="1171575" y="3429000"/>
            <a:ext cx="5019675" cy="2326005"/>
          </a:xfrm>
          <a:prstGeom prst="rect">
            <a:avLst/>
          </a:prstGeom>
        </p:spPr>
      </p:pic>
      <p:pic>
        <p:nvPicPr>
          <p:cNvPr id="8" name="图片 7"/>
          <p:cNvPicPr>
            <a:picLocks noChangeAspect="1"/>
          </p:cNvPicPr>
          <p:nvPr/>
        </p:nvPicPr>
        <p:blipFill>
          <a:blip r:embed="rId5"/>
          <a:stretch>
            <a:fillRect/>
          </a:stretch>
        </p:blipFill>
        <p:spPr>
          <a:xfrm>
            <a:off x="7176135" y="1196975"/>
            <a:ext cx="4156710" cy="4813300"/>
          </a:xfrm>
          <a:prstGeom prst="rect">
            <a:avLst/>
          </a:prstGeom>
        </p:spPr>
      </p:pic>
      <p:cxnSp>
        <p:nvCxnSpPr>
          <p:cNvPr id="9" name="直接连接符 8"/>
          <p:cNvCxnSpPr/>
          <p:nvPr/>
        </p:nvCxnSpPr>
        <p:spPr>
          <a:xfrm>
            <a:off x="6672580" y="980440"/>
            <a:ext cx="0" cy="554482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a:t>
            </a:r>
            <a:r>
              <a:rPr lang="zh-CN" sz="3000" b="1" i="0">
                <a:solidFill>
                  <a:schemeClr val="accent1"/>
                </a:solidFill>
                <a:highlight>
                  <a:srgbClr val="FFFFFF">
                    <a:alpha val="0"/>
                  </a:srgbClr>
                </a:highlight>
                <a:latin typeface="微软雅黑" panose="020B0503020204020204" charset="-122"/>
              </a:rPr>
              <a:t>二：最少可选颜色优先</a:t>
            </a:r>
            <a:endParaRPr lang="zh-CN" sz="3000" b="1" i="0">
              <a:solidFill>
                <a:schemeClr val="accent1"/>
              </a:solidFill>
              <a:highlight>
                <a:srgbClr val="FFFFFF">
                  <a:alpha val="0"/>
                </a:srgbClr>
              </a:highlight>
              <a:latin typeface="微软雅黑" panose="020B0503020204020204" charset="-122"/>
            </a:endParaRPr>
          </a:p>
        </p:txBody>
      </p:sp>
      <p:sp>
        <p:nvSpPr>
          <p:cNvPr id="100" name="文本框 99"/>
          <p:cNvSpPr txBox="1"/>
          <p:nvPr/>
        </p:nvSpPr>
        <p:spPr>
          <a:xfrm>
            <a:off x="2350770" y="1339850"/>
            <a:ext cx="7819390" cy="368300"/>
          </a:xfrm>
          <a:prstGeom prst="rect">
            <a:avLst/>
          </a:prstGeom>
          <a:noFill/>
          <a:ln w="9525">
            <a:noFill/>
          </a:ln>
        </p:spPr>
        <p:txBody>
          <a:bodyPr wrap="square">
            <a:spAutoFit/>
          </a:bodyPr>
          <a:p>
            <a:pPr indent="0"/>
            <a:r>
              <a:rPr lang="en-US" b="1">
                <a:latin typeface="Times New Roman" panose="02020603050405020304" charset="0"/>
              </a:rPr>
              <a:t>MRV</a:t>
            </a:r>
            <a:r>
              <a:rPr lang="en-US" b="0">
                <a:latin typeface="Times New Roman" panose="02020603050405020304" charset="0"/>
              </a:rPr>
              <a:t>(Min Remaining Vertex)</a:t>
            </a:r>
            <a:r>
              <a:rPr lang="zh-CN" b="0">
                <a:ea typeface="宋体" panose="02010600030101010101" pitchFamily="2" charset="-122"/>
              </a:rPr>
              <a:t>准则：优先搜索可涂颜色数最少的节点。</a:t>
            </a:r>
            <a:endParaRPr lang="zh-CN" altLang="en-US" b="0">
              <a:ea typeface="宋体" panose="02010600030101010101" pitchFamily="2" charset="-122"/>
            </a:endParaRPr>
          </a:p>
        </p:txBody>
      </p:sp>
      <p:pic>
        <p:nvPicPr>
          <p:cNvPr id="4" name="图片 20"/>
          <p:cNvPicPr>
            <a:picLocks noChangeAspect="1"/>
          </p:cNvPicPr>
          <p:nvPr/>
        </p:nvPicPr>
        <p:blipFill>
          <a:blip r:embed="rId3"/>
          <a:stretch>
            <a:fillRect/>
          </a:stretch>
        </p:blipFill>
        <p:spPr>
          <a:xfrm>
            <a:off x="2359025" y="2133600"/>
            <a:ext cx="7524115" cy="3218180"/>
          </a:xfrm>
          <a:prstGeom prst="rect">
            <a:avLst/>
          </a:prstGeom>
          <a:noFill/>
          <a:ln w="9525">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算法优化二：最少可选颜色优先</a:t>
            </a:r>
            <a:r>
              <a:rPr lang="en-US" altLang="zh-CN" sz="3000" b="1" i="0">
                <a:solidFill>
                  <a:schemeClr val="accent1"/>
                </a:solidFill>
                <a:highlight>
                  <a:srgbClr val="FFFFFF">
                    <a:alpha val="0"/>
                  </a:srgbClr>
                </a:highlight>
                <a:latin typeface="微软雅黑" panose="020B0503020204020204" charset="-122"/>
              </a:rPr>
              <a:t>——</a:t>
            </a:r>
            <a:r>
              <a:rPr lang="en-US" altLang="zh-CN" sz="3000" b="1" i="0">
                <a:solidFill>
                  <a:schemeClr val="accent1"/>
                </a:solidFill>
                <a:highlight>
                  <a:srgbClr val="FFFFFF">
                    <a:alpha val="0"/>
                  </a:srgbClr>
                </a:highlight>
                <a:latin typeface="微软雅黑" panose="020B0503020204020204" charset="-122"/>
              </a:rPr>
              <a:t>MRV</a:t>
            </a:r>
            <a:endParaRPr lang="en-US" altLang="zh-CN" sz="3000" b="1" i="0">
              <a:solidFill>
                <a:schemeClr val="accent1"/>
              </a:solidFill>
              <a:highlight>
                <a:srgbClr val="FFFFFF">
                  <a:alpha val="0"/>
                </a:srgbClr>
              </a:highlight>
              <a:latin typeface="微软雅黑" panose="020B0503020204020204" charset="-122"/>
            </a:endParaRPr>
          </a:p>
        </p:txBody>
      </p:sp>
      <p:pic>
        <p:nvPicPr>
          <p:cNvPr id="5" name="图片 4"/>
          <p:cNvPicPr>
            <a:picLocks noChangeAspect="1"/>
          </p:cNvPicPr>
          <p:nvPr/>
        </p:nvPicPr>
        <p:blipFill>
          <a:blip r:embed="rId3"/>
          <a:stretch>
            <a:fillRect/>
          </a:stretch>
        </p:blipFill>
        <p:spPr>
          <a:xfrm>
            <a:off x="1417955" y="1196975"/>
            <a:ext cx="4032000" cy="1238685"/>
          </a:xfrm>
          <a:prstGeom prst="rect">
            <a:avLst/>
          </a:prstGeom>
        </p:spPr>
      </p:pic>
      <p:pic>
        <p:nvPicPr>
          <p:cNvPr id="6" name="图片 5"/>
          <p:cNvPicPr>
            <a:picLocks noChangeAspect="1"/>
          </p:cNvPicPr>
          <p:nvPr/>
        </p:nvPicPr>
        <p:blipFill>
          <a:blip r:embed="rId4"/>
          <a:srcRect r="8133"/>
          <a:stretch>
            <a:fillRect/>
          </a:stretch>
        </p:blipFill>
        <p:spPr>
          <a:xfrm>
            <a:off x="1438910" y="2853055"/>
            <a:ext cx="4032000" cy="3152891"/>
          </a:xfrm>
          <a:prstGeom prst="rect">
            <a:avLst/>
          </a:prstGeom>
        </p:spPr>
      </p:pic>
      <p:cxnSp>
        <p:nvCxnSpPr>
          <p:cNvPr id="7" name="直接连接符 6"/>
          <p:cNvCxnSpPr/>
          <p:nvPr/>
        </p:nvCxnSpPr>
        <p:spPr>
          <a:xfrm>
            <a:off x="6127750" y="1066165"/>
            <a:ext cx="42545" cy="5099050"/>
          </a:xfrm>
          <a:prstGeom prst="line">
            <a:avLst/>
          </a:prstGeom>
        </p:spPr>
        <p:style>
          <a:lnRef idx="2">
            <a:schemeClr val="accent1"/>
          </a:lnRef>
          <a:fillRef idx="0">
            <a:srgbClr val="FFFFFF"/>
          </a:fillRef>
          <a:effectRef idx="0">
            <a:srgbClr val="FFFFFF"/>
          </a:effectRef>
          <a:fontRef idx="minor">
            <a:schemeClr val="tx1"/>
          </a:fontRef>
        </p:style>
      </p:cxnSp>
      <p:pic>
        <p:nvPicPr>
          <p:cNvPr id="8" name="图片 7"/>
          <p:cNvPicPr>
            <a:picLocks noChangeAspect="1"/>
          </p:cNvPicPr>
          <p:nvPr/>
        </p:nvPicPr>
        <p:blipFill>
          <a:blip r:embed="rId5"/>
          <a:srcRect r="7945"/>
          <a:stretch>
            <a:fillRect/>
          </a:stretch>
        </p:blipFill>
        <p:spPr>
          <a:xfrm>
            <a:off x="6817995" y="980440"/>
            <a:ext cx="4392295" cy="5328285"/>
          </a:xfrm>
          <a:prstGeom prst="rect">
            <a:avLst/>
          </a:prstGeom>
        </p:spPr>
      </p:pic>
      <p:sp>
        <p:nvSpPr>
          <p:cNvPr id="4" name="圆角矩形 3"/>
          <p:cNvSpPr/>
          <p:nvPr/>
        </p:nvSpPr>
        <p:spPr>
          <a:xfrm>
            <a:off x="7896225" y="5445125"/>
            <a:ext cx="2664460" cy="64833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 name="直接连接符 8"/>
          <p:cNvCxnSpPr>
            <a:stCxn id="4" idx="1"/>
          </p:cNvCxnSpPr>
          <p:nvPr/>
        </p:nvCxnSpPr>
        <p:spPr>
          <a:xfrm flipH="1" flipV="1">
            <a:off x="7032625" y="5300980"/>
            <a:ext cx="863600" cy="468630"/>
          </a:xfrm>
          <a:prstGeom prst="line">
            <a:avLst/>
          </a:prstGeom>
          <a:ln>
            <a:solidFill>
              <a:srgbClr val="FF0000"/>
            </a:solidFill>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6441440" y="4940935"/>
            <a:ext cx="1236980" cy="368300"/>
          </a:xfrm>
          <a:prstGeom prst="rect">
            <a:avLst/>
          </a:prstGeom>
          <a:noFill/>
        </p:spPr>
        <p:txBody>
          <a:bodyPr wrap="square" rtlCol="0">
            <a:spAutoFit/>
          </a:bodyPr>
          <a:p>
            <a:r>
              <a:rPr lang="zh-CN" altLang="en-US"/>
              <a:t>状态</a:t>
            </a:r>
            <a:r>
              <a:rPr lang="zh-CN" altLang="en-US"/>
              <a:t>恢复</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a:t>
            </a:r>
            <a:r>
              <a:rPr lang="zh-CN" sz="3000" b="1" i="0">
                <a:solidFill>
                  <a:schemeClr val="accent1"/>
                </a:solidFill>
                <a:highlight>
                  <a:srgbClr val="FFFFFF">
                    <a:alpha val="0"/>
                  </a:srgbClr>
                </a:highlight>
                <a:latin typeface="微软雅黑" panose="020B0503020204020204" charset="-122"/>
              </a:rPr>
              <a:t>三：向前探查</a:t>
            </a:r>
            <a:endParaRPr lang="zh-CN" sz="3000" b="1" i="0">
              <a:solidFill>
                <a:schemeClr val="accent1"/>
              </a:solidFill>
              <a:highlight>
                <a:srgbClr val="FFFFFF">
                  <a:alpha val="0"/>
                </a:srgbClr>
              </a:highlight>
              <a:latin typeface="微软雅黑" panose="020B0503020204020204" charset="-122"/>
            </a:endParaRPr>
          </a:p>
        </p:txBody>
      </p:sp>
      <p:sp>
        <p:nvSpPr>
          <p:cNvPr id="100" name="文本框 99"/>
          <p:cNvSpPr txBox="1"/>
          <p:nvPr/>
        </p:nvSpPr>
        <p:spPr>
          <a:xfrm>
            <a:off x="1129665" y="1555750"/>
            <a:ext cx="6175375" cy="368300"/>
          </a:xfrm>
          <a:prstGeom prst="rect">
            <a:avLst/>
          </a:prstGeom>
          <a:noFill/>
          <a:ln w="9525">
            <a:noFill/>
          </a:ln>
        </p:spPr>
        <p:txBody>
          <a:bodyPr wrap="square">
            <a:spAutoFit/>
          </a:bodyPr>
          <a:p>
            <a:pPr indent="0"/>
            <a:r>
              <a:rPr lang="en-US" b="1">
                <a:latin typeface="Times New Roman" panose="02020603050405020304" charset="0"/>
              </a:rPr>
              <a:t>FS </a:t>
            </a:r>
            <a:r>
              <a:rPr lang="zh-CN" b="0">
                <a:ea typeface="宋体" panose="02010600030101010101" pitchFamily="2" charset="-122"/>
              </a:rPr>
              <a:t>剪枝（</a:t>
            </a:r>
            <a:r>
              <a:rPr lang="en-US" b="0">
                <a:latin typeface="Times New Roman" panose="02020603050405020304" charset="0"/>
              </a:rPr>
              <a:t>Forward Search</a:t>
            </a:r>
            <a:r>
              <a:rPr lang="zh-CN" b="0">
                <a:ea typeface="宋体" panose="02010600030101010101" pitchFamily="2" charset="-122"/>
              </a:rPr>
              <a:t>）：提前判断之后层数是否有解。</a:t>
            </a:r>
            <a:endParaRPr lang="zh-CN" altLang="en-US" b="0">
              <a:ea typeface="宋体" panose="02010600030101010101" pitchFamily="2" charset="-122"/>
            </a:endParaRPr>
          </a:p>
        </p:txBody>
      </p:sp>
      <p:pic>
        <p:nvPicPr>
          <p:cNvPr id="4" name="图片 26"/>
          <p:cNvPicPr>
            <a:picLocks noChangeAspect="1"/>
          </p:cNvPicPr>
          <p:nvPr/>
        </p:nvPicPr>
        <p:blipFill>
          <a:blip r:embed="rId3"/>
          <a:stretch>
            <a:fillRect/>
          </a:stretch>
        </p:blipFill>
        <p:spPr>
          <a:xfrm>
            <a:off x="1131570" y="2204720"/>
            <a:ext cx="5777865" cy="2473325"/>
          </a:xfrm>
          <a:prstGeom prst="rect">
            <a:avLst/>
          </a:prstGeom>
          <a:noFill/>
          <a:ln w="9525">
            <a:noFill/>
          </a:ln>
        </p:spPr>
      </p:pic>
      <p:cxnSp>
        <p:nvCxnSpPr>
          <p:cNvPr id="5" name="直接连接符 4"/>
          <p:cNvCxnSpPr/>
          <p:nvPr/>
        </p:nvCxnSpPr>
        <p:spPr>
          <a:xfrm>
            <a:off x="7250430" y="1082675"/>
            <a:ext cx="69850" cy="5082540"/>
          </a:xfrm>
          <a:prstGeom prst="line">
            <a:avLst/>
          </a:prstGeom>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7550785" y="1343025"/>
            <a:ext cx="4064000" cy="368300"/>
          </a:xfrm>
          <a:prstGeom prst="rect">
            <a:avLst/>
          </a:prstGeom>
          <a:noFill/>
        </p:spPr>
        <p:txBody>
          <a:bodyPr wrap="square" rtlCol="0">
            <a:spAutoFit/>
          </a:bodyPr>
          <a:p>
            <a:r>
              <a:rPr lang="zh-CN" altLang="en-US"/>
              <a:t>向前探查一步？两步？还是更多步？</a:t>
            </a:r>
            <a:endParaRPr lang="zh-CN" altLang="en-US"/>
          </a:p>
        </p:txBody>
      </p:sp>
      <p:sp>
        <p:nvSpPr>
          <p:cNvPr id="8" name="文本框 7"/>
          <p:cNvSpPr txBox="1"/>
          <p:nvPr/>
        </p:nvSpPr>
        <p:spPr>
          <a:xfrm>
            <a:off x="7550785" y="2132330"/>
            <a:ext cx="3914775" cy="922020"/>
          </a:xfrm>
          <a:prstGeom prst="rect">
            <a:avLst/>
          </a:prstGeom>
          <a:noFill/>
          <a:ln w="9525">
            <a:noFill/>
          </a:ln>
        </p:spPr>
        <p:txBody>
          <a:bodyPr wrap="square">
            <a:spAutoFit/>
          </a:bodyPr>
          <a:p>
            <a:pPr indent="0"/>
            <a:r>
              <a:rPr b="0"/>
              <a:t>实际运行后，发现</a:t>
            </a:r>
            <a:r>
              <a:rPr lang="zh-CN" b="0"/>
              <a:t>向前</a:t>
            </a:r>
            <a:r>
              <a:rPr b="0"/>
              <a:t>探查</a:t>
            </a:r>
            <a:r>
              <a:rPr lang="zh-CN" b="0"/>
              <a:t>两步</a:t>
            </a:r>
            <a:r>
              <a:rPr b="0"/>
              <a:t>运行时间无较大改善，甚至导致运行代码增多而导致时间增大。</a:t>
            </a:r>
            <a:endParaRPr b="0"/>
          </a:p>
        </p:txBody>
      </p:sp>
      <p:sp>
        <p:nvSpPr>
          <p:cNvPr id="10" name="文本框 9"/>
          <p:cNvSpPr txBox="1"/>
          <p:nvPr/>
        </p:nvSpPr>
        <p:spPr>
          <a:xfrm>
            <a:off x="7550785" y="3429000"/>
            <a:ext cx="3914775" cy="922020"/>
          </a:xfrm>
          <a:prstGeom prst="rect">
            <a:avLst/>
          </a:prstGeom>
          <a:noFill/>
          <a:ln w="9525">
            <a:noFill/>
          </a:ln>
        </p:spPr>
        <p:txBody>
          <a:bodyPr wrap="square">
            <a:spAutoFit/>
          </a:bodyPr>
          <a:p>
            <a:pPr indent="0"/>
            <a:r>
              <a:rPr b="0"/>
              <a:t>分析发现递归探查的剪枝可能性</a:t>
            </a:r>
            <a:r>
              <a:rPr lang="zh-CN" b="0"/>
              <a:t>较</a:t>
            </a:r>
            <a:r>
              <a:rPr b="0"/>
              <a:t>小，且容易覆盖第1步探查的剪枝效果，导致效率无提升。</a:t>
            </a:r>
            <a:endParaRPr b="0"/>
          </a:p>
        </p:txBody>
      </p:sp>
      <p:sp>
        <p:nvSpPr>
          <p:cNvPr id="11" name="文本框 10"/>
          <p:cNvSpPr txBox="1"/>
          <p:nvPr/>
        </p:nvSpPr>
        <p:spPr>
          <a:xfrm>
            <a:off x="7550785" y="4725035"/>
            <a:ext cx="3934460" cy="368300"/>
          </a:xfrm>
          <a:prstGeom prst="rect">
            <a:avLst/>
          </a:prstGeom>
          <a:noFill/>
          <a:ln w="9525">
            <a:noFill/>
          </a:ln>
        </p:spPr>
        <p:txBody>
          <a:bodyPr wrap="square">
            <a:spAutoFit/>
          </a:bodyPr>
          <a:p>
            <a:pPr indent="0"/>
            <a:r>
              <a:rPr lang="zh-CN" b="0">
                <a:ea typeface="宋体" panose="02010600030101010101" pitchFamily="2" charset="-122"/>
              </a:rPr>
              <a:t>因此，我们决定只</a:t>
            </a:r>
            <a:r>
              <a:rPr lang="zh-CN" b="1">
                <a:ea typeface="宋体" panose="02010600030101010101" pitchFamily="2" charset="-122"/>
              </a:rPr>
              <a:t>向前探查一步</a:t>
            </a:r>
            <a:r>
              <a:rPr lang="zh-CN" b="0">
                <a:ea typeface="宋体" panose="02010600030101010101" pitchFamily="2" charset="-122"/>
              </a:rPr>
              <a:t>。</a:t>
            </a:r>
            <a:endParaRPr lang="zh-CN" altLang="en-US" b="0">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a:t>
            </a:r>
            <a:r>
              <a:rPr lang="zh-CN" sz="3000" b="1" i="0">
                <a:solidFill>
                  <a:schemeClr val="accent1"/>
                </a:solidFill>
                <a:highlight>
                  <a:srgbClr val="FFFFFF">
                    <a:alpha val="0"/>
                  </a:srgbClr>
                </a:highlight>
                <a:latin typeface="微软雅黑" panose="020B0503020204020204" charset="-122"/>
              </a:rPr>
              <a:t>三：向前探查</a:t>
            </a:r>
            <a:endParaRPr lang="zh-CN" sz="3000" b="1" i="0">
              <a:solidFill>
                <a:schemeClr val="accent1"/>
              </a:solidFill>
              <a:highlight>
                <a:srgbClr val="FFFFFF">
                  <a:alpha val="0"/>
                </a:srgbClr>
              </a:highlight>
              <a:latin typeface="微软雅黑" panose="020B0503020204020204" charset="-122"/>
            </a:endParaRPr>
          </a:p>
        </p:txBody>
      </p:sp>
      <p:pic>
        <p:nvPicPr>
          <p:cNvPr id="6" name="图片 5"/>
          <p:cNvPicPr>
            <a:picLocks noChangeAspect="1"/>
          </p:cNvPicPr>
          <p:nvPr/>
        </p:nvPicPr>
        <p:blipFill>
          <a:blip r:embed="rId3"/>
          <a:stretch>
            <a:fillRect/>
          </a:stretch>
        </p:blipFill>
        <p:spPr>
          <a:xfrm>
            <a:off x="1199515" y="1268730"/>
            <a:ext cx="4443927" cy="5040000"/>
          </a:xfrm>
          <a:prstGeom prst="rect">
            <a:avLst/>
          </a:prstGeom>
        </p:spPr>
      </p:pic>
      <p:pic>
        <p:nvPicPr>
          <p:cNvPr id="7" name="图片 6"/>
          <p:cNvPicPr>
            <a:picLocks noChangeAspect="1"/>
          </p:cNvPicPr>
          <p:nvPr/>
        </p:nvPicPr>
        <p:blipFill>
          <a:blip r:embed="rId4"/>
          <a:srcRect r="17075"/>
          <a:stretch>
            <a:fillRect/>
          </a:stretch>
        </p:blipFill>
        <p:spPr>
          <a:xfrm>
            <a:off x="6240145" y="1268730"/>
            <a:ext cx="5149026" cy="5040000"/>
          </a:xfrm>
          <a:prstGeom prst="rect">
            <a:avLst/>
          </a:prstGeom>
        </p:spPr>
      </p:pic>
      <p:cxnSp>
        <p:nvCxnSpPr>
          <p:cNvPr id="8" name="直接连接符 7"/>
          <p:cNvCxnSpPr/>
          <p:nvPr/>
        </p:nvCxnSpPr>
        <p:spPr>
          <a:xfrm>
            <a:off x="5932170" y="944245"/>
            <a:ext cx="20320" cy="5652770"/>
          </a:xfrm>
          <a:prstGeom prst="line">
            <a:avLst/>
          </a:prstGeom>
        </p:spPr>
        <p:style>
          <a:lnRef idx="2">
            <a:schemeClr val="accent1"/>
          </a:lnRef>
          <a:fillRef idx="0">
            <a:srgbClr val="FFFFFF"/>
          </a:fillRef>
          <a:effectRef idx="0">
            <a:srgbClr val="FFFFFF"/>
          </a:effectRef>
          <a:fontRef idx="minor">
            <a:schemeClr val="tx1"/>
          </a:fontRef>
        </p:style>
      </p:cxnSp>
      <p:sp>
        <p:nvSpPr>
          <p:cNvPr id="4" name="圆角矩形 3"/>
          <p:cNvSpPr/>
          <p:nvPr/>
        </p:nvSpPr>
        <p:spPr>
          <a:xfrm>
            <a:off x="2063750" y="3716655"/>
            <a:ext cx="2880360" cy="3600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算法优化四：对称分支</a:t>
            </a:r>
            <a:r>
              <a:rPr lang="zh-CN" sz="3000" b="1" i="0">
                <a:solidFill>
                  <a:schemeClr val="accent1"/>
                </a:solidFill>
                <a:highlight>
                  <a:srgbClr val="FFFFFF">
                    <a:alpha val="0"/>
                  </a:srgbClr>
                </a:highlight>
                <a:latin typeface="微软雅黑" panose="020B0503020204020204" charset="-122"/>
              </a:rPr>
              <a:t>剪枝</a:t>
            </a:r>
            <a:endParaRPr lang="zh-CN" sz="3000" b="1" i="0">
              <a:solidFill>
                <a:schemeClr val="accent1"/>
              </a:solidFill>
              <a:highlight>
                <a:srgbClr val="FFFFFF">
                  <a:alpha val="0"/>
                </a:srgbClr>
              </a:highlight>
              <a:latin typeface="微软雅黑" panose="020B0503020204020204" charset="-122"/>
            </a:endParaRPr>
          </a:p>
        </p:txBody>
      </p:sp>
      <p:sp>
        <p:nvSpPr>
          <p:cNvPr id="4" name="文本框 3"/>
          <p:cNvSpPr txBox="1"/>
          <p:nvPr/>
        </p:nvSpPr>
        <p:spPr>
          <a:xfrm>
            <a:off x="1043940" y="1863090"/>
            <a:ext cx="4869180" cy="1198880"/>
          </a:xfrm>
          <a:prstGeom prst="rect">
            <a:avLst/>
          </a:prstGeom>
          <a:noFill/>
        </p:spPr>
        <p:txBody>
          <a:bodyPr wrap="square" rtlCol="0">
            <a:spAutoFit/>
          </a:bodyPr>
          <a:p>
            <a:pPr indent="457200"/>
            <a:r>
              <a:rPr lang="zh-CN" altLang="en-US"/>
              <a:t>在对第一个点进行涂色时，选择不同颜色所产生的结果是</a:t>
            </a:r>
            <a:r>
              <a:rPr lang="zh-CN" altLang="en-US" b="1"/>
              <a:t>对称（</a:t>
            </a:r>
            <a:r>
              <a:rPr lang="zh-CN" altLang="en-US" b="1"/>
              <a:t>等效）</a:t>
            </a:r>
            <a:r>
              <a:rPr lang="zh-CN" altLang="en-US"/>
              <a:t>的，换言之，选择不同颜色最后得到的解数量是相等的，均为解总数的</a:t>
            </a:r>
            <a:r>
              <a:rPr lang="zh-CN" altLang="en-US" b="1"/>
              <a:t>1/m</a:t>
            </a:r>
            <a:r>
              <a:rPr lang="zh-CN" altLang="en-US"/>
              <a:t>。(m</a:t>
            </a:r>
            <a:r>
              <a:rPr lang="en-US" altLang="zh-CN"/>
              <a:t> </a:t>
            </a:r>
            <a:r>
              <a:rPr lang="zh-CN" altLang="en-US"/>
              <a:t>为颜色数)</a:t>
            </a:r>
            <a:endParaRPr lang="zh-CN" altLang="en-US"/>
          </a:p>
        </p:txBody>
      </p:sp>
      <p:pic>
        <p:nvPicPr>
          <p:cNvPr id="5" name="图片 4"/>
          <p:cNvPicPr>
            <a:picLocks noChangeAspect="1"/>
          </p:cNvPicPr>
          <p:nvPr/>
        </p:nvPicPr>
        <p:blipFill>
          <a:blip r:embed="rId3"/>
          <a:stretch>
            <a:fillRect/>
          </a:stretch>
        </p:blipFill>
        <p:spPr>
          <a:xfrm>
            <a:off x="6240145" y="1412875"/>
            <a:ext cx="5323205" cy="4311650"/>
          </a:xfrm>
          <a:prstGeom prst="rect">
            <a:avLst/>
          </a:prstGeom>
        </p:spPr>
      </p:pic>
      <p:sp>
        <p:nvSpPr>
          <p:cNvPr id="100" name="文本框 99"/>
          <p:cNvSpPr txBox="1"/>
          <p:nvPr/>
        </p:nvSpPr>
        <p:spPr>
          <a:xfrm>
            <a:off x="1055370" y="3788410"/>
            <a:ext cx="4793615" cy="922020"/>
          </a:xfrm>
          <a:prstGeom prst="rect">
            <a:avLst/>
          </a:prstGeom>
          <a:noFill/>
          <a:ln w="9525">
            <a:noFill/>
          </a:ln>
        </p:spPr>
        <p:txBody>
          <a:bodyPr wrap="square">
            <a:spAutoFit/>
          </a:bodyPr>
          <a:p>
            <a:pPr indent="457200"/>
            <a:r>
              <a:rPr lang="zh-CN" b="0">
                <a:ea typeface="宋体" panose="02010600030101010101" pitchFamily="2" charset="-122"/>
              </a:rPr>
              <a:t>因此，在对第一个结点进行涂色时，涂到第二种颜色即可停止，而在最后的结果总数上</a:t>
            </a:r>
            <a:r>
              <a:rPr lang="zh-CN" b="0">
                <a:solidFill>
                  <a:schemeClr val="accent2"/>
                </a:solidFill>
                <a:ea typeface="宋体" panose="02010600030101010101" pitchFamily="2" charset="-122"/>
              </a:rPr>
              <a:t>乘以颜色数</a:t>
            </a:r>
            <a:r>
              <a:rPr lang="en-US" altLang="zh-CN" b="0">
                <a:solidFill>
                  <a:schemeClr val="accent2"/>
                </a:solidFill>
                <a:ea typeface="宋体" panose="02010600030101010101" pitchFamily="2" charset="-122"/>
              </a:rPr>
              <a:t> </a:t>
            </a:r>
            <a:r>
              <a:rPr lang="en-US" b="0">
                <a:solidFill>
                  <a:schemeClr val="accent2"/>
                </a:solidFill>
                <a:latin typeface="Times New Roman" panose="02020603050405020304" charset="0"/>
              </a:rPr>
              <a:t>m</a:t>
            </a:r>
            <a:r>
              <a:rPr lang="en-US" b="0">
                <a:latin typeface="Times New Roman" panose="02020603050405020304" charset="0"/>
              </a:rPr>
              <a:t> </a:t>
            </a:r>
            <a:r>
              <a:rPr lang="zh-CN" b="0">
                <a:ea typeface="宋体" panose="02010600030101010101" pitchFamily="2" charset="-122"/>
              </a:rPr>
              <a:t>即可得到最后的结果。</a:t>
            </a:r>
            <a:endParaRPr lang="zh-CN" altLang="en-US" b="0">
              <a:ea typeface="宋体" panose="02010600030101010101" pitchFamily="2" charset="-122"/>
            </a:endParaRPr>
          </a:p>
        </p:txBody>
      </p:sp>
      <p:sp>
        <p:nvSpPr>
          <p:cNvPr id="9" name="圆角矩形 8"/>
          <p:cNvSpPr/>
          <p:nvPr/>
        </p:nvSpPr>
        <p:spPr>
          <a:xfrm>
            <a:off x="7176135" y="4076700"/>
            <a:ext cx="2088515" cy="28829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0" name="直接箭头连接符 9"/>
          <p:cNvCxnSpPr/>
          <p:nvPr/>
        </p:nvCxnSpPr>
        <p:spPr>
          <a:xfrm flipH="1" flipV="1">
            <a:off x="5808345" y="4076700"/>
            <a:ext cx="1296035" cy="14414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a:t>
            </a:r>
            <a:r>
              <a:rPr lang="zh-CN" sz="3000" b="1" i="0">
                <a:solidFill>
                  <a:schemeClr val="accent1"/>
                </a:solidFill>
                <a:highlight>
                  <a:srgbClr val="FFFFFF">
                    <a:alpha val="0"/>
                  </a:srgbClr>
                </a:highlight>
                <a:latin typeface="微软雅黑" panose="020B0503020204020204" charset="-122"/>
              </a:rPr>
              <a:t>五：颜色轮换</a:t>
            </a:r>
            <a:endParaRPr lang="zh-CN" sz="3000" b="1" i="0">
              <a:solidFill>
                <a:schemeClr val="accent1"/>
              </a:solidFill>
              <a:highlight>
                <a:srgbClr val="FFFFFF">
                  <a:alpha val="0"/>
                </a:srgbClr>
              </a:highlight>
              <a:latin typeface="微软雅黑" panose="020B0503020204020204" charset="-122"/>
            </a:endParaRPr>
          </a:p>
        </p:txBody>
      </p:sp>
      <p:pic>
        <p:nvPicPr>
          <p:cNvPr id="4" name="图片 31" descr="IMG_256"/>
          <p:cNvPicPr>
            <a:picLocks noChangeAspect="1"/>
          </p:cNvPicPr>
          <p:nvPr/>
        </p:nvPicPr>
        <p:blipFill>
          <a:blip r:embed="rId3"/>
          <a:stretch>
            <a:fillRect/>
          </a:stretch>
        </p:blipFill>
        <p:spPr>
          <a:xfrm>
            <a:off x="1128395" y="1340485"/>
            <a:ext cx="4546600" cy="4511040"/>
          </a:xfrm>
          <a:prstGeom prst="rect">
            <a:avLst/>
          </a:prstGeom>
          <a:noFill/>
          <a:ln w="9525">
            <a:noFill/>
          </a:ln>
        </p:spPr>
      </p:pic>
      <p:pic>
        <p:nvPicPr>
          <p:cNvPr id="6" name="图片 5"/>
          <p:cNvPicPr>
            <a:picLocks noChangeAspect="1"/>
          </p:cNvPicPr>
          <p:nvPr/>
        </p:nvPicPr>
        <p:blipFill>
          <a:blip r:embed="rId4"/>
          <a:stretch>
            <a:fillRect/>
          </a:stretch>
        </p:blipFill>
        <p:spPr>
          <a:xfrm>
            <a:off x="6241415" y="1052195"/>
            <a:ext cx="4262755" cy="4937760"/>
          </a:xfrm>
          <a:prstGeom prst="rect">
            <a:avLst/>
          </a:prstGeom>
        </p:spPr>
      </p:pic>
      <p:sp>
        <p:nvSpPr>
          <p:cNvPr id="7" name="圆角矩形 6"/>
          <p:cNvSpPr/>
          <p:nvPr/>
        </p:nvSpPr>
        <p:spPr>
          <a:xfrm>
            <a:off x="6672580" y="2637155"/>
            <a:ext cx="1367790" cy="2159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8" name="直接箭头连接符 7"/>
          <p:cNvCxnSpPr/>
          <p:nvPr/>
        </p:nvCxnSpPr>
        <p:spPr>
          <a:xfrm flipV="1">
            <a:off x="8097520" y="2420620"/>
            <a:ext cx="1527175" cy="30734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9681845" y="2204720"/>
            <a:ext cx="4064000" cy="368300"/>
          </a:xfrm>
          <a:prstGeom prst="rect">
            <a:avLst/>
          </a:prstGeom>
          <a:noFill/>
        </p:spPr>
        <p:txBody>
          <a:bodyPr wrap="square" rtlCol="0">
            <a:spAutoFit/>
          </a:bodyPr>
          <a:p>
            <a:r>
              <a:rPr lang="zh-CN" altLang="en-US"/>
              <a:t>前提</a:t>
            </a:r>
            <a:endParaRPr lang="zh-CN" altLang="en-US"/>
          </a:p>
        </p:txBody>
      </p:sp>
      <p:sp>
        <p:nvSpPr>
          <p:cNvPr id="12" name="圆角矩形 11"/>
          <p:cNvSpPr/>
          <p:nvPr/>
        </p:nvSpPr>
        <p:spPr>
          <a:xfrm>
            <a:off x="6960235" y="3789045"/>
            <a:ext cx="3384550" cy="1441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圆角矩形 12"/>
          <p:cNvSpPr/>
          <p:nvPr/>
        </p:nvSpPr>
        <p:spPr>
          <a:xfrm>
            <a:off x="6960235" y="4869180"/>
            <a:ext cx="2592070" cy="5759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4" name="直接箭头连接符 13"/>
          <p:cNvCxnSpPr>
            <a:stCxn id="13" idx="3"/>
          </p:cNvCxnSpPr>
          <p:nvPr/>
        </p:nvCxnSpPr>
        <p:spPr>
          <a:xfrm>
            <a:off x="9552305" y="5157470"/>
            <a:ext cx="360045" cy="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9912985" y="4972685"/>
            <a:ext cx="4064000" cy="368300"/>
          </a:xfrm>
          <a:prstGeom prst="rect">
            <a:avLst/>
          </a:prstGeom>
          <a:noFill/>
        </p:spPr>
        <p:txBody>
          <a:bodyPr wrap="square" rtlCol="0">
            <a:spAutoFit/>
          </a:bodyPr>
          <a:p>
            <a:r>
              <a:rPr lang="zh-CN" altLang="en-US"/>
              <a:t>关键</a:t>
            </a:r>
            <a:r>
              <a:rPr lang="zh-CN" altLang="en-US"/>
              <a:t>剪枝</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4</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4800">
                <a:solidFill>
                  <a:schemeClr val="tx2"/>
                </a:solidFill>
                <a:effectLst>
                  <a:outerShdw blurRad="38100" dist="25400" dir="5400000" algn="ctr" rotWithShape="0">
                    <a:srgbClr val="6E747A">
                      <a:alpha val="43000"/>
                    </a:srgbClr>
                  </a:outerShdw>
                </a:effectLst>
                <a:highlight>
                  <a:srgbClr val="FFFFFF">
                    <a:alpha val="0"/>
                  </a:srgbClr>
                </a:highlight>
                <a:latin typeface="微软雅黑" panose="020B0503020204020204" charset="-122"/>
                <a:sym typeface="+mn-ea"/>
              </a:rPr>
              <a:t>填涂附件中的地图</a:t>
            </a:r>
            <a:endParaRPr lang="zh-CN" altLang="en-US" sz="4800" b="1" i="0">
              <a:solidFill>
                <a:schemeClr val="tx2"/>
              </a:solidFill>
              <a:effectLst>
                <a:outerShdw blurRad="38100" dist="25400" dir="5400000" algn="ctr" rotWithShape="0">
                  <a:srgbClr val="6E747A">
                    <a:alpha val="43000"/>
                  </a:srgbClr>
                </a:outerShdw>
              </a:effectLst>
              <a:highlight>
                <a:srgbClr val="FFFFFF">
                  <a:alpha val="0"/>
                </a:srgbClr>
              </a:highlight>
              <a:latin typeface="微软雅黑" panose="020B0503020204020204" charset="-122"/>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1266220"/>
            <a:ext cx="3672000" cy="511200"/>
          </a:xfrm>
          <a:prstGeom prst="rect">
            <a:avLst/>
          </a:prstGeom>
          <a:ln>
            <a:noFill/>
          </a:ln>
        </p:spPr>
      </p:pic>
      <p:sp>
        <p:nvSpPr>
          <p:cNvPr id="3" name="New shape"/>
          <p:cNvSpPr/>
          <p:nvPr/>
        </p:nvSpPr>
        <p:spPr>
          <a:xfrm>
            <a:off x="1054800" y="1112218"/>
            <a:ext cx="2482880" cy="1614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6600" b="1" i="0">
                <a:solidFill>
                  <a:srgbClr val="0055FF"/>
                </a:solidFill>
                <a:highlight>
                  <a:srgbClr val="FFFFFF">
                    <a:alpha val="0"/>
                  </a:srgbClr>
                </a:highlight>
                <a:latin typeface="微软雅黑" panose="020B0503020204020204" charset="-122"/>
              </a:rPr>
              <a:t>目录</a:t>
            </a:r>
            <a:endParaRPr sz="6600" b="1" i="0">
              <a:solidFill>
                <a:srgbClr val="0055FF"/>
              </a:solidFill>
              <a:highlight>
                <a:srgbClr val="FFFFFF">
                  <a:alpha val="0"/>
                </a:srgbClr>
              </a:highlight>
              <a:latin typeface="微软雅黑" panose="020B0503020204020204" charset="-122"/>
            </a:endParaRPr>
          </a:p>
        </p:txBody>
      </p:sp>
      <p:sp>
        <p:nvSpPr>
          <p:cNvPr id="4" name="New shape"/>
          <p:cNvSpPr/>
          <p:nvPr/>
        </p:nvSpPr>
        <p:spPr>
          <a:xfrm>
            <a:off x="6096025" y="470671"/>
            <a:ext cx="4152432"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a:solidFill>
                  <a:srgbClr val="002B7F"/>
                </a:solidFill>
                <a:highlight>
                  <a:srgbClr val="C0C0C0"/>
                </a:highlight>
                <a:latin typeface="微软雅黑" panose="020B0503020204020204" charset="-122"/>
              </a:rPr>
              <a:t>01</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latin typeface="微软雅黑" panose="020B0503020204020204" charset="-122"/>
              </a:rPr>
              <a:t>地图样本准备</a:t>
            </a:r>
            <a:endParaRPr lang="zh-CN" altLang="en-US" sz="2400">
              <a:solidFill>
                <a:schemeClr val="tx1"/>
              </a:solidFill>
              <a:latin typeface="微软雅黑" panose="020B0503020204020204" charset="-122"/>
            </a:endParaRPr>
          </a:p>
        </p:txBody>
      </p:sp>
      <p:sp>
        <p:nvSpPr>
          <p:cNvPr id="5" name="New shape"/>
          <p:cNvSpPr/>
          <p:nvPr/>
        </p:nvSpPr>
        <p:spPr>
          <a:xfrm>
            <a:off x="6096156" y="1414916"/>
            <a:ext cx="4152433"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a:solidFill>
                  <a:srgbClr val="002B7F"/>
                </a:solidFill>
                <a:highlight>
                  <a:srgbClr val="C0C0C0"/>
                </a:highlight>
                <a:latin typeface="微软雅黑" panose="020B0503020204020204" charset="-122"/>
              </a:rPr>
              <a:t>02</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latin typeface="微软雅黑" panose="020B0503020204020204" charset="-122"/>
              </a:rPr>
              <a:t>普通</a:t>
            </a:r>
            <a:r>
              <a:rPr lang="zh-CN" altLang="en-US" sz="2400">
                <a:solidFill>
                  <a:schemeClr val="tx1"/>
                </a:solidFill>
                <a:latin typeface="微软雅黑" panose="020B0503020204020204" charset="-122"/>
              </a:rPr>
              <a:t>回溯法</a:t>
            </a:r>
            <a:endParaRPr lang="zh-CN" altLang="en-US" sz="2400">
              <a:solidFill>
                <a:schemeClr val="tx1"/>
              </a:solidFill>
              <a:latin typeface="微软雅黑" panose="020B0503020204020204" charset="-122"/>
            </a:endParaRPr>
          </a:p>
        </p:txBody>
      </p:sp>
      <p:sp>
        <p:nvSpPr>
          <p:cNvPr id="6" name="New shape"/>
          <p:cNvSpPr/>
          <p:nvPr/>
        </p:nvSpPr>
        <p:spPr>
          <a:xfrm>
            <a:off x="6097295" y="2386970"/>
            <a:ext cx="4152432"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a:solidFill>
                  <a:srgbClr val="002B7F"/>
                </a:solidFill>
                <a:highlight>
                  <a:srgbClr val="C0C0C0"/>
                </a:highlight>
                <a:latin typeface="微软雅黑" panose="020B0503020204020204" charset="-122"/>
              </a:rPr>
              <a:t>03</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latin typeface="微软雅黑" panose="020B0503020204020204" charset="-122"/>
              </a:rPr>
              <a:t>算法优化</a:t>
            </a:r>
            <a:endParaRPr lang="zh-CN" altLang="en-US" sz="2400">
              <a:solidFill>
                <a:schemeClr val="tx1"/>
              </a:solidFill>
              <a:latin typeface="微软雅黑" panose="020B0503020204020204" charset="-122"/>
            </a:endParaRPr>
          </a:p>
        </p:txBody>
      </p:sp>
      <p:sp>
        <p:nvSpPr>
          <p:cNvPr id="7" name="New shape"/>
          <p:cNvSpPr/>
          <p:nvPr/>
        </p:nvSpPr>
        <p:spPr>
          <a:xfrm>
            <a:off x="6097426" y="3359155"/>
            <a:ext cx="4152433"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a:solidFill>
                  <a:srgbClr val="002B7F"/>
                </a:solidFill>
                <a:highlight>
                  <a:srgbClr val="C0C0C0"/>
                </a:highlight>
                <a:latin typeface="微软雅黑" panose="020B0503020204020204" charset="-122"/>
              </a:rPr>
              <a:t>04</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latin typeface="微软雅黑" panose="020B0503020204020204" charset="-122"/>
              </a:rPr>
              <a:t>填涂附件</a:t>
            </a:r>
            <a:r>
              <a:rPr lang="zh-CN" altLang="en-US" sz="2400">
                <a:solidFill>
                  <a:schemeClr val="tx1"/>
                </a:solidFill>
                <a:latin typeface="微软雅黑" panose="020B0503020204020204" charset="-122"/>
              </a:rPr>
              <a:t>中的地图</a:t>
            </a:r>
            <a:endParaRPr lang="zh-CN" altLang="en-US" sz="2400">
              <a:solidFill>
                <a:schemeClr val="tx1"/>
              </a:solidFill>
              <a:latin typeface="微软雅黑" panose="020B0503020204020204" charset="-122"/>
            </a:endParaRPr>
          </a:p>
        </p:txBody>
      </p:sp>
      <p:sp>
        <p:nvSpPr>
          <p:cNvPr id="8" name="New shape"/>
          <p:cNvSpPr/>
          <p:nvPr/>
        </p:nvSpPr>
        <p:spPr>
          <a:xfrm>
            <a:off x="6097905" y="4303395"/>
            <a:ext cx="5066665"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150000"/>
              </a:lnSpc>
            </a:pPr>
            <a:r>
              <a:rPr sz="2400" b="1">
                <a:solidFill>
                  <a:srgbClr val="002B7F"/>
                </a:solidFill>
                <a:highlight>
                  <a:srgbClr val="C0C0C0"/>
                </a:highlight>
                <a:latin typeface="微软雅黑" panose="020B0503020204020204" charset="-122"/>
              </a:rPr>
              <a:t>0</a:t>
            </a:r>
            <a:r>
              <a:rPr lang="en-US" sz="2400" b="1">
                <a:solidFill>
                  <a:srgbClr val="002B7F"/>
                </a:solidFill>
                <a:highlight>
                  <a:srgbClr val="C0C0C0"/>
                </a:highlight>
                <a:latin typeface="微软雅黑" panose="020B0503020204020204" charset="-122"/>
              </a:rPr>
              <a:t>5</a:t>
            </a:r>
            <a:r>
              <a:rPr sz="2400">
                <a:latin typeface="微软雅黑" panose="020B0503020204020204" charset="-122"/>
              </a:rPr>
              <a:t> </a:t>
            </a:r>
            <a:r>
              <a:rPr lang="en-US" sz="2400">
                <a:latin typeface="微软雅黑" panose="020B0503020204020204" charset="-122"/>
              </a:rPr>
              <a:t>  </a:t>
            </a:r>
            <a:r>
              <a:rPr lang="zh-CN" sz="2400" b="0" i="0">
                <a:solidFill>
                  <a:srgbClr val="000000"/>
                </a:solidFill>
                <a:highlight>
                  <a:srgbClr val="FFFFFF">
                    <a:alpha val="0"/>
                  </a:srgbClr>
                </a:highlight>
                <a:latin typeface="微软雅黑" panose="020B0503020204020204" charset="-122"/>
              </a:rPr>
              <a:t>探究算法效率与图规模的</a:t>
            </a:r>
            <a:r>
              <a:rPr lang="zh-CN" sz="2400" b="0" i="0">
                <a:solidFill>
                  <a:srgbClr val="000000"/>
                </a:solidFill>
                <a:highlight>
                  <a:srgbClr val="FFFFFF">
                    <a:alpha val="0"/>
                  </a:srgbClr>
                </a:highlight>
                <a:latin typeface="微软雅黑" panose="020B0503020204020204" charset="-122"/>
              </a:rPr>
              <a:t>关系</a:t>
            </a:r>
            <a:endParaRPr lang="zh-CN" sz="2400" b="0" i="0">
              <a:solidFill>
                <a:srgbClr val="000000"/>
              </a:solidFill>
              <a:highlight>
                <a:srgbClr val="FFFFFF">
                  <a:alpha val="0"/>
                </a:srgbClr>
              </a:highlight>
              <a:latin typeface="微软雅黑" panose="020B0503020204020204" charset="-122"/>
            </a:endParaRPr>
          </a:p>
        </p:txBody>
      </p:sp>
      <p:sp>
        <p:nvSpPr>
          <p:cNvPr id="9" name="New shape"/>
          <p:cNvSpPr/>
          <p:nvPr/>
        </p:nvSpPr>
        <p:spPr>
          <a:xfrm>
            <a:off x="6096000" y="5231765"/>
            <a:ext cx="5066665"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150000"/>
              </a:lnSpc>
            </a:pPr>
            <a:r>
              <a:rPr sz="2400" b="1">
                <a:solidFill>
                  <a:srgbClr val="002B7F"/>
                </a:solidFill>
                <a:highlight>
                  <a:srgbClr val="C0C0C0"/>
                </a:highlight>
                <a:latin typeface="微软雅黑" panose="020B0503020204020204" charset="-122"/>
              </a:rPr>
              <a:t>0</a:t>
            </a:r>
            <a:r>
              <a:rPr lang="en-US" sz="2400" b="1">
                <a:solidFill>
                  <a:srgbClr val="002B7F"/>
                </a:solidFill>
                <a:highlight>
                  <a:srgbClr val="C0C0C0"/>
                </a:highlight>
                <a:latin typeface="微软雅黑" panose="020B0503020204020204" charset="-122"/>
              </a:rPr>
              <a:t>6</a:t>
            </a:r>
            <a:r>
              <a:rPr sz="2400">
                <a:latin typeface="微软雅黑" panose="020B0503020204020204" charset="-122"/>
              </a:rPr>
              <a:t> </a:t>
            </a:r>
            <a:r>
              <a:rPr lang="en-US" sz="2400">
                <a:latin typeface="微软雅黑" panose="020B0503020204020204" charset="-122"/>
              </a:rPr>
              <a:t>  </a:t>
            </a:r>
            <a:r>
              <a:rPr lang="zh-CN" sz="2400" b="0" i="0">
                <a:solidFill>
                  <a:srgbClr val="000000"/>
                </a:solidFill>
                <a:highlight>
                  <a:srgbClr val="FFFFFF">
                    <a:alpha val="0"/>
                  </a:srgbClr>
                </a:highlight>
                <a:latin typeface="微软雅黑" panose="020B0503020204020204" charset="-122"/>
              </a:rPr>
              <a:t>实验</a:t>
            </a:r>
            <a:r>
              <a:rPr lang="zh-CN" sz="2400" b="0" i="0">
                <a:solidFill>
                  <a:srgbClr val="000000"/>
                </a:solidFill>
                <a:highlight>
                  <a:srgbClr val="FFFFFF">
                    <a:alpha val="0"/>
                  </a:srgbClr>
                </a:highlight>
                <a:latin typeface="微软雅黑" panose="020B0503020204020204" charset="-122"/>
              </a:rPr>
              <a:t>总结</a:t>
            </a:r>
            <a:endParaRPr lang="zh-CN" sz="2400" b="0" i="0">
              <a:solidFill>
                <a:srgbClr val="000000"/>
              </a:solidFill>
              <a:highlight>
                <a:srgbClr val="FFFFFF">
                  <a:alpha val="0"/>
                </a:srgbClr>
              </a:highlight>
              <a:latin typeface="微软雅黑" panose="020B050302020402020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只找一解</a:t>
            </a:r>
            <a:r>
              <a:rPr lang="en-US" altLang="zh-CN" sz="3000" b="1" i="0">
                <a:solidFill>
                  <a:schemeClr val="accent1"/>
                </a:solidFill>
                <a:highlight>
                  <a:srgbClr val="FFFFFF">
                    <a:alpha val="0"/>
                  </a:srgbClr>
                </a:highlight>
                <a:latin typeface="微软雅黑" panose="020B0503020204020204" charset="-122"/>
              </a:rPr>
              <a:t>	VS	</a:t>
            </a:r>
            <a:r>
              <a:rPr lang="zh-CN" altLang="en-US" sz="3000" b="1" i="0">
                <a:solidFill>
                  <a:schemeClr val="accent1"/>
                </a:solidFill>
                <a:highlight>
                  <a:srgbClr val="FFFFFF">
                    <a:alpha val="0"/>
                  </a:srgbClr>
                </a:highlight>
                <a:latin typeface="微软雅黑" panose="020B0503020204020204" charset="-122"/>
              </a:rPr>
              <a:t>找</a:t>
            </a:r>
            <a:r>
              <a:rPr lang="en-US" altLang="zh-CN" sz="3000" b="1" i="0">
                <a:solidFill>
                  <a:schemeClr val="accent1"/>
                </a:solidFill>
                <a:highlight>
                  <a:srgbClr val="FFFFFF">
                    <a:alpha val="0"/>
                  </a:srgbClr>
                </a:highlight>
                <a:latin typeface="微软雅黑" panose="020B0503020204020204" charset="-122"/>
              </a:rPr>
              <a:t>1e6</a:t>
            </a:r>
            <a:r>
              <a:rPr lang="zh-CN" altLang="en-US" sz="3000" b="1" i="0">
                <a:solidFill>
                  <a:schemeClr val="accent1"/>
                </a:solidFill>
                <a:highlight>
                  <a:srgbClr val="FFFFFF">
                    <a:alpha val="0"/>
                  </a:srgbClr>
                </a:highlight>
                <a:latin typeface="微软雅黑" panose="020B0503020204020204" charset="-122"/>
              </a:rPr>
              <a:t>个</a:t>
            </a:r>
            <a:r>
              <a:rPr lang="zh-CN" altLang="en-US" sz="3000" b="1" i="0">
                <a:solidFill>
                  <a:schemeClr val="accent1"/>
                </a:solidFill>
                <a:highlight>
                  <a:srgbClr val="FFFFFF">
                    <a:alpha val="0"/>
                  </a:srgbClr>
                </a:highlight>
                <a:latin typeface="微软雅黑" panose="020B0503020204020204" charset="-122"/>
              </a:rPr>
              <a:t>解</a:t>
            </a:r>
            <a:endParaRPr lang="zh-CN" altLang="en-US" sz="3000" b="1" i="0">
              <a:solidFill>
                <a:schemeClr val="accent1"/>
              </a:solidFill>
              <a:highlight>
                <a:srgbClr val="FFFFFF">
                  <a:alpha val="0"/>
                </a:srgbClr>
              </a:highlight>
              <a:latin typeface="微软雅黑" panose="020B0503020204020204" charset="-122"/>
            </a:endParaRPr>
          </a:p>
        </p:txBody>
      </p:sp>
      <p:pic>
        <p:nvPicPr>
          <p:cNvPr id="8" name="图片 7"/>
          <p:cNvPicPr>
            <a:picLocks noChangeAspect="1"/>
          </p:cNvPicPr>
          <p:nvPr/>
        </p:nvPicPr>
        <p:blipFill>
          <a:blip r:embed="rId3"/>
          <a:stretch>
            <a:fillRect/>
          </a:stretch>
        </p:blipFill>
        <p:spPr>
          <a:xfrm>
            <a:off x="1200150" y="1700530"/>
            <a:ext cx="4612403" cy="2556000"/>
          </a:xfrm>
          <a:prstGeom prst="rect">
            <a:avLst/>
          </a:prstGeom>
        </p:spPr>
      </p:pic>
      <p:pic>
        <p:nvPicPr>
          <p:cNvPr id="11" name="图片 10"/>
          <p:cNvPicPr>
            <a:picLocks noChangeAspect="1"/>
          </p:cNvPicPr>
          <p:nvPr/>
        </p:nvPicPr>
        <p:blipFill>
          <a:blip r:embed="rId4"/>
          <a:stretch>
            <a:fillRect/>
          </a:stretch>
        </p:blipFill>
        <p:spPr>
          <a:xfrm>
            <a:off x="6528435" y="1700530"/>
            <a:ext cx="4604441" cy="2556000"/>
          </a:xfrm>
          <a:prstGeom prst="rect">
            <a:avLst/>
          </a:prstGeom>
        </p:spPr>
      </p:pic>
      <p:sp>
        <p:nvSpPr>
          <p:cNvPr id="12" name="文本框 11"/>
          <p:cNvSpPr txBox="1"/>
          <p:nvPr/>
        </p:nvSpPr>
        <p:spPr>
          <a:xfrm>
            <a:off x="6384290" y="1268730"/>
            <a:ext cx="4064000" cy="368300"/>
          </a:xfrm>
          <a:prstGeom prst="rect">
            <a:avLst/>
          </a:prstGeom>
          <a:noFill/>
        </p:spPr>
        <p:txBody>
          <a:bodyPr wrap="square" rtlCol="0">
            <a:spAutoFit/>
          </a:bodyPr>
          <a:p>
            <a:r>
              <a:rPr lang="zh-CN" altLang="en-US"/>
              <a:t>（注：第一个地图找</a:t>
            </a:r>
            <a:r>
              <a:rPr lang="en-US" altLang="zh-CN"/>
              <a:t>3840</a:t>
            </a:r>
            <a:r>
              <a:rPr lang="zh-CN" altLang="en-US"/>
              <a:t>个</a:t>
            </a:r>
            <a:r>
              <a:rPr lang="zh-CN" altLang="en-US"/>
              <a:t>解）</a:t>
            </a:r>
            <a:endParaRPr lang="zh-CN" altLang="en-US"/>
          </a:p>
        </p:txBody>
      </p:sp>
      <p:sp>
        <p:nvSpPr>
          <p:cNvPr id="13" name="文本框 12"/>
          <p:cNvSpPr txBox="1"/>
          <p:nvPr/>
        </p:nvSpPr>
        <p:spPr>
          <a:xfrm>
            <a:off x="5520055" y="4580890"/>
            <a:ext cx="6154420" cy="368300"/>
          </a:xfrm>
          <a:prstGeom prst="rect">
            <a:avLst/>
          </a:prstGeom>
          <a:noFill/>
        </p:spPr>
        <p:txBody>
          <a:bodyPr wrap="square" rtlCol="0">
            <a:spAutoFit/>
          </a:bodyPr>
          <a:p>
            <a:r>
              <a:rPr lang="zh-CN" altLang="en-US"/>
              <a:t>颜色轮换对于求解地图填色的方案</a:t>
            </a:r>
            <a:r>
              <a:rPr lang="zh-CN" altLang="en-US"/>
              <a:t>总数的优化效果十分显著！</a:t>
            </a:r>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5</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541655" y="2487613"/>
            <a:ext cx="8430895"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探究算法效率与图规模的</a:t>
            </a:r>
            <a:r>
              <a:rPr lang="zh-CN" sz="4800" b="1" i="0">
                <a:solidFill>
                  <a:srgbClr val="0055FF"/>
                </a:solidFill>
                <a:highlight>
                  <a:srgbClr val="FFFFFF">
                    <a:alpha val="0"/>
                  </a:srgbClr>
                </a:highlight>
                <a:latin typeface="微软雅黑" panose="020B0503020204020204" charset="-122"/>
              </a:rPr>
              <a:t>关系</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固定顶点数，改变</a:t>
            </a:r>
            <a:r>
              <a:rPr lang="zh-CN" sz="3000" b="1" i="0">
                <a:solidFill>
                  <a:schemeClr val="accent1"/>
                </a:solidFill>
                <a:highlight>
                  <a:srgbClr val="FFFFFF">
                    <a:alpha val="0"/>
                  </a:srgbClr>
                </a:highlight>
                <a:latin typeface="微软雅黑" panose="020B0503020204020204" charset="-122"/>
              </a:rPr>
              <a:t>边数</a:t>
            </a:r>
            <a:endParaRPr lang="zh-CN" sz="3000" b="1" i="0">
              <a:solidFill>
                <a:schemeClr val="accent1"/>
              </a:solidFill>
              <a:highlight>
                <a:srgbClr val="FFFFFF">
                  <a:alpha val="0"/>
                </a:srgbClr>
              </a:highlight>
              <a:latin typeface="微软雅黑" panose="020B0503020204020204" charset="-122"/>
            </a:endParaRPr>
          </a:p>
        </p:txBody>
      </p:sp>
      <p:sp>
        <p:nvSpPr>
          <p:cNvPr id="6" name="文本框 5"/>
          <p:cNvSpPr txBox="1"/>
          <p:nvPr/>
        </p:nvSpPr>
        <p:spPr>
          <a:xfrm>
            <a:off x="7030085" y="1548765"/>
            <a:ext cx="3218815" cy="645160"/>
          </a:xfrm>
          <a:prstGeom prst="rect">
            <a:avLst/>
          </a:prstGeom>
          <a:noFill/>
        </p:spPr>
        <p:txBody>
          <a:bodyPr wrap="square" rtlCol="0">
            <a:spAutoFit/>
          </a:bodyPr>
          <a:p>
            <a:r>
              <a:rPr lang="zh-CN" altLang="en-US"/>
              <a:t>固定顶点数为30</a:t>
            </a:r>
            <a:endParaRPr lang="zh-CN" altLang="en-US"/>
          </a:p>
          <a:p>
            <a:r>
              <a:rPr lang="zh-CN" altLang="en-US"/>
              <a:t>边数范围为</a:t>
            </a:r>
            <a:r>
              <a:rPr lang="en-US" altLang="zh-CN"/>
              <a:t> [ 30 , 120 ]</a:t>
            </a:r>
            <a:endParaRPr lang="en-US" altLang="zh-CN"/>
          </a:p>
        </p:txBody>
      </p:sp>
      <p:pic>
        <p:nvPicPr>
          <p:cNvPr id="7" name="图片 6"/>
          <p:cNvPicPr>
            <a:picLocks noChangeAspect="1"/>
          </p:cNvPicPr>
          <p:nvPr/>
        </p:nvPicPr>
        <p:blipFill>
          <a:blip r:embed="rId4"/>
          <a:stretch>
            <a:fillRect/>
          </a:stretch>
        </p:blipFill>
        <p:spPr>
          <a:xfrm>
            <a:off x="2131695" y="1314450"/>
            <a:ext cx="4510405" cy="1114425"/>
          </a:xfrm>
          <a:prstGeom prst="rect">
            <a:avLst/>
          </a:prstGeom>
        </p:spPr>
      </p:pic>
      <p:graphicFrame>
        <p:nvGraphicFramePr>
          <p:cNvPr id="9" name="图表 8"/>
          <p:cNvGraphicFramePr/>
          <p:nvPr/>
        </p:nvGraphicFramePr>
        <p:xfrm>
          <a:off x="3719830" y="3455035"/>
          <a:ext cx="4489450" cy="2931795"/>
        </p:xfrm>
        <a:graphic>
          <a:graphicData uri="http://schemas.openxmlformats.org/drawingml/2006/chart">
            <c:chart xmlns:c="http://schemas.openxmlformats.org/drawingml/2006/chart" xmlns:r="http://schemas.openxmlformats.org/officeDocument/2006/relationships" r:id="rId1"/>
          </a:graphicData>
        </a:graphic>
      </p:graphicFrame>
      <p:sp>
        <p:nvSpPr>
          <p:cNvPr id="10" name="下箭头 9"/>
          <p:cNvSpPr/>
          <p:nvPr/>
        </p:nvSpPr>
        <p:spPr>
          <a:xfrm>
            <a:off x="5880100" y="2565400"/>
            <a:ext cx="360045" cy="7924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文本框 3"/>
          <p:cNvSpPr txBox="1"/>
          <p:nvPr/>
        </p:nvSpPr>
        <p:spPr>
          <a:xfrm>
            <a:off x="3014980" y="1917065"/>
            <a:ext cx="269240" cy="348615"/>
          </a:xfrm>
          <a:prstGeom prst="rect">
            <a:avLst/>
          </a:prstGeom>
          <a:noFill/>
        </p:spPr>
        <p:txBody>
          <a:bodyPr wrap="square" rtlCol="0">
            <a:noAutofit/>
          </a:bodyPr>
          <a:p>
            <a:r>
              <a:rPr lang="en-US" altLang="zh-CN" sz="1600"/>
              <a:t>&gt;</a:t>
            </a:r>
            <a:endParaRPr lang="en-US" altLang="zh-CN" sz="1600"/>
          </a:p>
        </p:txBody>
      </p:sp>
      <p:sp>
        <p:nvSpPr>
          <p:cNvPr id="5" name="文本框 4"/>
          <p:cNvSpPr txBox="1"/>
          <p:nvPr/>
        </p:nvSpPr>
        <p:spPr>
          <a:xfrm>
            <a:off x="4367530" y="4076700"/>
            <a:ext cx="269240" cy="348615"/>
          </a:xfrm>
          <a:prstGeom prst="rect">
            <a:avLst/>
          </a:prstGeom>
          <a:noFill/>
        </p:spPr>
        <p:txBody>
          <a:bodyPr wrap="square" rtlCol="0">
            <a:noAutofit/>
          </a:bodyPr>
          <a:p>
            <a:r>
              <a:rPr lang="en-US" altLang="zh-CN" sz="1200"/>
              <a:t>&gt;</a:t>
            </a:r>
            <a:endParaRPr lang="en-US" altLang="zh-CN" sz="12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a:blip r:embed="rId2"/>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固定边数，改变</a:t>
            </a:r>
            <a:r>
              <a:rPr lang="zh-CN" sz="3000" b="1" i="0">
                <a:solidFill>
                  <a:schemeClr val="accent1"/>
                </a:solidFill>
                <a:highlight>
                  <a:srgbClr val="FFFFFF">
                    <a:alpha val="0"/>
                  </a:srgbClr>
                </a:highlight>
                <a:latin typeface="微软雅黑" panose="020B0503020204020204" charset="-122"/>
              </a:rPr>
              <a:t>顶点数</a:t>
            </a:r>
            <a:endParaRPr lang="zh-CN" sz="3000" b="1" i="0">
              <a:solidFill>
                <a:schemeClr val="accent1"/>
              </a:solidFill>
              <a:highlight>
                <a:srgbClr val="FFFFFF">
                  <a:alpha val="0"/>
                </a:srgbClr>
              </a:highlight>
              <a:latin typeface="微软雅黑" panose="020B0503020204020204" charset="-122"/>
            </a:endParaRPr>
          </a:p>
        </p:txBody>
      </p:sp>
      <p:sp>
        <p:nvSpPr>
          <p:cNvPr id="6" name="文本框 5"/>
          <p:cNvSpPr txBox="1"/>
          <p:nvPr/>
        </p:nvSpPr>
        <p:spPr>
          <a:xfrm>
            <a:off x="7317105" y="1548765"/>
            <a:ext cx="3218815" cy="645160"/>
          </a:xfrm>
          <a:prstGeom prst="rect">
            <a:avLst/>
          </a:prstGeom>
          <a:noFill/>
        </p:spPr>
        <p:txBody>
          <a:bodyPr wrap="square" rtlCol="0">
            <a:spAutoFit/>
          </a:bodyPr>
          <a:p>
            <a:r>
              <a:rPr lang="zh-CN" altLang="en-US"/>
              <a:t>固定边数为</a:t>
            </a:r>
            <a:r>
              <a:rPr lang="en-US" altLang="zh-CN"/>
              <a:t>100</a:t>
            </a:r>
            <a:r>
              <a:rPr lang="zh-CN" altLang="en-US"/>
              <a:t>0</a:t>
            </a:r>
            <a:endParaRPr lang="zh-CN" altLang="en-US"/>
          </a:p>
          <a:p>
            <a:r>
              <a:rPr lang="zh-CN" altLang="en-US"/>
              <a:t>顶点数范围为</a:t>
            </a:r>
            <a:r>
              <a:rPr lang="en-US" altLang="zh-CN"/>
              <a:t> [ 150 , 350 ]</a:t>
            </a:r>
            <a:endParaRPr lang="en-US" altLang="zh-CN"/>
          </a:p>
        </p:txBody>
      </p:sp>
      <p:sp>
        <p:nvSpPr>
          <p:cNvPr id="10" name="下箭头 9"/>
          <p:cNvSpPr/>
          <p:nvPr/>
        </p:nvSpPr>
        <p:spPr>
          <a:xfrm>
            <a:off x="5880100" y="2565400"/>
            <a:ext cx="360045" cy="7924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4"/>
          <a:stretch>
            <a:fillRect/>
          </a:stretch>
        </p:blipFill>
        <p:spPr>
          <a:xfrm>
            <a:off x="1774825" y="1313815"/>
            <a:ext cx="5310505" cy="1114425"/>
          </a:xfrm>
          <a:prstGeom prst="rect">
            <a:avLst/>
          </a:prstGeom>
        </p:spPr>
      </p:pic>
      <p:graphicFrame>
        <p:nvGraphicFramePr>
          <p:cNvPr id="8" name="图表 7"/>
          <p:cNvGraphicFramePr/>
          <p:nvPr/>
        </p:nvGraphicFramePr>
        <p:xfrm>
          <a:off x="3717925" y="3495040"/>
          <a:ext cx="4683760" cy="29121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3"/>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4"/>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关系</a:t>
            </a:r>
            <a:r>
              <a:rPr lang="zh-CN" sz="3000" b="1" i="0">
                <a:solidFill>
                  <a:schemeClr val="accent1"/>
                </a:solidFill>
                <a:highlight>
                  <a:srgbClr val="FFFFFF">
                    <a:alpha val="0"/>
                  </a:srgbClr>
                </a:highlight>
                <a:latin typeface="微软雅黑" panose="020B0503020204020204" charset="-122"/>
              </a:rPr>
              <a:t>分析</a:t>
            </a:r>
            <a:endParaRPr lang="zh-CN" sz="3000" b="1" i="0">
              <a:solidFill>
                <a:schemeClr val="accent1"/>
              </a:solidFill>
              <a:highlight>
                <a:srgbClr val="FFFFFF">
                  <a:alpha val="0"/>
                </a:srgbClr>
              </a:highlight>
              <a:latin typeface="微软雅黑" panose="020B0503020204020204" charset="-122"/>
            </a:endParaRPr>
          </a:p>
        </p:txBody>
      </p:sp>
      <p:graphicFrame>
        <p:nvGraphicFramePr>
          <p:cNvPr id="9" name="图表 8"/>
          <p:cNvGraphicFramePr>
            <a:graphicFrameLocks noChangeAspect="1"/>
          </p:cNvGraphicFramePr>
          <p:nvPr/>
        </p:nvGraphicFramePr>
        <p:xfrm>
          <a:off x="1518920" y="3061970"/>
          <a:ext cx="4410137" cy="2880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5" name="图表 4"/>
          <p:cNvGraphicFramePr>
            <a:graphicFrameLocks noChangeAspect="1"/>
          </p:cNvGraphicFramePr>
          <p:nvPr/>
        </p:nvGraphicFramePr>
        <p:xfrm>
          <a:off x="6384290" y="3061970"/>
          <a:ext cx="4632115" cy="2880000"/>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p:cNvSpPr txBox="1"/>
          <p:nvPr/>
        </p:nvSpPr>
        <p:spPr>
          <a:xfrm>
            <a:off x="3143885" y="6021070"/>
            <a:ext cx="7030720" cy="368300"/>
          </a:xfrm>
          <a:prstGeom prst="rect">
            <a:avLst/>
          </a:prstGeom>
          <a:noFill/>
        </p:spPr>
        <p:txBody>
          <a:bodyPr wrap="square" rtlCol="0">
            <a:spAutoFit/>
          </a:bodyPr>
          <a:p>
            <a:r>
              <a:rPr lang="zh-CN" altLang="en-US"/>
              <a:t>顶点数：边数</a:t>
            </a:r>
            <a:r>
              <a:rPr lang="en-US" altLang="zh-CN"/>
              <a:t>   </a:t>
            </a:r>
            <a:r>
              <a:rPr lang="zh-CN" altLang="en-US"/>
              <a:t>越大，求解相同个数的解集的时间</a:t>
            </a:r>
            <a:r>
              <a:rPr lang="zh-CN" altLang="en-US"/>
              <a:t>越长</a:t>
            </a:r>
            <a:endParaRPr lang="zh-CN" altLang="en-US"/>
          </a:p>
        </p:txBody>
      </p:sp>
      <p:pic>
        <p:nvPicPr>
          <p:cNvPr id="11" name="图片 10"/>
          <p:cNvPicPr>
            <a:picLocks noChangeAspect="1"/>
          </p:cNvPicPr>
          <p:nvPr/>
        </p:nvPicPr>
        <p:blipFill>
          <a:blip r:embed="rId5"/>
          <a:stretch>
            <a:fillRect/>
          </a:stretch>
        </p:blipFill>
        <p:spPr>
          <a:xfrm>
            <a:off x="982345" y="1052195"/>
            <a:ext cx="4510405" cy="1114425"/>
          </a:xfrm>
          <a:prstGeom prst="rect">
            <a:avLst/>
          </a:prstGeom>
        </p:spPr>
      </p:pic>
      <p:pic>
        <p:nvPicPr>
          <p:cNvPr id="12" name="图片 11"/>
          <p:cNvPicPr>
            <a:picLocks noChangeAspect="1"/>
          </p:cNvPicPr>
          <p:nvPr/>
        </p:nvPicPr>
        <p:blipFill>
          <a:blip r:embed="rId6"/>
          <a:stretch>
            <a:fillRect/>
          </a:stretch>
        </p:blipFill>
        <p:spPr>
          <a:xfrm>
            <a:off x="5993130" y="1052195"/>
            <a:ext cx="5310505" cy="1114425"/>
          </a:xfrm>
          <a:prstGeom prst="rect">
            <a:avLst/>
          </a:prstGeom>
        </p:spPr>
      </p:pic>
      <p:sp>
        <p:nvSpPr>
          <p:cNvPr id="13" name="文本框 12"/>
          <p:cNvSpPr txBox="1"/>
          <p:nvPr/>
        </p:nvSpPr>
        <p:spPr>
          <a:xfrm>
            <a:off x="3432175" y="2277110"/>
            <a:ext cx="5747385" cy="368300"/>
          </a:xfrm>
          <a:prstGeom prst="rect">
            <a:avLst/>
          </a:prstGeom>
          <a:noFill/>
        </p:spPr>
        <p:txBody>
          <a:bodyPr wrap="square" rtlCol="0">
            <a:spAutoFit/>
          </a:bodyPr>
          <a:p>
            <a:r>
              <a:rPr lang="zh-CN" altLang="en-US"/>
              <a:t>顶点数：边数</a:t>
            </a:r>
            <a:r>
              <a:rPr lang="en-US" altLang="zh-CN"/>
              <a:t>   </a:t>
            </a:r>
            <a:r>
              <a:rPr lang="zh-CN" altLang="en-US"/>
              <a:t>越大，地图的涂色总方案数</a:t>
            </a:r>
            <a:r>
              <a:rPr lang="zh-CN" altLang="en-US"/>
              <a:t>越大</a:t>
            </a:r>
            <a:endParaRPr lang="zh-CN" altLang="en-US"/>
          </a:p>
        </p:txBody>
      </p:sp>
      <p:grpSp>
        <p:nvGrpSpPr>
          <p:cNvPr id="14" name="组合 13" descr="7b0a202020202274657874626f78223a2022220a7d0a"/>
          <p:cNvGrpSpPr/>
          <p:nvPr/>
        </p:nvGrpSpPr>
        <p:grpSpPr>
          <a:xfrm>
            <a:off x="2710332" y="1383011"/>
            <a:ext cx="8538139" cy="4694945"/>
            <a:chOff x="2611272" y="1489691"/>
            <a:chExt cx="8538139" cy="4694945"/>
          </a:xfrm>
        </p:grpSpPr>
        <p:pic>
          <p:nvPicPr>
            <p:cNvPr id="15" name="图形 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11272" y="1489691"/>
              <a:ext cx="6969760" cy="3362960"/>
            </a:xfrm>
            <a:prstGeom prst="rect">
              <a:avLst/>
            </a:prstGeom>
          </p:spPr>
        </p:pic>
        <p:sp>
          <p:nvSpPr>
            <p:cNvPr id="16" name="文本框 15"/>
            <p:cNvSpPr txBox="1"/>
            <p:nvPr/>
          </p:nvSpPr>
          <p:spPr>
            <a:xfrm>
              <a:off x="3400480" y="2480852"/>
              <a:ext cx="5248800" cy="954000"/>
            </a:xfrm>
            <a:prstGeom prst="rect">
              <a:avLst/>
            </a:prstGeom>
            <a:noFill/>
          </p:spPr>
          <p:txBody>
            <a:bodyPr wrap="square" rtlCol="0">
              <a:noAutofit/>
            </a:bodyPr>
            <a:lstStyle/>
            <a:p>
              <a:pPr algn="ctr">
                <a:lnSpc>
                  <a:spcPct val="150000"/>
                </a:lnSpc>
              </a:pPr>
              <a:r>
                <a:rPr lang="zh-CN" altLang="en-US" sz="2800" dirty="0">
                  <a:solidFill>
                    <a:srgbClr val="2828FC"/>
                  </a:solidFill>
                  <a:latin typeface="思源黑体 CN Heavy" panose="020B0A00000000000000" pitchFamily="34" charset="-122"/>
                  <a:ea typeface="思源黑体 CN Heavy" panose="020B0A00000000000000" pitchFamily="34" charset="-122"/>
                </a:rPr>
                <a:t>边稀疏图的解空间较大</a:t>
              </a:r>
              <a:endParaRPr lang="zh-CN" altLang="en-US" sz="2800" dirty="0">
                <a:solidFill>
                  <a:srgbClr val="2828FC"/>
                </a:solidFill>
                <a:latin typeface="思源黑体 CN Heavy" panose="020B0A00000000000000" pitchFamily="34" charset="-122"/>
                <a:ea typeface="思源黑体 CN Heavy" panose="020B0A00000000000000" pitchFamily="34" charset="-122"/>
              </a:endParaRPr>
            </a:p>
            <a:p>
              <a:pPr algn="ctr">
                <a:lnSpc>
                  <a:spcPct val="150000"/>
                </a:lnSpc>
              </a:pPr>
              <a:r>
                <a:rPr lang="zh-CN" altLang="en-US" sz="2800" dirty="0">
                  <a:solidFill>
                    <a:srgbClr val="2828FC"/>
                  </a:solidFill>
                  <a:latin typeface="思源黑体 CN Heavy" panose="020B0A00000000000000" pitchFamily="34" charset="-122"/>
                  <a:ea typeface="思源黑体 CN Heavy" panose="020B0A00000000000000" pitchFamily="34" charset="-122"/>
                </a:rPr>
                <a:t>边稠密图的解空间较小</a:t>
              </a:r>
              <a:endParaRPr lang="zh-CN" altLang="en-US" sz="2800" dirty="0">
                <a:solidFill>
                  <a:srgbClr val="2828FC"/>
                </a:solidFill>
                <a:latin typeface="思源黑体 CN Heavy" panose="020B0A00000000000000" pitchFamily="34" charset="-122"/>
                <a:ea typeface="思源黑体 CN Heavy" panose="020B0A00000000000000" pitchFamily="34" charset="-122"/>
              </a:endParaRPr>
            </a:p>
          </p:txBody>
        </p:sp>
        <p:sp>
          <p:nvSpPr>
            <p:cNvPr id="17" name="文本框 16"/>
            <p:cNvSpPr txBox="1"/>
            <p:nvPr/>
          </p:nvSpPr>
          <p:spPr>
            <a:xfrm>
              <a:off x="5900611" y="5230636"/>
              <a:ext cx="5248800" cy="954000"/>
            </a:xfrm>
            <a:prstGeom prst="rect">
              <a:avLst/>
            </a:prstGeom>
            <a:noFill/>
          </p:spPr>
          <p:txBody>
            <a:bodyPr wrap="square" rtlCol="0">
              <a:noAutofit/>
            </a:bodyPr>
            <a:lstStyle/>
            <a:p>
              <a:pPr algn="ctr">
                <a:lnSpc>
                  <a:spcPct val="150000"/>
                </a:lnSpc>
              </a:pPr>
              <a:r>
                <a:rPr lang="en-US" altLang="zh-CN" sz="1400" i="1" dirty="0">
                  <a:solidFill>
                    <a:srgbClr val="4385C6"/>
                  </a:solidFill>
                  <a:latin typeface="Arial" panose="020B0604020202020204" pitchFamily="34" charset="0"/>
                  <a:ea typeface="黑体" panose="02010609060101010101" charset="-122"/>
                  <a:cs typeface="Arial" panose="020B0604020202020204" pitchFamily="34" charset="0"/>
                </a:rPr>
                <a:t>CYBER PUNK</a:t>
              </a:r>
              <a:endParaRPr lang="zh-CN" altLang="en-US" sz="1400" i="1" dirty="0">
                <a:solidFill>
                  <a:srgbClr val="4385C6"/>
                </a:solidFill>
                <a:latin typeface="Arial" panose="020B0604020202020204" pitchFamily="34" charset="0"/>
                <a:ea typeface="黑体" panose="02010609060101010101" charset="-122"/>
                <a:cs typeface="Arial" panose="020B060402020202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6</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实验</a:t>
            </a:r>
            <a:r>
              <a:rPr lang="zh-CN" sz="4800" b="1" i="0">
                <a:solidFill>
                  <a:srgbClr val="0055FF"/>
                </a:solidFill>
                <a:highlight>
                  <a:srgbClr val="FFFFFF">
                    <a:alpha val="0"/>
                  </a:srgbClr>
                </a:highlight>
                <a:latin typeface="微软雅黑" panose="020B0503020204020204" charset="-122"/>
              </a:rPr>
              <a:t>总结</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实验</a:t>
            </a:r>
            <a:r>
              <a:rPr lang="zh-CN" sz="3000" b="1" i="0">
                <a:solidFill>
                  <a:schemeClr val="accent1"/>
                </a:solidFill>
                <a:highlight>
                  <a:srgbClr val="FFFFFF">
                    <a:alpha val="0"/>
                  </a:srgbClr>
                </a:highlight>
                <a:latin typeface="微软雅黑" panose="020B0503020204020204" charset="-122"/>
              </a:rPr>
              <a:t>总结</a:t>
            </a:r>
            <a:endParaRPr 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271905" y="1412875"/>
            <a:ext cx="4064000" cy="1091565"/>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1. </a:t>
            </a:r>
            <a:r>
              <a:rPr lang="zh-CN" altLang="en-US" sz="2400">
                <a:solidFill>
                  <a:schemeClr val="accent1"/>
                </a:solidFill>
                <a:effectLst>
                  <a:outerShdw blurRad="38100" dist="25400" dir="5400000" algn="ctr" rotWithShape="0">
                    <a:srgbClr val="6E747A">
                      <a:alpha val="43000"/>
                    </a:srgbClr>
                  </a:outerShdw>
                </a:effectLst>
              </a:rPr>
              <a:t>关于</a:t>
            </a:r>
            <a:r>
              <a:rPr lang="en-US" altLang="zh-CN" sz="2400">
                <a:solidFill>
                  <a:schemeClr val="accent1"/>
                </a:solidFill>
                <a:effectLst>
                  <a:outerShdw blurRad="38100" dist="25400" dir="5400000" algn="ctr" rotWithShape="0">
                    <a:srgbClr val="6E747A">
                      <a:alpha val="43000"/>
                    </a:srgbClr>
                  </a:outerShdw>
                </a:effectLst>
              </a:rPr>
              <a:t>dfs</a:t>
            </a:r>
            <a:endParaRPr lang="en-US" altLang="zh-CN" sz="2400">
              <a:solidFill>
                <a:schemeClr val="accent1"/>
              </a:solidFill>
              <a:effectLst>
                <a:outerShdw blurRad="38100" dist="25400" dir="5400000" algn="ctr" rotWithShape="0">
                  <a:srgbClr val="6E747A">
                    <a:alpha val="43000"/>
                  </a:srgbClr>
                </a:outerShdw>
              </a:effectLst>
            </a:endParaRPr>
          </a:p>
          <a:p>
            <a:r>
              <a:rPr lang="zh-CN" altLang="en-US"/>
              <a:t>回溯法的时间复杂度为</a:t>
            </a:r>
            <a:r>
              <a:rPr lang="en-US" altLang="zh-CN"/>
              <a:t>O(n</a:t>
            </a:r>
            <a:r>
              <a:rPr lang="en-US" altLang="zh-CN" baseline="30000"/>
              <a:t>m</a:t>
            </a:r>
            <a:r>
              <a:rPr lang="en-US" altLang="zh-CN"/>
              <a:t>)</a:t>
            </a:r>
            <a:r>
              <a:rPr lang="zh-CN" altLang="en-US"/>
              <a:t>，</a:t>
            </a:r>
            <a:endParaRPr lang="zh-CN" altLang="en-US"/>
          </a:p>
          <a:p>
            <a:r>
              <a:rPr lang="en-US" altLang="zh-CN"/>
              <a:t>不适用于解决大规模</a:t>
            </a:r>
            <a:r>
              <a:rPr lang="zh-CN" altLang="en-US"/>
              <a:t>问题。</a:t>
            </a:r>
            <a:endParaRPr lang="zh-CN" altLang="en-US"/>
          </a:p>
        </p:txBody>
      </p:sp>
      <p:sp>
        <p:nvSpPr>
          <p:cNvPr id="7" name="文本框 6"/>
          <p:cNvSpPr txBox="1"/>
          <p:nvPr/>
        </p:nvSpPr>
        <p:spPr>
          <a:xfrm>
            <a:off x="1271905" y="3354705"/>
            <a:ext cx="4211320" cy="1922145"/>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2. </a:t>
            </a:r>
            <a:r>
              <a:rPr lang="zh-CN" altLang="en-US" sz="2400">
                <a:solidFill>
                  <a:schemeClr val="accent1"/>
                </a:solidFill>
                <a:effectLst>
                  <a:outerShdw blurRad="38100" dist="25400" dir="5400000" algn="ctr" rotWithShape="0">
                    <a:srgbClr val="6E747A">
                      <a:alpha val="43000"/>
                    </a:srgbClr>
                  </a:outerShdw>
                </a:effectLst>
              </a:rPr>
              <a:t>关于</a:t>
            </a:r>
            <a:r>
              <a:rPr lang="en-US" altLang="zh-CN" sz="2400">
                <a:solidFill>
                  <a:schemeClr val="accent1"/>
                </a:solidFill>
                <a:effectLst>
                  <a:outerShdw blurRad="38100" dist="25400" dir="5400000" algn="ctr" rotWithShape="0">
                    <a:srgbClr val="6E747A">
                      <a:alpha val="43000"/>
                    </a:srgbClr>
                  </a:outerShdw>
                </a:effectLst>
              </a:rPr>
              <a:t>dfs</a:t>
            </a:r>
            <a:r>
              <a:rPr lang="zh-CN" altLang="en-US" sz="2400">
                <a:solidFill>
                  <a:schemeClr val="accent1"/>
                </a:solidFill>
                <a:effectLst>
                  <a:outerShdw blurRad="38100" dist="25400" dir="5400000" algn="ctr" rotWithShape="0">
                    <a:srgbClr val="6E747A">
                      <a:alpha val="43000"/>
                    </a:srgbClr>
                  </a:outerShdw>
                </a:effectLst>
              </a:rPr>
              <a:t>的优化</a:t>
            </a:r>
            <a:endParaRPr lang="en-US" altLang="zh-CN" sz="2400">
              <a:solidFill>
                <a:schemeClr val="accent1"/>
              </a:solidFill>
              <a:effectLst>
                <a:outerShdw blurRad="38100" dist="25400" dir="5400000" algn="ctr" rotWithShape="0">
                  <a:srgbClr val="6E747A">
                    <a:alpha val="43000"/>
                  </a:srgbClr>
                </a:outerShdw>
              </a:effectLst>
            </a:endParaRPr>
          </a:p>
          <a:p>
            <a:r>
              <a:rPr lang="zh-CN" altLang="en-US"/>
              <a:t>一是优化搜索顺序，使得递归搜索树的深度减小或者能更快找到解；</a:t>
            </a:r>
            <a:endParaRPr lang="zh-CN" altLang="en-US"/>
          </a:p>
          <a:p>
            <a:r>
              <a:rPr lang="zh-CN" altLang="en-US"/>
              <a:t>二是进行剪枝，提前回溯不可能的分支；</a:t>
            </a:r>
            <a:endParaRPr lang="zh-CN" altLang="en-US"/>
          </a:p>
          <a:p>
            <a:r>
              <a:rPr lang="zh-CN" altLang="en-US"/>
              <a:t>三是利用对称性（记忆化搜索思想），删除重复路径。</a:t>
            </a:r>
            <a:endParaRPr lang="zh-CN" altLang="en-US"/>
          </a:p>
        </p:txBody>
      </p:sp>
      <p:sp>
        <p:nvSpPr>
          <p:cNvPr id="9" name="文本框 8"/>
          <p:cNvSpPr txBox="1"/>
          <p:nvPr/>
        </p:nvSpPr>
        <p:spPr>
          <a:xfrm>
            <a:off x="6167755" y="1412875"/>
            <a:ext cx="4064000" cy="1368425"/>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3. </a:t>
            </a:r>
            <a:r>
              <a:rPr lang="zh-CN" altLang="en-US" sz="2400">
                <a:solidFill>
                  <a:schemeClr val="accent1"/>
                </a:solidFill>
                <a:effectLst>
                  <a:outerShdw blurRad="38100" dist="25400" dir="5400000" algn="ctr" rotWithShape="0">
                    <a:srgbClr val="6E747A">
                      <a:alpha val="43000"/>
                    </a:srgbClr>
                  </a:outerShdw>
                </a:effectLst>
              </a:rPr>
              <a:t>关于</a:t>
            </a:r>
            <a:r>
              <a:rPr lang="zh-CN" altLang="en-US" sz="2400">
                <a:solidFill>
                  <a:schemeClr val="accent1"/>
                </a:solidFill>
                <a:effectLst>
                  <a:outerShdw blurRad="38100" dist="25400" dir="5400000" algn="ctr" rotWithShape="0">
                    <a:srgbClr val="6E747A">
                      <a:alpha val="43000"/>
                    </a:srgbClr>
                  </a:outerShdw>
                </a:effectLst>
              </a:rPr>
              <a:t>算法的优化</a:t>
            </a:r>
            <a:endParaRPr lang="en-US" altLang="zh-CN" sz="2400">
              <a:solidFill>
                <a:schemeClr val="accent1"/>
              </a:solidFill>
              <a:effectLst>
                <a:outerShdw blurRad="38100" dist="25400" dir="5400000" algn="ctr" rotWithShape="0">
                  <a:srgbClr val="6E747A">
                    <a:alpha val="43000"/>
                  </a:srgbClr>
                </a:outerShdw>
              </a:effectLst>
            </a:endParaRPr>
          </a:p>
          <a:p>
            <a:r>
              <a:rPr lang="zh-CN" altLang="en-US"/>
              <a:t>考虑多种优化方案</a:t>
            </a:r>
            <a:r>
              <a:rPr lang="zh-CN" altLang="en-US"/>
              <a:t>组合。</a:t>
            </a:r>
            <a:endParaRPr lang="zh-CN" altLang="en-US"/>
          </a:p>
          <a:p>
            <a:r>
              <a:rPr lang="zh-CN" altLang="en-US"/>
              <a:t>通过</a:t>
            </a:r>
            <a:r>
              <a:rPr lang="en-US" altLang="zh-CN"/>
              <a:t> </a:t>
            </a:r>
            <a:r>
              <a:rPr lang="zh-CN" altLang="en-US"/>
              <a:t>消融实验</a:t>
            </a:r>
            <a:r>
              <a:rPr lang="en-US" altLang="zh-CN"/>
              <a:t> </a:t>
            </a:r>
            <a:r>
              <a:rPr lang="zh-CN" altLang="en-US"/>
              <a:t>探究组合方案的优化效果，从而得出最佳</a:t>
            </a:r>
            <a:r>
              <a:rPr lang="zh-CN" altLang="en-US"/>
              <a:t>方案。</a:t>
            </a:r>
            <a:endParaRPr lang="zh-CN" altLang="en-US"/>
          </a:p>
        </p:txBody>
      </p:sp>
      <p:sp>
        <p:nvSpPr>
          <p:cNvPr id="11" name="文本框 10"/>
          <p:cNvSpPr txBox="1"/>
          <p:nvPr/>
        </p:nvSpPr>
        <p:spPr>
          <a:xfrm>
            <a:off x="6184265" y="3429000"/>
            <a:ext cx="4227830" cy="1645285"/>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4. </a:t>
            </a:r>
            <a:r>
              <a:rPr lang="zh-CN" altLang="en-US" sz="2400">
                <a:solidFill>
                  <a:schemeClr val="accent1"/>
                </a:solidFill>
                <a:effectLst>
                  <a:outerShdw blurRad="38100" dist="25400" dir="5400000" algn="ctr" rotWithShape="0">
                    <a:srgbClr val="6E747A">
                      <a:alpha val="43000"/>
                    </a:srgbClr>
                  </a:outerShdw>
                </a:effectLst>
              </a:rPr>
              <a:t>关于地图填色问题</a:t>
            </a:r>
            <a:endParaRPr lang="en-US" altLang="zh-CN" sz="2400">
              <a:solidFill>
                <a:schemeClr val="accent1"/>
              </a:solidFill>
              <a:effectLst>
                <a:outerShdw blurRad="38100" dist="25400" dir="5400000" algn="ctr" rotWithShape="0">
                  <a:srgbClr val="6E747A">
                    <a:alpha val="43000"/>
                  </a:srgbClr>
                </a:outerShdw>
              </a:effectLst>
            </a:endParaRPr>
          </a:p>
          <a:p>
            <a:r>
              <a:rPr lang="zh-CN" altLang="en-US"/>
              <a:t>颜色轮换的优化效果最为显著！</a:t>
            </a:r>
            <a:endParaRPr lang="zh-CN" altLang="en-US"/>
          </a:p>
          <a:p>
            <a:r>
              <a:rPr lang="zh-CN" altLang="en-US"/>
              <a:t>（</a:t>
            </a:r>
            <a:r>
              <a:rPr lang="en-US" altLang="zh-CN"/>
              <a:t>m</a:t>
            </a:r>
            <a:r>
              <a:rPr lang="zh-CN" altLang="en-US"/>
              <a:t>！的理论优化</a:t>
            </a:r>
            <a:r>
              <a:rPr lang="zh-CN" altLang="en-US"/>
              <a:t>效果）</a:t>
            </a:r>
            <a:endParaRPr lang="zh-CN" altLang="en-US"/>
          </a:p>
          <a:p>
            <a:r>
              <a:rPr lang="zh-CN" altLang="en-US"/>
              <a:t>边稀疏图的解空间较大，涂色耗时较长；边稠密图的解空间较小，涂色耗时较短。</a:t>
            </a:r>
            <a:endParaRPr lang="zh-CN" alt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200712"/>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1" i="0">
                <a:solidFill>
                  <a:srgbClr val="000000"/>
                </a:solidFill>
                <a:highlight>
                  <a:srgbClr val="FFFFFF">
                    <a:alpha val="0"/>
                  </a:srgbClr>
                </a:highlight>
                <a:latin typeface="微软雅黑" panose="020B0503020204020204" charset="-122"/>
              </a:rPr>
              <a:t>感</a:t>
            </a:r>
            <a:r>
              <a:rPr sz="4800" b="1" i="0">
                <a:solidFill>
                  <a:srgbClr val="000000"/>
                </a:solidFill>
                <a:highlight>
                  <a:srgbClr val="FFFFFF">
                    <a:alpha val="0"/>
                  </a:srgbClr>
                </a:highlight>
                <a:latin typeface="微软雅黑" panose="020B0503020204020204" charset="-122"/>
              </a:rPr>
              <a:t> 谢 </a:t>
            </a:r>
            <a:r>
              <a:rPr lang="zh-CN" sz="4800" b="1" i="0">
                <a:solidFill>
                  <a:srgbClr val="000000"/>
                </a:solidFill>
                <a:highlight>
                  <a:srgbClr val="FFFFFF">
                    <a:alpha val="0"/>
                  </a:srgbClr>
                </a:highlight>
                <a:latin typeface="微软雅黑" panose="020B0503020204020204" charset="-122"/>
              </a:rPr>
              <a:t>观</a:t>
            </a:r>
            <a:r>
              <a:rPr lang="en-US" altLang="zh-CN" sz="4800" b="1" i="0">
                <a:solidFill>
                  <a:srgbClr val="000000"/>
                </a:solidFill>
                <a:highlight>
                  <a:srgbClr val="FFFFFF">
                    <a:alpha val="0"/>
                  </a:srgbClr>
                </a:highlight>
                <a:latin typeface="微软雅黑" panose="020B0503020204020204" charset="-122"/>
              </a:rPr>
              <a:t> </a:t>
            </a:r>
            <a:r>
              <a:rPr lang="zh-CN" sz="4800" b="1" i="0">
                <a:solidFill>
                  <a:srgbClr val="000000"/>
                </a:solidFill>
                <a:highlight>
                  <a:srgbClr val="FFFFFF">
                    <a:alpha val="0"/>
                  </a:srgbClr>
                </a:highlight>
                <a:latin typeface="微软雅黑" panose="020B0503020204020204" charset="-122"/>
              </a:rPr>
              <a:t>看</a:t>
            </a:r>
            <a:endParaRPr lang="zh-CN" sz="4800" b="1" i="0">
              <a:solidFill>
                <a:srgbClr val="000000"/>
              </a:solidFill>
              <a:highlight>
                <a:srgbClr val="FFFFFF">
                  <a:alpha val="0"/>
                </a:srgbClr>
              </a:highlight>
              <a:latin typeface="微软雅黑" panose="020B0503020204020204" charset="-122"/>
            </a:endParaRPr>
          </a:p>
        </p:txBody>
      </p:sp>
      <p:sp>
        <p:nvSpPr>
          <p:cNvPr id="3" name="文本框 2"/>
          <p:cNvSpPr txBox="1"/>
          <p:nvPr/>
        </p:nvSpPr>
        <p:spPr>
          <a:xfrm>
            <a:off x="4247515" y="3758565"/>
            <a:ext cx="3766185" cy="398780"/>
          </a:xfrm>
          <a:prstGeom prst="rect">
            <a:avLst/>
          </a:prstGeom>
          <a:noFill/>
        </p:spPr>
        <p:txBody>
          <a:bodyPr wrap="square" rtlCol="0">
            <a:spAutoFit/>
          </a:bodyPr>
          <a:p>
            <a:r>
              <a:rPr lang="zh-CN" altLang="en-US" sz="2000">
                <a:solidFill>
                  <a:schemeClr val="bg1"/>
                </a:solidFill>
                <a:highlight>
                  <a:srgbClr val="C0C0C0"/>
                </a:highlight>
              </a:rPr>
              <a:t>计算机与软件学院</a:t>
            </a:r>
            <a:r>
              <a:rPr lang="en-US" altLang="zh-CN" sz="2000">
                <a:solidFill>
                  <a:schemeClr val="bg1"/>
                </a:solidFill>
                <a:highlight>
                  <a:srgbClr val="C0C0C0"/>
                </a:highlight>
              </a:rPr>
              <a:t>2022</a:t>
            </a:r>
            <a:r>
              <a:rPr lang="zh-CN" altLang="en-US" sz="2000">
                <a:solidFill>
                  <a:schemeClr val="bg1"/>
                </a:solidFill>
                <a:highlight>
                  <a:srgbClr val="C0C0C0"/>
                </a:highlight>
              </a:rPr>
              <a:t>级国际班</a:t>
            </a:r>
            <a:endParaRPr lang="zh-CN" altLang="en-US" sz="2000">
              <a:solidFill>
                <a:schemeClr val="bg1"/>
              </a:solidFill>
              <a:highlight>
                <a:srgbClr val="C0C0C0"/>
              </a:highlight>
            </a:endParaRPr>
          </a:p>
        </p:txBody>
      </p:sp>
      <p:sp>
        <p:nvSpPr>
          <p:cNvPr id="4" name="文本框 3"/>
          <p:cNvSpPr txBox="1"/>
          <p:nvPr/>
        </p:nvSpPr>
        <p:spPr>
          <a:xfrm>
            <a:off x="4295775" y="4293235"/>
            <a:ext cx="3657600" cy="368300"/>
          </a:xfrm>
          <a:prstGeom prst="rect">
            <a:avLst/>
          </a:prstGeom>
          <a:noFill/>
        </p:spPr>
        <p:txBody>
          <a:bodyPr wrap="square" rtlCol="0">
            <a:spAutoFit/>
          </a:bodyPr>
          <a:p>
            <a:r>
              <a:rPr lang="zh-CN" altLang="en-US">
                <a:solidFill>
                  <a:schemeClr val="accent1"/>
                </a:solidFill>
              </a:rPr>
              <a:t>指导老师：刘刚</a:t>
            </a:r>
            <a:r>
              <a:rPr lang="en-US" altLang="zh-CN">
                <a:solidFill>
                  <a:schemeClr val="accent1"/>
                </a:solidFill>
              </a:rPr>
              <a:t>	</a:t>
            </a:r>
            <a:r>
              <a:rPr lang="zh-CN" altLang="en-US">
                <a:solidFill>
                  <a:schemeClr val="accent1"/>
                </a:solidFill>
              </a:rPr>
              <a:t>分享人：吴嘉楷</a:t>
            </a:r>
            <a:endParaRPr lang="zh-CN" altLang="en-US">
              <a:solidFill>
                <a:schemeClr val="accent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01</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地图样本</a:t>
            </a:r>
            <a:r>
              <a:rPr lang="zh-CN" sz="4800" b="1" i="0">
                <a:solidFill>
                  <a:srgbClr val="0055FF"/>
                </a:solidFill>
                <a:highlight>
                  <a:srgbClr val="FFFFFF">
                    <a:alpha val="0"/>
                  </a:srgbClr>
                </a:highlight>
                <a:latin typeface="微软雅黑" panose="020B0503020204020204" charset="-122"/>
              </a:rPr>
              <a:t>准备</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分析给定的地图</a:t>
            </a:r>
            <a:r>
              <a:rPr lang="zh-CN" sz="3000" b="1" i="0">
                <a:solidFill>
                  <a:schemeClr val="accent1"/>
                </a:solidFill>
                <a:highlight>
                  <a:srgbClr val="FFFFFF">
                    <a:alpha val="0"/>
                  </a:srgbClr>
                </a:highlight>
                <a:latin typeface="微软雅黑" panose="020B0503020204020204" charset="-122"/>
              </a:rPr>
              <a:t>样本</a:t>
            </a:r>
            <a:endParaRPr lang="zh-CN" sz="3000" b="1" i="0">
              <a:solidFill>
                <a:schemeClr val="accent1"/>
              </a:solidFill>
              <a:highlight>
                <a:srgbClr val="FFFFFF">
                  <a:alpha val="0"/>
                </a:srgbClr>
              </a:highlight>
              <a:latin typeface="微软雅黑" panose="020B0503020204020204" charset="-122"/>
            </a:endParaRPr>
          </a:p>
        </p:txBody>
      </p:sp>
      <p:pic>
        <p:nvPicPr>
          <p:cNvPr id="5" name="图片 4"/>
          <p:cNvPicPr>
            <a:picLocks noChangeAspect="1"/>
          </p:cNvPicPr>
          <p:nvPr/>
        </p:nvPicPr>
        <p:blipFill>
          <a:blip r:embed="rId3"/>
          <a:stretch>
            <a:fillRect/>
          </a:stretch>
        </p:blipFill>
        <p:spPr>
          <a:xfrm>
            <a:off x="1703705" y="980440"/>
            <a:ext cx="1863090" cy="3750945"/>
          </a:xfrm>
          <a:prstGeom prst="rect">
            <a:avLst/>
          </a:prstGeom>
        </p:spPr>
      </p:pic>
      <p:sp>
        <p:nvSpPr>
          <p:cNvPr id="6" name="文本框 5"/>
          <p:cNvSpPr txBox="1"/>
          <p:nvPr/>
        </p:nvSpPr>
        <p:spPr>
          <a:xfrm>
            <a:off x="3719830" y="1052195"/>
            <a:ext cx="5533390" cy="1476375"/>
          </a:xfrm>
          <a:prstGeom prst="rect">
            <a:avLst/>
          </a:prstGeom>
          <a:noFill/>
          <a:ln w="9525">
            <a:noFill/>
          </a:ln>
        </p:spPr>
        <p:txBody>
          <a:bodyPr wrap="square">
            <a:spAutoFit/>
          </a:bodyPr>
          <a:p>
            <a:pPr indent="0"/>
            <a:r>
              <a:rPr lang="zh-CN" b="0">
                <a:ea typeface="宋体" panose="02010600030101010101" pitchFamily="2" charset="-122"/>
              </a:rPr>
              <a:t>字符</a:t>
            </a:r>
            <a:r>
              <a:rPr lang="en-US" b="0">
                <a:latin typeface="宋体" panose="02010600030101010101" pitchFamily="2" charset="-122"/>
              </a:rPr>
              <a:t>“</a:t>
            </a:r>
            <a:r>
              <a:rPr lang="en-US" b="0">
                <a:latin typeface="Times New Roman" panose="02020603050405020304" charset="0"/>
              </a:rPr>
              <a:t>c</a:t>
            </a:r>
            <a:r>
              <a:rPr lang="zh-CN" b="0">
                <a:ea typeface="宋体" panose="02010600030101010101" pitchFamily="2" charset="-122"/>
              </a:rPr>
              <a:t>”开头</a:t>
            </a:r>
            <a:r>
              <a:rPr lang="en-US" altLang="zh-CN" b="0">
                <a:ea typeface="宋体" panose="02010600030101010101" pitchFamily="2" charset="-122"/>
              </a:rPr>
              <a:t>——</a:t>
            </a:r>
            <a:r>
              <a:rPr lang="zh-CN" b="0">
                <a:ea typeface="宋体" panose="02010600030101010101" pitchFamily="2" charset="-122"/>
              </a:rPr>
              <a:t>指示一些地图</a:t>
            </a:r>
            <a:r>
              <a:rPr lang="zh-CN" b="0">
                <a:ea typeface="宋体" panose="02010600030101010101" pitchFamily="2" charset="-122"/>
              </a:rPr>
              <a:t>的说明信息</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字符</a:t>
            </a:r>
            <a:r>
              <a:rPr lang="en-US" b="0">
                <a:latin typeface="宋体" panose="02010600030101010101" pitchFamily="2" charset="-122"/>
              </a:rPr>
              <a:t>“</a:t>
            </a:r>
            <a:r>
              <a:rPr lang="en-US" b="0">
                <a:latin typeface="Times New Roman" panose="02020603050405020304" charset="0"/>
              </a:rPr>
              <a:t>p</a:t>
            </a:r>
            <a:r>
              <a:rPr lang="zh-CN" b="0">
                <a:ea typeface="宋体" panose="02010600030101010101" pitchFamily="2" charset="-122"/>
              </a:rPr>
              <a:t>”打头</a:t>
            </a:r>
            <a:r>
              <a:rPr lang="en-US" altLang="zh-CN" b="0">
                <a:ea typeface="宋体" panose="02010600030101010101" pitchFamily="2" charset="-122"/>
              </a:rPr>
              <a:t>——</a:t>
            </a:r>
            <a:r>
              <a:rPr lang="zh-CN" b="0">
                <a:ea typeface="宋体" panose="02010600030101010101" pitchFamily="2" charset="-122"/>
              </a:rPr>
              <a:t>指示了顶点有</a:t>
            </a:r>
            <a:r>
              <a:rPr lang="en-US" b="0">
                <a:latin typeface="Times New Roman" panose="02020603050405020304" charset="0"/>
              </a:rPr>
              <a:t>450</a:t>
            </a:r>
            <a:r>
              <a:rPr lang="zh-CN" b="0">
                <a:ea typeface="宋体" panose="02010600030101010101" pitchFamily="2" charset="-122"/>
              </a:rPr>
              <a:t>个，边有</a:t>
            </a:r>
            <a:r>
              <a:rPr lang="en-US" b="0">
                <a:latin typeface="Times New Roman" panose="02020603050405020304" charset="0"/>
              </a:rPr>
              <a:t>5714</a:t>
            </a:r>
            <a:r>
              <a:rPr lang="zh-CN" b="0">
                <a:ea typeface="宋体" panose="02010600030101010101" pitchFamily="2" charset="-122"/>
              </a:rPr>
              <a:t>条</a:t>
            </a:r>
            <a:endParaRPr lang="zh-CN" b="0">
              <a:ea typeface="宋体" panose="02010600030101010101" pitchFamily="2" charset="-122"/>
            </a:endParaRPr>
          </a:p>
          <a:p>
            <a:pPr indent="0"/>
            <a:endParaRPr lang="zh-CN" b="0">
              <a:ea typeface="宋体" panose="02010600030101010101" pitchFamily="2" charset="-122"/>
            </a:endParaRPr>
          </a:p>
          <a:p>
            <a:pPr indent="0"/>
            <a:r>
              <a:rPr lang="zh-CN" b="0">
                <a:ea typeface="宋体" panose="02010600030101010101" pitchFamily="2" charset="-122"/>
              </a:rPr>
              <a:t>字符“</a:t>
            </a:r>
            <a:r>
              <a:rPr lang="en-US" b="0">
                <a:latin typeface="Times New Roman" panose="02020603050405020304" charset="0"/>
              </a:rPr>
              <a:t>e</a:t>
            </a:r>
            <a:r>
              <a:rPr lang="zh-CN" b="0">
                <a:ea typeface="宋体" panose="02010600030101010101" pitchFamily="2" charset="-122"/>
              </a:rPr>
              <a:t>”打头</a:t>
            </a:r>
            <a:r>
              <a:rPr lang="en-US" altLang="zh-CN" b="0">
                <a:ea typeface="宋体" panose="02010600030101010101" pitchFamily="2" charset="-122"/>
              </a:rPr>
              <a:t>——</a:t>
            </a:r>
            <a:r>
              <a:rPr lang="zh-CN" b="0">
                <a:ea typeface="宋体" panose="02010600030101010101" pitchFamily="2" charset="-122"/>
              </a:rPr>
              <a:t>包含了一条边的两个端点的信息</a:t>
            </a:r>
            <a:endParaRPr lang="zh-CN" altLang="en-US" b="0">
              <a:ea typeface="宋体" panose="02010600030101010101" pitchFamily="2" charset="-122"/>
            </a:endParaRPr>
          </a:p>
        </p:txBody>
      </p:sp>
      <p:pic>
        <p:nvPicPr>
          <p:cNvPr id="7" name="图片 6"/>
          <p:cNvPicPr>
            <a:picLocks noChangeAspect="1"/>
          </p:cNvPicPr>
          <p:nvPr/>
        </p:nvPicPr>
        <p:blipFill>
          <a:blip r:embed="rId4"/>
          <a:stretch>
            <a:fillRect/>
          </a:stretch>
        </p:blipFill>
        <p:spPr>
          <a:xfrm>
            <a:off x="9624695" y="2422525"/>
            <a:ext cx="1165225" cy="3590925"/>
          </a:xfrm>
          <a:prstGeom prst="rect">
            <a:avLst/>
          </a:prstGeom>
        </p:spPr>
      </p:pic>
      <p:sp>
        <p:nvSpPr>
          <p:cNvPr id="8" name="文本框 7"/>
          <p:cNvSpPr txBox="1"/>
          <p:nvPr/>
        </p:nvSpPr>
        <p:spPr>
          <a:xfrm>
            <a:off x="4439920" y="5014595"/>
            <a:ext cx="5072380" cy="922020"/>
          </a:xfrm>
          <a:prstGeom prst="rect">
            <a:avLst/>
          </a:prstGeom>
          <a:noFill/>
          <a:ln w="9525">
            <a:noFill/>
          </a:ln>
        </p:spPr>
        <p:txBody>
          <a:bodyPr wrap="square">
            <a:spAutoFit/>
          </a:bodyPr>
          <a:p>
            <a:pPr indent="0"/>
            <a:r>
              <a:rPr lang="zh-CN" altLang="en-US" b="0">
                <a:ea typeface="宋体" panose="02010600030101010101" pitchFamily="2" charset="-122"/>
              </a:rPr>
              <a:t>细节一：边的第二个端点值总大于第一个端点</a:t>
            </a:r>
            <a:r>
              <a:rPr lang="zh-CN" altLang="en-US" b="0">
                <a:ea typeface="宋体" panose="02010600030101010101" pitchFamily="2" charset="-122"/>
              </a:rPr>
              <a:t>值</a:t>
            </a:r>
            <a:endParaRPr lang="zh-CN" altLang="en-US" b="0">
              <a:ea typeface="宋体" panose="02010600030101010101" pitchFamily="2" charset="-122"/>
            </a:endParaRPr>
          </a:p>
          <a:p>
            <a:pPr indent="0"/>
            <a:endParaRPr lang="zh-CN" altLang="en-US" b="0">
              <a:ea typeface="宋体" panose="02010600030101010101" pitchFamily="2" charset="-122"/>
            </a:endParaRPr>
          </a:p>
          <a:p>
            <a:pPr indent="0"/>
            <a:r>
              <a:rPr lang="zh-CN" altLang="en-US" b="0">
                <a:ea typeface="宋体" panose="02010600030101010101" pitchFamily="2" charset="-122"/>
              </a:rPr>
              <a:t>细节二：样本按</a:t>
            </a:r>
            <a:r>
              <a:rPr lang="zh-CN" altLang="en-US" b="0">
                <a:ea typeface="宋体" panose="02010600030101010101" pitchFamily="2" charset="-122"/>
              </a:rPr>
              <a:t>照边的第一个端点值升序</a:t>
            </a:r>
            <a:r>
              <a:rPr lang="zh-CN" altLang="en-US" b="0">
                <a:ea typeface="宋体" panose="02010600030101010101" pitchFamily="2" charset="-122"/>
              </a:rPr>
              <a:t>排列</a:t>
            </a:r>
            <a:endParaRPr lang="zh-CN" altLang="en-US" b="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测试</a:t>
            </a:r>
            <a:r>
              <a:rPr sz="3000" b="1" i="0">
                <a:solidFill>
                  <a:schemeClr val="accent1"/>
                </a:solidFill>
                <a:highlight>
                  <a:srgbClr val="FFFFFF">
                    <a:alpha val="0"/>
                  </a:srgbClr>
                </a:highlight>
                <a:latin typeface="微软雅黑" panose="020B0503020204020204" charset="-122"/>
              </a:rPr>
              <a:t>样本的生成</a:t>
            </a:r>
            <a:endParaRPr sz="3000" b="1" i="0">
              <a:solidFill>
                <a:schemeClr val="accent1"/>
              </a:solidFill>
              <a:highlight>
                <a:srgbClr val="FFFFFF">
                  <a:alpha val="0"/>
                </a:srgbClr>
              </a:highlight>
              <a:latin typeface="微软雅黑" panose="020B0503020204020204" charset="-122"/>
            </a:endParaRPr>
          </a:p>
        </p:txBody>
      </p:sp>
      <p:pic>
        <p:nvPicPr>
          <p:cNvPr id="4" name="图片 12"/>
          <p:cNvPicPr>
            <a:picLocks noChangeAspect="1"/>
          </p:cNvPicPr>
          <p:nvPr/>
        </p:nvPicPr>
        <p:blipFill>
          <a:blip r:embed="rId3"/>
          <a:stretch>
            <a:fillRect/>
          </a:stretch>
        </p:blipFill>
        <p:spPr>
          <a:xfrm>
            <a:off x="5093970" y="2703195"/>
            <a:ext cx="2751214" cy="1692000"/>
          </a:xfrm>
          <a:prstGeom prst="rect">
            <a:avLst/>
          </a:prstGeom>
          <a:noFill/>
          <a:ln w="9525">
            <a:noFill/>
          </a:ln>
        </p:spPr>
      </p:pic>
      <p:pic>
        <p:nvPicPr>
          <p:cNvPr id="5" name="图片 -2147482624" descr="Map Coloring, a fictional map is given showing the states of a country.  Represent the map by a graph and find a coloring of the graph, using the  minimum number of colors"/>
          <p:cNvPicPr>
            <a:picLocks noChangeAspect="1"/>
          </p:cNvPicPr>
          <p:nvPr/>
        </p:nvPicPr>
        <p:blipFill>
          <a:blip r:embed="rId4"/>
          <a:stretch>
            <a:fillRect/>
          </a:stretch>
        </p:blipFill>
        <p:spPr>
          <a:xfrm>
            <a:off x="986155" y="2703195"/>
            <a:ext cx="2525532" cy="1692000"/>
          </a:xfrm>
          <a:prstGeom prst="rect">
            <a:avLst/>
          </a:prstGeom>
          <a:noFill/>
          <a:ln w="9525">
            <a:noFill/>
          </a:ln>
        </p:spPr>
      </p:pic>
      <p:sp>
        <p:nvSpPr>
          <p:cNvPr id="6" name="右箭头 5"/>
          <p:cNvSpPr/>
          <p:nvPr/>
        </p:nvSpPr>
        <p:spPr>
          <a:xfrm>
            <a:off x="3723005" y="3351530"/>
            <a:ext cx="1250315" cy="3600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10"/>
          <p:cNvPicPr>
            <a:picLocks noChangeAspect="1"/>
          </p:cNvPicPr>
          <p:nvPr/>
        </p:nvPicPr>
        <p:blipFill>
          <a:blip r:embed="rId5"/>
          <a:stretch>
            <a:fillRect/>
          </a:stretch>
        </p:blipFill>
        <p:spPr>
          <a:xfrm>
            <a:off x="9404350" y="1213485"/>
            <a:ext cx="1664970" cy="4431665"/>
          </a:xfrm>
          <a:prstGeom prst="rect">
            <a:avLst/>
          </a:prstGeom>
          <a:noFill/>
          <a:ln w="9525">
            <a:noFill/>
          </a:ln>
        </p:spPr>
      </p:pic>
      <p:sp>
        <p:nvSpPr>
          <p:cNvPr id="8" name="文本框 7"/>
          <p:cNvSpPr txBox="1"/>
          <p:nvPr/>
        </p:nvSpPr>
        <p:spPr>
          <a:xfrm>
            <a:off x="3964305" y="3071495"/>
            <a:ext cx="721995" cy="368300"/>
          </a:xfrm>
          <a:prstGeom prst="rect">
            <a:avLst/>
          </a:prstGeom>
          <a:noFill/>
        </p:spPr>
        <p:txBody>
          <a:bodyPr wrap="square" rtlCol="0">
            <a:spAutoFit/>
          </a:bodyPr>
          <a:p>
            <a:r>
              <a:rPr lang="zh-CN" altLang="en-US"/>
              <a:t>编号</a:t>
            </a:r>
            <a:endParaRPr lang="zh-CN" altLang="en-US"/>
          </a:p>
        </p:txBody>
      </p:sp>
      <p:sp>
        <p:nvSpPr>
          <p:cNvPr id="9" name="右箭头 8"/>
          <p:cNvSpPr/>
          <p:nvPr/>
        </p:nvSpPr>
        <p:spPr>
          <a:xfrm>
            <a:off x="8039735" y="3356610"/>
            <a:ext cx="1224280" cy="431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8274685" y="3082925"/>
            <a:ext cx="649605" cy="368300"/>
          </a:xfrm>
          <a:prstGeom prst="rect">
            <a:avLst/>
          </a:prstGeom>
          <a:noFill/>
        </p:spPr>
        <p:txBody>
          <a:bodyPr wrap="square" rtlCol="0">
            <a:spAutoFit/>
          </a:bodyPr>
          <a:p>
            <a:r>
              <a:rPr lang="zh-CN" altLang="en-US"/>
              <a:t>生成</a:t>
            </a:r>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生成不同规模的</a:t>
            </a:r>
            <a:r>
              <a:rPr lang="zh-CN" sz="3000" b="1" i="0">
                <a:solidFill>
                  <a:schemeClr val="accent1"/>
                </a:solidFill>
                <a:highlight>
                  <a:srgbClr val="FFFFFF">
                    <a:alpha val="0"/>
                  </a:srgbClr>
                </a:highlight>
                <a:latin typeface="微软雅黑" panose="020B0503020204020204" charset="-122"/>
              </a:rPr>
              <a:t>地图</a:t>
            </a:r>
            <a:endParaRPr lang="zh-CN" sz="3000" b="1" i="0">
              <a:solidFill>
                <a:schemeClr val="accent1"/>
              </a:solidFill>
              <a:highlight>
                <a:srgbClr val="FFFFFF">
                  <a:alpha val="0"/>
                </a:srgbClr>
              </a:highlight>
              <a:latin typeface="微软雅黑" panose="020B0503020204020204" charset="-122"/>
            </a:endParaRPr>
          </a:p>
        </p:txBody>
      </p:sp>
      <p:pic>
        <p:nvPicPr>
          <p:cNvPr id="6" name="图片 5"/>
          <p:cNvPicPr>
            <a:picLocks noChangeAspect="1"/>
          </p:cNvPicPr>
          <p:nvPr/>
        </p:nvPicPr>
        <p:blipFill>
          <a:blip r:embed="rId3"/>
          <a:srcRect l="1116"/>
          <a:stretch>
            <a:fillRect/>
          </a:stretch>
        </p:blipFill>
        <p:spPr>
          <a:xfrm>
            <a:off x="1054735" y="1915795"/>
            <a:ext cx="5026660" cy="3028950"/>
          </a:xfrm>
          <a:prstGeom prst="rect">
            <a:avLst/>
          </a:prstGeom>
        </p:spPr>
      </p:pic>
      <p:pic>
        <p:nvPicPr>
          <p:cNvPr id="8" name="图片 7"/>
          <p:cNvPicPr>
            <a:picLocks noChangeAspect="1"/>
          </p:cNvPicPr>
          <p:nvPr/>
        </p:nvPicPr>
        <p:blipFill>
          <a:blip r:embed="rId4"/>
          <a:stretch>
            <a:fillRect/>
          </a:stretch>
        </p:blipFill>
        <p:spPr>
          <a:xfrm>
            <a:off x="7752715" y="887095"/>
            <a:ext cx="2520000" cy="2307586"/>
          </a:xfrm>
          <a:prstGeom prst="rect">
            <a:avLst/>
          </a:prstGeom>
        </p:spPr>
      </p:pic>
      <p:pic>
        <p:nvPicPr>
          <p:cNvPr id="9" name="图片 8"/>
          <p:cNvPicPr>
            <a:picLocks noChangeAspect="1"/>
          </p:cNvPicPr>
          <p:nvPr/>
        </p:nvPicPr>
        <p:blipFill>
          <a:blip r:embed="rId5"/>
          <a:stretch>
            <a:fillRect/>
          </a:stretch>
        </p:blipFill>
        <p:spPr>
          <a:xfrm>
            <a:off x="7752715" y="3500755"/>
            <a:ext cx="2520000" cy="2753333"/>
          </a:xfrm>
          <a:prstGeom prst="rect">
            <a:avLst/>
          </a:prstGeom>
        </p:spPr>
      </p:pic>
      <p:cxnSp>
        <p:nvCxnSpPr>
          <p:cNvPr id="12" name="直接箭头连接符 11"/>
          <p:cNvCxnSpPr/>
          <p:nvPr/>
        </p:nvCxnSpPr>
        <p:spPr>
          <a:xfrm flipV="1">
            <a:off x="6125845" y="2348865"/>
            <a:ext cx="1482725" cy="8832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a:off x="6142355" y="3691890"/>
            <a:ext cx="1466215" cy="1104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6259830" y="3210560"/>
            <a:ext cx="926465" cy="460375"/>
          </a:xfrm>
          <a:prstGeom prst="rect">
            <a:avLst/>
          </a:prstGeom>
          <a:noFill/>
        </p:spPr>
        <p:txBody>
          <a:bodyPr wrap="square" rtlCol="0">
            <a:spAutoFit/>
          </a:bodyPr>
          <a:p>
            <a:r>
              <a:rPr lang="zh-CN" altLang="en-US" sz="2400"/>
              <a:t>生成</a:t>
            </a:r>
            <a:endParaRPr lang="zh-CN" altLang="en-US" sz="2400"/>
          </a:p>
        </p:txBody>
      </p:sp>
      <p:sp>
        <p:nvSpPr>
          <p:cNvPr id="15" name="圆角矩形 14"/>
          <p:cNvSpPr/>
          <p:nvPr/>
        </p:nvSpPr>
        <p:spPr>
          <a:xfrm>
            <a:off x="1847850" y="3933190"/>
            <a:ext cx="3528060" cy="2159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6" name="直接箭头连接符 15"/>
          <p:cNvCxnSpPr/>
          <p:nvPr/>
        </p:nvCxnSpPr>
        <p:spPr>
          <a:xfrm flipH="1">
            <a:off x="4584065" y="4157345"/>
            <a:ext cx="334010" cy="107188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3935730" y="5237480"/>
            <a:ext cx="1159510" cy="368300"/>
          </a:xfrm>
          <a:prstGeom prst="rect">
            <a:avLst/>
          </a:prstGeom>
          <a:noFill/>
        </p:spPr>
        <p:txBody>
          <a:bodyPr wrap="square" rtlCol="0">
            <a:spAutoFit/>
          </a:bodyPr>
          <a:p>
            <a:r>
              <a:rPr lang="zh-CN" altLang="en-US"/>
              <a:t>样本</a:t>
            </a:r>
            <a:r>
              <a:rPr lang="zh-CN" altLang="en-US"/>
              <a:t>去重</a:t>
            </a:r>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02</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普通</a:t>
            </a:r>
            <a:r>
              <a:rPr lang="zh-CN" sz="4800" b="1" i="0">
                <a:solidFill>
                  <a:srgbClr val="0055FF"/>
                </a:solidFill>
                <a:highlight>
                  <a:srgbClr val="FFFFFF">
                    <a:alpha val="0"/>
                  </a:srgbClr>
                </a:highlight>
                <a:latin typeface="微软雅黑" panose="020B0503020204020204" charset="-122"/>
              </a:rPr>
              <a:t>回溯法</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普通回溯法</a:t>
            </a:r>
            <a:r>
              <a:rPr lang="zh-CN" altLang="en-US" sz="3000" b="1" i="0">
                <a:solidFill>
                  <a:schemeClr val="accent1"/>
                </a:solidFill>
                <a:highlight>
                  <a:srgbClr val="FFFFFF">
                    <a:alpha val="0"/>
                  </a:srgbClr>
                </a:highlight>
                <a:latin typeface="微软雅黑" panose="020B0503020204020204" charset="-122"/>
              </a:rPr>
              <a:t>思想</a:t>
            </a:r>
            <a:endParaRPr lang="zh-CN" altLang="en-US" sz="3000" b="1" i="0">
              <a:solidFill>
                <a:schemeClr val="accent1"/>
              </a:solidFill>
              <a:highlight>
                <a:srgbClr val="FFFFFF">
                  <a:alpha val="0"/>
                </a:srgbClr>
              </a:highlight>
              <a:latin typeface="微软雅黑" panose="020B0503020204020204" charset="-122"/>
            </a:endParaRPr>
          </a:p>
        </p:txBody>
      </p:sp>
      <p:pic>
        <p:nvPicPr>
          <p:cNvPr id="4" name="图片 15"/>
          <p:cNvPicPr>
            <a:picLocks noChangeAspect="1"/>
          </p:cNvPicPr>
          <p:nvPr/>
        </p:nvPicPr>
        <p:blipFill>
          <a:blip r:embed="rId3"/>
          <a:stretch>
            <a:fillRect/>
          </a:stretch>
        </p:blipFill>
        <p:spPr>
          <a:xfrm>
            <a:off x="2783840" y="1340485"/>
            <a:ext cx="6499860" cy="3164840"/>
          </a:xfrm>
          <a:prstGeom prst="rect">
            <a:avLst/>
          </a:prstGeom>
          <a:noFill/>
          <a:ln w="9525">
            <a:noFill/>
          </a:ln>
        </p:spPr>
      </p:pic>
      <p:sp>
        <p:nvSpPr>
          <p:cNvPr id="6" name="文本框 5"/>
          <p:cNvSpPr txBox="1"/>
          <p:nvPr/>
        </p:nvSpPr>
        <p:spPr>
          <a:xfrm>
            <a:off x="1755775" y="4796790"/>
            <a:ext cx="8555355" cy="1198880"/>
          </a:xfrm>
          <a:prstGeom prst="rect">
            <a:avLst/>
          </a:prstGeom>
          <a:noFill/>
        </p:spPr>
        <p:txBody>
          <a:bodyPr wrap="square" rtlCol="0">
            <a:spAutoFit/>
          </a:bodyPr>
          <a:p>
            <a:pPr indent="457200"/>
            <a:r>
              <a:rPr lang="zh-CN" altLang="en-US"/>
              <a:t>采用递归和深度优先搜索的方法，尝试在一组可能的解中搜索出符合要求的解，在搜索过程中，若发现当前所选的方案不能得到正解，就回溯到前面的某一步（即撤销上一次的选择），换一种可能性继续尝试，直到找到符合要求的解或者所有的可能性都已尝试完毕。</a:t>
            </a:r>
            <a:endParaRPr lang="zh-CN" altLang="en-US"/>
          </a:p>
        </p:txBody>
      </p:sp>
    </p:spTree>
  </p:cSld>
  <p:clrMapOvr>
    <a:masterClrMapping/>
  </p:clrMapOvr>
  <p:transition/>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普通回溯法求解测试</a:t>
            </a:r>
            <a:r>
              <a:rPr lang="zh-CN" altLang="en-US" sz="3000" b="1" i="0">
                <a:solidFill>
                  <a:schemeClr val="accent1"/>
                </a:solidFill>
                <a:highlight>
                  <a:srgbClr val="FFFFFF">
                    <a:alpha val="0"/>
                  </a:srgbClr>
                </a:highlight>
                <a:latin typeface="微软雅黑" panose="020B0503020204020204" charset="-122"/>
              </a:rPr>
              <a:t>样本</a:t>
            </a:r>
            <a:endParaRPr lang="zh-CN" altLang="en-US" sz="3000" b="1" i="0">
              <a:solidFill>
                <a:schemeClr val="accent1"/>
              </a:solidFill>
              <a:highlight>
                <a:srgbClr val="FFFFFF">
                  <a:alpha val="0"/>
                </a:srgbClr>
              </a:highlight>
              <a:latin typeface="微软雅黑" panose="020B0503020204020204" charset="-122"/>
            </a:endParaRPr>
          </a:p>
        </p:txBody>
      </p:sp>
      <p:pic>
        <p:nvPicPr>
          <p:cNvPr id="4" name="图片 12"/>
          <p:cNvPicPr>
            <a:picLocks noChangeAspect="1"/>
          </p:cNvPicPr>
          <p:nvPr/>
        </p:nvPicPr>
        <p:blipFill>
          <a:blip r:embed="rId3"/>
          <a:stretch>
            <a:fillRect/>
          </a:stretch>
        </p:blipFill>
        <p:spPr>
          <a:xfrm>
            <a:off x="1413510" y="4149090"/>
            <a:ext cx="3161026" cy="1944000"/>
          </a:xfrm>
          <a:prstGeom prst="rect">
            <a:avLst/>
          </a:prstGeom>
          <a:noFill/>
          <a:ln w="9525">
            <a:noFill/>
          </a:ln>
        </p:spPr>
      </p:pic>
      <p:pic>
        <p:nvPicPr>
          <p:cNvPr id="5" name="图片 13"/>
          <p:cNvPicPr>
            <a:picLocks noChangeAspect="1"/>
          </p:cNvPicPr>
          <p:nvPr/>
        </p:nvPicPr>
        <p:blipFill>
          <a:blip r:embed="rId4"/>
          <a:stretch>
            <a:fillRect/>
          </a:stretch>
        </p:blipFill>
        <p:spPr>
          <a:xfrm>
            <a:off x="7610475" y="4149090"/>
            <a:ext cx="3215879" cy="1944000"/>
          </a:xfrm>
          <a:prstGeom prst="rect">
            <a:avLst/>
          </a:prstGeom>
          <a:noFill/>
          <a:ln w="9525">
            <a:noFill/>
          </a:ln>
        </p:spPr>
      </p:pic>
      <p:pic>
        <p:nvPicPr>
          <p:cNvPr id="11" name="图片 10"/>
          <p:cNvPicPr>
            <a:picLocks noChangeAspect="1"/>
          </p:cNvPicPr>
          <p:nvPr/>
        </p:nvPicPr>
        <p:blipFill>
          <a:blip r:embed="rId5"/>
          <a:srcRect l="-65" t="85"/>
          <a:stretch>
            <a:fillRect/>
          </a:stretch>
        </p:blipFill>
        <p:spPr>
          <a:xfrm>
            <a:off x="4159885" y="908685"/>
            <a:ext cx="3763010" cy="2867660"/>
          </a:xfrm>
          <a:prstGeom prst="rect">
            <a:avLst/>
          </a:prstGeom>
        </p:spPr>
      </p:pic>
      <p:sp>
        <p:nvSpPr>
          <p:cNvPr id="12" name="右箭头 11"/>
          <p:cNvSpPr/>
          <p:nvPr/>
        </p:nvSpPr>
        <p:spPr>
          <a:xfrm>
            <a:off x="4799965" y="4797425"/>
            <a:ext cx="2664460" cy="72009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5676900" y="5415280"/>
            <a:ext cx="706120" cy="368300"/>
          </a:xfrm>
          <a:prstGeom prst="rect">
            <a:avLst/>
          </a:prstGeom>
          <a:noFill/>
        </p:spPr>
        <p:txBody>
          <a:bodyPr wrap="square" rtlCol="0">
            <a:spAutoFit/>
          </a:bodyPr>
          <a:p>
            <a:r>
              <a:rPr lang="zh-CN" altLang="en-US"/>
              <a:t>求解</a:t>
            </a:r>
            <a:endParaRPr lang="zh-CN" altLang="en-US"/>
          </a:p>
        </p:txBody>
      </p:sp>
      <p:cxnSp>
        <p:nvCxnSpPr>
          <p:cNvPr id="14" name="直接箭头连接符 13"/>
          <p:cNvCxnSpPr>
            <a:stCxn id="11" idx="2"/>
          </p:cNvCxnSpPr>
          <p:nvPr/>
        </p:nvCxnSpPr>
        <p:spPr>
          <a:xfrm flipH="1">
            <a:off x="6024245" y="3776345"/>
            <a:ext cx="17145" cy="10928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6059805" y="3836670"/>
            <a:ext cx="954405" cy="368300"/>
          </a:xfrm>
          <a:prstGeom prst="rect">
            <a:avLst/>
          </a:prstGeom>
          <a:noFill/>
        </p:spPr>
        <p:txBody>
          <a:bodyPr wrap="square" rtlCol="0">
            <a:spAutoFit/>
          </a:bodyPr>
          <a:p>
            <a:r>
              <a:rPr lang="zh-CN" altLang="en-US"/>
              <a:t>调用</a:t>
            </a:r>
            <a:r>
              <a:rPr lang="en-US" altLang="zh-CN"/>
              <a:t>dfs</a:t>
            </a:r>
            <a:endParaRPr lang="en-US" altLang="zh-CN"/>
          </a:p>
        </p:txBody>
      </p:sp>
    </p:spTree>
  </p:cSld>
  <p:clrMapOvr>
    <a:masterClrMapping/>
  </p:clrMapOvr>
  <p:transition/>
  <p:timing>
    <p:tnLst>
      <p:par>
        <p:cTn id="1" dur="indefinite" restart="never" fill="hold" nodeType="tmRoot"/>
      </p:par>
    </p:tnLst>
  </p:timing>
</p:sld>
</file>

<file path=ppt/tags/tag1.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OTc3M2Y5NzIzMDFlZjAyY2Q4Njk5ODkyYjFjNzBiNTQifQ=="/>
  <p:tag name="commondata" val="eyJoZGlkIjoiM2JmOTlkYzUxN2IzMGQ4OTAxZGRiZmIyY2Y0ODc1Yj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1420</Words>
  <Application>WPS 演示</Application>
  <PresentationFormat>宽屏</PresentationFormat>
  <Paragraphs>177</Paragraphs>
  <Slides>27</Slides>
  <Notes>39</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微软雅黑</vt:lpstr>
      <vt:lpstr>Times New Roman</vt:lpstr>
      <vt:lpstr>Calibri</vt:lpstr>
      <vt:lpstr>Arial Unicode MS</vt:lpstr>
      <vt:lpstr>思源黑体 CN Heavy</vt:lpstr>
      <vt:lpstr>黑体</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卑挽</cp:lastModifiedBy>
  <cp:revision>114</cp:revision>
  <dcterms:created xsi:type="dcterms:W3CDTF">2024-03-27T00:31:00Z</dcterms:created>
  <dcterms:modified xsi:type="dcterms:W3CDTF">2024-05-09T02:42:32Z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FB7A891FF09F4B4CA53B03D5072DD70B_12</vt:lpwstr>
  </property>
  <property fmtid="{D5CDD505-2E9C-101B-9397-08002B2CF9AE}" pid="3" name="KSOProductBuildVer">
    <vt:lpwstr>2052-12.1.0.16729</vt:lpwstr>
  </property>
</Properties>
</file>