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403" r:id="rId8"/>
    <p:sldId id="264" r:id="rId9"/>
    <p:sldId id="383" r:id="rId10"/>
    <p:sldId id="404" r:id="rId11"/>
    <p:sldId id="405" r:id="rId12"/>
    <p:sldId id="406" r:id="rId13"/>
    <p:sldId id="285" r:id="rId14"/>
    <p:sldId id="334" r:id="rId15"/>
    <p:sldId id="384" r:id="rId16"/>
    <p:sldId id="370" r:id="rId17"/>
    <p:sldId id="385" r:id="rId18"/>
    <p:sldId id="376" r:id="rId19"/>
    <p:sldId id="389" r:id="rId20"/>
    <p:sldId id="390" r:id="rId21"/>
    <p:sldId id="407" r:id="rId22"/>
    <p:sldId id="408" r:id="rId23"/>
    <p:sldId id="377" r:id="rId24"/>
    <p:sldId id="409" r:id="rId25"/>
    <p:sldId id="392" r:id="rId26"/>
    <p:sldId id="378" r:id="rId27"/>
    <p:sldId id="294" r:id="rId28"/>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2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4660"/>
  </p:normalViewPr>
  <p:slideViewPr>
    <p:cSldViewPr showGuides="1">
      <p:cViewPr varScale="1">
        <p:scale>
          <a:sx n="83" d="100"/>
          <a:sy n="83" d="100"/>
        </p:scale>
        <p:origin x="216" y="75"/>
      </p:cViewPr>
      <p:guideLst>
        <p:guide orient="horz" pos="2115"/>
        <p:guide pos="28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5.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本次的演讲中，我们首先探讨了算法排序的前置工作，深入分析了五大经典排序算法，接着我们研究了TopK问题并寻找有效的解决策略。通过实验验证，我们得出了有价值的结论。感谢大家的参与，让我们共同进步、追求卓越！</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今天，我们将深入探讨五种主要排序算法：冒泡排序、选择排序、插入排序、合并排序和快速排序。首先，让我们从冒泡排序开始，了解其工作原理，然后分析其在时间复杂度和空间复杂度方面的表现。接下来，我们会学习选择排序的基本原理，以及它在性能评估上的表现。同样，我们也会深入研究插入排序，并分析其效率。然后我们会转向合并排序，理解它如何工作，并研究其时间和空间复杂性。最后，我们将讨论快速排序，包括它的运作方式以及在时间和空间复杂性方面的分析。</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emf"/><Relationship Id="rId7" Type="http://schemas.openxmlformats.org/officeDocument/2006/relationships/oleObject" Target="../embeddings/oleObject2.bin"/><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emf"/><Relationship Id="rId3" Type="http://schemas.openxmlformats.org/officeDocument/2006/relationships/oleObject" Target="../embeddings/oleObject1.bin"/><Relationship Id="rId2" Type="http://schemas.openxmlformats.org/officeDocument/2006/relationships/image" Target="../media/image7.png"/><Relationship Id="rId11" Type="http://schemas.openxmlformats.org/officeDocument/2006/relationships/notesSlide" Target="../notesSlides/notesSlide17.xml"/><Relationship Id="rId10" Type="http://schemas.openxmlformats.org/officeDocument/2006/relationships/vmlDrawing" Target="../drawings/vmlDrawing1.v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vmlDrawing" Target="../drawings/vmlDrawing2.vml"/><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emf"/><Relationship Id="rId3" Type="http://schemas.openxmlformats.org/officeDocument/2006/relationships/oleObject" Target="../embeddings/oleObject3.bin"/><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vmlDrawing" Target="../drawings/vmlDrawing3.vml"/><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emf"/><Relationship Id="rId3" Type="http://schemas.openxmlformats.org/officeDocument/2006/relationships/oleObject" Target="../embeddings/oleObject4.bin"/><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6.png"/><Relationship Id="rId7" Type="http://schemas.openxmlformats.org/officeDocument/2006/relationships/image" Target="../media/image35.emf"/><Relationship Id="rId6" Type="http://schemas.openxmlformats.org/officeDocument/2006/relationships/oleObject" Target="../embeddings/oleObject6.bin"/><Relationship Id="rId5" Type="http://schemas.openxmlformats.org/officeDocument/2006/relationships/image" Target="../media/image34.png"/><Relationship Id="rId4" Type="http://schemas.openxmlformats.org/officeDocument/2006/relationships/image" Target="../media/image33.emf"/><Relationship Id="rId3" Type="http://schemas.openxmlformats.org/officeDocument/2006/relationships/oleObject" Target="../embeddings/oleObject5.bin"/><Relationship Id="rId2" Type="http://schemas.openxmlformats.org/officeDocument/2006/relationships/image" Target="../media/image7.png"/><Relationship Id="rId11" Type="http://schemas.openxmlformats.org/officeDocument/2006/relationships/notesSlide" Target="../notesSlides/notesSlide20.xml"/><Relationship Id="rId10" Type="http://schemas.openxmlformats.org/officeDocument/2006/relationships/vmlDrawing" Target="../drawings/vmlDrawing4.v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012267"/>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鸡蛋掉落</a:t>
            </a:r>
            <a:r>
              <a:rPr sz="4800" b="1" i="0">
                <a:solidFill>
                  <a:srgbClr val="000000"/>
                </a:solidFill>
                <a:highlight>
                  <a:srgbClr val="FFFFFF">
                    <a:alpha val="0"/>
                  </a:srgbClr>
                </a:highlight>
                <a:latin typeface="微软雅黑" panose="020B0503020204020204" charset="-122"/>
              </a:rPr>
              <a:t>问题探究</a:t>
            </a:r>
            <a:endParaRPr sz="4800" b="1" i="0">
              <a:solidFill>
                <a:srgbClr val="000000"/>
              </a:solidFill>
              <a:highlight>
                <a:srgbClr val="FFFFFF">
                  <a:alpha val="0"/>
                </a:srgbClr>
              </a:highlight>
              <a:latin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098226"/>
            <a:ext cx="11038043"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3000" b="1" i="0">
                <a:solidFill>
                  <a:srgbClr val="002B7F"/>
                </a:solidFill>
                <a:highlight>
                  <a:srgbClr val="FFFFFF">
                    <a:alpha val="0"/>
                  </a:srgbClr>
                </a:highlight>
                <a:latin typeface="微软雅黑" panose="020B0503020204020204" charset="-122"/>
              </a:rPr>
              <a:t>动态</a:t>
            </a:r>
            <a:r>
              <a:rPr lang="zh-CN" sz="3000" b="1" i="0">
                <a:solidFill>
                  <a:srgbClr val="002B7F"/>
                </a:solidFill>
                <a:highlight>
                  <a:srgbClr val="FFFFFF">
                    <a:alpha val="0"/>
                  </a:srgbClr>
                </a:highlight>
                <a:latin typeface="微软雅黑" panose="020B0503020204020204" charset="-122"/>
              </a:rPr>
              <a:t>规划算法</a:t>
            </a:r>
            <a:r>
              <a:rPr lang="zh-CN" sz="3000" b="1" i="0">
                <a:solidFill>
                  <a:srgbClr val="002B7F"/>
                </a:solidFill>
                <a:highlight>
                  <a:srgbClr val="FFFFFF">
                    <a:alpha val="0"/>
                  </a:srgbClr>
                </a:highlight>
                <a:latin typeface="微软雅黑" panose="020B0503020204020204" charset="-122"/>
              </a:rPr>
              <a:t>分析</a:t>
            </a:r>
            <a:endParaRPr lang="zh-CN" sz="30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208444"/>
            <a:ext cx="11038043" cy="455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1575" b="0" i="0">
                <a:solidFill>
                  <a:srgbClr val="000000"/>
                </a:solidFill>
                <a:highlight>
                  <a:srgbClr val="FFFFFF">
                    <a:alpha val="0"/>
                  </a:srgbClr>
                </a:highlight>
                <a:latin typeface="微软雅黑" panose="020B0503020204020204" charset="-122"/>
              </a:rPr>
              <a:t>指导老师：刘刚</a:t>
            </a:r>
            <a:r>
              <a:rPr lang="en-US" altLang="zh-CN" sz="1575" b="0" i="0">
                <a:solidFill>
                  <a:srgbClr val="000000"/>
                </a:solidFill>
                <a:highlight>
                  <a:srgbClr val="FFFFFF">
                    <a:alpha val="0"/>
                  </a:srgbClr>
                </a:highlight>
                <a:latin typeface="微软雅黑" panose="020B0503020204020204" charset="-122"/>
              </a:rPr>
              <a:t>	</a:t>
            </a:r>
            <a:r>
              <a:rPr lang="zh-CN" altLang="en-US" sz="1575" b="0" i="0">
                <a:solidFill>
                  <a:srgbClr val="000000"/>
                </a:solidFill>
                <a:highlight>
                  <a:srgbClr val="FFFFFF">
                    <a:alpha val="0"/>
                  </a:srgbClr>
                </a:highlight>
                <a:latin typeface="微软雅黑" panose="020B0503020204020204" charset="-122"/>
              </a:rPr>
              <a:t>分享人：吴嘉楷</a:t>
            </a:r>
            <a:endParaRPr lang="zh-CN" altLang="en-US" sz="1575" b="0" i="0">
              <a:solidFill>
                <a:srgbClr val="000000"/>
              </a:solidFill>
              <a:highlight>
                <a:srgbClr val="FFFFFF">
                  <a:alpha val="0"/>
                </a:srgbClr>
              </a:highlight>
              <a:latin typeface="微软雅黑" panose="020B0503020204020204" charset="-122"/>
            </a:endParaRPr>
          </a:p>
        </p:txBody>
      </p:sp>
      <p:sp>
        <p:nvSpPr>
          <p:cNvPr id="10" name="文本框 9"/>
          <p:cNvSpPr txBox="1"/>
          <p:nvPr/>
        </p:nvSpPr>
        <p:spPr>
          <a:xfrm>
            <a:off x="4511675" y="764540"/>
            <a:ext cx="3565525" cy="1198880"/>
          </a:xfrm>
          <a:prstGeom prst="rect">
            <a:avLst/>
          </a:prstGeom>
          <a:noFill/>
        </p:spPr>
        <p:txBody>
          <a:bodyPr wrap="square" rtlCol="0">
            <a:spAutoFit/>
          </a:bodyPr>
          <a:lstStyle/>
          <a:p>
            <a:pPr algn="ctr"/>
            <a:r>
              <a:rPr lang="zh-CN" altLang="en-US" sz="7200">
                <a:ln w="15875"/>
                <a:gradFill>
                  <a:gsLst>
                    <a:gs pos="0">
                      <a:schemeClr val="accent1">
                        <a:hueMod val="80000"/>
                      </a:schemeClr>
                    </a:gs>
                    <a:gs pos="100000">
                      <a:schemeClr val="accent1">
                        <a:alpha val="100000"/>
                      </a:schemeClr>
                    </a:gs>
                  </a:gsLst>
                  <a:lin ang="2700000" scaled="0"/>
                </a:gradFill>
                <a:effectLst/>
              </a:rPr>
              <a:t>实验</a:t>
            </a:r>
            <a:r>
              <a:rPr lang="zh-CN" altLang="en-US" sz="7200">
                <a:ln w="15875"/>
                <a:gradFill>
                  <a:gsLst>
                    <a:gs pos="0">
                      <a:schemeClr val="accent1">
                        <a:hueMod val="80000"/>
                      </a:schemeClr>
                    </a:gs>
                    <a:gs pos="100000">
                      <a:schemeClr val="accent1">
                        <a:alpha val="100000"/>
                      </a:schemeClr>
                    </a:gs>
                  </a:gsLst>
                  <a:lin ang="2700000" scaled="0"/>
                </a:gradFill>
                <a:effectLst/>
              </a:rPr>
              <a:t>四</a:t>
            </a:r>
            <a:endParaRPr lang="zh-CN" altLang="en-US" sz="7200">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算法实现</a:t>
            </a:r>
            <a:endParaRPr lang="zh-CN" altLang="en-US" sz="3000" b="1" i="0">
              <a:solidFill>
                <a:schemeClr val="accent1"/>
              </a:solidFill>
              <a:highlight>
                <a:srgbClr val="FFFFFF">
                  <a:alpha val="0"/>
                </a:srgbClr>
              </a:highlight>
              <a:latin typeface="微软雅黑" panose="020B0503020204020204" charset="-122"/>
            </a:endParaRPr>
          </a:p>
        </p:txBody>
      </p:sp>
      <p:sp>
        <p:nvSpPr>
          <p:cNvPr id="7" name="文本框 6"/>
          <p:cNvSpPr txBox="1"/>
          <p:nvPr/>
        </p:nvSpPr>
        <p:spPr>
          <a:xfrm>
            <a:off x="6311900" y="404495"/>
            <a:ext cx="642366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dp[f][e] = min{  max（dp[i-1][e-1] ，dp[f-i][e]）+ 1 }</a:t>
            </a:r>
            <a:endParaRPr lang="zh-CN" altLang="en-US">
              <a:solidFill>
                <a:schemeClr val="accent1"/>
              </a:solidFill>
              <a:effectLst>
                <a:outerShdw blurRad="38100" dist="25400" dir="5400000" algn="ctr" rotWithShape="0">
                  <a:srgbClr val="6E747A">
                    <a:alpha val="43000"/>
                  </a:srgbClr>
                </a:outerShdw>
              </a:effectLst>
            </a:endParaRPr>
          </a:p>
        </p:txBody>
      </p:sp>
      <p:pic>
        <p:nvPicPr>
          <p:cNvPr id="6" name="图片 5"/>
          <p:cNvPicPr>
            <a:picLocks noChangeAspect="1"/>
          </p:cNvPicPr>
          <p:nvPr/>
        </p:nvPicPr>
        <p:blipFill>
          <a:blip r:embed="rId3"/>
          <a:stretch>
            <a:fillRect/>
          </a:stretch>
        </p:blipFill>
        <p:spPr>
          <a:xfrm>
            <a:off x="1199515" y="2075180"/>
            <a:ext cx="4994910" cy="3179445"/>
          </a:xfrm>
          <a:prstGeom prst="rect">
            <a:avLst/>
          </a:prstGeom>
        </p:spPr>
      </p:pic>
      <p:sp>
        <p:nvSpPr>
          <p:cNvPr id="8" name="文本框 7"/>
          <p:cNvSpPr txBox="1"/>
          <p:nvPr/>
        </p:nvSpPr>
        <p:spPr>
          <a:xfrm>
            <a:off x="6675755" y="1969770"/>
            <a:ext cx="4064000" cy="1003935"/>
          </a:xfrm>
          <a:prstGeom prst="rect">
            <a:avLst/>
          </a:prstGeom>
          <a:noFill/>
        </p:spPr>
        <p:txBody>
          <a:bodyPr wrap="square" rtlCol="0">
            <a:spAutoFit/>
          </a:bodyPr>
          <a:p>
            <a:pPr>
              <a:lnSpc>
                <a:spcPct val="100000"/>
              </a:lnSpc>
              <a:spcBef>
                <a:spcPts val="0"/>
              </a:spcBef>
              <a:spcAft>
                <a:spcPts val="400"/>
              </a:spcAft>
            </a:pPr>
            <a:r>
              <a:rPr lang="zh-CN" altLang="en-US" sz="2000">
                <a:solidFill>
                  <a:schemeClr val="accent1"/>
                </a:solidFill>
                <a:effectLst>
                  <a:outerShdw blurRad="38100" dist="25400" dir="5400000" algn="ctr" rotWithShape="0">
                    <a:srgbClr val="6E747A">
                      <a:alpha val="43000"/>
                    </a:srgbClr>
                  </a:outerShdw>
                </a:effectLst>
              </a:rPr>
              <a:t>效率分析：</a:t>
            </a:r>
            <a:endParaRPr lang="zh-CN" altLang="en-US" sz="2000">
              <a:solidFill>
                <a:schemeClr val="accent1"/>
              </a:solidFill>
              <a:effectLst>
                <a:outerShdw blurRad="38100" dist="25400" dir="5400000" algn="ctr" rotWithShape="0">
                  <a:srgbClr val="6E747A">
                    <a:alpha val="43000"/>
                  </a:srgbClr>
                </a:outerShdw>
              </a:effectLst>
            </a:endParaRPr>
          </a:p>
          <a:p>
            <a:pPr indent="457200"/>
            <a:r>
              <a:rPr lang="zh-CN" altLang="en-US"/>
              <a:t>时间复杂度</a:t>
            </a:r>
            <a:r>
              <a:rPr lang="en-US" altLang="zh-CN"/>
              <a:t>——O（e×f log f）</a:t>
            </a:r>
            <a:endParaRPr lang="en-US" altLang="zh-CN"/>
          </a:p>
          <a:p>
            <a:pPr indent="457200"/>
            <a:r>
              <a:rPr lang="zh-CN" altLang="en-US"/>
              <a:t>空间复杂度</a:t>
            </a:r>
            <a:r>
              <a:rPr lang="en-US" altLang="zh-CN"/>
              <a:t>——O（e×f）</a:t>
            </a:r>
            <a:endParaRPr lang="en-US" altLang="zh-CN"/>
          </a:p>
        </p:txBody>
      </p:sp>
      <p:pic>
        <p:nvPicPr>
          <p:cNvPr id="4" name="图片 7"/>
          <p:cNvPicPr>
            <a:picLocks noChangeAspect="1"/>
          </p:cNvPicPr>
          <p:nvPr/>
        </p:nvPicPr>
        <p:blipFill>
          <a:blip r:embed="rId4"/>
          <a:stretch>
            <a:fillRect/>
          </a:stretch>
        </p:blipFill>
        <p:spPr>
          <a:xfrm>
            <a:off x="6744335" y="3356610"/>
            <a:ext cx="4689475" cy="1953260"/>
          </a:xfrm>
          <a:prstGeom prst="rect">
            <a:avLst/>
          </a:prstGeom>
          <a:noFill/>
          <a:ln w="9525">
            <a:noFill/>
          </a:ln>
        </p:spPr>
      </p:pic>
      <p:sp>
        <p:nvSpPr>
          <p:cNvPr id="9" name="圆角矩形 8"/>
          <p:cNvSpPr/>
          <p:nvPr/>
        </p:nvSpPr>
        <p:spPr>
          <a:xfrm>
            <a:off x="6744335" y="3357245"/>
            <a:ext cx="288290" cy="2159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圆角矩形 9"/>
          <p:cNvSpPr/>
          <p:nvPr/>
        </p:nvSpPr>
        <p:spPr>
          <a:xfrm>
            <a:off x="6960235" y="4940935"/>
            <a:ext cx="431800" cy="21653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03</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动态规划算法</a:t>
            </a:r>
            <a:r>
              <a:rPr lang="zh-CN" sz="4800" b="1" i="0">
                <a:solidFill>
                  <a:srgbClr val="0055FF"/>
                </a:solidFill>
                <a:highlight>
                  <a:srgbClr val="FFFFFF">
                    <a:alpha val="0"/>
                  </a:srgbClr>
                </a:highlight>
                <a:latin typeface="微软雅黑" panose="020B0503020204020204" charset="-122"/>
              </a:rPr>
              <a:t>二</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a:t>
            </a:r>
            <a:r>
              <a:rPr lang="zh-CN" sz="3000" b="1" i="0">
                <a:solidFill>
                  <a:schemeClr val="accent1"/>
                </a:solidFill>
                <a:highlight>
                  <a:srgbClr val="FFFFFF">
                    <a:alpha val="0"/>
                  </a:srgbClr>
                </a:highlight>
                <a:latin typeface="微软雅黑" panose="020B0503020204020204" charset="-122"/>
              </a:rPr>
              <a:t>思想</a:t>
            </a:r>
            <a:endParaRPr lang="zh-CN" sz="3000" b="1" i="0">
              <a:solidFill>
                <a:schemeClr val="accent1"/>
              </a:solidFill>
              <a:highlight>
                <a:srgbClr val="FFFFFF">
                  <a:alpha val="0"/>
                </a:srgbClr>
              </a:highlight>
              <a:latin typeface="微软雅黑" panose="020B0503020204020204" charset="-122"/>
            </a:endParaRPr>
          </a:p>
        </p:txBody>
      </p:sp>
      <p:sp>
        <p:nvSpPr>
          <p:cNvPr id="6" name="文本框 5"/>
          <p:cNvSpPr txBox="1"/>
          <p:nvPr/>
        </p:nvSpPr>
        <p:spPr>
          <a:xfrm>
            <a:off x="1466215" y="1052830"/>
            <a:ext cx="9518650" cy="1198880"/>
          </a:xfrm>
          <a:prstGeom prst="rect">
            <a:avLst/>
          </a:prstGeom>
          <a:noFill/>
        </p:spPr>
        <p:txBody>
          <a:bodyPr wrap="square" rtlCol="0">
            <a:spAutoFit/>
          </a:bodyPr>
          <a:p>
            <a:pPr indent="457200"/>
            <a:r>
              <a:rPr lang="zh-CN" altLang="en-US"/>
              <a:t>在之前的动态转移方程中，dp(f，e)表示</a:t>
            </a:r>
            <a:r>
              <a:rPr lang="en-US" altLang="zh-CN"/>
              <a:t> </a:t>
            </a:r>
            <a:r>
              <a:rPr lang="zh-CN" altLang="en-US"/>
              <a:t>f</a:t>
            </a:r>
            <a:r>
              <a:rPr lang="en-US" altLang="zh-CN"/>
              <a:t> </a:t>
            </a:r>
            <a:r>
              <a:rPr lang="zh-CN" altLang="en-US"/>
              <a:t>层楼，e个鸡蛋最坏情况下需要的最少</a:t>
            </a:r>
            <a:r>
              <a:rPr lang="zh-CN" altLang="en-US"/>
              <a:t>试验次数，假设最少需要m次，则该问题等价于，e个鸡蛋，做m次试验，最坏情况下最多能测</a:t>
            </a:r>
            <a:r>
              <a:rPr lang="en-US" altLang="zh-CN"/>
              <a:t> </a:t>
            </a:r>
            <a:r>
              <a:rPr lang="zh-CN" altLang="en-US"/>
              <a:t>f</a:t>
            </a:r>
            <a:r>
              <a:rPr lang="en-US" altLang="zh-CN"/>
              <a:t> </a:t>
            </a:r>
            <a:r>
              <a:rPr lang="zh-CN" altLang="en-US"/>
              <a:t>层楼。</a:t>
            </a:r>
            <a:endParaRPr lang="zh-CN" altLang="en-US"/>
          </a:p>
          <a:p>
            <a:pPr indent="457200"/>
            <a:r>
              <a:rPr lang="zh-CN" altLang="en-US"/>
              <a:t>根据这种定义，我们可以使用</a:t>
            </a:r>
            <a:r>
              <a:rPr lang="zh-CN" altLang="en-US">
                <a:solidFill>
                  <a:schemeClr val="accent1"/>
                </a:solidFill>
                <a:effectLst>
                  <a:outerShdw blurRad="38100" dist="25400" dir="5400000" algn="ctr" rotWithShape="0">
                    <a:srgbClr val="6E747A">
                      <a:alpha val="43000"/>
                    </a:srgbClr>
                  </a:outerShdw>
                </a:effectLst>
              </a:rPr>
              <a:t>dp(e , m)来表示</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e</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个鸡蛋做</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m</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次</a:t>
            </a:r>
            <a:r>
              <a:rPr lang="zh-CN" altLang="en-US">
                <a:solidFill>
                  <a:schemeClr val="accent1"/>
                </a:solidFill>
                <a:effectLst>
                  <a:outerShdw blurRad="38100" dist="25400" dir="5400000" algn="ctr" rotWithShape="0">
                    <a:srgbClr val="6E747A">
                      <a:alpha val="43000"/>
                    </a:srgbClr>
                  </a:outerShdw>
                </a:effectLst>
                <a:sym typeface="+mn-ea"/>
              </a:rPr>
              <a:t>试验</a:t>
            </a:r>
            <a:r>
              <a:rPr lang="zh-CN" altLang="en-US">
                <a:solidFill>
                  <a:schemeClr val="accent1"/>
                </a:solidFill>
                <a:effectLst>
                  <a:outerShdw blurRad="38100" dist="25400" dir="5400000" algn="ctr" rotWithShape="0">
                    <a:srgbClr val="6E747A">
                      <a:alpha val="43000"/>
                    </a:srgbClr>
                  </a:outerShdw>
                </a:effectLst>
              </a:rPr>
              <a:t>，最坏情况下最多能测的楼层数</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a:t>
            </a:r>
            <a:r>
              <a:rPr lang="zh-CN" altLang="en-US"/>
              <a:t>，而第一个使得</a:t>
            </a:r>
            <a:r>
              <a:rPr lang="zh-CN" altLang="en-US">
                <a:solidFill>
                  <a:schemeClr val="accent1"/>
                </a:solidFill>
                <a:effectLst>
                  <a:outerShdw blurRad="38100" dist="25400" dir="5400000" algn="ctr" rotWithShape="0">
                    <a:srgbClr val="6E747A">
                      <a:alpha val="43000"/>
                    </a:srgbClr>
                  </a:outerShdw>
                </a:effectLst>
              </a:rPr>
              <a:t>dp(e ,m) &gt;= f</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的最小的m值</a:t>
            </a:r>
            <a:r>
              <a:rPr lang="zh-CN" altLang="en-US"/>
              <a:t>，即为所求最少</a:t>
            </a:r>
            <a:r>
              <a:rPr lang="zh-CN" altLang="en-US"/>
              <a:t>试验次数。</a:t>
            </a:r>
            <a:endParaRPr lang="zh-CN" altLang="en-US"/>
          </a:p>
        </p:txBody>
      </p:sp>
      <p:pic>
        <p:nvPicPr>
          <p:cNvPr id="4" name="图片 8"/>
          <p:cNvPicPr>
            <a:picLocks noChangeAspect="1"/>
          </p:cNvPicPr>
          <p:nvPr/>
        </p:nvPicPr>
        <p:blipFill>
          <a:blip r:embed="rId3"/>
          <a:stretch>
            <a:fillRect/>
          </a:stretch>
        </p:blipFill>
        <p:spPr>
          <a:xfrm>
            <a:off x="2303780" y="3429000"/>
            <a:ext cx="2512060" cy="2757805"/>
          </a:xfrm>
          <a:prstGeom prst="rect">
            <a:avLst/>
          </a:prstGeom>
          <a:noFill/>
          <a:ln w="9525">
            <a:noFill/>
          </a:ln>
        </p:spPr>
      </p:pic>
      <p:sp>
        <p:nvSpPr>
          <p:cNvPr id="7" name="文本框 6"/>
          <p:cNvSpPr txBox="1"/>
          <p:nvPr/>
        </p:nvSpPr>
        <p:spPr>
          <a:xfrm>
            <a:off x="963930" y="2493010"/>
            <a:ext cx="10226040" cy="645160"/>
          </a:xfrm>
          <a:prstGeom prst="rect">
            <a:avLst/>
          </a:prstGeom>
          <a:noFill/>
        </p:spPr>
        <p:txBody>
          <a:bodyPr wrap="square" rtlCol="0">
            <a:spAutoFit/>
          </a:bodyPr>
          <a:p>
            <a:r>
              <a:rPr lang="zh-CN" altLang="en-US"/>
              <a:t>（1）无论你在哪层楼扔鸡蛋，鸡蛋只可能摔碎或者没摔碎，碎了的话就测楼下，没碎的话就测楼上。</a:t>
            </a:r>
            <a:endParaRPr lang="zh-CN" altLang="en-US"/>
          </a:p>
          <a:p>
            <a:r>
              <a:rPr lang="zh-CN" altLang="en-US"/>
              <a:t>（2）无论你再去测楼上还是楼下，总的楼层数 = 楼上的楼层数 + 楼下的楼层数 + 1（当前这层楼）。</a:t>
            </a:r>
            <a:endParaRPr lang="zh-CN" altLang="en-US"/>
          </a:p>
        </p:txBody>
      </p:sp>
      <p:sp>
        <p:nvSpPr>
          <p:cNvPr id="8" name="文本框 7"/>
          <p:cNvSpPr txBox="1"/>
          <p:nvPr/>
        </p:nvSpPr>
        <p:spPr>
          <a:xfrm>
            <a:off x="5450205" y="3538220"/>
            <a:ext cx="4784725" cy="645160"/>
          </a:xfrm>
          <a:prstGeom prst="rect">
            <a:avLst/>
          </a:prstGeom>
          <a:noFill/>
        </p:spPr>
        <p:txBody>
          <a:bodyPr wrap="square" rtlCol="0">
            <a:spAutoFit/>
          </a:bodyPr>
          <a:p>
            <a:r>
              <a:rPr lang="zh-CN" altLang="en-US"/>
              <a:t>因此，得出状态转移方程：</a:t>
            </a:r>
            <a:endParaRPr lang="zh-CN" altLang="en-US"/>
          </a:p>
          <a:p>
            <a:r>
              <a:rPr lang="zh-CN" altLang="en-US">
                <a:ln w="22225">
                  <a:solidFill>
                    <a:schemeClr val="accent2"/>
                  </a:solidFill>
                  <a:prstDash val="solid"/>
                </a:ln>
                <a:solidFill>
                  <a:schemeClr val="accent2">
                    <a:lumMod val="40000"/>
                    <a:lumOff val="60000"/>
                  </a:schemeClr>
                </a:solidFill>
                <a:effectLst/>
              </a:rPr>
              <a:t>dp[e][m] = dp[e][m - 1] + dp[e - 1][m - 1] + 1</a:t>
            </a:r>
            <a:endParaRPr lang="zh-CN" altLang="en-US">
              <a:ln w="22225">
                <a:solidFill>
                  <a:schemeClr val="accent2"/>
                </a:solidFill>
                <a:prstDash val="solid"/>
              </a:ln>
              <a:solidFill>
                <a:schemeClr val="accent2">
                  <a:lumMod val="40000"/>
                  <a:lumOff val="60000"/>
                </a:schemeClr>
              </a:solidFill>
              <a:effectLst/>
            </a:endParaRPr>
          </a:p>
        </p:txBody>
      </p:sp>
      <p:sp>
        <p:nvSpPr>
          <p:cNvPr id="9" name="文本框 8"/>
          <p:cNvSpPr txBox="1"/>
          <p:nvPr/>
        </p:nvSpPr>
        <p:spPr>
          <a:xfrm>
            <a:off x="5448300" y="4860290"/>
            <a:ext cx="5697220" cy="92202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好处：</a:t>
            </a:r>
            <a:endParaRPr lang="zh-CN" altLang="en-US">
              <a:solidFill>
                <a:schemeClr val="accent1"/>
              </a:solidFill>
              <a:effectLst>
                <a:outerShdw blurRad="38100" dist="25400" dir="5400000" algn="ctr" rotWithShape="0">
                  <a:srgbClr val="6E747A">
                    <a:alpha val="43000"/>
                  </a:srgbClr>
                </a:outerShdw>
              </a:effectLst>
            </a:endParaRPr>
          </a:p>
          <a:p>
            <a:r>
              <a:rPr lang="zh-CN" altLang="en-US"/>
              <a:t>（</a:t>
            </a:r>
            <a:r>
              <a:rPr lang="en-US" altLang="zh-CN"/>
              <a:t>1</a:t>
            </a:r>
            <a:r>
              <a:rPr lang="zh-CN" altLang="en-US"/>
              <a:t>）不再关心我们在哪一层扔鸡蛋，少了一层</a:t>
            </a:r>
            <a:r>
              <a:rPr lang="zh-CN" altLang="en-US"/>
              <a:t>循环</a:t>
            </a:r>
            <a:endParaRPr lang="zh-CN" altLang="en-US"/>
          </a:p>
          <a:p>
            <a:r>
              <a:rPr lang="zh-CN" altLang="en-US"/>
              <a:t>（</a:t>
            </a:r>
            <a:r>
              <a:rPr lang="en-US" altLang="zh-CN"/>
              <a:t>2</a:t>
            </a:r>
            <a:r>
              <a:rPr lang="zh-CN" altLang="en-US"/>
              <a:t>）由于</a:t>
            </a:r>
            <a:r>
              <a:rPr lang="en-US" altLang="zh-CN"/>
              <a:t>m</a:t>
            </a:r>
            <a:r>
              <a:rPr lang="zh-CN" altLang="en-US"/>
              <a:t>远小于楼层数</a:t>
            </a:r>
            <a:r>
              <a:rPr lang="en-US" altLang="zh-CN"/>
              <a:t> f</a:t>
            </a:r>
            <a:r>
              <a:rPr lang="zh-CN" altLang="en-US"/>
              <a:t>，故此可以较早</a:t>
            </a:r>
            <a:r>
              <a:rPr lang="zh-CN" altLang="en-US"/>
              <a:t>剪枝返回</a:t>
            </a:r>
            <a:endParaRPr lang="zh-CN" altLang="en-US"/>
          </a:p>
        </p:txBody>
      </p:sp>
      <p:cxnSp>
        <p:nvCxnSpPr>
          <p:cNvPr id="10" name="直接箭头连接符 9"/>
          <p:cNvCxnSpPr/>
          <p:nvPr/>
        </p:nvCxnSpPr>
        <p:spPr>
          <a:xfrm>
            <a:off x="5361305" y="3098800"/>
            <a:ext cx="447040" cy="762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p:nvPr/>
        </p:nvCxnSpPr>
        <p:spPr>
          <a:xfrm>
            <a:off x="7084060" y="3082290"/>
            <a:ext cx="20320" cy="778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a:off x="8491220" y="3037840"/>
            <a:ext cx="53340" cy="8229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a:t>
            </a:r>
            <a:r>
              <a:rPr lang="zh-CN" sz="3000" b="1" i="0">
                <a:solidFill>
                  <a:schemeClr val="accent1"/>
                </a:solidFill>
                <a:highlight>
                  <a:srgbClr val="FFFFFF">
                    <a:alpha val="0"/>
                  </a:srgbClr>
                </a:highlight>
                <a:latin typeface="微软雅黑" panose="020B0503020204020204" charset="-122"/>
              </a:rPr>
              <a:t>实现</a:t>
            </a:r>
            <a:endParaRPr lang="zh-CN" sz="3000" b="1" i="0">
              <a:solidFill>
                <a:schemeClr val="accent1"/>
              </a:solidFill>
              <a:highlight>
                <a:srgbClr val="FFFFFF">
                  <a:alpha val="0"/>
                </a:srgbClr>
              </a:highlight>
              <a:latin typeface="微软雅黑" panose="020B0503020204020204" charset="-122"/>
            </a:endParaRPr>
          </a:p>
        </p:txBody>
      </p:sp>
      <p:pic>
        <p:nvPicPr>
          <p:cNvPr id="4" name="图片 3"/>
          <p:cNvPicPr>
            <a:picLocks noChangeAspect="1"/>
          </p:cNvPicPr>
          <p:nvPr/>
        </p:nvPicPr>
        <p:blipFill>
          <a:blip r:embed="rId3"/>
          <a:stretch>
            <a:fillRect/>
          </a:stretch>
        </p:blipFill>
        <p:spPr>
          <a:xfrm>
            <a:off x="1199515" y="1844675"/>
            <a:ext cx="4848860" cy="2880360"/>
          </a:xfrm>
          <a:prstGeom prst="rect">
            <a:avLst/>
          </a:prstGeom>
        </p:spPr>
      </p:pic>
      <p:sp>
        <p:nvSpPr>
          <p:cNvPr id="10" name="文本框 9"/>
          <p:cNvSpPr txBox="1"/>
          <p:nvPr/>
        </p:nvSpPr>
        <p:spPr>
          <a:xfrm>
            <a:off x="6503670" y="1772920"/>
            <a:ext cx="4064000" cy="953135"/>
          </a:xfrm>
          <a:prstGeom prst="rect">
            <a:avLst/>
          </a:prstGeom>
          <a:noFill/>
        </p:spPr>
        <p:txBody>
          <a:bodyPr wrap="square" rtlCol="0">
            <a:spAutoFit/>
          </a:bodyPr>
          <a:p>
            <a:pPr>
              <a:lnSpc>
                <a:spcPct val="100000"/>
              </a:lnSpc>
              <a:spcBef>
                <a:spcPts val="0"/>
              </a:spcBef>
              <a:spcAft>
                <a:spcPts val="0"/>
              </a:spcAft>
            </a:pPr>
            <a:r>
              <a:rPr lang="zh-CN" altLang="en-US" sz="2000">
                <a:solidFill>
                  <a:schemeClr val="accent1"/>
                </a:solidFill>
                <a:effectLst>
                  <a:outerShdw blurRad="38100" dist="25400" dir="5400000" algn="ctr" rotWithShape="0">
                    <a:srgbClr val="6E747A">
                      <a:alpha val="43000"/>
                    </a:srgbClr>
                  </a:outerShdw>
                </a:effectLst>
              </a:rPr>
              <a:t>效率分析：</a:t>
            </a:r>
            <a:endParaRPr lang="zh-CN" altLang="en-US" sz="2000">
              <a:solidFill>
                <a:schemeClr val="accent1"/>
              </a:solidFill>
              <a:effectLst>
                <a:outerShdw blurRad="38100" dist="25400" dir="5400000" algn="ctr" rotWithShape="0">
                  <a:srgbClr val="6E747A">
                    <a:alpha val="43000"/>
                  </a:srgbClr>
                </a:outerShdw>
              </a:effectLst>
            </a:endParaRPr>
          </a:p>
          <a:p>
            <a:pPr indent="457200"/>
            <a:r>
              <a:rPr lang="zh-CN" altLang="en-US"/>
              <a:t>时间复杂度</a:t>
            </a:r>
            <a:r>
              <a:rPr lang="en-US" altLang="zh-CN"/>
              <a:t>——O（e×f）</a:t>
            </a:r>
            <a:endParaRPr lang="en-US" altLang="zh-CN"/>
          </a:p>
          <a:p>
            <a:pPr indent="457200"/>
            <a:r>
              <a:rPr lang="en-US" altLang="zh-CN"/>
              <a:t>空间复杂度——O（e×f）</a:t>
            </a:r>
            <a:endParaRPr lang="en-US" altLang="zh-CN"/>
          </a:p>
        </p:txBody>
      </p:sp>
      <p:pic>
        <p:nvPicPr>
          <p:cNvPr id="5" name="图片 11"/>
          <p:cNvPicPr>
            <a:picLocks noChangeAspect="1"/>
          </p:cNvPicPr>
          <p:nvPr/>
        </p:nvPicPr>
        <p:blipFill>
          <a:blip r:embed="rId4"/>
          <a:stretch>
            <a:fillRect/>
          </a:stretch>
        </p:blipFill>
        <p:spPr>
          <a:xfrm>
            <a:off x="6599238" y="2996883"/>
            <a:ext cx="4389755" cy="1800225"/>
          </a:xfrm>
          <a:prstGeom prst="rect">
            <a:avLst/>
          </a:prstGeom>
          <a:noFill/>
          <a:ln w="9525">
            <a:noFill/>
          </a:ln>
        </p:spPr>
      </p:pic>
      <p:sp>
        <p:nvSpPr>
          <p:cNvPr id="6" name="文本框 5"/>
          <p:cNvSpPr txBox="1"/>
          <p:nvPr/>
        </p:nvSpPr>
        <p:spPr>
          <a:xfrm>
            <a:off x="5747385" y="410210"/>
            <a:ext cx="5866130" cy="64516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状态转移</a:t>
            </a:r>
            <a:r>
              <a:rPr lang="zh-CN" altLang="en-US">
                <a:solidFill>
                  <a:schemeClr val="accent1"/>
                </a:solidFill>
                <a:effectLst>
                  <a:outerShdw blurRad="38100" dist="25400" dir="5400000" algn="ctr" rotWithShape="0">
                    <a:srgbClr val="6E747A">
                      <a:alpha val="43000"/>
                    </a:srgbClr>
                  </a:outerShdw>
                </a:effectLst>
                <a:sym typeface="+mn-ea"/>
              </a:rPr>
              <a:t>方程：dp[e][m] = dp[e][m - 1] + dp[e - 1][m - 1] + 1</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p:txBody>
      </p:sp>
      <p:sp>
        <p:nvSpPr>
          <p:cNvPr id="7" name="圆角矩形 6"/>
          <p:cNvSpPr/>
          <p:nvPr/>
        </p:nvSpPr>
        <p:spPr>
          <a:xfrm>
            <a:off x="2352040" y="3429000"/>
            <a:ext cx="1224280" cy="504190"/>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圆角矩形 7"/>
          <p:cNvSpPr/>
          <p:nvPr/>
        </p:nvSpPr>
        <p:spPr>
          <a:xfrm>
            <a:off x="9192895" y="4653280"/>
            <a:ext cx="287655" cy="14351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算法优化</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优化</a:t>
            </a:r>
            <a:r>
              <a:rPr lang="zh-CN" altLang="en-US" sz="3000" b="1" i="0">
                <a:solidFill>
                  <a:schemeClr val="accent1"/>
                </a:solidFill>
                <a:highlight>
                  <a:srgbClr val="FFFFFF">
                    <a:alpha val="0"/>
                  </a:srgbClr>
                </a:highlight>
                <a:latin typeface="微软雅黑" panose="020B0503020204020204" charset="-122"/>
              </a:rPr>
              <a:t>空间</a:t>
            </a:r>
            <a:endParaRPr lang="zh-CN" altLang="en-US"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5747385" y="410210"/>
            <a:ext cx="5866130" cy="64516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状态转移方程：dp[e][m] = dp[e][m - 1] + dp[e - 1][m - 1] + 1</a:t>
            </a:r>
            <a:endParaRPr lang="zh-CN" altLang="en-US">
              <a:solidFill>
                <a:schemeClr val="accent1"/>
              </a:solidFill>
              <a:effectLst>
                <a:outerShdw blurRad="38100" dist="25400" dir="5400000" algn="ctr" rotWithShape="0">
                  <a:srgbClr val="6E747A">
                    <a:alpha val="43000"/>
                  </a:srgbClr>
                </a:outerShdw>
              </a:effectLst>
            </a:endParaRPr>
          </a:p>
          <a:p>
            <a:endParaRPr lang="zh-CN" altLang="en-US">
              <a:solidFill>
                <a:schemeClr val="accent1"/>
              </a:solidFill>
              <a:effectLst>
                <a:outerShdw blurRad="38100" dist="25400" dir="5400000" algn="ctr" rotWithShape="0">
                  <a:srgbClr val="6E747A">
                    <a:alpha val="43000"/>
                  </a:srgbClr>
                </a:outerShdw>
              </a:effectLst>
            </a:endParaRPr>
          </a:p>
        </p:txBody>
      </p:sp>
      <p:sp>
        <p:nvSpPr>
          <p:cNvPr id="6" name="文本框 5"/>
          <p:cNvSpPr txBox="1"/>
          <p:nvPr/>
        </p:nvSpPr>
        <p:spPr>
          <a:xfrm>
            <a:off x="1604645" y="1055370"/>
            <a:ext cx="9094470" cy="1198880"/>
          </a:xfrm>
          <a:prstGeom prst="rect">
            <a:avLst/>
          </a:prstGeom>
          <a:noFill/>
        </p:spPr>
        <p:txBody>
          <a:bodyPr wrap="square" rtlCol="0">
            <a:spAutoFit/>
          </a:bodyPr>
          <a:p>
            <a:pPr indent="457200"/>
            <a:r>
              <a:rPr lang="zh-CN" altLang="en-US"/>
              <a:t>状态dp[e][m]总是从dp[][m-1]转移过来的，不再需要使用其他列的数据，于是，我们首先可以把</a:t>
            </a:r>
            <a:r>
              <a:rPr lang="en-US" altLang="zh-CN"/>
              <a:t> </a:t>
            </a:r>
            <a:r>
              <a:rPr lang="zh-CN" altLang="en-US"/>
              <a:t>e</a:t>
            </a:r>
            <a:r>
              <a:rPr lang="en-US" altLang="zh-CN"/>
              <a:t> </a:t>
            </a:r>
            <a:r>
              <a:rPr lang="zh-CN" altLang="en-US"/>
              <a:t>行</a:t>
            </a:r>
            <a:r>
              <a:rPr lang="en-US" altLang="zh-CN"/>
              <a:t> </a:t>
            </a:r>
            <a:r>
              <a:rPr lang="zh-CN" altLang="en-US"/>
              <a:t>m</a:t>
            </a:r>
            <a:r>
              <a:rPr lang="en-US" altLang="zh-CN"/>
              <a:t> </a:t>
            </a:r>
            <a:r>
              <a:rPr lang="zh-CN" altLang="en-US"/>
              <a:t>列的二维数组压缩到</a:t>
            </a:r>
            <a:r>
              <a:rPr lang="en-US" altLang="zh-CN"/>
              <a:t> </a:t>
            </a:r>
            <a:r>
              <a:rPr lang="zh-CN" altLang="en-US"/>
              <a:t>e</a:t>
            </a:r>
            <a:r>
              <a:rPr lang="en-US" altLang="zh-CN"/>
              <a:t> </a:t>
            </a:r>
            <a:r>
              <a:rPr lang="zh-CN" altLang="en-US"/>
              <a:t>行</a:t>
            </a:r>
            <a:r>
              <a:rPr lang="en-US" altLang="zh-CN"/>
              <a:t> </a:t>
            </a:r>
            <a:r>
              <a:rPr lang="zh-CN" altLang="en-US"/>
              <a:t>2</a:t>
            </a:r>
            <a:r>
              <a:rPr lang="en-US" altLang="zh-CN"/>
              <a:t> </a:t>
            </a:r>
            <a:r>
              <a:rPr lang="zh-CN" altLang="en-US"/>
              <a:t>列，但这还没有达到空间优化的极限，我们还可以借助“</a:t>
            </a:r>
            <a:r>
              <a:rPr lang="zh-CN" altLang="en-US">
                <a:solidFill>
                  <a:schemeClr val="accent1"/>
                </a:solidFill>
                <a:effectLst>
                  <a:outerShdw blurRad="38100" dist="25400" dir="5400000" algn="ctr" rotWithShape="0">
                    <a:srgbClr val="6E747A">
                      <a:alpha val="43000"/>
                    </a:srgbClr>
                  </a:outerShdw>
                </a:effectLst>
              </a:rPr>
              <a:t>滚动数组</a:t>
            </a:r>
            <a:r>
              <a:rPr lang="zh-CN" altLang="en-US"/>
              <a:t>”的方法来优化空间复杂度，将二维数组优化至一维！</a:t>
            </a:r>
            <a:endParaRPr lang="zh-CN" altLang="en-US"/>
          </a:p>
          <a:p>
            <a:pPr indent="457200"/>
            <a:endParaRPr lang="zh-CN" altLang="en-US">
              <a:solidFill>
                <a:schemeClr val="accent1"/>
              </a:solidFill>
              <a:effectLst>
                <a:outerShdw blurRad="38100" dist="25400" dir="5400000" algn="ctr" rotWithShape="0">
                  <a:srgbClr val="6E747A">
                    <a:alpha val="43000"/>
                  </a:srgbClr>
                </a:outerShdw>
              </a:effectLst>
            </a:endParaRPr>
          </a:p>
        </p:txBody>
      </p:sp>
      <p:pic>
        <p:nvPicPr>
          <p:cNvPr id="4" name="图片 21"/>
          <p:cNvPicPr>
            <a:picLocks noChangeAspect="1"/>
          </p:cNvPicPr>
          <p:nvPr/>
        </p:nvPicPr>
        <p:blipFill>
          <a:blip r:embed="rId3"/>
          <a:srcRect l="1643"/>
          <a:stretch>
            <a:fillRect/>
          </a:stretch>
        </p:blipFill>
        <p:spPr>
          <a:xfrm>
            <a:off x="3863658" y="2781935"/>
            <a:ext cx="4104005" cy="2160270"/>
          </a:xfrm>
          <a:prstGeom prst="rect">
            <a:avLst/>
          </a:prstGeom>
          <a:noFill/>
          <a:ln w="9525">
            <a:noFill/>
          </a:ln>
        </p:spPr>
      </p:pic>
      <p:sp>
        <p:nvSpPr>
          <p:cNvPr id="7" name="文本框 6"/>
          <p:cNvSpPr txBox="1"/>
          <p:nvPr/>
        </p:nvSpPr>
        <p:spPr>
          <a:xfrm>
            <a:off x="1604010" y="5045075"/>
            <a:ext cx="9320530" cy="1250315"/>
          </a:xfrm>
          <a:prstGeom prst="rect">
            <a:avLst/>
          </a:prstGeom>
          <a:noFill/>
        </p:spPr>
        <p:txBody>
          <a:bodyPr wrap="square" rtlCol="0">
            <a:spAutoFit/>
          </a:bodyPr>
          <a:p>
            <a:pPr>
              <a:lnSpc>
                <a:spcPct val="100000"/>
              </a:lnSpc>
              <a:spcBef>
                <a:spcPts val="0"/>
              </a:spcBef>
              <a:spcAft>
                <a:spcPts val="400"/>
              </a:spcAft>
            </a:pPr>
            <a:r>
              <a:rPr lang="zh-CN" altLang="en-US"/>
              <a:t>注意：在第二层循环中应该</a:t>
            </a:r>
            <a:r>
              <a:rPr lang="zh-CN" altLang="en-US">
                <a:ln w="22225">
                  <a:solidFill>
                    <a:schemeClr val="accent2"/>
                  </a:solidFill>
                  <a:prstDash val="solid"/>
                </a:ln>
                <a:solidFill>
                  <a:schemeClr val="accent2">
                    <a:lumMod val="40000"/>
                    <a:lumOff val="60000"/>
                  </a:schemeClr>
                </a:solidFill>
                <a:effectLst/>
              </a:rPr>
              <a:t>逆序</a:t>
            </a:r>
            <a:r>
              <a:rPr lang="zh-CN" altLang="en-US"/>
              <a:t>遍历第二个维度。</a:t>
            </a:r>
            <a:endParaRPr lang="zh-CN" altLang="en-US"/>
          </a:p>
          <a:p>
            <a:r>
              <a:rPr lang="zh-CN" altLang="en-US"/>
              <a:t>原因：我们需要使用</a:t>
            </a:r>
            <a:r>
              <a:rPr lang="zh-CN" altLang="en-US">
                <a:solidFill>
                  <a:schemeClr val="accent1"/>
                </a:solidFill>
                <a:effectLst>
                  <a:outerShdw blurRad="38100" dist="25400" dir="5400000" algn="ctr" rotWithShape="0">
                    <a:srgbClr val="6E747A">
                      <a:alpha val="43000"/>
                    </a:srgbClr>
                  </a:outerShdw>
                </a:effectLst>
              </a:rPr>
              <a:t>上一轮的数据去更新本轮数据</a:t>
            </a:r>
            <a:r>
              <a:rPr lang="zh-CN" altLang="en-US"/>
              <a:t>，如果正序遍历第二个维度，那么会使得这一轮更新后的数据再去更新本轮后面的数据，这就变成了使用本轮的数据去更新本轮数据，违背了我们的本意！</a:t>
            </a:r>
            <a:endParaRPr lang="zh-CN" altLang="en-US"/>
          </a:p>
        </p:txBody>
      </p:sp>
      <p:sp>
        <p:nvSpPr>
          <p:cNvPr id="8" name="文本框 7"/>
          <p:cNvSpPr txBox="1"/>
          <p:nvPr/>
        </p:nvSpPr>
        <p:spPr>
          <a:xfrm>
            <a:off x="1604010" y="2275840"/>
            <a:ext cx="9777730" cy="645160"/>
          </a:xfrm>
          <a:prstGeom prst="rect">
            <a:avLst/>
          </a:prstGeom>
          <a:noFill/>
        </p:spPr>
        <p:txBody>
          <a:bodyPr wrap="square" rtlCol="0">
            <a:spAutoFit/>
          </a:bodyPr>
          <a:p>
            <a:r>
              <a:rPr lang="zh-CN" altLang="en-US">
                <a:sym typeface="+mn-ea"/>
              </a:rPr>
              <a:t>滚动数组思想：</a:t>
            </a:r>
            <a:r>
              <a:rPr lang="zh-CN" altLang="en-US">
                <a:solidFill>
                  <a:schemeClr val="accent1"/>
                </a:solidFill>
                <a:effectLst>
                  <a:outerShdw blurRad="38100" dist="25400" dir="5400000" algn="ctr" rotWithShape="0">
                    <a:srgbClr val="6E747A">
                      <a:alpha val="43000"/>
                    </a:srgbClr>
                  </a:outerShdw>
                </a:effectLst>
                <a:sym typeface="+mn-ea"/>
              </a:rPr>
              <a:t>用新数据不断更新覆盖旧数据，从而减少空间的使用。</a:t>
            </a:r>
            <a:endParaRPr lang="zh-CN" altLang="en-US">
              <a:solidFill>
                <a:schemeClr val="accent1"/>
              </a:solidFill>
              <a:effectLst>
                <a:outerShdw blurRad="38100" dist="25400" dir="5400000" algn="ctr" rotWithShape="0">
                  <a:srgbClr val="6E747A">
                    <a:alpha val="43000"/>
                  </a:srgbClr>
                </a:outerShdw>
              </a:effectLst>
            </a:endParaRPr>
          </a:p>
          <a:p>
            <a:endParaRPr lang="zh-CN" altLang="en-US"/>
          </a:p>
        </p:txBody>
      </p:sp>
      <p:sp>
        <p:nvSpPr>
          <p:cNvPr id="9" name="文本框 8"/>
          <p:cNvSpPr txBox="1"/>
          <p:nvPr/>
        </p:nvSpPr>
        <p:spPr>
          <a:xfrm>
            <a:off x="8400415" y="3573145"/>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dp[e] = dp[e] + dp[e - 1] + 1</a:t>
            </a:r>
            <a:endParaRPr lang="zh-CN" altLang="en-US"/>
          </a:p>
        </p:txBody>
      </p:sp>
      <p:cxnSp>
        <p:nvCxnSpPr>
          <p:cNvPr id="10" name="直接箭头连接符 9"/>
          <p:cNvCxnSpPr/>
          <p:nvPr/>
        </p:nvCxnSpPr>
        <p:spPr>
          <a:xfrm>
            <a:off x="9643110" y="842645"/>
            <a:ext cx="53340" cy="27305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算法</a:t>
            </a:r>
            <a:r>
              <a:rPr lang="zh-CN" sz="3000" b="1" i="0">
                <a:solidFill>
                  <a:schemeClr val="accent1"/>
                </a:solidFill>
                <a:highlight>
                  <a:srgbClr val="FFFFFF">
                    <a:alpha val="0"/>
                  </a:srgbClr>
                </a:highlight>
                <a:latin typeface="微软雅黑" panose="020B0503020204020204" charset="-122"/>
              </a:rPr>
              <a:t>实现</a:t>
            </a:r>
            <a:endParaRPr lang="zh-CN" sz="3000" b="1" i="0">
              <a:solidFill>
                <a:schemeClr val="accent1"/>
              </a:solidFill>
              <a:highlight>
                <a:srgbClr val="FFFFFF">
                  <a:alpha val="0"/>
                </a:srgbClr>
              </a:highlight>
              <a:latin typeface="微软雅黑" panose="020B0503020204020204" charset="-122"/>
            </a:endParaRPr>
          </a:p>
        </p:txBody>
      </p:sp>
      <p:pic>
        <p:nvPicPr>
          <p:cNvPr id="11" name="图片 10"/>
          <p:cNvPicPr>
            <a:picLocks noChangeAspect="1"/>
          </p:cNvPicPr>
          <p:nvPr/>
        </p:nvPicPr>
        <p:blipFill>
          <a:blip r:embed="rId3"/>
          <a:stretch>
            <a:fillRect/>
          </a:stretch>
        </p:blipFill>
        <p:spPr>
          <a:xfrm>
            <a:off x="984885" y="1558290"/>
            <a:ext cx="4968240" cy="2931160"/>
          </a:xfrm>
          <a:prstGeom prst="rect">
            <a:avLst/>
          </a:prstGeom>
        </p:spPr>
      </p:pic>
      <p:sp>
        <p:nvSpPr>
          <p:cNvPr id="12" name="文本框 11"/>
          <p:cNvSpPr txBox="1"/>
          <p:nvPr/>
        </p:nvSpPr>
        <p:spPr>
          <a:xfrm>
            <a:off x="6288405" y="1557655"/>
            <a:ext cx="4064000" cy="953135"/>
          </a:xfrm>
          <a:prstGeom prst="rect">
            <a:avLst/>
          </a:prstGeom>
          <a:noFill/>
        </p:spPr>
        <p:txBody>
          <a:bodyPr wrap="square" rtlCol="0">
            <a:spAutoFit/>
          </a:bodyPr>
          <a:p>
            <a:pPr>
              <a:lnSpc>
                <a:spcPct val="100000"/>
              </a:lnSpc>
              <a:spcBef>
                <a:spcPts val="0"/>
              </a:spcBef>
              <a:spcAft>
                <a:spcPts val="0"/>
              </a:spcAft>
            </a:pPr>
            <a:r>
              <a:rPr lang="zh-CN" altLang="en-US" sz="2000">
                <a:solidFill>
                  <a:schemeClr val="accent1"/>
                </a:solidFill>
                <a:effectLst>
                  <a:outerShdw blurRad="38100" dist="25400" dir="5400000" algn="ctr" rotWithShape="0">
                    <a:srgbClr val="6E747A">
                      <a:alpha val="43000"/>
                    </a:srgbClr>
                  </a:outerShdw>
                </a:effectLst>
              </a:rPr>
              <a:t>效率分析：</a:t>
            </a:r>
            <a:endParaRPr lang="zh-CN" altLang="en-US" sz="2000">
              <a:solidFill>
                <a:schemeClr val="accent1"/>
              </a:solidFill>
              <a:effectLst>
                <a:outerShdw blurRad="38100" dist="25400" dir="5400000" algn="ctr" rotWithShape="0">
                  <a:srgbClr val="6E747A">
                    <a:alpha val="43000"/>
                  </a:srgbClr>
                </a:outerShdw>
              </a:effectLst>
            </a:endParaRPr>
          </a:p>
          <a:p>
            <a:pPr indent="457200"/>
            <a:r>
              <a:rPr lang="zh-CN" altLang="en-US"/>
              <a:t>时间复杂度</a:t>
            </a:r>
            <a:r>
              <a:rPr lang="en-US" altLang="zh-CN"/>
              <a:t>——O（e×f）</a:t>
            </a:r>
            <a:endParaRPr lang="en-US" altLang="zh-CN"/>
          </a:p>
          <a:p>
            <a:pPr indent="457200"/>
            <a:r>
              <a:rPr lang="en-US" altLang="zh-CN"/>
              <a:t>空间复杂度——O（e）</a:t>
            </a:r>
            <a:endParaRPr lang="en-US" altLang="zh-CN"/>
          </a:p>
        </p:txBody>
      </p:sp>
      <p:pic>
        <p:nvPicPr>
          <p:cNvPr id="4" name="图片 23"/>
          <p:cNvPicPr>
            <a:picLocks noChangeAspect="1"/>
          </p:cNvPicPr>
          <p:nvPr/>
        </p:nvPicPr>
        <p:blipFill>
          <a:blip r:embed="rId4"/>
          <a:stretch>
            <a:fillRect/>
          </a:stretch>
        </p:blipFill>
        <p:spPr>
          <a:xfrm>
            <a:off x="6288405" y="2997835"/>
            <a:ext cx="5152390" cy="1379220"/>
          </a:xfrm>
          <a:prstGeom prst="rect">
            <a:avLst/>
          </a:prstGeom>
          <a:noFill/>
          <a:ln w="9525">
            <a:noFill/>
          </a:ln>
        </p:spPr>
      </p:pic>
      <p:sp>
        <p:nvSpPr>
          <p:cNvPr id="13" name="文本框 12"/>
          <p:cNvSpPr txBox="1"/>
          <p:nvPr/>
        </p:nvSpPr>
        <p:spPr>
          <a:xfrm>
            <a:off x="1055370" y="4797425"/>
            <a:ext cx="10364470" cy="1198880"/>
          </a:xfrm>
          <a:prstGeom prst="rect">
            <a:avLst/>
          </a:prstGeom>
          <a:noFill/>
        </p:spPr>
        <p:txBody>
          <a:bodyPr wrap="square" rtlCol="0">
            <a:spAutoFit/>
          </a:bodyPr>
          <a:p>
            <a:pPr indent="457200"/>
            <a:r>
              <a:rPr lang="zh-CN" altLang="en-US"/>
              <a:t>我们的本意只是在优化空间复杂度，但却意外地优化了时间效率！</a:t>
            </a:r>
            <a:endParaRPr lang="zh-CN" altLang="en-US"/>
          </a:p>
          <a:p>
            <a:pPr indent="457200"/>
            <a:endParaRPr lang="zh-CN" altLang="en-US"/>
          </a:p>
          <a:p>
            <a:pPr indent="457200"/>
            <a:r>
              <a:rPr lang="zh-CN" altLang="en-US"/>
              <a:t>对比优化前的算法，唯一可能改变时间效率的操作就是第二层循环中的正序改为了</a:t>
            </a:r>
            <a:r>
              <a:rPr lang="zh-CN" altLang="en-US">
                <a:ln w="22225">
                  <a:solidFill>
                    <a:schemeClr val="accent2"/>
                  </a:solidFill>
                  <a:prstDash val="solid"/>
                </a:ln>
                <a:solidFill>
                  <a:schemeClr val="accent2">
                    <a:lumMod val="40000"/>
                    <a:lumOff val="60000"/>
                  </a:schemeClr>
                </a:solidFill>
                <a:effectLst/>
              </a:rPr>
              <a:t>逆序</a:t>
            </a:r>
            <a:r>
              <a:rPr lang="zh-CN" altLang="en-US"/>
              <a:t>。由于使用鸡蛋数</a:t>
            </a:r>
            <a:r>
              <a:rPr lang="en-US" altLang="zh-CN"/>
              <a:t> </a:t>
            </a:r>
            <a:r>
              <a:rPr lang="zh-CN" altLang="en-US"/>
              <a:t>e</a:t>
            </a:r>
            <a:r>
              <a:rPr lang="en-US" altLang="zh-CN"/>
              <a:t> </a:t>
            </a:r>
            <a:r>
              <a:rPr lang="zh-CN" altLang="en-US"/>
              <a:t>越大，能测试的楼层数就越多，于是会</a:t>
            </a:r>
            <a:r>
              <a:rPr lang="zh-CN" altLang="en-US">
                <a:solidFill>
                  <a:schemeClr val="accent1"/>
                </a:solidFill>
                <a:effectLst>
                  <a:outerShdw blurRad="38100" dist="25400" dir="5400000" algn="ctr" rotWithShape="0">
                    <a:srgbClr val="6E747A">
                      <a:alpha val="43000"/>
                    </a:srgbClr>
                  </a:outerShdw>
                </a:effectLst>
              </a:rPr>
              <a:t>更快达到返回条件</a:t>
            </a:r>
            <a:r>
              <a:rPr lang="zh-CN" altLang="en-US"/>
              <a:t>，提前剪枝！</a:t>
            </a:r>
            <a:endParaRPr lang="zh-CN" altLang="en-US"/>
          </a:p>
        </p:txBody>
      </p:sp>
      <p:cxnSp>
        <p:nvCxnSpPr>
          <p:cNvPr id="14" name="直接箭头连接符 13"/>
          <p:cNvCxnSpPr/>
          <p:nvPr/>
        </p:nvCxnSpPr>
        <p:spPr>
          <a:xfrm flipH="1">
            <a:off x="5735955" y="4096385"/>
            <a:ext cx="782955" cy="7004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圆角矩形 14"/>
          <p:cNvSpPr/>
          <p:nvPr/>
        </p:nvSpPr>
        <p:spPr>
          <a:xfrm>
            <a:off x="1847850" y="2997200"/>
            <a:ext cx="1800225" cy="2159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4</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lang="zh-CN" altLang="en-US" sz="4800">
                <a:solidFill>
                  <a:schemeClr val="accent1"/>
                </a:solidFill>
                <a:effectLst>
                  <a:outerShdw blurRad="38100" dist="25400" dir="5400000" algn="ctr" rotWithShape="0">
                    <a:srgbClr val="6E747A">
                      <a:alpha val="43000"/>
                    </a:srgbClr>
                  </a:outerShdw>
                </a:effectLst>
                <a:highlight>
                  <a:srgbClr val="FFFFFF">
                    <a:alpha val="0"/>
                  </a:srgbClr>
                </a:highlight>
                <a:latin typeface="微软雅黑" panose="020B0503020204020204" charset="-122"/>
                <a:sym typeface="+mn-ea"/>
              </a:rPr>
              <a:t>算法实际与理论效率</a:t>
            </a:r>
            <a:endParaRPr lang="zh-CN" altLang="en-US" sz="4800" b="1" i="0">
              <a:solidFill>
                <a:schemeClr val="accent1"/>
              </a:solidFill>
              <a:effectLst>
                <a:outerShdw blurRad="38100" dist="25400" dir="5400000" algn="ctr" rotWithShape="0">
                  <a:srgbClr val="6E747A">
                    <a:alpha val="43000"/>
                  </a:srgbClr>
                </a:outerShdw>
              </a:effectLst>
              <a:highlight>
                <a:srgbClr val="FFFFFF">
                  <a:alpha val="0"/>
                </a:srgbClr>
              </a:highlight>
              <a:latin typeface="微软雅黑" panose="020B0503020204020204"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固定鸡蛋数</a:t>
            </a:r>
            <a:r>
              <a:rPr lang="en-US" altLang="zh-CN" sz="3000" b="1" i="0">
                <a:solidFill>
                  <a:schemeClr val="accent1"/>
                </a:solidFill>
                <a:highlight>
                  <a:srgbClr val="FFFFFF">
                    <a:alpha val="0"/>
                  </a:srgbClr>
                </a:highlight>
                <a:latin typeface="微软雅黑" panose="020B0503020204020204" charset="-122"/>
              </a:rPr>
              <a:t> e</a:t>
            </a:r>
            <a:endParaRPr lang="en-US" altLang="zh-CN" sz="3000" b="1" i="0">
              <a:solidFill>
                <a:schemeClr val="accent1"/>
              </a:solidFill>
              <a:highlight>
                <a:srgbClr val="FFFFFF">
                  <a:alpha val="0"/>
                </a:srgbClr>
              </a:highlight>
              <a:latin typeface="微软雅黑" panose="020B0503020204020204" charset="-122"/>
            </a:endParaRPr>
          </a:p>
        </p:txBody>
      </p:sp>
      <p:sp>
        <p:nvSpPr>
          <p:cNvPr id="8" name="文本框 7"/>
          <p:cNvSpPr txBox="1"/>
          <p:nvPr/>
        </p:nvSpPr>
        <p:spPr>
          <a:xfrm>
            <a:off x="4868545" y="404495"/>
            <a:ext cx="695325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固定鸡蛋数e = 100 ， 改变楼层数</a:t>
            </a:r>
            <a:r>
              <a:rPr lang="en-US" altLang="zh-CN">
                <a:solidFill>
                  <a:schemeClr val="accent1"/>
                </a:solidFill>
                <a:effectLst>
                  <a:outerShdw blurRad="38100" dist="25400" dir="5400000" algn="ctr" rotWithShape="0">
                    <a:srgbClr val="6E747A">
                      <a:alpha val="43000"/>
                    </a:srgbClr>
                  </a:outerShdw>
                </a:effectLst>
              </a:rPr>
              <a:t> f </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f ∈ [ 50000 , 100000 ]</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4" name="Object 18"/>
          <p:cNvGraphicFramePr>
            <a:graphicFrameLocks noChangeAspect="1"/>
          </p:cNvGraphicFramePr>
          <p:nvPr/>
        </p:nvGraphicFramePr>
        <p:xfrm>
          <a:off x="1386840" y="1511935"/>
          <a:ext cx="5265680" cy="1080000"/>
        </p:xfrm>
        <a:graphic>
          <a:graphicData uri="http://schemas.openxmlformats.org/presentationml/2006/ole">
            <mc:AlternateContent xmlns:mc="http://schemas.openxmlformats.org/markup-compatibility/2006">
              <mc:Choice xmlns:v="urn:schemas-microsoft-com:vml" Requires="v">
                <p:oleObj spid="_x0000_s3076" name="" r:id="rId3" imgW="4972050" imgH="1019175" progId="Excel.Sheet.12">
                  <p:embed/>
                </p:oleObj>
              </mc:Choice>
              <mc:Fallback>
                <p:oleObj name="" r:id="rId3" imgW="4972050" imgH="1019175" progId="Excel.Sheet.12">
                  <p:embed/>
                  <p:pic>
                    <p:nvPicPr>
                      <p:cNvPr id="0" name="图片 3075"/>
                      <p:cNvPicPr/>
                      <p:nvPr/>
                    </p:nvPicPr>
                    <p:blipFill>
                      <a:blip r:embed="rId4"/>
                      <a:stretch>
                        <a:fillRect/>
                      </a:stretch>
                    </p:blipFill>
                    <p:spPr>
                      <a:xfrm>
                        <a:off x="1386840" y="1511935"/>
                        <a:ext cx="5265680" cy="1080000"/>
                      </a:xfrm>
                      <a:prstGeom prst="rect">
                        <a:avLst/>
                      </a:prstGeom>
                      <a:noFill/>
                      <a:ln w="38100">
                        <a:noFill/>
                        <a:miter/>
                      </a:ln>
                    </p:spPr>
                  </p:pic>
                </p:oleObj>
              </mc:Fallback>
            </mc:AlternateContent>
          </a:graphicData>
        </a:graphic>
      </p:graphicFrame>
      <p:pic>
        <p:nvPicPr>
          <p:cNvPr id="5" name="图片 20"/>
          <p:cNvPicPr>
            <a:picLocks noChangeAspect="1"/>
          </p:cNvPicPr>
          <p:nvPr/>
        </p:nvPicPr>
        <p:blipFill>
          <a:blip r:embed="rId5"/>
          <a:stretch>
            <a:fillRect/>
          </a:stretch>
        </p:blipFill>
        <p:spPr>
          <a:xfrm>
            <a:off x="7464108" y="919163"/>
            <a:ext cx="3600000" cy="2161977"/>
          </a:xfrm>
          <a:prstGeom prst="rect">
            <a:avLst/>
          </a:prstGeom>
          <a:noFill/>
          <a:ln w="9525">
            <a:noFill/>
          </a:ln>
        </p:spPr>
      </p:pic>
      <p:pic>
        <p:nvPicPr>
          <p:cNvPr id="6" name="图片 25"/>
          <p:cNvPicPr>
            <a:picLocks noChangeAspect="1"/>
          </p:cNvPicPr>
          <p:nvPr/>
        </p:nvPicPr>
        <p:blipFill>
          <a:blip r:embed="rId6"/>
          <a:stretch>
            <a:fillRect/>
          </a:stretch>
        </p:blipFill>
        <p:spPr>
          <a:xfrm>
            <a:off x="7464108" y="4437698"/>
            <a:ext cx="3600000" cy="1313795"/>
          </a:xfrm>
          <a:prstGeom prst="rect">
            <a:avLst/>
          </a:prstGeom>
          <a:noFill/>
          <a:ln w="9525">
            <a:noFill/>
          </a:ln>
        </p:spPr>
      </p:pic>
      <p:graphicFrame>
        <p:nvGraphicFramePr>
          <p:cNvPr id="7" name="Object 26"/>
          <p:cNvGraphicFramePr>
            <a:graphicFrameLocks noChangeAspect="1"/>
          </p:cNvGraphicFramePr>
          <p:nvPr/>
        </p:nvGraphicFramePr>
        <p:xfrm>
          <a:off x="1415098" y="4579303"/>
          <a:ext cx="5265255" cy="1080000"/>
        </p:xfrm>
        <a:graphic>
          <a:graphicData uri="http://schemas.openxmlformats.org/presentationml/2006/ole">
            <mc:AlternateContent xmlns:mc="http://schemas.openxmlformats.org/markup-compatibility/2006">
              <mc:Choice xmlns:v="urn:schemas-microsoft-com:vml" Requires="v">
                <p:oleObj spid="_x0000_s11" name="" r:id="rId7" imgW="4972050" imgH="1019175" progId="Excel.Sheet.12">
                  <p:embed/>
                </p:oleObj>
              </mc:Choice>
              <mc:Fallback>
                <p:oleObj name="" r:id="rId7" imgW="4972050" imgH="1019175" progId="Excel.Sheet.12">
                  <p:embed/>
                  <p:pic>
                    <p:nvPicPr>
                      <p:cNvPr id="0" name="图片 10"/>
                      <p:cNvPicPr/>
                      <p:nvPr/>
                    </p:nvPicPr>
                    <p:blipFill>
                      <a:blip r:embed="rId8"/>
                      <a:stretch>
                        <a:fillRect/>
                      </a:stretch>
                    </p:blipFill>
                    <p:spPr>
                      <a:xfrm>
                        <a:off x="1415098" y="4579303"/>
                        <a:ext cx="5265255" cy="1080000"/>
                      </a:xfrm>
                      <a:prstGeom prst="rect">
                        <a:avLst/>
                      </a:prstGeom>
                      <a:noFill/>
                      <a:ln w="38100">
                        <a:noFill/>
                        <a:miter/>
                      </a:ln>
                    </p:spPr>
                  </p:pic>
                </p:oleObj>
              </mc:Fallback>
            </mc:AlternateContent>
          </a:graphicData>
        </a:graphic>
      </p:graphicFrame>
      <p:sp>
        <p:nvSpPr>
          <p:cNvPr id="12" name="文本框 11"/>
          <p:cNvSpPr txBox="1"/>
          <p:nvPr/>
        </p:nvSpPr>
        <p:spPr>
          <a:xfrm>
            <a:off x="1415415" y="3141345"/>
            <a:ext cx="9568815" cy="922020"/>
          </a:xfrm>
          <a:prstGeom prst="rect">
            <a:avLst/>
          </a:prstGeom>
          <a:noFill/>
        </p:spPr>
        <p:txBody>
          <a:bodyPr wrap="square" rtlCol="0">
            <a:spAutoFit/>
          </a:bodyPr>
          <a:p>
            <a:pPr indent="457200"/>
            <a:r>
              <a:rPr lang="zh-CN" altLang="en-US"/>
              <a:t>算法一的实际耗时比理论耗时较小，且耗时差距随着楼层数</a:t>
            </a:r>
            <a:r>
              <a:rPr lang="en-US" altLang="zh-CN"/>
              <a:t> </a:t>
            </a:r>
            <a:r>
              <a:rPr lang="zh-CN" altLang="en-US"/>
              <a:t>f</a:t>
            </a:r>
            <a:r>
              <a:rPr lang="en-US" altLang="zh-CN"/>
              <a:t> </a:t>
            </a:r>
            <a:r>
              <a:rPr lang="zh-CN" altLang="en-US"/>
              <a:t>的增大而增大。</a:t>
            </a:r>
            <a:endParaRPr lang="zh-CN" altLang="en-US"/>
          </a:p>
          <a:p>
            <a:r>
              <a:rPr lang="zh-CN" altLang="en-US"/>
              <a:t>原因分析：二分的范围并不是固定的</a:t>
            </a:r>
            <a:r>
              <a:rPr lang="en-US" altLang="zh-CN"/>
              <a:t> </a:t>
            </a:r>
            <a:r>
              <a:rPr lang="zh-CN" altLang="en-US"/>
              <a:t>f</a:t>
            </a:r>
            <a:r>
              <a:rPr lang="en-US" altLang="zh-CN"/>
              <a:t> </a:t>
            </a:r>
            <a:r>
              <a:rPr lang="zh-CN" altLang="en-US"/>
              <a:t> ， 而是2 ~ f ，因此，二分的时间消耗会略小于</a:t>
            </a:r>
            <a:endParaRPr lang="zh-CN" altLang="en-US"/>
          </a:p>
          <a:p>
            <a:r>
              <a:rPr lang="zh-CN" altLang="en-US"/>
              <a:t>O（log f），且该偏差会随着</a:t>
            </a:r>
            <a:r>
              <a:rPr lang="en-US" altLang="zh-CN"/>
              <a:t> </a:t>
            </a:r>
            <a:r>
              <a:rPr lang="zh-CN" altLang="en-US"/>
              <a:t>f</a:t>
            </a:r>
            <a:r>
              <a:rPr lang="en-US" altLang="zh-CN"/>
              <a:t> </a:t>
            </a:r>
            <a:r>
              <a:rPr lang="zh-CN" altLang="en-US"/>
              <a:t>增大而出现更大的波动。</a:t>
            </a:r>
            <a:endParaRPr lang="zh-CN" altLang="en-US"/>
          </a:p>
        </p:txBody>
      </p:sp>
      <p:sp>
        <p:nvSpPr>
          <p:cNvPr id="13" name="文本框 12"/>
          <p:cNvSpPr txBox="1"/>
          <p:nvPr/>
        </p:nvSpPr>
        <p:spPr>
          <a:xfrm>
            <a:off x="4368165" y="6020435"/>
            <a:ext cx="4064000" cy="368300"/>
          </a:xfrm>
          <a:prstGeom prst="rect">
            <a:avLst/>
          </a:prstGeom>
          <a:noFill/>
        </p:spPr>
        <p:txBody>
          <a:bodyPr wrap="square" rtlCol="0">
            <a:spAutoFit/>
          </a:bodyPr>
          <a:p>
            <a:r>
              <a:rPr lang="zh-CN" altLang="en-US"/>
              <a:t>算法二的实际耗时几乎全为0毫秒！</a:t>
            </a:r>
            <a:endParaRPr lang="zh-CN" altLang="en-US"/>
          </a:p>
        </p:txBody>
      </p:sp>
      <p:cxnSp>
        <p:nvCxnSpPr>
          <p:cNvPr id="14" name="直接连接符 13"/>
          <p:cNvCxnSpPr/>
          <p:nvPr/>
        </p:nvCxnSpPr>
        <p:spPr>
          <a:xfrm flipV="1">
            <a:off x="347980" y="4220210"/>
            <a:ext cx="11436985" cy="2476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固定楼层数</a:t>
            </a:r>
            <a:r>
              <a:rPr lang="en-US" altLang="zh-CN" sz="3000" b="1" i="0">
                <a:solidFill>
                  <a:schemeClr val="accent1"/>
                </a:solidFill>
                <a:highlight>
                  <a:srgbClr val="FFFFFF">
                    <a:alpha val="0"/>
                  </a:srgbClr>
                </a:highlight>
                <a:latin typeface="微软雅黑" panose="020B0503020204020204" charset="-122"/>
              </a:rPr>
              <a:t> f</a:t>
            </a:r>
            <a:endParaRPr lang="en-US" alt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4728845" y="404495"/>
            <a:ext cx="634111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固定楼层数</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 = 10000 ， 改变鸡蛋数e</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e ∈ [ 5000 , 10000]</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4" name="Object 29"/>
          <p:cNvGraphicFramePr/>
          <p:nvPr/>
        </p:nvGraphicFramePr>
        <p:xfrm>
          <a:off x="1415415" y="1484313"/>
          <a:ext cx="4972050" cy="1080000"/>
        </p:xfrm>
        <a:graphic>
          <a:graphicData uri="http://schemas.openxmlformats.org/presentationml/2006/ole">
            <mc:AlternateContent xmlns:mc="http://schemas.openxmlformats.org/markup-compatibility/2006">
              <mc:Choice xmlns:v="urn:schemas-microsoft-com:vml" Requires="v">
                <p:oleObj spid="_x0000_s3076" name="" r:id="rId3" imgW="4972050" imgH="1019175" progId="Excel.Sheet.12">
                  <p:embed/>
                </p:oleObj>
              </mc:Choice>
              <mc:Fallback>
                <p:oleObj name="" r:id="rId3" imgW="4972050" imgH="1019175" progId="Excel.Sheet.12">
                  <p:embed/>
                  <p:pic>
                    <p:nvPicPr>
                      <p:cNvPr id="0" name="图片 3075"/>
                      <p:cNvPicPr/>
                      <p:nvPr/>
                    </p:nvPicPr>
                    <p:blipFill>
                      <a:blip r:embed="rId4"/>
                      <a:stretch>
                        <a:fillRect/>
                      </a:stretch>
                    </p:blipFill>
                    <p:spPr>
                      <a:xfrm>
                        <a:off x="1415415" y="1484313"/>
                        <a:ext cx="4972050" cy="1080000"/>
                      </a:xfrm>
                      <a:prstGeom prst="rect">
                        <a:avLst/>
                      </a:prstGeom>
                      <a:noFill/>
                      <a:ln w="38100">
                        <a:noFill/>
                        <a:miter/>
                      </a:ln>
                    </p:spPr>
                  </p:pic>
                </p:oleObj>
              </mc:Fallback>
            </mc:AlternateContent>
          </a:graphicData>
        </a:graphic>
      </p:graphicFrame>
      <p:pic>
        <p:nvPicPr>
          <p:cNvPr id="6" name="图片 30"/>
          <p:cNvPicPr>
            <a:picLocks noChangeAspect="1"/>
          </p:cNvPicPr>
          <p:nvPr/>
        </p:nvPicPr>
        <p:blipFill>
          <a:blip r:embed="rId5"/>
          <a:stretch>
            <a:fillRect/>
          </a:stretch>
        </p:blipFill>
        <p:spPr>
          <a:xfrm>
            <a:off x="7176135" y="908685"/>
            <a:ext cx="3600000" cy="2334697"/>
          </a:xfrm>
          <a:prstGeom prst="rect">
            <a:avLst/>
          </a:prstGeom>
          <a:noFill/>
          <a:ln w="9525">
            <a:noFill/>
          </a:ln>
        </p:spPr>
      </p:pic>
      <p:sp>
        <p:nvSpPr>
          <p:cNvPr id="7" name="文本框 6"/>
          <p:cNvSpPr txBox="1"/>
          <p:nvPr/>
        </p:nvSpPr>
        <p:spPr>
          <a:xfrm>
            <a:off x="1991360" y="2780665"/>
            <a:ext cx="4605020" cy="368300"/>
          </a:xfrm>
          <a:prstGeom prst="rect">
            <a:avLst/>
          </a:prstGeom>
          <a:noFill/>
        </p:spPr>
        <p:txBody>
          <a:bodyPr wrap="square" rtlCol="0">
            <a:spAutoFit/>
          </a:bodyPr>
          <a:p>
            <a:r>
              <a:rPr lang="zh-CN" altLang="en-US"/>
              <a:t>算法一的实际耗时比理论耗时略大一点。</a:t>
            </a:r>
            <a:endParaRPr lang="en-US" altLang="zh-CN"/>
          </a:p>
        </p:txBody>
      </p:sp>
      <p:sp>
        <p:nvSpPr>
          <p:cNvPr id="9" name="文本框 8"/>
          <p:cNvSpPr txBox="1"/>
          <p:nvPr/>
        </p:nvSpPr>
        <p:spPr>
          <a:xfrm>
            <a:off x="2783840" y="3379470"/>
            <a:ext cx="6632575" cy="368300"/>
          </a:xfrm>
          <a:prstGeom prst="rect">
            <a:avLst/>
          </a:prstGeom>
          <a:noFill/>
        </p:spPr>
        <p:txBody>
          <a:bodyPr wrap="square" rtlCol="0">
            <a:spAutoFit/>
          </a:bodyPr>
          <a:p>
            <a:r>
              <a:rPr lang="zh-CN" altLang="en-US"/>
              <a:t>曲线与一次函数接近，符合O（e×f log f）的时间复杂度。</a:t>
            </a:r>
            <a:endParaRPr lang="zh-CN" altLang="en-US"/>
          </a:p>
        </p:txBody>
      </p:sp>
      <p:pic>
        <p:nvPicPr>
          <p:cNvPr id="8" name="图片 31"/>
          <p:cNvPicPr>
            <a:picLocks noChangeAspect="1"/>
          </p:cNvPicPr>
          <p:nvPr/>
        </p:nvPicPr>
        <p:blipFill>
          <a:blip r:embed="rId6"/>
          <a:stretch>
            <a:fillRect/>
          </a:stretch>
        </p:blipFill>
        <p:spPr>
          <a:xfrm>
            <a:off x="1415415" y="4364355"/>
            <a:ext cx="5004000" cy="1872334"/>
          </a:xfrm>
          <a:prstGeom prst="rect">
            <a:avLst/>
          </a:prstGeom>
          <a:noFill/>
          <a:ln w="9525">
            <a:noFill/>
          </a:ln>
        </p:spPr>
      </p:pic>
      <p:sp>
        <p:nvSpPr>
          <p:cNvPr id="11" name="文本框 10"/>
          <p:cNvSpPr txBox="1"/>
          <p:nvPr/>
        </p:nvSpPr>
        <p:spPr>
          <a:xfrm>
            <a:off x="7005955" y="5084445"/>
            <a:ext cx="4064000" cy="368300"/>
          </a:xfrm>
          <a:prstGeom prst="rect">
            <a:avLst/>
          </a:prstGeom>
          <a:noFill/>
        </p:spPr>
        <p:txBody>
          <a:bodyPr wrap="square" rtlCol="0">
            <a:spAutoFit/>
          </a:bodyPr>
          <a:p>
            <a:r>
              <a:rPr lang="zh-CN" altLang="en-US"/>
              <a:t>算法二的实际耗时几乎全为0毫秒！</a:t>
            </a:r>
            <a:endParaRPr lang="zh-CN" altLang="en-US"/>
          </a:p>
        </p:txBody>
      </p:sp>
      <p:cxnSp>
        <p:nvCxnSpPr>
          <p:cNvPr id="12" name="直接连接符 11"/>
          <p:cNvCxnSpPr/>
          <p:nvPr/>
        </p:nvCxnSpPr>
        <p:spPr>
          <a:xfrm>
            <a:off x="292735" y="3952240"/>
            <a:ext cx="11563985" cy="5270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固定楼层数</a:t>
            </a:r>
            <a:r>
              <a:rPr lang="en-US" altLang="zh-CN" sz="3000" b="1" i="0">
                <a:solidFill>
                  <a:schemeClr val="accent1"/>
                </a:solidFill>
                <a:highlight>
                  <a:srgbClr val="FFFFFF">
                    <a:alpha val="0"/>
                  </a:srgbClr>
                </a:highlight>
                <a:latin typeface="微软雅黑" panose="020B0503020204020204" charset="-122"/>
              </a:rPr>
              <a:t> f</a:t>
            </a:r>
            <a:endParaRPr lang="en-US" alt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4728845" y="404495"/>
            <a:ext cx="634111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固定楼层数</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f = 1</a:t>
            </a:r>
            <a:r>
              <a:rPr lang="en-US" altLang="zh-CN">
                <a:solidFill>
                  <a:schemeClr val="accent1"/>
                </a:solidFill>
                <a:effectLst>
                  <a:outerShdw blurRad="38100" dist="25400" dir="5400000" algn="ctr" rotWithShape="0">
                    <a:srgbClr val="6E747A">
                      <a:alpha val="43000"/>
                    </a:srgbClr>
                  </a:outerShdw>
                </a:effectLst>
              </a:rPr>
              <a:t>e7</a:t>
            </a:r>
            <a:r>
              <a:rPr lang="zh-CN" altLang="en-US">
                <a:solidFill>
                  <a:schemeClr val="accent1"/>
                </a:solidFill>
                <a:effectLst>
                  <a:outerShdw blurRad="38100" dist="25400" dir="5400000" algn="ctr" rotWithShape="0">
                    <a:srgbClr val="6E747A">
                      <a:alpha val="43000"/>
                    </a:srgbClr>
                  </a:outerShdw>
                </a:effectLst>
              </a:rPr>
              <a:t> ， 改变鸡蛋数e</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e ∈ [ 1e8 , 4e8 ]</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4" name="Object 34"/>
          <p:cNvGraphicFramePr>
            <a:graphicFrameLocks noChangeAspect="1"/>
          </p:cNvGraphicFramePr>
          <p:nvPr/>
        </p:nvGraphicFramePr>
        <p:xfrm>
          <a:off x="1271270" y="1844358"/>
          <a:ext cx="4675289" cy="1296000"/>
        </p:xfrm>
        <a:graphic>
          <a:graphicData uri="http://schemas.openxmlformats.org/presentationml/2006/ole">
            <mc:AlternateContent xmlns:mc="http://schemas.openxmlformats.org/markup-compatibility/2006">
              <mc:Choice xmlns:v="urn:schemas-microsoft-com:vml" Requires="v">
                <p:oleObj spid="_x0000_s15" name="" r:id="rId3" imgW="3676650" imgH="1019175" progId="Excel.Sheet.12">
                  <p:embed/>
                </p:oleObj>
              </mc:Choice>
              <mc:Fallback>
                <p:oleObj name="" r:id="rId3" imgW="3676650" imgH="1019175" progId="Excel.Sheet.12">
                  <p:embed/>
                  <p:pic>
                    <p:nvPicPr>
                      <p:cNvPr id="0" name="图片 14"/>
                      <p:cNvPicPr/>
                      <p:nvPr/>
                    </p:nvPicPr>
                    <p:blipFill>
                      <a:blip r:embed="rId4"/>
                      <a:stretch>
                        <a:fillRect/>
                      </a:stretch>
                    </p:blipFill>
                    <p:spPr>
                      <a:xfrm>
                        <a:off x="1271270" y="1844358"/>
                        <a:ext cx="4675289" cy="1296000"/>
                      </a:xfrm>
                      <a:prstGeom prst="rect">
                        <a:avLst/>
                      </a:prstGeom>
                      <a:noFill/>
                      <a:ln w="38100">
                        <a:noFill/>
                        <a:miter/>
                      </a:ln>
                    </p:spPr>
                  </p:pic>
                </p:oleObj>
              </mc:Fallback>
            </mc:AlternateContent>
          </a:graphicData>
        </a:graphic>
      </p:graphicFrame>
      <p:pic>
        <p:nvPicPr>
          <p:cNvPr id="6" name="图片 35"/>
          <p:cNvPicPr>
            <a:picLocks noChangeAspect="1"/>
          </p:cNvPicPr>
          <p:nvPr/>
        </p:nvPicPr>
        <p:blipFill>
          <a:blip r:embed="rId5"/>
          <a:stretch>
            <a:fillRect/>
          </a:stretch>
        </p:blipFill>
        <p:spPr>
          <a:xfrm>
            <a:off x="6599873" y="1340168"/>
            <a:ext cx="4068000" cy="2445845"/>
          </a:xfrm>
          <a:prstGeom prst="rect">
            <a:avLst/>
          </a:prstGeom>
          <a:noFill/>
          <a:ln w="9525">
            <a:noFill/>
          </a:ln>
        </p:spPr>
      </p:pic>
      <p:sp>
        <p:nvSpPr>
          <p:cNvPr id="16" name="文本框 15"/>
          <p:cNvSpPr txBox="1"/>
          <p:nvPr/>
        </p:nvSpPr>
        <p:spPr>
          <a:xfrm>
            <a:off x="1419225" y="4509770"/>
            <a:ext cx="9220200" cy="645160"/>
          </a:xfrm>
          <a:prstGeom prst="rect">
            <a:avLst/>
          </a:prstGeom>
          <a:noFill/>
        </p:spPr>
        <p:txBody>
          <a:bodyPr wrap="square" rtlCol="0">
            <a:spAutoFit/>
          </a:bodyPr>
          <a:p>
            <a:pPr indent="457200"/>
            <a:r>
              <a:rPr lang="zh-CN" altLang="en-US"/>
              <a:t>实际耗时与理论耗时曲线基本拟合，算法耗时随着鸡蛋数e的增长呈现一次函数增长趋势，这与我们的理论时间复杂度O（e×f）相符。</a:t>
            </a:r>
            <a:endParaRPr lang="en-US" altLang="zh-C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1266220"/>
            <a:ext cx="3672000" cy="511200"/>
          </a:xfrm>
          <a:prstGeom prst="rect">
            <a:avLst/>
          </a:prstGeom>
          <a:ln>
            <a:noFill/>
          </a:ln>
        </p:spPr>
      </p:pic>
      <p:sp>
        <p:nvSpPr>
          <p:cNvPr id="3" name="New shape"/>
          <p:cNvSpPr/>
          <p:nvPr/>
        </p:nvSpPr>
        <p:spPr>
          <a:xfrm>
            <a:off x="1054800" y="1112218"/>
            <a:ext cx="2482880" cy="1614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6600" b="1" i="0">
                <a:solidFill>
                  <a:srgbClr val="0055FF"/>
                </a:solidFill>
                <a:highlight>
                  <a:srgbClr val="FFFFFF">
                    <a:alpha val="0"/>
                  </a:srgbClr>
                </a:highlight>
                <a:latin typeface="微软雅黑" panose="020B0503020204020204" charset="-122"/>
              </a:rPr>
              <a:t>目录</a:t>
            </a:r>
            <a:endParaRPr sz="6600" b="1" i="0">
              <a:solidFill>
                <a:srgbClr val="0055FF"/>
              </a:solidFill>
              <a:highlight>
                <a:srgbClr val="FFFFFF">
                  <a:alpha val="0"/>
                </a:srgbClr>
              </a:highlight>
              <a:latin typeface="微软雅黑" panose="020B0503020204020204" charset="-122"/>
            </a:endParaRPr>
          </a:p>
        </p:txBody>
      </p:sp>
      <p:sp>
        <p:nvSpPr>
          <p:cNvPr id="4" name="New shape"/>
          <p:cNvSpPr/>
          <p:nvPr>
            <p:custDataLst>
              <p:tags r:id="rId3"/>
            </p:custDataLst>
          </p:nvPr>
        </p:nvSpPr>
        <p:spPr>
          <a:xfrm>
            <a:off x="6096025" y="542426"/>
            <a:ext cx="4152432"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01</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蛮力法</a:t>
            </a:r>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rPr>
              <a:t>——</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递归</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5" name="New shape"/>
          <p:cNvSpPr/>
          <p:nvPr>
            <p:custDataLst>
              <p:tags r:id="rId4"/>
            </p:custDataLst>
          </p:nvPr>
        </p:nvSpPr>
        <p:spPr>
          <a:xfrm>
            <a:off x="6096156" y="1537788"/>
            <a:ext cx="4152433"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02</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动态规划算法一之</a:t>
            </a:r>
            <a:endPar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ndParaRPr>
          </a:p>
          <a:p>
            <a:pPr indent="457200" algn="l">
              <a:lnSpc>
                <a:spcPct val="100000"/>
              </a:lnSpc>
            </a:pPr>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改变问题</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求解方向</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6" name="New shape"/>
          <p:cNvSpPr/>
          <p:nvPr>
            <p:custDataLst>
              <p:tags r:id="rId5"/>
            </p:custDataLst>
          </p:nvPr>
        </p:nvSpPr>
        <p:spPr>
          <a:xfrm>
            <a:off x="6097295" y="2581598"/>
            <a:ext cx="4152432" cy="8299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03</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动态规划算法二之</a:t>
            </a:r>
            <a:endPar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endParaRPr>
          </a:p>
          <a:p>
            <a:pPr indent="457200" algn="l">
              <a:lnSpc>
                <a:spcPct val="100000"/>
              </a:lnSpc>
            </a:pPr>
            <a:r>
              <a:rPr lang="en-US" altLang="zh-CN" sz="2400">
                <a:solidFill>
                  <a:schemeClr val="tx1"/>
                </a:solidFill>
                <a:effectLst>
                  <a:outerShdw blurRad="38100" dist="19050" dir="2700000" algn="tl" rotWithShape="0">
                    <a:schemeClr val="dk1">
                      <a:alpha val="40000"/>
                    </a:schemeClr>
                  </a:outerShdw>
                </a:effectLst>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改变状态转移</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方程</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7" name="New shape"/>
          <p:cNvSpPr/>
          <p:nvPr>
            <p:custDataLst>
              <p:tags r:id="rId6"/>
            </p:custDataLst>
          </p:nvPr>
        </p:nvSpPr>
        <p:spPr>
          <a:xfrm>
            <a:off x="6097270" y="3502660"/>
            <a:ext cx="432689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2400" b="1">
                <a:solidFill>
                  <a:srgbClr val="002B7F"/>
                </a:solidFill>
                <a:highlight>
                  <a:srgbClr val="C0C0C0"/>
                </a:highlight>
                <a:latin typeface="微软雅黑" panose="020B0503020204020204" charset="-122"/>
              </a:rPr>
              <a:t>04</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对比算法实际与理论效率</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8" name="New shape"/>
          <p:cNvSpPr/>
          <p:nvPr/>
        </p:nvSpPr>
        <p:spPr>
          <a:xfrm>
            <a:off x="6097905" y="4375150"/>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5</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更大数据规模尝试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9" name="New shape"/>
          <p:cNvSpPr/>
          <p:nvPr/>
        </p:nvSpPr>
        <p:spPr>
          <a:xfrm>
            <a:off x="6096000" y="5231765"/>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6</a:t>
            </a:r>
            <a:r>
              <a:rPr sz="2400">
                <a:latin typeface="微软雅黑" panose="020B0503020204020204" charset="-122"/>
              </a:rPr>
              <a:t> </a:t>
            </a:r>
            <a:r>
              <a:rPr lang="en-US" sz="2400">
                <a:latin typeface="微软雅黑" panose="020B0503020204020204" charset="-122"/>
              </a:rPr>
              <a:t>  </a:t>
            </a:r>
            <a:r>
              <a:rPr lang="zh-CN" sz="2400" b="0" i="0">
                <a:solidFill>
                  <a:schemeClr val="tx1"/>
                </a:solidFill>
                <a:effectLst>
                  <a:outerShdw blurRad="38100" dist="19050" dir="2700000" algn="tl" rotWithShape="0">
                    <a:schemeClr val="dk1">
                      <a:alpha val="40000"/>
                    </a:schemeClr>
                  </a:outerShdw>
                </a:effectLst>
                <a:highlight>
                  <a:srgbClr val="FFFFFF">
                    <a:alpha val="0"/>
                  </a:srgbClr>
                </a:highlight>
                <a:latin typeface="微软雅黑" panose="020B0503020204020204" charset="-122"/>
              </a:rPr>
              <a:t>实验总结</a:t>
            </a:r>
            <a:endParaRPr lang="zh-CN" sz="2400" b="0" i="0">
              <a:solidFill>
                <a:schemeClr val="tx1"/>
              </a:solidFill>
              <a:effectLst>
                <a:outerShdw blurRad="38100" dist="19050" dir="2700000" algn="tl" rotWithShape="0">
                  <a:schemeClr val="dk1">
                    <a:alpha val="40000"/>
                  </a:schemeClr>
                </a:outerShdw>
              </a:effectLst>
              <a:highlight>
                <a:srgbClr val="FFFFFF">
                  <a:alpha val="0"/>
                </a:srgbClr>
              </a:highlight>
              <a:latin typeface="微软雅黑" panose="020B050302020402020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固定鸡蛋数</a:t>
            </a:r>
            <a:r>
              <a:rPr lang="en-US" altLang="zh-CN" sz="3000" b="1" i="0">
                <a:solidFill>
                  <a:schemeClr val="accent1"/>
                </a:solidFill>
                <a:highlight>
                  <a:srgbClr val="FFFFFF">
                    <a:alpha val="0"/>
                  </a:srgbClr>
                </a:highlight>
                <a:latin typeface="微软雅黑" panose="020B0503020204020204" charset="-122"/>
              </a:rPr>
              <a:t> e</a:t>
            </a:r>
            <a:endParaRPr lang="en-US" altLang="zh-CN" sz="3000" b="1" i="0">
              <a:solidFill>
                <a:schemeClr val="accent1"/>
              </a:solidFill>
              <a:highlight>
                <a:srgbClr val="FFFFFF">
                  <a:alpha val="0"/>
                </a:srgbClr>
              </a:highlight>
              <a:latin typeface="微软雅黑" panose="020B0503020204020204" charset="-122"/>
            </a:endParaRPr>
          </a:p>
        </p:txBody>
      </p:sp>
      <p:sp>
        <p:nvSpPr>
          <p:cNvPr id="8" name="文本框 7"/>
          <p:cNvSpPr txBox="1"/>
          <p:nvPr/>
        </p:nvSpPr>
        <p:spPr>
          <a:xfrm>
            <a:off x="4868545" y="404495"/>
            <a:ext cx="695325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固定鸡蛋数e = </a:t>
            </a:r>
            <a:r>
              <a:rPr lang="en-US" altLang="zh-CN">
                <a:solidFill>
                  <a:schemeClr val="accent1"/>
                </a:solidFill>
                <a:effectLst>
                  <a:outerShdw blurRad="38100" dist="25400" dir="5400000" algn="ctr" rotWithShape="0">
                    <a:srgbClr val="6E747A">
                      <a:alpha val="43000"/>
                    </a:srgbClr>
                  </a:outerShdw>
                </a:effectLst>
              </a:rPr>
              <a:t>4e8</a:t>
            </a:r>
            <a:r>
              <a:rPr lang="zh-CN" altLang="en-US">
                <a:solidFill>
                  <a:schemeClr val="accent1"/>
                </a:solidFill>
                <a:effectLst>
                  <a:outerShdw blurRad="38100" dist="25400" dir="5400000" algn="ctr" rotWithShape="0">
                    <a:srgbClr val="6E747A">
                      <a:alpha val="43000"/>
                    </a:srgbClr>
                  </a:outerShdw>
                </a:effectLst>
              </a:rPr>
              <a:t> ， 改变楼层数</a:t>
            </a:r>
            <a:r>
              <a:rPr lang="en-US" altLang="zh-CN">
                <a:solidFill>
                  <a:schemeClr val="accent1"/>
                </a:solidFill>
                <a:effectLst>
                  <a:outerShdw blurRad="38100" dist="25400" dir="5400000" algn="ctr" rotWithShape="0">
                    <a:srgbClr val="6E747A">
                      <a:alpha val="43000"/>
                    </a:srgbClr>
                  </a:outerShdw>
                </a:effectLst>
              </a:rPr>
              <a:t> f </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f ∈ [ 1e8 , 5e8 ]</a:t>
            </a:r>
            <a:endParaRPr lang="en-US" altLang="zh-CN">
              <a:solidFill>
                <a:schemeClr val="accent1"/>
              </a:solidFill>
              <a:effectLst>
                <a:outerShdw blurRad="38100" dist="25400" dir="5400000" algn="ctr" rotWithShape="0">
                  <a:srgbClr val="6E747A">
                    <a:alpha val="43000"/>
                  </a:srgbClr>
                </a:outerShdw>
              </a:effectLst>
            </a:endParaRPr>
          </a:p>
        </p:txBody>
      </p:sp>
      <p:graphicFrame>
        <p:nvGraphicFramePr>
          <p:cNvPr id="4" name="Object 39"/>
          <p:cNvGraphicFramePr>
            <a:graphicFrameLocks noChangeAspect="1"/>
          </p:cNvGraphicFramePr>
          <p:nvPr/>
        </p:nvGraphicFramePr>
        <p:xfrm>
          <a:off x="1129665" y="1556703"/>
          <a:ext cx="5256000" cy="1079290"/>
        </p:xfrm>
        <a:graphic>
          <a:graphicData uri="http://schemas.openxmlformats.org/presentationml/2006/ole">
            <mc:AlternateContent xmlns:mc="http://schemas.openxmlformats.org/markup-compatibility/2006">
              <mc:Choice xmlns:v="urn:schemas-microsoft-com:vml" Requires="v">
                <p:oleObj spid="_x0000_s9" name="" r:id="rId3" imgW="4538980" imgH="1019175" progId="Excel.Sheet.12">
                  <p:embed/>
                </p:oleObj>
              </mc:Choice>
              <mc:Fallback>
                <p:oleObj name="" r:id="rId3" imgW="4538980" imgH="1019175" progId="Excel.Sheet.12">
                  <p:embed/>
                  <p:pic>
                    <p:nvPicPr>
                      <p:cNvPr id="0" name="图片 8"/>
                      <p:cNvPicPr/>
                      <p:nvPr/>
                    </p:nvPicPr>
                    <p:blipFill>
                      <a:blip r:embed="rId4"/>
                      <a:stretch>
                        <a:fillRect/>
                      </a:stretch>
                    </p:blipFill>
                    <p:spPr>
                      <a:xfrm>
                        <a:off x="1129665" y="1556703"/>
                        <a:ext cx="5256000" cy="1079290"/>
                      </a:xfrm>
                      <a:prstGeom prst="rect">
                        <a:avLst/>
                      </a:prstGeom>
                      <a:noFill/>
                      <a:ln w="38100">
                        <a:noFill/>
                        <a:miter/>
                      </a:ln>
                    </p:spPr>
                  </p:pic>
                </p:oleObj>
              </mc:Fallback>
            </mc:AlternateContent>
          </a:graphicData>
        </a:graphic>
      </p:graphicFrame>
      <p:pic>
        <p:nvPicPr>
          <p:cNvPr id="5" name="图片 40"/>
          <p:cNvPicPr>
            <a:picLocks noChangeAspect="1"/>
          </p:cNvPicPr>
          <p:nvPr/>
        </p:nvPicPr>
        <p:blipFill>
          <a:blip r:embed="rId5"/>
          <a:stretch>
            <a:fillRect/>
          </a:stretch>
        </p:blipFill>
        <p:spPr>
          <a:xfrm>
            <a:off x="7103110" y="981075"/>
            <a:ext cx="3600000" cy="2061078"/>
          </a:xfrm>
          <a:prstGeom prst="rect">
            <a:avLst/>
          </a:prstGeom>
          <a:noFill/>
          <a:ln w="9525">
            <a:noFill/>
          </a:ln>
        </p:spPr>
      </p:pic>
      <p:sp>
        <p:nvSpPr>
          <p:cNvPr id="10" name="文本框 9"/>
          <p:cNvSpPr txBox="1"/>
          <p:nvPr/>
        </p:nvSpPr>
        <p:spPr>
          <a:xfrm>
            <a:off x="1181735" y="3079750"/>
            <a:ext cx="9839960" cy="368300"/>
          </a:xfrm>
          <a:prstGeom prst="rect">
            <a:avLst/>
          </a:prstGeom>
          <a:noFill/>
        </p:spPr>
        <p:txBody>
          <a:bodyPr wrap="square" rtlCol="0">
            <a:spAutoFit/>
          </a:bodyPr>
          <a:p>
            <a:r>
              <a:rPr lang="zh-CN" altLang="en-US"/>
              <a:t>实际耗时曲线与理论耗时曲线差距非常大，说明实际的时间复杂度很可能并未达到O（e×f）。</a:t>
            </a:r>
            <a:endParaRPr lang="zh-CN" altLang="en-US"/>
          </a:p>
        </p:txBody>
      </p:sp>
      <p:sp>
        <p:nvSpPr>
          <p:cNvPr id="15" name="文本框 14"/>
          <p:cNvSpPr txBox="1"/>
          <p:nvPr/>
        </p:nvSpPr>
        <p:spPr>
          <a:xfrm>
            <a:off x="1129665" y="3501390"/>
            <a:ext cx="10262870" cy="645160"/>
          </a:xfrm>
          <a:prstGeom prst="rect">
            <a:avLst/>
          </a:prstGeom>
          <a:noFill/>
        </p:spPr>
        <p:txBody>
          <a:bodyPr wrap="square" rtlCol="0">
            <a:spAutoFit/>
          </a:bodyPr>
          <a:p>
            <a:pPr indent="457200"/>
            <a:r>
              <a:rPr lang="zh-CN" altLang="en-US"/>
              <a:t>由于我们在算法二中的提前返回剪枝，以及鸡蛋掉落问题本身的特性，事实上，更准确的时间复杂度应当为O（e×</a:t>
            </a:r>
            <a:r>
              <a:rPr lang="en-US" altLang="zh-CN"/>
              <a:t>m</a:t>
            </a:r>
            <a:r>
              <a:rPr lang="zh-CN" altLang="en-US"/>
              <a:t>），我们不加证明地给出f = O（</a:t>
            </a:r>
            <a:r>
              <a:rPr lang="en-US" altLang="zh-CN"/>
              <a:t>m</a:t>
            </a:r>
            <a:r>
              <a:rPr lang="zh-CN" altLang="en-US"/>
              <a:t> </a:t>
            </a:r>
            <a:r>
              <a:rPr lang="zh-CN" altLang="en-US" baseline="30000"/>
              <a:t>e</a:t>
            </a:r>
            <a:r>
              <a:rPr lang="zh-CN" altLang="en-US"/>
              <a:t>），因此有O（e </a:t>
            </a:r>
            <a:r>
              <a:rPr lang="en-US" altLang="zh-CN"/>
              <a:t>m</a:t>
            </a:r>
            <a:r>
              <a:rPr lang="zh-CN" altLang="en-US"/>
              <a:t>） = </a:t>
            </a:r>
            <a:r>
              <a:rPr lang="zh-CN" altLang="en-US">
                <a:ln w="22225">
                  <a:solidFill>
                    <a:schemeClr val="accent2"/>
                  </a:solidFill>
                  <a:prstDash val="solid"/>
                </a:ln>
                <a:solidFill>
                  <a:schemeClr val="accent2">
                    <a:lumMod val="40000"/>
                    <a:lumOff val="60000"/>
                  </a:schemeClr>
                </a:solidFill>
              </a:rPr>
              <a:t>O（e×f </a:t>
            </a:r>
            <a:r>
              <a:rPr lang="zh-CN" altLang="en-US" baseline="30000">
                <a:ln w="22225">
                  <a:solidFill>
                    <a:schemeClr val="accent2"/>
                  </a:solidFill>
                  <a:prstDash val="solid"/>
                </a:ln>
                <a:solidFill>
                  <a:schemeClr val="accent2">
                    <a:lumMod val="40000"/>
                    <a:lumOff val="60000"/>
                  </a:schemeClr>
                </a:solidFill>
              </a:rPr>
              <a:t>1/e</a:t>
            </a:r>
            <a:r>
              <a:rPr lang="zh-CN" altLang="en-US">
                <a:ln w="22225">
                  <a:solidFill>
                    <a:schemeClr val="accent2"/>
                  </a:solidFill>
                  <a:prstDash val="solid"/>
                </a:ln>
                <a:solidFill>
                  <a:schemeClr val="accent2">
                    <a:lumMod val="40000"/>
                    <a:lumOff val="60000"/>
                  </a:schemeClr>
                </a:solidFill>
              </a:rPr>
              <a:t>）</a:t>
            </a:r>
            <a:r>
              <a:rPr lang="zh-CN" altLang="en-US"/>
              <a:t>。</a:t>
            </a:r>
            <a:endParaRPr lang="zh-CN" altLang="en-US"/>
          </a:p>
        </p:txBody>
      </p:sp>
      <p:graphicFrame>
        <p:nvGraphicFramePr>
          <p:cNvPr id="6" name="Object 41"/>
          <p:cNvGraphicFramePr>
            <a:graphicFrameLocks noChangeAspect="1"/>
          </p:cNvGraphicFramePr>
          <p:nvPr/>
        </p:nvGraphicFramePr>
        <p:xfrm>
          <a:off x="1129665" y="4795838"/>
          <a:ext cx="5256000" cy="1180174"/>
        </p:xfrm>
        <a:graphic>
          <a:graphicData uri="http://schemas.openxmlformats.org/presentationml/2006/ole">
            <mc:AlternateContent xmlns:mc="http://schemas.openxmlformats.org/markup-compatibility/2006">
              <mc:Choice xmlns:v="urn:schemas-microsoft-com:vml" Requires="v">
                <p:oleObj spid="_x0000_s16" name="" r:id="rId6" imgW="4538980" imgH="1019175" progId="Excel.Sheet.12">
                  <p:embed/>
                </p:oleObj>
              </mc:Choice>
              <mc:Fallback>
                <p:oleObj name="" r:id="rId6" imgW="4538980" imgH="1019175" progId="Excel.Sheet.12">
                  <p:embed/>
                  <p:pic>
                    <p:nvPicPr>
                      <p:cNvPr id="0" name="图片 15"/>
                      <p:cNvPicPr/>
                      <p:nvPr/>
                    </p:nvPicPr>
                    <p:blipFill>
                      <a:blip r:embed="rId7"/>
                      <a:stretch>
                        <a:fillRect/>
                      </a:stretch>
                    </p:blipFill>
                    <p:spPr>
                      <a:xfrm>
                        <a:off x="1129665" y="4795838"/>
                        <a:ext cx="5256000" cy="1180174"/>
                      </a:xfrm>
                      <a:prstGeom prst="rect">
                        <a:avLst/>
                      </a:prstGeom>
                      <a:noFill/>
                      <a:ln w="38100">
                        <a:noFill/>
                        <a:miter/>
                      </a:ln>
                    </p:spPr>
                  </p:pic>
                </p:oleObj>
              </mc:Fallback>
            </mc:AlternateContent>
          </a:graphicData>
        </a:graphic>
      </p:graphicFrame>
      <p:pic>
        <p:nvPicPr>
          <p:cNvPr id="7" name="图片 42"/>
          <p:cNvPicPr>
            <a:picLocks noChangeAspect="1"/>
          </p:cNvPicPr>
          <p:nvPr/>
        </p:nvPicPr>
        <p:blipFill>
          <a:blip r:embed="rId8"/>
          <a:stretch>
            <a:fillRect/>
          </a:stretch>
        </p:blipFill>
        <p:spPr>
          <a:xfrm>
            <a:off x="7102793" y="4292918"/>
            <a:ext cx="3600000" cy="2164464"/>
          </a:xfrm>
          <a:prstGeom prst="rect">
            <a:avLst/>
          </a:prstGeom>
          <a:noFill/>
          <a:ln w="9525">
            <a:noFill/>
          </a:ln>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5</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541655" y="2487613"/>
            <a:ext cx="843089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尝试超大规模</a:t>
            </a:r>
            <a:r>
              <a:rPr lang="zh-CN" sz="4800" b="1" i="0">
                <a:solidFill>
                  <a:srgbClr val="0055FF"/>
                </a:solidFill>
                <a:highlight>
                  <a:srgbClr val="FFFFFF">
                    <a:alpha val="0"/>
                  </a:srgbClr>
                </a:highlight>
                <a:latin typeface="微软雅黑" panose="020B0503020204020204" charset="-122"/>
              </a:rPr>
              <a:t>数据</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超大数据</a:t>
            </a:r>
            <a:r>
              <a:rPr lang="zh-CN" altLang="en-US" sz="3000" b="1" i="0">
                <a:solidFill>
                  <a:schemeClr val="accent1"/>
                </a:solidFill>
                <a:highlight>
                  <a:srgbClr val="FFFFFF">
                    <a:alpha val="0"/>
                  </a:srgbClr>
                </a:highlight>
                <a:latin typeface="微软雅黑" panose="020B0503020204020204" charset="-122"/>
              </a:rPr>
              <a:t>规模</a:t>
            </a:r>
            <a:endParaRPr lang="zh-CN" altLang="en-US" sz="3000" b="1" i="0">
              <a:solidFill>
                <a:schemeClr val="accent1"/>
              </a:solidFill>
              <a:highlight>
                <a:srgbClr val="FFFFFF">
                  <a:alpha val="0"/>
                </a:srgbClr>
              </a:highlight>
              <a:latin typeface="微软雅黑" panose="020B0503020204020204" charset="-122"/>
            </a:endParaRPr>
          </a:p>
        </p:txBody>
      </p:sp>
      <p:sp>
        <p:nvSpPr>
          <p:cNvPr id="11" name="文本框 10"/>
          <p:cNvSpPr txBox="1"/>
          <p:nvPr/>
        </p:nvSpPr>
        <p:spPr>
          <a:xfrm>
            <a:off x="1336040" y="1124585"/>
            <a:ext cx="9158605" cy="922020"/>
          </a:xfrm>
          <a:prstGeom prst="rect">
            <a:avLst/>
          </a:prstGeom>
          <a:noFill/>
        </p:spPr>
        <p:txBody>
          <a:bodyPr wrap="square" rtlCol="0">
            <a:spAutoFit/>
          </a:bodyPr>
          <a:p>
            <a:pPr indent="457200"/>
            <a:r>
              <a:rPr lang="zh-CN" altLang="en-US"/>
              <a:t>由于内存的限制，我们最大只能开到差不多</a:t>
            </a:r>
            <a:r>
              <a:rPr lang="en-US" altLang="zh-CN"/>
              <a:t> </a:t>
            </a:r>
            <a:r>
              <a:rPr lang="zh-CN" altLang="en-US"/>
              <a:t>4e8</a:t>
            </a:r>
            <a:r>
              <a:rPr lang="en-US" altLang="zh-CN"/>
              <a:t> </a:t>
            </a:r>
            <a:r>
              <a:rPr lang="zh-CN" altLang="en-US"/>
              <a:t>个int空间的一维数组，于是我们把鸡蛋数</a:t>
            </a:r>
            <a:r>
              <a:rPr lang="en-US" altLang="zh-CN"/>
              <a:t> </a:t>
            </a:r>
            <a:r>
              <a:rPr lang="zh-CN" altLang="en-US"/>
              <a:t>e</a:t>
            </a:r>
            <a:r>
              <a:rPr lang="en-US" altLang="zh-CN"/>
              <a:t> </a:t>
            </a:r>
            <a:r>
              <a:rPr lang="zh-CN" altLang="en-US"/>
              <a:t>设置为</a:t>
            </a:r>
            <a:r>
              <a:rPr lang="en-US" altLang="zh-CN"/>
              <a:t> </a:t>
            </a:r>
            <a:r>
              <a:rPr lang="zh-CN" altLang="en-US"/>
              <a:t>4e8</a:t>
            </a:r>
            <a:r>
              <a:rPr lang="en-US" altLang="zh-CN"/>
              <a:t> </a:t>
            </a:r>
            <a:r>
              <a:rPr lang="zh-CN" altLang="en-US"/>
              <a:t>，同时long long类型最大只能存储</a:t>
            </a:r>
            <a:r>
              <a:rPr lang="en-US" altLang="zh-CN"/>
              <a:t> </a:t>
            </a:r>
            <a:r>
              <a:rPr lang="zh-CN" altLang="en-US"/>
              <a:t>64bit</a:t>
            </a:r>
            <a:r>
              <a:rPr lang="en-US" altLang="zh-CN"/>
              <a:t> </a:t>
            </a:r>
            <a:r>
              <a:rPr lang="zh-CN" altLang="en-US"/>
              <a:t>的整数，于是我们几乎把楼层数f</a:t>
            </a:r>
            <a:r>
              <a:rPr lang="en-US" altLang="zh-CN"/>
              <a:t> </a:t>
            </a:r>
            <a:r>
              <a:rPr lang="zh-CN" altLang="en-US"/>
              <a:t>也设置到了最大值——1e17！</a:t>
            </a:r>
            <a:endParaRPr lang="zh-CN" altLang="en-US"/>
          </a:p>
        </p:txBody>
      </p:sp>
      <p:pic>
        <p:nvPicPr>
          <p:cNvPr id="4" name="图片 43"/>
          <p:cNvPicPr>
            <a:picLocks noChangeAspect="1"/>
          </p:cNvPicPr>
          <p:nvPr/>
        </p:nvPicPr>
        <p:blipFill>
          <a:blip r:embed="rId3"/>
          <a:stretch>
            <a:fillRect/>
          </a:stretch>
        </p:blipFill>
        <p:spPr>
          <a:xfrm>
            <a:off x="1631950" y="2493645"/>
            <a:ext cx="8542655" cy="1156970"/>
          </a:xfrm>
          <a:prstGeom prst="rect">
            <a:avLst/>
          </a:prstGeom>
          <a:noFill/>
          <a:ln w="9525">
            <a:noFill/>
          </a:ln>
        </p:spPr>
      </p:pic>
      <p:sp>
        <p:nvSpPr>
          <p:cNvPr id="12" name="文本框 11"/>
          <p:cNvSpPr txBox="1"/>
          <p:nvPr/>
        </p:nvSpPr>
        <p:spPr>
          <a:xfrm>
            <a:off x="1775460" y="4436745"/>
            <a:ext cx="8178800" cy="368300"/>
          </a:xfrm>
          <a:prstGeom prst="rect">
            <a:avLst/>
          </a:prstGeom>
          <a:noFill/>
        </p:spPr>
        <p:txBody>
          <a:bodyPr wrap="square" rtlCol="0">
            <a:spAutoFit/>
          </a:bodyPr>
          <a:p>
            <a:r>
              <a:rPr lang="zh-CN" altLang="en-US"/>
              <a:t>由图可以看到，在e = 4e8，f = 1e17</a:t>
            </a:r>
            <a:r>
              <a:rPr lang="en-US" altLang="zh-CN"/>
              <a:t> </a:t>
            </a:r>
            <a:r>
              <a:rPr lang="zh-CN" altLang="en-US"/>
              <a:t>的情况下，算法在30s 内跑出了答案数31！</a:t>
            </a:r>
            <a:endParaRPr lang="zh-CN"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6</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实验</a:t>
            </a:r>
            <a:r>
              <a:rPr lang="zh-CN" sz="4800" b="1" i="0">
                <a:solidFill>
                  <a:srgbClr val="0055FF"/>
                </a:solidFill>
                <a:highlight>
                  <a:srgbClr val="FFFFFF">
                    <a:alpha val="0"/>
                  </a:srgbClr>
                </a:highlight>
                <a:latin typeface="微软雅黑" panose="020B0503020204020204" charset="-122"/>
              </a:rPr>
              <a:t>总结</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实验</a:t>
            </a:r>
            <a:r>
              <a:rPr lang="zh-CN" sz="3000" b="1" i="0">
                <a:solidFill>
                  <a:schemeClr val="accent1"/>
                </a:solidFill>
                <a:highlight>
                  <a:srgbClr val="FFFFFF">
                    <a:alpha val="0"/>
                  </a:srgbClr>
                </a:highlight>
                <a:latin typeface="微软雅黑" panose="020B0503020204020204" charset="-122"/>
              </a:rPr>
              <a:t>总结</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271905" y="1412875"/>
            <a:ext cx="4064000" cy="109156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1. </a:t>
            </a:r>
            <a:r>
              <a:rPr sz="2400">
                <a:solidFill>
                  <a:schemeClr val="accent1"/>
                </a:solidFill>
                <a:effectLst>
                  <a:outerShdw blurRad="38100" dist="25400" dir="5400000" algn="ctr" rotWithShape="0">
                    <a:srgbClr val="6E747A">
                      <a:alpha val="43000"/>
                    </a:srgbClr>
                  </a:outerShdw>
                </a:effectLst>
              </a:rPr>
              <a:t>递归与动态规划的区别：</a:t>
            </a:r>
            <a:endParaRPr sz="2400">
              <a:solidFill>
                <a:schemeClr val="accent1"/>
              </a:solidFill>
              <a:effectLst>
                <a:outerShdw blurRad="38100" dist="25400" dir="5400000" algn="ctr" rotWithShape="0">
                  <a:srgbClr val="6E747A">
                    <a:alpha val="43000"/>
                  </a:srgbClr>
                </a:outerShdw>
              </a:effectLst>
            </a:endParaRPr>
          </a:p>
          <a:p>
            <a:r>
              <a:t>递归算法：自上而下分解</a:t>
            </a:r>
          </a:p>
          <a:p>
            <a:r>
              <a:t>动态规划：自下而上</a:t>
            </a:r>
            <a:r>
              <a:rPr lang="zh-CN"/>
              <a:t>迭代</a:t>
            </a:r>
            <a:endParaRPr lang="zh-CN"/>
          </a:p>
        </p:txBody>
      </p:sp>
      <p:sp>
        <p:nvSpPr>
          <p:cNvPr id="7" name="文本框 6"/>
          <p:cNvSpPr txBox="1"/>
          <p:nvPr/>
        </p:nvSpPr>
        <p:spPr>
          <a:xfrm>
            <a:off x="1271905" y="3354705"/>
            <a:ext cx="4211320" cy="2199640"/>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2. </a:t>
            </a:r>
            <a:r>
              <a:rPr lang="zh-CN" altLang="en-US" sz="2400">
                <a:solidFill>
                  <a:schemeClr val="accent1"/>
                </a:solidFill>
                <a:effectLst>
                  <a:outerShdw blurRad="38100" dist="25400" dir="5400000" algn="ctr" rotWithShape="0">
                    <a:srgbClr val="6E747A">
                      <a:alpha val="43000"/>
                    </a:srgbClr>
                  </a:outerShdw>
                </a:effectLst>
              </a:rPr>
              <a:t>关于记忆化搜索</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它对递归算法的提升十分显著，使时间复杂度趋近</a:t>
            </a:r>
            <a:r>
              <a:rPr lang="zh-CN" altLang="en-US"/>
              <a:t>于相同状态转移方程实现下的动态规划算法。</a:t>
            </a:r>
            <a:endParaRPr lang="zh-CN" altLang="en-US"/>
          </a:p>
          <a:p>
            <a:endParaRPr lang="zh-CN" altLang="en-US"/>
          </a:p>
          <a:p>
            <a:r>
              <a:rPr lang="zh-CN" altLang="en-US"/>
              <a:t>记忆化搜索的递归算法一般可以根据相同的状态转移方程转化为动态规划算法。</a:t>
            </a:r>
            <a:endParaRPr lang="zh-CN" altLang="en-US"/>
          </a:p>
        </p:txBody>
      </p:sp>
      <p:sp>
        <p:nvSpPr>
          <p:cNvPr id="9" name="文本框 8"/>
          <p:cNvSpPr txBox="1"/>
          <p:nvPr/>
        </p:nvSpPr>
        <p:spPr>
          <a:xfrm>
            <a:off x="6167755" y="1412875"/>
            <a:ext cx="4667885" cy="192214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3. </a:t>
            </a:r>
            <a:r>
              <a:rPr lang="zh-CN" altLang="en-US" sz="2400">
                <a:solidFill>
                  <a:schemeClr val="accent1"/>
                </a:solidFill>
                <a:effectLst>
                  <a:outerShdw blurRad="38100" dist="25400" dir="5400000" algn="ctr" rotWithShape="0">
                    <a:srgbClr val="6E747A">
                      <a:alpha val="43000"/>
                    </a:srgbClr>
                  </a:outerShdw>
                </a:effectLst>
              </a:rPr>
              <a:t>关于动态规划</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不同的状态转移方程的动态规划算法的时间复杂度可能会发生</a:t>
            </a:r>
            <a:r>
              <a:rPr lang="zh-CN" altLang="en-US"/>
              <a:t>变化。</a:t>
            </a:r>
            <a:endParaRPr lang="zh-CN" altLang="en-US"/>
          </a:p>
          <a:p>
            <a:r>
              <a:rPr lang="zh-CN" altLang="en-US"/>
              <a:t>若状态是从上一行或上一列转移过来的，那么多数情况下可以使用“</a:t>
            </a:r>
            <a:r>
              <a:rPr lang="zh-CN" altLang="en-US">
                <a:ln w="22225">
                  <a:solidFill>
                    <a:schemeClr val="accent2"/>
                  </a:solidFill>
                  <a:prstDash val="solid"/>
                </a:ln>
                <a:solidFill>
                  <a:schemeClr val="accent2">
                    <a:lumMod val="40000"/>
                    <a:lumOff val="60000"/>
                  </a:schemeClr>
                </a:solidFill>
                <a:effectLst/>
              </a:rPr>
              <a:t>滚动数组</a:t>
            </a:r>
            <a:r>
              <a:rPr lang="zh-CN" altLang="en-US"/>
              <a:t>”的方式进行</a:t>
            </a:r>
            <a:r>
              <a:rPr lang="zh-CN" altLang="en-US">
                <a:ln w="22225">
                  <a:solidFill>
                    <a:schemeClr val="accent2"/>
                  </a:solidFill>
                  <a:prstDash val="solid"/>
                </a:ln>
                <a:solidFill>
                  <a:schemeClr val="accent2">
                    <a:lumMod val="40000"/>
                    <a:lumOff val="60000"/>
                  </a:schemeClr>
                </a:solidFill>
                <a:effectLst/>
              </a:rPr>
              <a:t>空间</a:t>
            </a:r>
            <a:r>
              <a:rPr lang="zh-CN" altLang="en-US"/>
              <a:t>优化。</a:t>
            </a:r>
            <a:endParaRPr lang="zh-CN" altLang="en-US"/>
          </a:p>
        </p:txBody>
      </p:sp>
      <p:sp>
        <p:nvSpPr>
          <p:cNvPr id="11" name="文本框 10"/>
          <p:cNvSpPr txBox="1"/>
          <p:nvPr/>
        </p:nvSpPr>
        <p:spPr>
          <a:xfrm>
            <a:off x="6184265" y="3429000"/>
            <a:ext cx="4782820" cy="1368425"/>
          </a:xfrm>
          <a:prstGeom prst="rect">
            <a:avLst/>
          </a:prstGeom>
          <a:noFill/>
        </p:spPr>
        <p:txBody>
          <a:bodyPr wrap="square" rtlCol="0">
            <a:spAutoFit/>
          </a:bodyPr>
          <a:p>
            <a:pPr>
              <a:lnSpc>
                <a:spcPct val="100000"/>
              </a:lnSpc>
              <a:spcBef>
                <a:spcPts val="0"/>
              </a:spcBef>
              <a:spcAft>
                <a:spcPts val="600"/>
              </a:spcAft>
            </a:pPr>
            <a:r>
              <a:rPr lang="en-US" altLang="zh-CN" sz="2400">
                <a:solidFill>
                  <a:schemeClr val="accent1"/>
                </a:solidFill>
                <a:effectLst>
                  <a:outerShdw blurRad="38100" dist="25400" dir="5400000" algn="ctr" rotWithShape="0">
                    <a:srgbClr val="6E747A">
                      <a:alpha val="43000"/>
                    </a:srgbClr>
                  </a:outerShdw>
                </a:effectLst>
              </a:rPr>
              <a:t>4. </a:t>
            </a:r>
            <a:r>
              <a:rPr lang="zh-CN" altLang="en-US" sz="2400">
                <a:solidFill>
                  <a:schemeClr val="accent1"/>
                </a:solidFill>
                <a:effectLst>
                  <a:outerShdw blurRad="38100" dist="25400" dir="5400000" algn="ctr" rotWithShape="0">
                    <a:srgbClr val="6E747A">
                      <a:alpha val="43000"/>
                    </a:srgbClr>
                  </a:outerShdw>
                </a:effectLst>
              </a:rPr>
              <a:t>关于鸡蛋掉落问题</a:t>
            </a:r>
            <a:endParaRPr lang="en-US" altLang="zh-CN" sz="2400">
              <a:solidFill>
                <a:schemeClr val="accent1"/>
              </a:solidFill>
              <a:effectLst>
                <a:outerShdw blurRad="38100" dist="25400" dir="5400000" algn="ctr" rotWithShape="0">
                  <a:srgbClr val="6E747A">
                    <a:alpha val="43000"/>
                  </a:srgbClr>
                </a:outerShdw>
              </a:effectLst>
            </a:endParaRPr>
          </a:p>
          <a:p>
            <a:r>
              <a:rPr lang="zh-CN" altLang="en-US"/>
              <a:t>dp[e] = dp[e] + dp[e - 1] + 1的动态规划算法</a:t>
            </a:r>
            <a:r>
              <a:rPr lang="zh-CN" altLang="en-US"/>
              <a:t>最佳！</a:t>
            </a:r>
            <a:endParaRPr lang="zh-CN" altLang="en-US"/>
          </a:p>
          <a:p>
            <a:r>
              <a:rPr lang="zh-CN" altLang="en-US"/>
              <a:t>时间复杂度为O（e×f </a:t>
            </a:r>
            <a:r>
              <a:rPr lang="zh-CN" altLang="en-US" baseline="30000"/>
              <a:t>1/e</a:t>
            </a:r>
            <a:r>
              <a:rPr lang="zh-CN" altLang="en-US"/>
              <a:t>）</a:t>
            </a:r>
            <a:endParaRPr lang="zh-CN" altLang="en-US"/>
          </a:p>
          <a:p>
            <a:r>
              <a:rPr lang="zh-CN" altLang="en-US"/>
              <a:t>空间复杂度为O（e）</a:t>
            </a:r>
            <a:endParaRPr lang="zh-CN"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200712"/>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感</a:t>
            </a:r>
            <a:r>
              <a:rPr sz="4800" b="1" i="0">
                <a:solidFill>
                  <a:srgbClr val="000000"/>
                </a:solidFill>
                <a:highlight>
                  <a:srgbClr val="FFFFFF">
                    <a:alpha val="0"/>
                  </a:srgbClr>
                </a:highlight>
                <a:latin typeface="微软雅黑" panose="020B0503020204020204" charset="-122"/>
              </a:rPr>
              <a:t> 谢 </a:t>
            </a:r>
            <a:r>
              <a:rPr lang="zh-CN" sz="4800" b="1" i="0">
                <a:solidFill>
                  <a:srgbClr val="000000"/>
                </a:solidFill>
                <a:highlight>
                  <a:srgbClr val="FFFFFF">
                    <a:alpha val="0"/>
                  </a:srgbClr>
                </a:highlight>
                <a:latin typeface="微软雅黑" panose="020B0503020204020204" charset="-122"/>
              </a:rPr>
              <a:t>观</a:t>
            </a:r>
            <a:r>
              <a:rPr lang="en-US" altLang="zh-CN" sz="4800" b="1" i="0">
                <a:solidFill>
                  <a:srgbClr val="000000"/>
                </a:solidFill>
                <a:highlight>
                  <a:srgbClr val="FFFFFF">
                    <a:alpha val="0"/>
                  </a:srgbClr>
                </a:highlight>
                <a:latin typeface="微软雅黑" panose="020B0503020204020204" charset="-122"/>
              </a:rPr>
              <a:t> </a:t>
            </a:r>
            <a:r>
              <a:rPr lang="zh-CN" sz="4800" b="1" i="0">
                <a:solidFill>
                  <a:srgbClr val="000000"/>
                </a:solidFill>
                <a:highlight>
                  <a:srgbClr val="FFFFFF">
                    <a:alpha val="0"/>
                  </a:srgbClr>
                </a:highlight>
                <a:latin typeface="微软雅黑" panose="020B0503020204020204" charset="-122"/>
              </a:rPr>
              <a:t>看</a:t>
            </a:r>
            <a:endParaRPr lang="zh-CN" sz="4800" b="1" i="0">
              <a:solidFill>
                <a:srgbClr val="000000"/>
              </a:solidFill>
              <a:highlight>
                <a:srgbClr val="FFFFFF">
                  <a:alpha val="0"/>
                </a:srgbClr>
              </a:highlight>
              <a:latin typeface="微软雅黑" panose="020B0503020204020204" charset="-122"/>
            </a:endParaRPr>
          </a:p>
        </p:txBody>
      </p:sp>
      <p:sp>
        <p:nvSpPr>
          <p:cNvPr id="3" name="文本框 2"/>
          <p:cNvSpPr txBox="1"/>
          <p:nvPr/>
        </p:nvSpPr>
        <p:spPr>
          <a:xfrm>
            <a:off x="4247515" y="3758565"/>
            <a:ext cx="3766185" cy="398780"/>
          </a:xfrm>
          <a:prstGeom prst="rect">
            <a:avLst/>
          </a:prstGeom>
          <a:noFill/>
        </p:spPr>
        <p:txBody>
          <a:bodyPr wrap="square" rtlCol="0">
            <a:spAutoFit/>
          </a:bodyPr>
          <a:p>
            <a:r>
              <a:rPr lang="zh-CN" altLang="en-US" sz="2000">
                <a:solidFill>
                  <a:schemeClr val="bg1"/>
                </a:solidFill>
                <a:highlight>
                  <a:srgbClr val="C0C0C0"/>
                </a:highlight>
              </a:rPr>
              <a:t>计算机与软件学院</a:t>
            </a:r>
            <a:r>
              <a:rPr lang="en-US" altLang="zh-CN" sz="2000">
                <a:solidFill>
                  <a:schemeClr val="bg1"/>
                </a:solidFill>
                <a:highlight>
                  <a:srgbClr val="C0C0C0"/>
                </a:highlight>
              </a:rPr>
              <a:t>2022</a:t>
            </a:r>
            <a:r>
              <a:rPr lang="zh-CN" altLang="en-US" sz="2000">
                <a:solidFill>
                  <a:schemeClr val="bg1"/>
                </a:solidFill>
                <a:highlight>
                  <a:srgbClr val="C0C0C0"/>
                </a:highlight>
              </a:rPr>
              <a:t>级国际班</a:t>
            </a:r>
            <a:endParaRPr lang="zh-CN" altLang="en-US" sz="2000">
              <a:solidFill>
                <a:schemeClr val="bg1"/>
              </a:solidFill>
              <a:highlight>
                <a:srgbClr val="C0C0C0"/>
              </a:highlight>
            </a:endParaRPr>
          </a:p>
        </p:txBody>
      </p:sp>
      <p:sp>
        <p:nvSpPr>
          <p:cNvPr id="4" name="文本框 3"/>
          <p:cNvSpPr txBox="1"/>
          <p:nvPr/>
        </p:nvSpPr>
        <p:spPr>
          <a:xfrm>
            <a:off x="4295775" y="4293235"/>
            <a:ext cx="3657600" cy="368300"/>
          </a:xfrm>
          <a:prstGeom prst="rect">
            <a:avLst/>
          </a:prstGeom>
          <a:noFill/>
        </p:spPr>
        <p:txBody>
          <a:bodyPr wrap="square" rtlCol="0">
            <a:spAutoFit/>
          </a:bodyPr>
          <a:p>
            <a:r>
              <a:rPr lang="zh-CN" altLang="en-US">
                <a:solidFill>
                  <a:schemeClr val="accent1"/>
                </a:solidFill>
              </a:rPr>
              <a:t>指导老师：刘刚</a:t>
            </a:r>
            <a:r>
              <a:rPr lang="en-US" altLang="zh-CN">
                <a:solidFill>
                  <a:schemeClr val="accent1"/>
                </a:solidFill>
              </a:rPr>
              <a:t>	</a:t>
            </a:r>
            <a:r>
              <a:rPr lang="zh-CN" altLang="en-US">
                <a:solidFill>
                  <a:schemeClr val="accent1"/>
                </a:solidFill>
              </a:rPr>
              <a:t>分享人：吴嘉楷</a:t>
            </a:r>
            <a:endParaRPr lang="zh-CN" altLang="en-US">
              <a:solidFill>
                <a:schemeClr val="accent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01</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蛮力法</a:t>
            </a:r>
            <a:r>
              <a:rPr lang="en-US" altLang="zh-CN" sz="4800" b="1" i="0">
                <a:solidFill>
                  <a:srgbClr val="0055FF"/>
                </a:solidFill>
                <a:highlight>
                  <a:srgbClr val="FFFFFF">
                    <a:alpha val="0"/>
                  </a:srgbClr>
                </a:highlight>
                <a:latin typeface="微软雅黑" panose="020B0503020204020204" charset="-122"/>
              </a:rPr>
              <a:t>——</a:t>
            </a:r>
            <a:r>
              <a:rPr lang="zh-CN" altLang="en-US" sz="4800" b="1" i="0">
                <a:solidFill>
                  <a:srgbClr val="0055FF"/>
                </a:solidFill>
                <a:highlight>
                  <a:srgbClr val="FFFFFF">
                    <a:alpha val="0"/>
                  </a:srgbClr>
                </a:highlight>
                <a:latin typeface="微软雅黑" panose="020B0503020204020204" charset="-122"/>
              </a:rPr>
              <a:t>递归</a:t>
            </a:r>
            <a:endParaRPr lang="zh-CN" altLang="en-US"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递归算法</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检验算法</a:t>
            </a:r>
            <a:r>
              <a:rPr lang="zh-CN" altLang="en-US" sz="3000" b="1" i="0">
                <a:solidFill>
                  <a:schemeClr val="accent1"/>
                </a:solidFill>
                <a:highlight>
                  <a:srgbClr val="FFFFFF">
                    <a:alpha val="0"/>
                  </a:srgbClr>
                </a:highlight>
                <a:latin typeface="微软雅黑" panose="020B0503020204020204" charset="-122"/>
              </a:rPr>
              <a:t>正确性</a:t>
            </a:r>
            <a:endParaRPr lang="zh-CN" altLang="en-US" sz="3000" b="1" i="0">
              <a:solidFill>
                <a:schemeClr val="accent1"/>
              </a:solidFill>
              <a:highlight>
                <a:srgbClr val="FFFFFF">
                  <a:alpha val="0"/>
                </a:srgbClr>
              </a:highlight>
              <a:latin typeface="微软雅黑" panose="020B0503020204020204" charset="-122"/>
            </a:endParaRPr>
          </a:p>
        </p:txBody>
      </p:sp>
      <p:pic>
        <p:nvPicPr>
          <p:cNvPr id="12" name="图片 11"/>
          <p:cNvPicPr>
            <a:picLocks noChangeAspect="1"/>
          </p:cNvPicPr>
          <p:nvPr/>
        </p:nvPicPr>
        <p:blipFill>
          <a:blip r:embed="rId3"/>
          <a:stretch>
            <a:fillRect/>
          </a:stretch>
        </p:blipFill>
        <p:spPr>
          <a:xfrm>
            <a:off x="1127760" y="2564765"/>
            <a:ext cx="4004945" cy="3070860"/>
          </a:xfrm>
          <a:prstGeom prst="rect">
            <a:avLst/>
          </a:prstGeom>
        </p:spPr>
      </p:pic>
      <p:sp>
        <p:nvSpPr>
          <p:cNvPr id="13" name="文本框 12"/>
          <p:cNvSpPr txBox="1"/>
          <p:nvPr/>
        </p:nvSpPr>
        <p:spPr>
          <a:xfrm>
            <a:off x="1954530" y="1071880"/>
            <a:ext cx="8175625" cy="1003935"/>
          </a:xfrm>
          <a:prstGeom prst="rect">
            <a:avLst/>
          </a:prstGeom>
          <a:noFill/>
        </p:spPr>
        <p:txBody>
          <a:bodyPr wrap="square" rtlCol="0">
            <a:spAutoFit/>
          </a:bodyPr>
          <a:p>
            <a:pPr>
              <a:lnSpc>
                <a:spcPct val="100000"/>
              </a:lnSpc>
              <a:spcBef>
                <a:spcPts val="0"/>
              </a:spcBef>
              <a:spcAft>
                <a:spcPts val="400"/>
              </a:spcAft>
            </a:pPr>
            <a:r>
              <a:rPr lang="zh-CN" altLang="en-US" sz="2000">
                <a:solidFill>
                  <a:schemeClr val="tx1"/>
                </a:solidFill>
                <a:effectLst>
                  <a:outerShdw blurRad="38100" dist="19050" dir="2700000" algn="tl" rotWithShape="0">
                    <a:schemeClr val="dk1">
                      <a:alpha val="40000"/>
                    </a:schemeClr>
                  </a:outerShdw>
                </a:effectLst>
              </a:rPr>
              <a:t>算法思想：</a:t>
            </a:r>
            <a:endParaRPr lang="zh-CN" altLang="en-US" sz="2000">
              <a:solidFill>
                <a:schemeClr val="tx1"/>
              </a:solidFill>
              <a:effectLst>
                <a:outerShdw blurRad="38100" dist="19050" dir="2700000" algn="tl" rotWithShape="0">
                  <a:schemeClr val="dk1">
                    <a:alpha val="40000"/>
                  </a:schemeClr>
                </a:outerShdw>
              </a:effectLst>
            </a:endParaRPr>
          </a:p>
          <a:p>
            <a:pPr indent="457200"/>
            <a:r>
              <a:rPr lang="zh-CN" altLang="en-US"/>
              <a:t>使用dfs不断缩小问题的规模，自上而下地递归求解子问题，然后回溯汇聚成原问题的解。</a:t>
            </a:r>
            <a:endParaRPr lang="zh-CN" altLang="en-US"/>
          </a:p>
        </p:txBody>
      </p:sp>
      <p:pic>
        <p:nvPicPr>
          <p:cNvPr id="14" name="图片 13"/>
          <p:cNvPicPr>
            <a:picLocks noChangeAspect="1"/>
          </p:cNvPicPr>
          <p:nvPr/>
        </p:nvPicPr>
        <p:blipFill>
          <a:blip r:embed="rId4"/>
          <a:stretch>
            <a:fillRect/>
          </a:stretch>
        </p:blipFill>
        <p:spPr>
          <a:xfrm>
            <a:off x="5664200" y="2997200"/>
            <a:ext cx="5815330" cy="2223135"/>
          </a:xfrm>
          <a:prstGeom prst="rect">
            <a:avLst/>
          </a:prstGeom>
        </p:spPr>
      </p:pic>
      <p:sp>
        <p:nvSpPr>
          <p:cNvPr id="15" name="圆角矩形 14"/>
          <p:cNvSpPr/>
          <p:nvPr/>
        </p:nvSpPr>
        <p:spPr>
          <a:xfrm>
            <a:off x="6888480" y="3068955"/>
            <a:ext cx="215900" cy="1441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递归法向动态规划</a:t>
            </a:r>
            <a:r>
              <a:rPr lang="zh-CN" altLang="en-US" sz="3000" b="1" i="0">
                <a:solidFill>
                  <a:schemeClr val="accent1"/>
                </a:solidFill>
                <a:highlight>
                  <a:srgbClr val="FFFFFF">
                    <a:alpha val="0"/>
                  </a:srgbClr>
                </a:highlight>
                <a:latin typeface="微软雅黑" panose="020B0503020204020204" charset="-122"/>
              </a:rPr>
              <a:t>演进</a:t>
            </a:r>
            <a:endParaRPr lang="zh-CN" altLang="en-US" sz="3000" b="1" i="0">
              <a:solidFill>
                <a:schemeClr val="accent1"/>
              </a:solidFill>
              <a:highlight>
                <a:srgbClr val="FFFFFF">
                  <a:alpha val="0"/>
                </a:srgbClr>
              </a:highlight>
              <a:latin typeface="微软雅黑" panose="020B0503020204020204" charset="-122"/>
            </a:endParaRPr>
          </a:p>
        </p:txBody>
      </p:sp>
      <p:sp>
        <p:nvSpPr>
          <p:cNvPr id="13" name="文本框 12"/>
          <p:cNvSpPr txBox="1"/>
          <p:nvPr/>
        </p:nvSpPr>
        <p:spPr>
          <a:xfrm>
            <a:off x="1954530" y="1071880"/>
            <a:ext cx="8175625" cy="1373505"/>
          </a:xfrm>
          <a:prstGeom prst="rect">
            <a:avLst/>
          </a:prstGeom>
          <a:noFill/>
        </p:spPr>
        <p:txBody>
          <a:bodyPr wrap="square" rtlCol="0">
            <a:spAutoFit/>
          </a:bodyPr>
          <a:p>
            <a:pPr indent="457200">
              <a:lnSpc>
                <a:spcPct val="100000"/>
              </a:lnSpc>
              <a:spcBef>
                <a:spcPts val="0"/>
              </a:spcBef>
              <a:spcAft>
                <a:spcPts val="400"/>
              </a:spcAft>
            </a:pPr>
            <a:r>
              <a:rPr lang="zh-CN" altLang="en-US" sz="2000"/>
              <a:t>在递归算法的实现过程中，我们发现存在着多次重复计算，因此，我们可以使用“</a:t>
            </a:r>
            <a:r>
              <a:rPr lang="zh-CN" altLang="en-US" sz="2000">
                <a:ln w="22225">
                  <a:solidFill>
                    <a:schemeClr val="accent2"/>
                  </a:solidFill>
                  <a:prstDash val="solid"/>
                </a:ln>
                <a:solidFill>
                  <a:schemeClr val="accent2">
                    <a:lumMod val="40000"/>
                    <a:lumOff val="60000"/>
                  </a:schemeClr>
                </a:solidFill>
                <a:effectLst/>
              </a:rPr>
              <a:t>记忆化搜索</a:t>
            </a:r>
            <a:r>
              <a:rPr lang="zh-CN" altLang="en-US" sz="2000"/>
              <a:t>”的优化方式，将计算的结果记录下来，从而去除重复计算。</a:t>
            </a:r>
            <a:endParaRPr lang="zh-CN" altLang="en-US" sz="2000"/>
          </a:p>
          <a:p>
            <a:pPr indent="457200">
              <a:lnSpc>
                <a:spcPct val="100000"/>
              </a:lnSpc>
              <a:spcBef>
                <a:spcPts val="0"/>
              </a:spcBef>
              <a:spcAft>
                <a:spcPts val="400"/>
              </a:spcAft>
            </a:pPr>
            <a:r>
              <a:rPr lang="zh-CN" altLang="en-US" sz="2000"/>
              <a:t>优化之后，算法的运行效率也将会</a:t>
            </a:r>
            <a:r>
              <a:rPr lang="zh-CN" altLang="en-US" sz="2000">
                <a:solidFill>
                  <a:schemeClr val="accent1"/>
                </a:solidFill>
                <a:effectLst>
                  <a:outerShdw blurRad="38100" dist="25400" dir="5400000" algn="ctr" rotWithShape="0">
                    <a:srgbClr val="6E747A">
                      <a:alpha val="43000"/>
                    </a:srgbClr>
                  </a:outerShdw>
                </a:effectLst>
              </a:rPr>
              <a:t>趋近</a:t>
            </a:r>
            <a:r>
              <a:rPr lang="zh-CN" altLang="en-US" sz="2000"/>
              <a:t>于动态规划算法！</a:t>
            </a:r>
            <a:endParaRPr lang="zh-CN" altLang="en-US" sz="2000"/>
          </a:p>
        </p:txBody>
      </p:sp>
      <p:pic>
        <p:nvPicPr>
          <p:cNvPr id="4" name="图片 3"/>
          <p:cNvPicPr>
            <a:picLocks noChangeAspect="1"/>
          </p:cNvPicPr>
          <p:nvPr/>
        </p:nvPicPr>
        <p:blipFill>
          <a:blip r:embed="rId3"/>
          <a:stretch>
            <a:fillRect/>
          </a:stretch>
        </p:blipFill>
        <p:spPr>
          <a:xfrm>
            <a:off x="983615" y="2637155"/>
            <a:ext cx="3850640" cy="3608705"/>
          </a:xfrm>
          <a:prstGeom prst="rect">
            <a:avLst/>
          </a:prstGeom>
        </p:spPr>
      </p:pic>
      <p:pic>
        <p:nvPicPr>
          <p:cNvPr id="5" name="图片 3"/>
          <p:cNvPicPr>
            <a:picLocks noChangeAspect="1"/>
          </p:cNvPicPr>
          <p:nvPr/>
        </p:nvPicPr>
        <p:blipFill>
          <a:blip r:embed="rId4"/>
          <a:srcRect t="4585" b="3468"/>
          <a:stretch>
            <a:fillRect/>
          </a:stretch>
        </p:blipFill>
        <p:spPr>
          <a:xfrm>
            <a:off x="5232400" y="3356610"/>
            <a:ext cx="6172200" cy="1999615"/>
          </a:xfrm>
          <a:prstGeom prst="rect">
            <a:avLst/>
          </a:prstGeom>
          <a:noFill/>
          <a:ln w="9525">
            <a:noFill/>
          </a:ln>
        </p:spPr>
      </p:pic>
      <p:sp>
        <p:nvSpPr>
          <p:cNvPr id="6" name="圆角矩形 5"/>
          <p:cNvSpPr/>
          <p:nvPr/>
        </p:nvSpPr>
        <p:spPr>
          <a:xfrm>
            <a:off x="1416050" y="4004310"/>
            <a:ext cx="1800225" cy="3600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圆角矩形 6"/>
          <p:cNvSpPr/>
          <p:nvPr/>
        </p:nvSpPr>
        <p:spPr>
          <a:xfrm>
            <a:off x="9912350" y="3429000"/>
            <a:ext cx="144145" cy="1441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02</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动态规划算法</a:t>
            </a:r>
            <a:r>
              <a:rPr lang="zh-CN" sz="4800" b="1" i="0">
                <a:solidFill>
                  <a:srgbClr val="0055FF"/>
                </a:solidFill>
                <a:highlight>
                  <a:srgbClr val="FFFFFF">
                    <a:alpha val="0"/>
                  </a:srgbClr>
                </a:highlight>
                <a:latin typeface="微软雅黑" panose="020B0503020204020204" charset="-122"/>
              </a:rPr>
              <a:t>一</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a:t>
            </a:r>
            <a:r>
              <a:rPr lang="zh-CN" altLang="en-US" sz="3000" b="1" i="0">
                <a:solidFill>
                  <a:schemeClr val="accent1"/>
                </a:solidFill>
                <a:highlight>
                  <a:srgbClr val="FFFFFF">
                    <a:alpha val="0"/>
                  </a:srgbClr>
                </a:highlight>
                <a:latin typeface="微软雅黑" panose="020B0503020204020204" charset="-122"/>
              </a:rPr>
              <a:t>思想</a:t>
            </a:r>
            <a:endParaRPr lang="zh-CN" altLang="en-US"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559560" y="909320"/>
            <a:ext cx="9174480" cy="1250315"/>
          </a:xfrm>
          <a:prstGeom prst="rect">
            <a:avLst/>
          </a:prstGeom>
          <a:noFill/>
        </p:spPr>
        <p:txBody>
          <a:bodyPr wrap="square" rtlCol="0">
            <a:spAutoFit/>
          </a:bodyPr>
          <a:p>
            <a:pPr indent="457200">
              <a:lnSpc>
                <a:spcPct val="100000"/>
              </a:lnSpc>
              <a:spcBef>
                <a:spcPts val="0"/>
              </a:spcBef>
              <a:spcAft>
                <a:spcPts val="400"/>
              </a:spcAft>
            </a:pPr>
            <a:r>
              <a:rPr lang="zh-CN" altLang="en-US"/>
              <a:t>蛮力法是自上而下地递归求解，而动态规划则是自下而上地</a:t>
            </a:r>
            <a:r>
              <a:rPr lang="zh-CN" altLang="en-US"/>
              <a:t>迭代求解，子问题的最优解可以合成原问题的解。</a:t>
            </a:r>
            <a:endParaRPr lang="zh-CN" altLang="en-US"/>
          </a:p>
          <a:p>
            <a:pPr indent="457200"/>
            <a:r>
              <a:rPr lang="zh-CN" altLang="en-US"/>
              <a:t>由于子问题的解在原问题求解时已经得到并且记录过了，于是可以直接地使用且不会造成重复性计算！</a:t>
            </a:r>
            <a:endParaRPr lang="zh-CN" altLang="en-US"/>
          </a:p>
        </p:txBody>
      </p:sp>
      <p:pic>
        <p:nvPicPr>
          <p:cNvPr id="4" name="图片 4"/>
          <p:cNvPicPr>
            <a:picLocks noChangeAspect="1"/>
          </p:cNvPicPr>
          <p:nvPr/>
        </p:nvPicPr>
        <p:blipFill>
          <a:blip r:embed="rId3"/>
          <a:stretch>
            <a:fillRect/>
          </a:stretch>
        </p:blipFill>
        <p:spPr>
          <a:xfrm>
            <a:off x="1323975" y="2397125"/>
            <a:ext cx="3085465" cy="3416935"/>
          </a:xfrm>
          <a:prstGeom prst="rect">
            <a:avLst/>
          </a:prstGeom>
          <a:noFill/>
          <a:ln w="9525">
            <a:noFill/>
          </a:ln>
        </p:spPr>
      </p:pic>
      <p:sp>
        <p:nvSpPr>
          <p:cNvPr id="7" name="文本框 6"/>
          <p:cNvSpPr txBox="1"/>
          <p:nvPr/>
        </p:nvSpPr>
        <p:spPr>
          <a:xfrm>
            <a:off x="4727575" y="2420620"/>
            <a:ext cx="7291705" cy="973455"/>
          </a:xfrm>
          <a:prstGeom prst="rect">
            <a:avLst/>
          </a:prstGeom>
          <a:noFill/>
        </p:spPr>
        <p:txBody>
          <a:bodyPr wrap="square" rtlCol="0">
            <a:spAutoFit/>
          </a:bodyPr>
          <a:p>
            <a:pPr>
              <a:lnSpc>
                <a:spcPct val="100000"/>
              </a:lnSpc>
              <a:spcBef>
                <a:spcPts val="0"/>
              </a:spcBef>
              <a:spcAft>
                <a:spcPts val="400"/>
              </a:spcAft>
            </a:pPr>
            <a:r>
              <a:rPr lang="zh-CN" altLang="en-US"/>
              <a:t>在第</a:t>
            </a:r>
            <a:r>
              <a:rPr lang="en-US" altLang="zh-CN"/>
              <a:t> </a:t>
            </a:r>
            <a:r>
              <a:rPr lang="zh-CN" altLang="en-US"/>
              <a:t>i</a:t>
            </a:r>
            <a:r>
              <a:rPr lang="en-US" altLang="zh-CN"/>
              <a:t> </a:t>
            </a:r>
            <a:r>
              <a:rPr lang="zh-CN" altLang="en-US"/>
              <a:t>层扔下一个鸡蛋时，会发生两种情况之一：</a:t>
            </a:r>
            <a:endParaRPr lang="zh-CN" altLang="en-US"/>
          </a:p>
          <a:p>
            <a:r>
              <a:rPr lang="zh-CN" altLang="en-US"/>
              <a:t>（</a:t>
            </a:r>
            <a:r>
              <a:rPr lang="en-US" altLang="zh-CN"/>
              <a:t>1</a:t>
            </a:r>
            <a:r>
              <a:rPr lang="zh-CN" altLang="en-US"/>
              <a:t>）碎了，鸡蛋数</a:t>
            </a:r>
            <a:r>
              <a:rPr lang="en-US" altLang="zh-CN"/>
              <a:t> e </a:t>
            </a:r>
            <a:r>
              <a:rPr lang="zh-CN" altLang="en-US"/>
              <a:t>减</a:t>
            </a:r>
            <a:r>
              <a:rPr lang="en-US" altLang="zh-CN"/>
              <a:t>1</a:t>
            </a:r>
            <a:r>
              <a:rPr lang="zh-CN" altLang="en-US"/>
              <a:t>，搜索楼层变为</a:t>
            </a:r>
            <a:r>
              <a:rPr lang="en-US" altLang="zh-CN"/>
              <a:t>1 ~ </a:t>
            </a:r>
            <a:r>
              <a:rPr lang="en-US" altLang="zh-CN"/>
              <a:t>i-1</a:t>
            </a:r>
            <a:endParaRPr lang="en-US" altLang="zh-CN"/>
          </a:p>
          <a:p>
            <a:r>
              <a:rPr lang="zh-CN" altLang="en-US"/>
              <a:t>（</a:t>
            </a:r>
            <a:r>
              <a:rPr lang="en-US" altLang="zh-CN"/>
              <a:t>2</a:t>
            </a:r>
            <a:r>
              <a:rPr lang="zh-CN" altLang="en-US"/>
              <a:t>）没碎，鸡蛋数</a:t>
            </a:r>
            <a:r>
              <a:rPr lang="en-US" altLang="zh-CN"/>
              <a:t> e </a:t>
            </a:r>
            <a:r>
              <a:rPr lang="zh-CN" altLang="en-US"/>
              <a:t>不变，搜索楼层变为</a:t>
            </a:r>
            <a:r>
              <a:rPr lang="en-US" altLang="zh-CN"/>
              <a:t>i+1 ~ </a:t>
            </a:r>
            <a:r>
              <a:rPr lang="en-US" altLang="zh-CN"/>
              <a:t>f</a:t>
            </a:r>
            <a:endParaRPr lang="en-US" altLang="zh-CN"/>
          </a:p>
        </p:txBody>
      </p:sp>
      <p:sp>
        <p:nvSpPr>
          <p:cNvPr id="8" name="文本框 7"/>
          <p:cNvSpPr txBox="1"/>
          <p:nvPr/>
        </p:nvSpPr>
        <p:spPr>
          <a:xfrm>
            <a:off x="4727575" y="3500755"/>
            <a:ext cx="6631305" cy="1476375"/>
          </a:xfrm>
          <a:prstGeom prst="rect">
            <a:avLst/>
          </a:prstGeom>
          <a:noFill/>
        </p:spPr>
        <p:txBody>
          <a:bodyPr wrap="square" rtlCol="0">
            <a:spAutoFit/>
          </a:bodyPr>
          <a:p>
            <a:r>
              <a:rPr lang="zh-CN" altLang="en-US"/>
              <a:t>我们将求解</a:t>
            </a:r>
            <a:r>
              <a:rPr lang="en-US" altLang="zh-CN"/>
              <a:t> </a:t>
            </a:r>
            <a:r>
              <a:rPr lang="zh-CN" altLang="en-US"/>
              <a:t>f</a:t>
            </a:r>
            <a:r>
              <a:rPr lang="en-US" altLang="zh-CN"/>
              <a:t> </a:t>
            </a:r>
            <a:r>
              <a:rPr lang="zh-CN" altLang="en-US"/>
              <a:t>层楼、e个鸡蛋的最少试验次数记为</a:t>
            </a:r>
            <a:r>
              <a:rPr lang="zh-CN" altLang="en-US">
                <a:ln w="22225">
                  <a:solidFill>
                    <a:schemeClr val="accent2"/>
                  </a:solidFill>
                  <a:prstDash val="solid"/>
                </a:ln>
                <a:solidFill>
                  <a:schemeClr val="accent2">
                    <a:lumMod val="40000"/>
                    <a:lumOff val="60000"/>
                  </a:schemeClr>
                </a:solidFill>
                <a:effectLst/>
              </a:rPr>
              <a:t>dp[f][e]</a:t>
            </a:r>
            <a:r>
              <a:rPr lang="zh-CN" altLang="en-US"/>
              <a:t>。</a:t>
            </a:r>
            <a:endParaRPr lang="zh-CN" altLang="en-US"/>
          </a:p>
          <a:p>
            <a:endParaRPr lang="zh-CN" altLang="en-US"/>
          </a:p>
          <a:p>
            <a:pPr indent="457200"/>
            <a:r>
              <a:rPr lang="zh-CN" altLang="en-US"/>
              <a:t>由于我们并不知道真正的 门槛层 值，因此我们必须保证：</a:t>
            </a:r>
            <a:r>
              <a:rPr lang="zh-CN" altLang="en-US">
                <a:solidFill>
                  <a:schemeClr val="accent1"/>
                </a:solidFill>
                <a:effectLst>
                  <a:outerShdw blurRad="38100" dist="25400" dir="5400000" algn="ctr" rotWithShape="0">
                    <a:srgbClr val="6E747A">
                      <a:alpha val="43000"/>
                    </a:srgbClr>
                  </a:outerShdw>
                </a:effectLst>
              </a:rPr>
              <a:t>鸡蛋碎了之后需要的试验次数</a:t>
            </a:r>
            <a:r>
              <a:rPr lang="zh-CN" altLang="en-US"/>
              <a:t> 和 </a:t>
            </a:r>
            <a:r>
              <a:rPr lang="zh-CN" altLang="en-US">
                <a:solidFill>
                  <a:schemeClr val="accent1"/>
                </a:solidFill>
                <a:effectLst>
                  <a:outerShdw blurRad="38100" dist="25400" dir="5400000" algn="ctr" rotWithShape="0">
                    <a:srgbClr val="6E747A">
                      <a:alpha val="43000"/>
                    </a:srgbClr>
                  </a:outerShdw>
                </a:effectLst>
              </a:rPr>
              <a:t>鸡蛋没碎之后需要的试验次数</a:t>
            </a:r>
            <a:r>
              <a:rPr lang="zh-CN" altLang="en-US"/>
              <a:t> 二者的 最大值 最小。</a:t>
            </a:r>
            <a:endParaRPr lang="zh-CN" altLang="en-US"/>
          </a:p>
        </p:txBody>
      </p:sp>
      <p:sp>
        <p:nvSpPr>
          <p:cNvPr id="9" name="文本框 8"/>
          <p:cNvSpPr txBox="1"/>
          <p:nvPr/>
        </p:nvSpPr>
        <p:spPr>
          <a:xfrm>
            <a:off x="4799965" y="5157470"/>
            <a:ext cx="7453630" cy="645160"/>
          </a:xfrm>
          <a:prstGeom prst="rect">
            <a:avLst/>
          </a:prstGeom>
          <a:noFill/>
        </p:spPr>
        <p:txBody>
          <a:bodyPr wrap="square" rtlCol="0">
            <a:spAutoFit/>
          </a:bodyPr>
          <a:p>
            <a:r>
              <a:rPr lang="zh-CN" altLang="en-US"/>
              <a:t>于是可以得到状态转移方程：</a:t>
            </a:r>
            <a:endParaRPr lang="zh-CN" altLang="en-US"/>
          </a:p>
          <a:p>
            <a:r>
              <a:rPr lang="zh-CN" altLang="en-US">
                <a:ln w="22225">
                  <a:solidFill>
                    <a:schemeClr val="accent2"/>
                  </a:solidFill>
                  <a:prstDash val="solid"/>
                </a:ln>
                <a:solidFill>
                  <a:schemeClr val="accent2">
                    <a:lumMod val="40000"/>
                    <a:lumOff val="60000"/>
                  </a:schemeClr>
                </a:solidFill>
                <a:effectLst/>
              </a:rPr>
              <a:t>dp[f][e] = min{  max（dp[i-1][e-1] ，dp[f-i][e]）+ 1 } （i from 1 to f）</a:t>
            </a:r>
            <a:endParaRPr lang="zh-CN" altLang="en-US">
              <a:ln w="22225">
                <a:solidFill>
                  <a:schemeClr val="accent2"/>
                </a:solidFill>
                <a:prstDash val="solid"/>
              </a:ln>
              <a:solidFill>
                <a:schemeClr val="accent2">
                  <a:lumMod val="40000"/>
                  <a:lumOff val="60000"/>
                </a:schemeClr>
              </a:solidFill>
              <a:effectLst/>
            </a:endParaRPr>
          </a:p>
        </p:txBody>
      </p:sp>
    </p:spTree>
  </p:cSld>
  <p:clrMapOvr>
    <a:masterClrMapping/>
  </p:clrMapOvr>
  <p:transition/>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a:t>
            </a:r>
            <a:r>
              <a:rPr lang="zh-CN" altLang="en-US" sz="3000" b="1" i="0">
                <a:solidFill>
                  <a:schemeClr val="accent1"/>
                </a:solidFill>
                <a:highlight>
                  <a:srgbClr val="FFFFFF">
                    <a:alpha val="0"/>
                  </a:srgbClr>
                </a:highlight>
                <a:latin typeface="微软雅黑" panose="020B0503020204020204" charset="-122"/>
              </a:rPr>
              <a:t>实现</a:t>
            </a:r>
            <a:endParaRPr lang="zh-CN" altLang="en-US" sz="3000" b="1" i="0">
              <a:solidFill>
                <a:schemeClr val="accent1"/>
              </a:solidFill>
              <a:highlight>
                <a:srgbClr val="FFFFFF">
                  <a:alpha val="0"/>
                </a:srgbClr>
              </a:highlight>
              <a:latin typeface="微软雅黑" panose="020B0503020204020204" charset="-122"/>
            </a:endParaRPr>
          </a:p>
        </p:txBody>
      </p:sp>
      <p:pic>
        <p:nvPicPr>
          <p:cNvPr id="6" name="图片 5"/>
          <p:cNvPicPr>
            <a:picLocks noChangeAspect="1"/>
          </p:cNvPicPr>
          <p:nvPr/>
        </p:nvPicPr>
        <p:blipFill>
          <a:blip r:embed="rId3"/>
          <a:stretch>
            <a:fillRect/>
          </a:stretch>
        </p:blipFill>
        <p:spPr>
          <a:xfrm>
            <a:off x="839470" y="1771650"/>
            <a:ext cx="4949825" cy="3367405"/>
          </a:xfrm>
          <a:prstGeom prst="rect">
            <a:avLst/>
          </a:prstGeom>
        </p:spPr>
      </p:pic>
      <p:pic>
        <p:nvPicPr>
          <p:cNvPr id="4" name="图片 -2147482587"/>
          <p:cNvPicPr>
            <a:picLocks noChangeAspect="1"/>
          </p:cNvPicPr>
          <p:nvPr/>
        </p:nvPicPr>
        <p:blipFill>
          <a:blip r:embed="rId4"/>
          <a:stretch>
            <a:fillRect/>
          </a:stretch>
        </p:blipFill>
        <p:spPr>
          <a:xfrm>
            <a:off x="6203950" y="3429000"/>
            <a:ext cx="5346065" cy="1642745"/>
          </a:xfrm>
          <a:prstGeom prst="rect">
            <a:avLst/>
          </a:prstGeom>
          <a:noFill/>
          <a:ln w="9525">
            <a:noFill/>
          </a:ln>
        </p:spPr>
      </p:pic>
      <p:sp>
        <p:nvSpPr>
          <p:cNvPr id="10" name="文本框 9"/>
          <p:cNvSpPr txBox="1"/>
          <p:nvPr/>
        </p:nvSpPr>
        <p:spPr>
          <a:xfrm>
            <a:off x="6144895" y="1772920"/>
            <a:ext cx="4064000" cy="953135"/>
          </a:xfrm>
          <a:prstGeom prst="rect">
            <a:avLst/>
          </a:prstGeom>
          <a:noFill/>
        </p:spPr>
        <p:txBody>
          <a:bodyPr wrap="square" rtlCol="0">
            <a:spAutoFit/>
          </a:bodyPr>
          <a:p>
            <a:pPr>
              <a:lnSpc>
                <a:spcPct val="100000"/>
              </a:lnSpc>
              <a:spcBef>
                <a:spcPts val="0"/>
              </a:spcBef>
              <a:spcAft>
                <a:spcPts val="0"/>
              </a:spcAft>
            </a:pPr>
            <a:r>
              <a:rPr lang="zh-CN" altLang="en-US" sz="2000">
                <a:solidFill>
                  <a:schemeClr val="accent1"/>
                </a:solidFill>
                <a:effectLst>
                  <a:outerShdw blurRad="38100" dist="25400" dir="5400000" algn="ctr" rotWithShape="0">
                    <a:srgbClr val="6E747A">
                      <a:alpha val="43000"/>
                    </a:srgbClr>
                  </a:outerShdw>
                </a:effectLst>
              </a:rPr>
              <a:t>效率分析：</a:t>
            </a:r>
            <a:endParaRPr lang="zh-CN" altLang="en-US" sz="2000">
              <a:solidFill>
                <a:schemeClr val="accent1"/>
              </a:solidFill>
              <a:effectLst>
                <a:outerShdw blurRad="38100" dist="25400" dir="5400000" algn="ctr" rotWithShape="0">
                  <a:srgbClr val="6E747A">
                    <a:alpha val="43000"/>
                  </a:srgbClr>
                </a:outerShdw>
              </a:effectLst>
            </a:endParaRPr>
          </a:p>
          <a:p>
            <a:pPr indent="457200"/>
            <a:r>
              <a:rPr lang="zh-CN" altLang="en-US"/>
              <a:t>时间复杂度</a:t>
            </a:r>
            <a:r>
              <a:rPr lang="en-US" altLang="zh-CN"/>
              <a:t>——O（e×f</a:t>
            </a:r>
            <a:r>
              <a:rPr lang="en-US" altLang="zh-CN" baseline="30000"/>
              <a:t>2</a:t>
            </a:r>
            <a:r>
              <a:rPr lang="en-US" altLang="zh-CN"/>
              <a:t>）</a:t>
            </a:r>
            <a:endParaRPr lang="en-US" altLang="zh-CN"/>
          </a:p>
          <a:p>
            <a:pPr indent="457200"/>
            <a:r>
              <a:rPr lang="en-US" altLang="zh-CN"/>
              <a:t>空间复杂度——O（</a:t>
            </a:r>
            <a:r>
              <a:rPr lang="en-US" altLang="zh-CN"/>
              <a:t>e×f）</a:t>
            </a:r>
            <a:endParaRPr lang="en-US" altLang="zh-CN"/>
          </a:p>
        </p:txBody>
      </p:sp>
      <p:sp>
        <p:nvSpPr>
          <p:cNvPr id="11" name="文本框 10"/>
          <p:cNvSpPr txBox="1"/>
          <p:nvPr/>
        </p:nvSpPr>
        <p:spPr>
          <a:xfrm>
            <a:off x="6311900" y="404495"/>
            <a:ext cx="642366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dp[f][e] = min{  max（dp[i-1][e-1] ，dp[f-i][e]）+ 1 }</a:t>
            </a:r>
            <a:endParaRPr lang="zh-CN" altLang="en-US">
              <a:solidFill>
                <a:schemeClr val="accent1"/>
              </a:solidFill>
              <a:effectLst>
                <a:outerShdw blurRad="38100" dist="25400" dir="5400000" algn="ctr" rotWithShape="0">
                  <a:srgbClr val="6E747A">
                    <a:alpha val="43000"/>
                  </a:srgbClr>
                </a:outerShdw>
              </a:effectLst>
            </a:endParaRPr>
          </a:p>
        </p:txBody>
      </p:sp>
      <p:sp>
        <p:nvSpPr>
          <p:cNvPr id="12" name="圆角矩形 11"/>
          <p:cNvSpPr/>
          <p:nvPr/>
        </p:nvSpPr>
        <p:spPr>
          <a:xfrm>
            <a:off x="10200640" y="3429000"/>
            <a:ext cx="215900" cy="21590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算法优化</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二分</a:t>
            </a:r>
            <a:r>
              <a:rPr lang="zh-CN" altLang="en-US" sz="3000" b="1" i="0">
                <a:solidFill>
                  <a:schemeClr val="accent1"/>
                </a:solidFill>
                <a:highlight>
                  <a:srgbClr val="FFFFFF">
                    <a:alpha val="0"/>
                  </a:srgbClr>
                </a:highlight>
                <a:latin typeface="微软雅黑" panose="020B0503020204020204" charset="-122"/>
              </a:rPr>
              <a:t>法</a:t>
            </a:r>
            <a:endParaRPr lang="zh-CN" altLang="en-US"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03705" y="981075"/>
            <a:ext cx="8853805" cy="1753235"/>
          </a:xfrm>
          <a:prstGeom prst="rect">
            <a:avLst/>
          </a:prstGeom>
          <a:noFill/>
        </p:spPr>
        <p:txBody>
          <a:bodyPr wrap="square" rtlCol="0">
            <a:spAutoFit/>
          </a:bodyPr>
          <a:p>
            <a:pPr indent="457200"/>
            <a:r>
              <a:rPr lang="zh-CN" altLang="en-US"/>
              <a:t>在算法实现过程中，我们通过</a:t>
            </a:r>
            <a:r>
              <a:rPr lang="zh-CN" altLang="en-US">
                <a:solidFill>
                  <a:schemeClr val="accent1"/>
                </a:solidFill>
                <a:effectLst>
                  <a:outerShdw blurRad="38100" dist="25400" dir="5400000" algn="ctr" rotWithShape="0">
                    <a:srgbClr val="6E747A">
                      <a:alpha val="43000"/>
                    </a:srgbClr>
                  </a:outerShdw>
                </a:effectLst>
              </a:rPr>
              <a:t>枚举</a:t>
            </a:r>
            <a:r>
              <a:rPr lang="zh-CN" altLang="en-US"/>
              <a:t>扔鸡蛋的楼层数</a:t>
            </a:r>
            <a:r>
              <a:rPr lang="en-US" altLang="zh-CN"/>
              <a:t> </a:t>
            </a:r>
            <a:r>
              <a:rPr lang="zh-CN" altLang="en-US"/>
              <a:t> i</a:t>
            </a:r>
            <a:r>
              <a:rPr lang="en-US" altLang="zh-CN"/>
              <a:t> </a:t>
            </a:r>
            <a:r>
              <a:rPr lang="zh-CN" altLang="en-US"/>
              <a:t>，从而</a:t>
            </a:r>
            <a:r>
              <a:rPr lang="zh-CN" altLang="en-US">
                <a:solidFill>
                  <a:schemeClr val="accent1"/>
                </a:solidFill>
                <a:effectLst>
                  <a:outerShdw blurRad="38100" dist="25400" dir="5400000" algn="ctr" rotWithShape="0">
                    <a:srgbClr val="6E747A">
                      <a:alpha val="43000"/>
                    </a:srgbClr>
                  </a:outerShdw>
                </a:effectLst>
              </a:rPr>
              <a:t>暴力</a:t>
            </a:r>
            <a:r>
              <a:rPr lang="zh-CN" altLang="en-US"/>
              <a:t>地去求解 </a:t>
            </a:r>
            <a:r>
              <a:rPr lang="zh-CN" altLang="en-US">
                <a:solidFill>
                  <a:schemeClr val="accent1"/>
                </a:solidFill>
                <a:effectLst>
                  <a:outerShdw blurRad="38100" dist="25400" dir="5400000" algn="ctr" rotWithShape="0">
                    <a:srgbClr val="6E747A">
                      <a:alpha val="43000"/>
                    </a:srgbClr>
                  </a:outerShdw>
                </a:effectLst>
              </a:rPr>
              <a:t>最小化</a:t>
            </a:r>
            <a:r>
              <a:rPr lang="zh-CN" altLang="en-US"/>
              <a:t>的 </a:t>
            </a:r>
            <a:r>
              <a:rPr lang="zh-CN" altLang="en-US">
                <a:solidFill>
                  <a:schemeClr val="accent1"/>
                </a:solidFill>
                <a:effectLst>
                  <a:outerShdw blurRad="38100" dist="25400" dir="5400000" algn="ctr" rotWithShape="0">
                    <a:srgbClr val="6E747A">
                      <a:alpha val="43000"/>
                    </a:srgbClr>
                  </a:outerShdw>
                </a:effectLst>
              </a:rPr>
              <a:t>鸡蛋碎了之后需要的步数</a:t>
            </a:r>
            <a:r>
              <a:rPr lang="zh-CN" altLang="en-US"/>
              <a:t> 和 </a:t>
            </a:r>
            <a:r>
              <a:rPr lang="zh-CN" altLang="en-US">
                <a:solidFill>
                  <a:schemeClr val="accent1"/>
                </a:solidFill>
                <a:effectLst>
                  <a:outerShdw blurRad="38100" dist="25400" dir="5400000" algn="ctr" rotWithShape="0">
                    <a:srgbClr val="6E747A">
                      <a:alpha val="43000"/>
                    </a:srgbClr>
                  </a:outerShdw>
                </a:effectLst>
              </a:rPr>
              <a:t>鸡蛋没碎之后需要的步数</a:t>
            </a:r>
            <a:r>
              <a:rPr lang="zh-CN" altLang="en-US"/>
              <a:t> 二者的</a:t>
            </a:r>
            <a:r>
              <a:rPr lang="zh-CN" altLang="en-US">
                <a:solidFill>
                  <a:schemeClr val="accent1"/>
                </a:solidFill>
                <a:effectLst>
                  <a:outerShdw blurRad="38100" dist="25400" dir="5400000" algn="ctr" rotWithShape="0">
                    <a:srgbClr val="6E747A">
                      <a:alpha val="43000"/>
                    </a:srgbClr>
                  </a:outerShdw>
                </a:effectLst>
              </a:rPr>
              <a:t>最大值</a:t>
            </a:r>
            <a:r>
              <a:rPr lang="zh-CN" altLang="en-US"/>
              <a:t>，此过程是需要</a:t>
            </a:r>
            <a:r>
              <a:rPr lang="en-US" altLang="zh-CN"/>
              <a:t> </a:t>
            </a:r>
            <a:r>
              <a:rPr lang="zh-CN" altLang="en-US"/>
              <a:t>O（n）的时间复杂度！</a:t>
            </a:r>
            <a:endParaRPr lang="zh-CN" altLang="en-US"/>
          </a:p>
          <a:p>
            <a:pPr indent="457200"/>
            <a:r>
              <a:rPr lang="zh-CN" altLang="en-US"/>
              <a:t>而在本题中，我们可以使用</a:t>
            </a:r>
            <a:r>
              <a:rPr lang="zh-CN" altLang="en-US">
                <a:ln w="22225">
                  <a:solidFill>
                    <a:schemeClr val="accent2"/>
                  </a:solidFill>
                  <a:prstDash val="solid"/>
                </a:ln>
                <a:solidFill>
                  <a:schemeClr val="accent2">
                    <a:lumMod val="40000"/>
                    <a:lumOff val="60000"/>
                  </a:schemeClr>
                </a:solidFill>
                <a:effectLst/>
              </a:rPr>
              <a:t>二分法</a:t>
            </a:r>
            <a:r>
              <a:rPr lang="zh-CN" altLang="en-US"/>
              <a:t>来优化此过程：</a:t>
            </a:r>
            <a:endParaRPr lang="zh-CN" altLang="en-US"/>
          </a:p>
          <a:p>
            <a:pPr marL="457200" lvl="1" indent="457200"/>
            <a:r>
              <a:rPr lang="zh-CN" altLang="en-US"/>
              <a:t>T</a:t>
            </a:r>
            <a:r>
              <a:rPr lang="zh-CN" altLang="en-US" baseline="-25000"/>
              <a:t>1</a:t>
            </a:r>
            <a:r>
              <a:rPr lang="zh-CN" altLang="en-US"/>
              <a:t> = dp(i-1 , e-1)是一个随 i的增加而单调递增的函数</a:t>
            </a:r>
            <a:endParaRPr lang="zh-CN" altLang="en-US"/>
          </a:p>
          <a:p>
            <a:pPr marL="457200" lvl="1" indent="457200"/>
            <a:r>
              <a:rPr lang="zh-CN" altLang="en-US"/>
              <a:t>T</a:t>
            </a:r>
            <a:r>
              <a:rPr lang="zh-CN" altLang="en-US" baseline="-25000"/>
              <a:t>2</a:t>
            </a:r>
            <a:r>
              <a:rPr lang="zh-CN" altLang="en-US"/>
              <a:t> = dp(f-i , e)是一个随着 i 的增加而单调递减的函数</a:t>
            </a:r>
            <a:endParaRPr lang="zh-CN" altLang="en-US"/>
          </a:p>
        </p:txBody>
      </p:sp>
      <p:sp>
        <p:nvSpPr>
          <p:cNvPr id="7" name="文本框 6"/>
          <p:cNvSpPr txBox="1"/>
          <p:nvPr/>
        </p:nvSpPr>
        <p:spPr>
          <a:xfrm>
            <a:off x="6311900" y="404495"/>
            <a:ext cx="642366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dp[f][e] = min{  max（dp[i-1][e-1] ，dp[f-i][e]）+ 1 }</a:t>
            </a:r>
            <a:endParaRPr lang="zh-CN" altLang="en-US">
              <a:solidFill>
                <a:schemeClr val="accent1"/>
              </a:solidFill>
              <a:effectLst>
                <a:outerShdw blurRad="38100" dist="25400" dir="5400000" algn="ctr" rotWithShape="0">
                  <a:srgbClr val="6E747A">
                    <a:alpha val="43000"/>
                  </a:srgbClr>
                </a:outerShdw>
              </a:effectLst>
            </a:endParaRPr>
          </a:p>
        </p:txBody>
      </p:sp>
      <p:pic>
        <p:nvPicPr>
          <p:cNvPr id="4" name="图片 6"/>
          <p:cNvPicPr>
            <a:picLocks noChangeAspect="1"/>
          </p:cNvPicPr>
          <p:nvPr/>
        </p:nvPicPr>
        <p:blipFill>
          <a:blip r:embed="rId3"/>
          <a:stretch>
            <a:fillRect/>
          </a:stretch>
        </p:blipFill>
        <p:spPr>
          <a:xfrm>
            <a:off x="3863975" y="2870200"/>
            <a:ext cx="4434840" cy="3167380"/>
          </a:xfrm>
          <a:prstGeom prst="rect">
            <a:avLst/>
          </a:prstGeom>
          <a:noFill/>
          <a:ln w="9525">
            <a:noFill/>
          </a:ln>
        </p:spPr>
      </p:pic>
      <p:cxnSp>
        <p:nvCxnSpPr>
          <p:cNvPr id="6" name="直接箭头连接符 5"/>
          <p:cNvCxnSpPr/>
          <p:nvPr/>
        </p:nvCxnSpPr>
        <p:spPr>
          <a:xfrm flipH="1">
            <a:off x="7752080" y="741045"/>
            <a:ext cx="1172210" cy="14636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p:nvCxnSpPr>
        <p:spPr>
          <a:xfrm flipH="1">
            <a:off x="7824470" y="735330"/>
            <a:ext cx="2707640" cy="17576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fill="hold" nodeType="tmRoot"/>
      </p:par>
    </p:tnLst>
  </p:timing>
</p:sld>
</file>

<file path=ppt/tags/tag1.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2.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3.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4.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5.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OTc3M2Y5NzIzMDFlZjAyY2Q4Njk5ODkyYjFjNzBiNTQifQ=="/>
  <p:tag name="commondata" val="eyJoZGlkIjoiM2JmOTlkYzUxN2IzMGQ4OTAxZGRiZmIyY2Y0ODc1Yj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3197</Words>
  <Application>WPS 演示</Application>
  <PresentationFormat>宽屏</PresentationFormat>
  <Paragraphs>215</Paragraphs>
  <Slides>25</Slides>
  <Notes>39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6</vt:i4>
      </vt:variant>
      <vt:variant>
        <vt:lpstr>幻灯片标题</vt:lpstr>
      </vt:variant>
      <vt:variant>
        <vt:i4>25</vt:i4>
      </vt:variant>
    </vt:vector>
  </HeadingPairs>
  <TitlesOfParts>
    <vt:vector size="38" baseType="lpstr">
      <vt:lpstr>Arial</vt:lpstr>
      <vt:lpstr>宋体</vt:lpstr>
      <vt:lpstr>Wingdings</vt:lpstr>
      <vt:lpstr>微软雅黑</vt:lpstr>
      <vt:lpstr>Calibri</vt:lpstr>
      <vt:lpstr>Arial Unicode MS</vt:lpstr>
      <vt:lpstr>Office Theme</vt:lpstr>
      <vt:lpstr>Excel.Sheet.12</vt:lpstr>
      <vt:lpstr>Excel.Sheet.12</vt:lpstr>
      <vt:lpstr>Excel.Sheet.12</vt:lpstr>
      <vt:lpstr>Excel.Sheet.12</vt:lpstr>
      <vt:lpstr>Excel.Sheet.12</vt:lpstr>
      <vt:lpstr>Excel.Sheet.12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卑挽</cp:lastModifiedBy>
  <cp:revision>199</cp:revision>
  <dcterms:created xsi:type="dcterms:W3CDTF">2024-03-27T00:31:00Z</dcterms:created>
  <dcterms:modified xsi:type="dcterms:W3CDTF">2024-05-16T09:10:58Z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FB7A891FF09F4B4CA53B03D5072DD70B_12</vt:lpwstr>
  </property>
  <property fmtid="{D5CDD505-2E9C-101B-9397-08002B2CF9AE}" pid="3" name="KSOProductBuildVer">
    <vt:lpwstr>2052-12.1.0.16729</vt:lpwstr>
  </property>
</Properties>
</file>