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4" r:id="rId8"/>
    <p:sldId id="383" r:id="rId9"/>
    <p:sldId id="404" r:id="rId10"/>
    <p:sldId id="405" r:id="rId11"/>
    <p:sldId id="285" r:id="rId12"/>
    <p:sldId id="334" r:id="rId13"/>
    <p:sldId id="424" r:id="rId14"/>
    <p:sldId id="425" r:id="rId15"/>
    <p:sldId id="426" r:id="rId16"/>
    <p:sldId id="427" r:id="rId17"/>
    <p:sldId id="428" r:id="rId18"/>
    <p:sldId id="429" r:id="rId19"/>
    <p:sldId id="377" r:id="rId20"/>
    <p:sldId id="409" r:id="rId21"/>
    <p:sldId id="392" r:id="rId22"/>
    <p:sldId id="378" r:id="rId23"/>
    <p:sldId id="294" r:id="rId24"/>
  </p:sldIdLst>
  <p:sldSz cx="12192000" cy="6858000"/>
  <p:notesSz cx="6858000" cy="9144000"/>
  <p:custDataLst>
    <p:tags r:id="rId2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3" userDrawn="1">
          <p15:clr>
            <a:srgbClr val="A4A3A4"/>
          </p15:clr>
        </p15:guide>
        <p15:guide id="2" pos="274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27" autoAdjust="0"/>
    <p:restoredTop sz="94660"/>
  </p:normalViewPr>
  <p:slideViewPr>
    <p:cSldViewPr showGuides="1">
      <p:cViewPr varScale="1">
        <p:scale>
          <a:sx n="83" d="100"/>
          <a:sy n="83" d="100"/>
        </p:scale>
        <p:origin x="216" y="75"/>
      </p:cViewPr>
      <p:guideLst>
        <p:guide orient="horz" pos="2103"/>
        <p:guide pos="274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5.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units="cm"/>
          <inkml:channel name="Y" type="integer" units="cm"/>
        </inkml:traceFormat>
        <inkml:channelProperties>
          <inkml:channelProperty channel="X" name="resolution" value="28.3464566929134" units="1/cm"/>
          <inkml:channelProperty channel="Y" name="resolution" value="28.3464566929134" units="1/cm"/>
        </inkml:channelProperties>
      </inkml:inkSource>
      <inkml:timestamp xml:id="ts0" timeString="2024-05-30T13:02:09"/>
    </inkml:context>
    <inkml:brush xml:id="br0">
      <inkml:brushProperty name="width" value="0.09701" units="cm"/>
      <inkml:brushProperty name="height" value="0.09701" units="cm"/>
      <inkml:brushProperty name="color" value="#ff0000"/>
      <inkml:brushProperty name="ignorePressure" value="0"/>
    </inkml:brush>
  </inkml:definitions>
  <inkml:trace contextRef="#ctx0" brushRef="#br0">972 953,'-1'3,"-1"0,2 0,-2 0,0 0,2 0,-2 0,0 0,1 0,0 0,-1 0,2 0,-2 0,1 0,0 0,0 0,1 0,-2 0,1 0,-1 0,1 0,-1 0,0 0,0 0,0 0,1 0,0 0,0 0,-1 0,2 0,-2 0,0 0,1 0,-1 0,1 0,0 0,-1 0,0 0,0 0,2 0,-2 0,2 0,-2 0,1 0,-1 0,1 0,0 0,0 0,1 0,0 0,1 0,0 0,0 0,0 0,0 0,0 0,0 0,-1 0,2 0,-1 0,0 0,1 0,-1 0,0 0,0 0,0 0,1 0,-1 0,1 0,-1 0,0 0,1 0,-1 0,0 0,0 0,0 0,1 0,-1 0,0 0,0 0,0 0,0 0,0 0,0 0,0 0,0 0,0 0,0 0,0 0,0 0,-1 0,1 0,0 0,0 0,0 0,-1 0,3-6,-2 0,0 0,1 0,0 0,0 0,0 0,1 0,-1 0,0 0,0-1,1 2,-1-1,0 0,0 0,0 0,0 0,-1 0,1 0,-1 0,2 1,-1-2,-1 0,0 1,1 0,0 0,0 0,0 0,-1 0,1 0,0 0,-1 0,1 0,-1 0,1 0,-2 0,2 0,-1 0,0 0,1 0,-1 0,0 0,0 0,0 0,0 0,1 0,-1 0,0 0,-1 0,0 0,0 0,-1 0,1 0,0 0,-3 1,1-1,-1 0,3 0,-2 0,1 0,0 0,0 0,0 0,0 0,1-1,-1 1,0 0,1 0,-1 0,0 0,1 0,-1 0,0 0,1 0,-2 0,1 0,0 0,0 0,-1 0,1 0,0 0,-1 0,0 0,1 0,-1 0,0 0,1 0,-2 1,2-1,0 0,-1 0,0 0,1 0,-2 1,0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78DFCC-589B-4A60-9C12-59D686ADFEC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CC3E0-7DDF-45E7-A937-AD50A2B51CF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今天的分享中，我们将深入探讨TopK问题，首先介绍解决思路和分析。在解决问题之前，我们需要进行前置准备，检验算法的正确性。接着，我将向大家展示四种解决方案：第一种、第二种、第三种和第四种。让我们一起探索这个问题的解决方法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今天的分享中，我们将深入探讨TopK问题，首先介绍解决思路和分析。在解决问题之前，我们需要进行前置准备，检验算法的正确性。接着，我将向大家展示四种解决方案：第一种、第二种、第三种和第四种。让我们一起探索这个问题的解决方法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部分我将以深入分析几种常见排序算法的原理，包括冒泡排序、选择排序和插入排序。首先，让我们来看一下冒泡排序的工作原理。冒泡排序通过不断地比较相邻的元素并进行适当的元素交换，将数列中的最大（或最小）值逐步“冒泡”到数列的末端。这种排序方法虽然直观简单，但效率相对较低，尤其是在处理大规模数据时。接着，我们来解析一下选择排序算法。在执行选择排序时，我们会从待排序部分的第一个元素开始，遍历整个未排序部分，每次从未排序部分中选出最小（或最大）的元素，然后将该元素放到已排序序列的末尾。这个过程会持续进行，直到所有的元素都已经被正确地排序到他们应该在的位置上。最后，我们来剖析一下插入排序的过程。插入排序的工作方式是从第二个元素开始，将当前元素与前面的元素进行比较，找到合适的位置并插入，从而实现有序排列。尽管插入排序在某些特定情况下可以表现得非常高效，但其总体性能通常不如其他更先进的算法。这些就是我们今天要讨论的三种基础的、广泛使用的排序算法：冒泡排序、选择排序和插入排序。在接下来的部分，我们将深入研究这些算法的具体实现和应用。</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本次的演讲中，我们首先探讨了算法排序的前置工作，深入分析了五大经典排序算法，接着我们研究了TopK问题并寻找有效的解决策略。通过实验验证，我们得出了有价值的结论。感谢大家的参与，让我们共同进步、追求卓越！</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探讨随机样本的生成为主题。在算法研究中，随机样本起着至关重要的作用，它确保了实验结果的可靠性。因此，我们需要关注如何有效地生成随机样本。首先，我们可以通过编程语言提供的相关函数或算法来生成满足特定分布的随机样本数据。这些函数和算法可以帮助我们在需要时生成具有所需特征的随机样本，从而为后续的算法分析和实验做好准备。其次，我们需要读取生成的随机样本数据，并进行必要的预处理。这一步骤对于保证数据质量和准确性至关重要。预处理过程可能包括数据清洗、归一化、缺失值处理等。通过对原始数据进行预处理，我们可以消除噪声和异常值，使得数据更适合进行进一步的算法分析。在这一过程中，我们需要密切关注数据的分布情况，以确保生成的随机样本满足我们的假设和需求。此外，我们还需要考虑样本的数量，以确保我们有足够的数据来进行可靠的统计分析。总之，随机样本的生成是算法研究中的一个关键步骤。通过利用编程语言提供的相关函数和算法，我们可以生成满足特定分布的随机样本数据。然后，我们还需要对生成的随机样本进行读取和处理，以便后续的算法分析和实验。在整个过程中，我们需要关注数据的质量、分布和数量，以确保实验结果的可靠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今天，我们将深入探讨五种主要排序算法：冒泡排序、选择排序、插入排序、合并排序和快速排序。首先，让我们从冒泡排序开始，了解其工作原理，然后分析其在时间复杂度和空间复杂度方面的表现。接下来，我们会学习选择排序的基本原理，以及它在性能评估上的表现。同样，我们也会深入研究插入排序，并分析其效率。然后我们会转向合并排序，理解它如何工作，并研究其时间和空间复杂性。最后，我们将讨论快速排序，包括它的运作方式以及在时间和空间复杂性方面的分析。</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冒泡排序为话题，深入探讨其原理、实现步骤以及时间复杂度。首先，让我们来讨论冒泡排序的基本原理。冒泡排序是一种简单的排序算法，通过相邻元素之间的比较和交换来实现排序。具体地说，该算法重复地遍历要排序的数列，一次比较两个元素，如果它们的顺序错误就把它们交换过来。这种操作会使得未排序的最大值逐渐向数组的末尾移动。通过多次这样的遍历，我们可以将整个列表按照从小到大的顺序排列完毕。下面我将详细介绍冒泡排序的具体实现步骤。冒泡排序的实现包括多次遍历数组，每次遍历都将未排序的最大值移到末尾。在每一次遍历过程中，我们从数组的第一个元素开始，比较相邻的两个元素，如果前一个元素大于后一个元素，则交换它们的位置。接着，对第二个元素到倒数第二个元素进行同样的操作。这个过程会一直持续，直到最后一个元素被检查完为止。然后，我们再次从第一个元素开始进行遍历，这次是检查已经排序的元素是否满足从小到大的顺序。如果不满足，则再次进行相邻元素的比较和交换。这样经过多次的遍历和比较，我们最终得到一个按照递增或递减顺序排列的数列。接下来是关于冒泡排序的时间复杂度分析。冒泡排序的时间复杂度为O(n^2)，其中n代表待排序的元素个数。这意味着当数据规模增加时，冒泡排序所需的运算次数会呈平方级增长。因此，冒泡排序在处理大规模数据时效率较低。但同时，由于其简单易懂的实现逻辑，冒泡排序适用于小规模数据或者已经基本有序的数据。在这种情况下，冒泡排序可以提供较好的性能表现。总结来说，冒泡排序是一种简单而直观的排序算法，其基本原理是通过相邻元素的比较和交换来实现排序。它的具体实现步骤包括多次遍历数组，每次都将未排序的最大值移动到末尾。然而，由于其时间复杂度较高，冒泡排序在处理大规模数据时效率较低，更适合小规模数据或者已经基本有序的数据场景。通过深入了解冒泡排序的原理和特点，我们可以更好地选择和应用适合的排序算法来解决问题。</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冒泡排序为话题，深入探讨其原理、实现步骤以及时间复杂度。首先，让我们来讨论冒泡排序的基本原理。冒泡排序是一种简单的排序算法，通过相邻元素之间的比较和交换来实现排序。具体地说，该算法重复地遍历要排序的数列，一次比较两个元素，如果它们的顺序错误就把它们交换过来。这种操作会使得未排序的最大值逐渐向数组的末尾移动。通过多次这样的遍历，我们可以将整个列表按照从小到大的顺序排列完毕。下面我将详细介绍冒泡排序的具体实现步骤。冒泡排序的实现包括多次遍历数组，每次遍历都将未排序的最大值移到末尾。在每一次遍历过程中，我们从数组的第一个元素开始，比较相邻的两个元素，如果前一个元素大于后一个元素，则交换它们的位置。接着，对第二个元素到倒数第二个元素进行同样的操作。这个过程会一直持续，直到最后一个元素被检查完为止。然后，我们再次从第一个元素开始进行遍历，这次是检查已经排序的元素是否满足从小到大的顺序。如果不满足，则再次进行相邻元素的比较和交换。这样经过多次的遍历和比较，我们最终得到一个按照递增或递减顺序排列的数列。接下来是关于冒泡排序的时间复杂度分析。冒泡排序的时间复杂度为O(n^2)，其中n代表待排序的元素个数。这意味着当数据规模增加时，冒泡排序所需的运算次数会呈平方级增长。因此，冒泡排序在处理大规模数据时效率较低。但同时，由于其简单易懂的实现逻辑，冒泡排序适用于小规模数据或者已经基本有序的数据。在这种情况下，冒泡排序可以提供较好的性能表现。总结来说，冒泡排序是一种简单而直观的排序算法，其基本原理是通过相邻元素的比较和交换来实现排序。它的具体实现步骤包括多次遍历数组，每次都将未排序的最大值移动到末尾。然而，由于其时间复杂度较高，冒泡排序在处理大规模数据时效率较低，更适合小规模数据或者已经基本有序的数据场景。通过深入了解冒泡排序的原理和特点，我们可以更好地选择和应用适合的排序算法来解决问题。</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这段我将以冒泡排序为话题，深入探讨其原理、实现步骤以及时间复杂度。首先，让我们来讨论冒泡排序的基本原理。冒泡排序是一种简单的排序算法，通过相邻元素之间的比较和交换来实现排序。具体地说，该算法重复地遍历要排序的数列，一次比较两个元素，如果它们的顺序错误就把它们交换过来。这种操作会使得未排序的最大值逐渐向数组的末尾移动。通过多次这样的遍历，我们可以将整个列表按照从小到大的顺序排列完毕。下面我将详细介绍冒泡排序的具体实现步骤。冒泡排序的实现包括多次遍历数组，每次遍历都将未排序的最大值移到末尾。在每一次遍历过程中，我们从数组的第一个元素开始，比较相邻的两个元素，如果前一个元素大于后一个元素，则交换它们的位置。接着，对第二个元素到倒数第二个元素进行同样的操作。这个过程会一直持续，直到最后一个元素被检查完为止。然后，我们再次从第一个元素开始进行遍历，这次是检查已经排序的元素是否满足从小到大的顺序。如果不满足，则再次进行相邻元素的比较和交换。这样经过多次的遍历和比较，我们最终得到一个按照递增或递减顺序排列的数列。接下来是关于冒泡排序的时间复杂度分析。冒泡排序的时间复杂度为O(n^2)，其中n代表待排序的元素个数。这意味着当数据规模增加时，冒泡排序所需的运算次数会呈平方级增长。因此，冒泡排序在处理大规模数据时效率较低。但同时，由于其简单易懂的实现逻辑，冒泡排序适用于小规模数据或者已经基本有序的数据。在这种情况下，冒泡排序可以提供较好的性能表现。总结来说，冒泡排序是一种简单而直观的排序算法，其基本原理是通过相邻元素的比较和交换来实现排序。它的具体实现步骤包括多次遍历数组，每次都将未排序的最大值移动到末尾。然而，由于其时间复杂度较高，冒泡排序在处理大规模数据时效率较低，更适合小规模数据或者已经基本有序的数据场景。通过深入了解冒泡排序的原理和特点，我们可以更好地选择和应用适合的排序算法来解决问题。</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t>在今天的分享中，我们将深入探讨TopK问题，首先介绍解决思路和分析。在解决问题之前，我们需要进行前置准备，检验算法的正确性。接着，我将向大家展示四种解决方案：第一种、第二种、第三种和第四种。让我们一起探索这个问题的解决方法吧。</a:t>
            </a:r>
          </a:p>
        </p:txBody>
      </p:sp>
      <p:sp>
        <p:nvSpPr>
          <p:cNvPr id="4" name="Slide Number Placeholder 3"/>
          <p:cNvSpPr>
            <a:spLocks noGrp="1"/>
          </p:cNvSpPr>
          <p:nvPr>
            <p:ph type="sldNum" sz="quarter" idx="10"/>
          </p:nvPr>
        </p:nvSpPr>
        <p:spPr/>
        <p:txBody>
          <a:bodyPr/>
          <a:lstStyle/>
          <a:p>
            <a:fld id="{6101C5E1-D8E9-464D-A93E-CE21651935A7}"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8FD0B7A-F5DD-4F40-B4CB-3B2C354B893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8FD0B7A-F5DD-4F40-B4CB-3B2C354B893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E8FD0B7A-F5DD-4F40-B4CB-3B2C354B893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0"/>
            <a:ext cx="2844800" cy="365125"/>
          </a:xfrm>
        </p:spPr>
        <p:txBody>
          <a:bodyPr/>
          <a:lstStyle/>
          <a:p>
            <a:fld id="{E8FD0B7A-F5DD-4F40-B4CB-3B2C354B893A}" type="datetimeFigureOut">
              <a:rPr lang="en-US" smtClean="0"/>
            </a:fld>
            <a:endParaRPr lang="en-US"/>
          </a:p>
        </p:txBody>
      </p:sp>
      <p:sp>
        <p:nvSpPr>
          <p:cNvPr id="3" name="Footer Placeholder 2"/>
          <p:cNvSpPr>
            <a:spLocks noGrp="1"/>
          </p:cNvSpPr>
          <p:nvPr>
            <p:ph type="ftr" sz="quarter" idx="11"/>
          </p:nvPr>
        </p:nvSpPr>
        <p:spPr>
          <a:xfrm>
            <a:off x="4165600" y="6356350"/>
            <a:ext cx="3860800" cy="365125"/>
          </a:xfrm>
        </p:spPr>
        <p:txBody>
          <a:bodyPr/>
          <a:lstStyle/>
          <a:p>
            <a:endParaRPr lang="en-US"/>
          </a:p>
        </p:txBody>
      </p:sp>
      <p:sp>
        <p:nvSpPr>
          <p:cNvPr id="4" name="Slide Number Placeholder 3"/>
          <p:cNvSpPr>
            <a:spLocks noGrp="1"/>
          </p:cNvSpPr>
          <p:nvPr>
            <p:ph type="sldNum" sz="quarter" idx="12"/>
          </p:nvPr>
        </p:nvSpPr>
        <p:spPr>
          <a:xfrm>
            <a:off x="8737600" y="6356350"/>
            <a:ext cx="2844800" cy="365125"/>
          </a:xfrm>
        </p:spPr>
        <p:txBody>
          <a:bodyPr/>
          <a:lstStyle/>
          <a:p>
            <a:fld id="{93AE1883-0942-4AA3-9DB2-9C7C3A0314B1}" type="slidenum">
              <a:rPr lang="en-US" smtClean="0"/>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8FD0B7A-F5DD-4F40-B4CB-3B2C354B893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AE1883-0942-4AA3-9DB2-9C7C3A0314B1}" type="slidenum">
              <a:rPr lang="en-US" smtClean="0"/>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7.xml"/><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4.xml"/><Relationship Id="rId7"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customXml" Target="../ink/ink1.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7.xml"/><Relationship Id="rId3" Type="http://schemas.openxmlformats.org/officeDocument/2006/relationships/image" Target="../media/image21.png"/><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2.xml"/><Relationship Id="rId7" Type="http://schemas.openxmlformats.org/officeDocument/2006/relationships/slideLayout" Target="../slideLayouts/slideLayout7.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3.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7.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012267"/>
            <a:ext cx="11038043"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4800" b="1" i="0">
                <a:solidFill>
                  <a:srgbClr val="000000"/>
                </a:solidFill>
                <a:highlight>
                  <a:srgbClr val="FFFFFF">
                    <a:alpha val="0"/>
                  </a:srgbClr>
                </a:highlight>
                <a:latin typeface="微软雅黑" panose="020B0503020204020204" charset="-122"/>
              </a:rPr>
              <a:t>图论</a:t>
            </a:r>
            <a:r>
              <a:rPr lang="zh-CN" sz="4800" b="1" i="0">
                <a:solidFill>
                  <a:srgbClr val="000000"/>
                </a:solidFill>
                <a:highlight>
                  <a:srgbClr val="FFFFFF">
                    <a:alpha val="0"/>
                  </a:srgbClr>
                </a:highlight>
                <a:latin typeface="微软雅黑" panose="020B0503020204020204" charset="-122"/>
              </a:rPr>
              <a:t>之桥</a:t>
            </a:r>
            <a:r>
              <a:rPr sz="4800" b="1" i="0">
                <a:solidFill>
                  <a:srgbClr val="000000"/>
                </a:solidFill>
                <a:highlight>
                  <a:srgbClr val="FFFFFF">
                    <a:alpha val="0"/>
                  </a:srgbClr>
                </a:highlight>
                <a:latin typeface="微软雅黑" panose="020B0503020204020204" charset="-122"/>
              </a:rPr>
              <a:t>问题探究</a:t>
            </a:r>
            <a:endParaRPr sz="4800" b="1" i="0">
              <a:solidFill>
                <a:srgbClr val="000000"/>
              </a:solidFill>
              <a:highlight>
                <a:srgbClr val="FFFFFF">
                  <a:alpha val="0"/>
                </a:srgbClr>
              </a:highlight>
              <a:latin typeface="微软雅黑" panose="020B0503020204020204" charset="-122"/>
            </a:endParaRPr>
          </a:p>
        </p:txBody>
      </p:sp>
      <p:sp>
        <p:nvSpPr>
          <p:cNvPr id="3" name="New shape"/>
          <p:cNvSpPr/>
          <p:nvPr/>
        </p:nvSpPr>
        <p:spPr>
          <a:xfrm>
            <a:off x="622800" y="3101012"/>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4" name="New shape"/>
          <p:cNvSpPr/>
          <p:nvPr/>
        </p:nvSpPr>
        <p:spPr>
          <a:xfrm>
            <a:off x="611778" y="3098226"/>
            <a:ext cx="11038043"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3000" b="1" i="0">
                <a:solidFill>
                  <a:srgbClr val="002B7F"/>
                </a:solidFill>
                <a:highlight>
                  <a:srgbClr val="FFFFFF">
                    <a:alpha val="0"/>
                  </a:srgbClr>
                </a:highlight>
                <a:latin typeface="微软雅黑" panose="020B0503020204020204" charset="-122"/>
              </a:rPr>
              <a:t>并查集</a:t>
            </a:r>
            <a:r>
              <a:rPr lang="zh-CN" sz="3000" b="1" i="0">
                <a:solidFill>
                  <a:srgbClr val="002B7F"/>
                </a:solidFill>
                <a:highlight>
                  <a:srgbClr val="FFFFFF">
                    <a:alpha val="0"/>
                  </a:srgbClr>
                </a:highlight>
                <a:latin typeface="微软雅黑" panose="020B0503020204020204" charset="-122"/>
              </a:rPr>
              <a:t>高效算法</a:t>
            </a:r>
            <a:r>
              <a:rPr lang="zh-CN" sz="3000" b="1" i="0">
                <a:solidFill>
                  <a:srgbClr val="002B7F"/>
                </a:solidFill>
                <a:highlight>
                  <a:srgbClr val="FFFFFF">
                    <a:alpha val="0"/>
                  </a:srgbClr>
                </a:highlight>
                <a:latin typeface="微软雅黑" panose="020B0503020204020204" charset="-122"/>
              </a:rPr>
              <a:t>分析</a:t>
            </a:r>
            <a:endParaRPr lang="zh-CN" sz="30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6"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7" name="New shape"/>
          <p:cNvSpPr/>
          <p:nvPr/>
        </p:nvSpPr>
        <p:spPr>
          <a:xfrm>
            <a:off x="622800" y="4138369"/>
            <a:ext cx="1101600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p:txBody>
      </p:sp>
      <p:sp>
        <p:nvSpPr>
          <p:cNvPr id="8" name="New shape"/>
          <p:cNvSpPr/>
          <p:nvPr/>
        </p:nvSpPr>
        <p:spPr>
          <a:xfrm>
            <a:off x="611778" y="4208444"/>
            <a:ext cx="11038043" cy="455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1575" b="0" i="0">
                <a:solidFill>
                  <a:srgbClr val="000000"/>
                </a:solidFill>
                <a:highlight>
                  <a:srgbClr val="FFFFFF">
                    <a:alpha val="0"/>
                  </a:srgbClr>
                </a:highlight>
                <a:latin typeface="微软雅黑" panose="020B0503020204020204" charset="-122"/>
              </a:rPr>
              <a:t>指导老师：刘刚</a:t>
            </a:r>
            <a:r>
              <a:rPr lang="en-US" altLang="zh-CN" sz="1575" b="0" i="0">
                <a:solidFill>
                  <a:srgbClr val="000000"/>
                </a:solidFill>
                <a:highlight>
                  <a:srgbClr val="FFFFFF">
                    <a:alpha val="0"/>
                  </a:srgbClr>
                </a:highlight>
                <a:latin typeface="微软雅黑" panose="020B0503020204020204" charset="-122"/>
              </a:rPr>
              <a:t>	</a:t>
            </a:r>
            <a:r>
              <a:rPr lang="zh-CN" altLang="en-US" sz="1575" b="0" i="0">
                <a:solidFill>
                  <a:srgbClr val="000000"/>
                </a:solidFill>
                <a:highlight>
                  <a:srgbClr val="FFFFFF">
                    <a:alpha val="0"/>
                  </a:srgbClr>
                </a:highlight>
                <a:latin typeface="微软雅黑" panose="020B0503020204020204" charset="-122"/>
              </a:rPr>
              <a:t>分享人：吴嘉楷</a:t>
            </a:r>
            <a:endParaRPr lang="zh-CN" altLang="en-US" sz="1575" b="0" i="0">
              <a:solidFill>
                <a:srgbClr val="000000"/>
              </a:solidFill>
              <a:highlight>
                <a:srgbClr val="FFFFFF">
                  <a:alpha val="0"/>
                </a:srgbClr>
              </a:highlight>
              <a:latin typeface="微软雅黑" panose="020B0503020204020204" charset="-122"/>
            </a:endParaRPr>
          </a:p>
        </p:txBody>
      </p:sp>
      <p:sp>
        <p:nvSpPr>
          <p:cNvPr id="10" name="文本框 9"/>
          <p:cNvSpPr txBox="1"/>
          <p:nvPr/>
        </p:nvSpPr>
        <p:spPr>
          <a:xfrm>
            <a:off x="4511675" y="764540"/>
            <a:ext cx="3565525" cy="1198880"/>
          </a:xfrm>
          <a:prstGeom prst="rect">
            <a:avLst/>
          </a:prstGeom>
          <a:noFill/>
        </p:spPr>
        <p:txBody>
          <a:bodyPr wrap="square" rtlCol="0">
            <a:spAutoFit/>
          </a:bodyPr>
          <a:lstStyle/>
          <a:p>
            <a:pPr algn="ctr"/>
            <a:r>
              <a:rPr lang="zh-CN" altLang="en-US" sz="7200">
                <a:ln w="15875"/>
                <a:gradFill>
                  <a:gsLst>
                    <a:gs pos="0">
                      <a:schemeClr val="accent1">
                        <a:hueMod val="80000"/>
                      </a:schemeClr>
                    </a:gs>
                    <a:gs pos="100000">
                      <a:schemeClr val="accent1">
                        <a:alpha val="100000"/>
                      </a:schemeClr>
                    </a:gs>
                  </a:gsLst>
                  <a:lin ang="2700000" scaled="0"/>
                </a:gradFill>
                <a:effectLst/>
              </a:rPr>
              <a:t>实验</a:t>
            </a:r>
            <a:r>
              <a:rPr lang="zh-CN" altLang="en-US" sz="7200">
                <a:ln w="15875"/>
                <a:gradFill>
                  <a:gsLst>
                    <a:gs pos="0">
                      <a:schemeClr val="accent1">
                        <a:hueMod val="80000"/>
                      </a:schemeClr>
                    </a:gs>
                    <a:gs pos="100000">
                      <a:schemeClr val="accent1">
                        <a:alpha val="100000"/>
                      </a:schemeClr>
                    </a:gs>
                  </a:gsLst>
                  <a:lin ang="2700000" scaled="0"/>
                </a:gradFill>
                <a:effectLst/>
              </a:rPr>
              <a:t>四</a:t>
            </a:r>
            <a:endParaRPr lang="zh-CN" altLang="en-US" sz="7200">
              <a:ln w="15875"/>
              <a:gradFill>
                <a:gsLst>
                  <a:gs pos="0">
                    <a:schemeClr val="accent1">
                      <a:hueMod val="80000"/>
                    </a:schemeClr>
                  </a:gs>
                  <a:gs pos="100000">
                    <a:schemeClr val="accent1">
                      <a:alpha val="100000"/>
                    </a:schemeClr>
                  </a:gs>
                </a:gsLst>
                <a:lin ang="2700000" scaled="0"/>
              </a:gradFill>
              <a:effectLs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基准 + 并查集</a:t>
            </a:r>
            <a:endParaRPr lang="zh-CN" sz="3000" b="1" i="0">
              <a:solidFill>
                <a:schemeClr val="accent1"/>
              </a:solidFill>
              <a:highlight>
                <a:srgbClr val="FFFFFF">
                  <a:alpha val="0"/>
                </a:srgbClr>
              </a:highlight>
              <a:latin typeface="微软雅黑" panose="020B0503020204020204" charset="-122"/>
            </a:endParaRPr>
          </a:p>
        </p:txBody>
      </p:sp>
      <p:sp>
        <p:nvSpPr>
          <p:cNvPr id="5" name="文本框 4"/>
          <p:cNvSpPr txBox="1"/>
          <p:nvPr/>
        </p:nvSpPr>
        <p:spPr>
          <a:xfrm>
            <a:off x="1775460" y="1339850"/>
            <a:ext cx="8905240" cy="1604645"/>
          </a:xfrm>
          <a:prstGeom prst="rect">
            <a:avLst/>
          </a:prstGeom>
          <a:noFill/>
        </p:spPr>
        <p:txBody>
          <a:bodyPr wrap="square" rtlCol="0">
            <a:spAutoFit/>
          </a:bodyPr>
          <a:p>
            <a:pPr>
              <a:lnSpc>
                <a:spcPct val="100000"/>
              </a:lnSpc>
              <a:spcBef>
                <a:spcPts val="0"/>
              </a:spcBef>
              <a:spcAft>
                <a:spcPts val="1000"/>
              </a:spcAft>
            </a:pPr>
            <a:r>
              <a:rPr lang="zh-CN" altLang="en-US">
                <a:ln/>
                <a:solidFill>
                  <a:schemeClr val="accent1"/>
                </a:solidFill>
                <a:effectLst>
                  <a:outerShdw blurRad="38100" dist="25400" dir="5400000" algn="ctr" rotWithShape="0">
                    <a:srgbClr val="6E747A">
                      <a:alpha val="43000"/>
                    </a:srgbClr>
                  </a:outerShdw>
                </a:effectLst>
              </a:rPr>
              <a:t>算法思想：</a:t>
            </a:r>
            <a:endParaRPr lang="zh-CN" altLang="en-US">
              <a:ln/>
              <a:solidFill>
                <a:schemeClr val="accent1"/>
              </a:solidFill>
              <a:effectLst>
                <a:outerShdw blurRad="38100" dist="25400" dir="5400000" algn="ctr" rotWithShape="0">
                  <a:srgbClr val="6E747A">
                    <a:alpha val="43000"/>
                  </a:srgbClr>
                </a:outerShdw>
              </a:effectLst>
            </a:endParaRPr>
          </a:p>
          <a:p>
            <a:pPr indent="457200"/>
            <a:r>
              <a:rPr lang="zh-CN" altLang="en-US"/>
              <a:t>优化基准算法对于</a:t>
            </a:r>
            <a:r>
              <a:rPr lang="zh-CN" altLang="en-US">
                <a:ln/>
                <a:solidFill>
                  <a:schemeClr val="accent1"/>
                </a:solidFill>
                <a:effectLst>
                  <a:outerShdw blurRad="38100" dist="25400" dir="5400000" algn="ctr" rotWithShape="0">
                    <a:srgbClr val="6E747A">
                      <a:alpha val="43000"/>
                    </a:srgbClr>
                  </a:outerShdw>
                </a:effectLst>
              </a:rPr>
              <a:t>连通分量数目</a:t>
            </a:r>
            <a:r>
              <a:rPr lang="zh-CN" altLang="en-US"/>
              <a:t>的计算，不直接使用</a:t>
            </a:r>
            <a:r>
              <a:rPr lang="en-US" altLang="zh-CN"/>
              <a:t>DFS</a:t>
            </a:r>
            <a:r>
              <a:rPr lang="zh-CN" altLang="en-US"/>
              <a:t>，而是使用</a:t>
            </a:r>
            <a:r>
              <a:rPr lang="zh-CN" altLang="en-US"/>
              <a:t>并查集。</a:t>
            </a:r>
            <a:endParaRPr lang="zh-CN" altLang="en-US"/>
          </a:p>
          <a:p>
            <a:pPr indent="457200"/>
            <a:r>
              <a:rPr lang="zh-CN" altLang="en-US"/>
              <a:t>并查集计算连通分支数目的步骤为：枚举边，对每个边上的两点v1和v2，</a:t>
            </a:r>
            <a:r>
              <a:rPr lang="zh-CN" altLang="en-US">
                <a:ln/>
                <a:solidFill>
                  <a:schemeClr val="accent1"/>
                </a:solidFill>
                <a:effectLst>
                  <a:outerShdw blurRad="38100" dist="25400" dir="5400000" algn="ctr" rotWithShape="0">
                    <a:srgbClr val="6E747A">
                      <a:alpha val="43000"/>
                    </a:srgbClr>
                  </a:outerShdw>
                </a:effectLst>
              </a:rPr>
              <a:t>查询</a:t>
            </a:r>
            <a:r>
              <a:rPr lang="zh-CN" altLang="en-US"/>
              <a:t>v1和v2所属的集合f1, f2，如果v1和v2不在同一个集合则</a:t>
            </a:r>
            <a:r>
              <a:rPr lang="zh-CN" altLang="en-US">
                <a:ln/>
                <a:solidFill>
                  <a:schemeClr val="accent1"/>
                </a:solidFill>
                <a:effectLst>
                  <a:outerShdw blurRad="38100" dist="25400" dir="5400000" algn="ctr" rotWithShape="0">
                    <a:srgbClr val="6E747A">
                      <a:alpha val="43000"/>
                    </a:srgbClr>
                  </a:outerShdw>
                </a:effectLst>
              </a:rPr>
              <a:t>合并</a:t>
            </a:r>
            <a:r>
              <a:rPr lang="zh-CN" altLang="en-US"/>
              <a:t>v1和v2所属的两个集合，最后统计集合的个数，即为连通分支数目。</a:t>
            </a:r>
            <a:endParaRPr lang="zh-CN" altLang="en-US"/>
          </a:p>
        </p:txBody>
      </p:sp>
      <p:sp>
        <p:nvSpPr>
          <p:cNvPr id="13" name="文本框 12"/>
          <p:cNvSpPr txBox="1"/>
          <p:nvPr/>
        </p:nvSpPr>
        <p:spPr>
          <a:xfrm>
            <a:off x="1767205" y="3716020"/>
            <a:ext cx="8937625" cy="1743075"/>
          </a:xfrm>
          <a:prstGeom prst="rect">
            <a:avLst/>
          </a:prstGeom>
          <a:noFill/>
        </p:spPr>
        <p:txBody>
          <a:bodyPr wrap="square" rtlCol="0">
            <a:spAutoFit/>
          </a:bodyPr>
          <a:p>
            <a:pPr>
              <a:lnSpc>
                <a:spcPct val="100000"/>
              </a:lnSpc>
              <a:spcBef>
                <a:spcPts val="0"/>
              </a:spcBef>
              <a:spcAft>
                <a:spcPts val="1000"/>
              </a:spcAft>
            </a:pPr>
            <a:r>
              <a:rPr lang="zh-CN" altLang="en-US">
                <a:ln/>
                <a:solidFill>
                  <a:schemeClr val="accent1"/>
                </a:solidFill>
                <a:effectLst>
                  <a:outerShdw blurRad="38100" dist="25400" dir="5400000" algn="ctr" rotWithShape="0">
                    <a:srgbClr val="6E747A">
                      <a:alpha val="43000"/>
                    </a:srgbClr>
                  </a:outerShdw>
                </a:effectLst>
              </a:rPr>
              <a:t>实现思路：</a:t>
            </a:r>
            <a:endParaRPr lang="zh-CN" altLang="en-US">
              <a:ln/>
              <a:solidFill>
                <a:schemeClr val="accent1"/>
              </a:solidFill>
              <a:effectLst>
                <a:outerShdw blurRad="38100" dist="25400" dir="5400000" algn="ctr" rotWithShape="0">
                  <a:srgbClr val="6E747A">
                    <a:alpha val="43000"/>
                  </a:srgbClr>
                </a:outerShdw>
              </a:effectLst>
            </a:endParaRPr>
          </a:p>
          <a:p>
            <a:pPr>
              <a:lnSpc>
                <a:spcPct val="150000"/>
              </a:lnSpc>
            </a:pPr>
            <a:r>
              <a:rPr lang="zh-CN" altLang="en-US"/>
              <a:t>①移除边（u，v）：首先，从图中暂时移除边 (u, v)，这样就将两个顶点 u 和 v 分割开来。</a:t>
            </a:r>
            <a:endParaRPr lang="zh-CN" altLang="en-US"/>
          </a:p>
          <a:p>
            <a:pPr>
              <a:lnSpc>
                <a:spcPct val="150000"/>
              </a:lnSpc>
            </a:pPr>
            <a:r>
              <a:rPr lang="zh-CN" altLang="en-US"/>
              <a:t>②计算连通分量数目：使用并查集计算连通块数量，对比移除前后</a:t>
            </a:r>
            <a:r>
              <a:rPr lang="zh-CN" altLang="en-US"/>
              <a:t>其数量是否</a:t>
            </a:r>
            <a:r>
              <a:rPr lang="zh-CN" altLang="en-US"/>
              <a:t>增加。</a:t>
            </a:r>
            <a:endParaRPr lang="zh-CN" altLang="en-US"/>
          </a:p>
          <a:p>
            <a:pPr>
              <a:lnSpc>
                <a:spcPct val="150000"/>
              </a:lnSpc>
            </a:pPr>
            <a:r>
              <a:rPr lang="zh-CN" altLang="en-US"/>
              <a:t>③恢复边（u，v）：如果边 (u, v) 不是桥，将其重新添加回图中，以保持图的原始结构。</a:t>
            </a:r>
            <a:endParaRPr lang="zh-CN" alt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基准 + 并查集</a:t>
            </a:r>
            <a:endParaRPr lang="zh-CN" sz="3000" b="1" i="0">
              <a:solidFill>
                <a:schemeClr val="accent1"/>
              </a:solidFill>
              <a:highlight>
                <a:srgbClr val="FFFFFF">
                  <a:alpha val="0"/>
                </a:srgbClr>
              </a:highlight>
              <a:latin typeface="微软雅黑" panose="020B0503020204020204" charset="-122"/>
            </a:endParaRPr>
          </a:p>
        </p:txBody>
      </p:sp>
      <p:sp>
        <p:nvSpPr>
          <p:cNvPr id="4" name="文本框 3"/>
          <p:cNvSpPr txBox="1"/>
          <p:nvPr/>
        </p:nvSpPr>
        <p:spPr>
          <a:xfrm>
            <a:off x="2276475" y="1196975"/>
            <a:ext cx="6836410" cy="1681480"/>
          </a:xfrm>
          <a:prstGeom prst="rect">
            <a:avLst/>
          </a:prstGeom>
          <a:noFill/>
        </p:spPr>
        <p:txBody>
          <a:bodyPr wrap="square" rtlCol="0">
            <a:spAutoFit/>
          </a:bodyPr>
          <a:p>
            <a:pPr>
              <a:lnSpc>
                <a:spcPct val="100000"/>
              </a:lnSpc>
              <a:spcBef>
                <a:spcPts val="0"/>
              </a:spcBef>
              <a:spcAft>
                <a:spcPts val="800"/>
              </a:spcAft>
            </a:pPr>
            <a:r>
              <a:rPr lang="zh-CN" altLang="en-US">
                <a:solidFill>
                  <a:schemeClr val="accent1"/>
                </a:solidFill>
                <a:effectLst>
                  <a:outerShdw blurRad="38100" dist="25400" dir="5400000" algn="ctr" rotWithShape="0">
                    <a:srgbClr val="6E747A">
                      <a:alpha val="43000"/>
                    </a:srgbClr>
                  </a:outerShdw>
                </a:effectLst>
              </a:rPr>
              <a:t>数据结构：</a:t>
            </a:r>
            <a:endParaRPr lang="zh-CN" altLang="en-US">
              <a:solidFill>
                <a:schemeClr val="accent1"/>
              </a:solidFill>
              <a:effectLst>
                <a:outerShdw blurRad="38100" dist="25400" dir="5400000" algn="ctr" rotWithShape="0">
                  <a:srgbClr val="6E747A">
                    <a:alpha val="43000"/>
                  </a:srgbClr>
                </a:outerShdw>
              </a:effectLst>
            </a:endParaRPr>
          </a:p>
          <a:p>
            <a:pPr>
              <a:lnSpc>
                <a:spcPct val="100000"/>
              </a:lnSpc>
              <a:spcBef>
                <a:spcPts val="0"/>
              </a:spcBef>
              <a:spcAft>
                <a:spcPts val="800"/>
              </a:spcAft>
            </a:pPr>
            <a:r>
              <a:rPr lang="zh-CN" altLang="en-US"/>
              <a:t>并查集</a:t>
            </a:r>
            <a:r>
              <a:rPr lang="en-US" altLang="zh-CN"/>
              <a:t>—— </a:t>
            </a:r>
            <a:r>
              <a:rPr lang="zh-CN" altLang="en-US"/>
              <a:t>一种用于管理元素所属</a:t>
            </a:r>
            <a:r>
              <a:rPr lang="zh-CN" altLang="en-US">
                <a:ln w="22225">
                  <a:solidFill>
                    <a:schemeClr val="accent2"/>
                  </a:solidFill>
                  <a:prstDash val="solid"/>
                </a:ln>
                <a:solidFill>
                  <a:schemeClr val="accent2">
                    <a:lumMod val="40000"/>
                    <a:lumOff val="60000"/>
                  </a:schemeClr>
                </a:solidFill>
                <a:effectLst/>
              </a:rPr>
              <a:t>集合</a:t>
            </a:r>
            <a:r>
              <a:rPr lang="zh-CN" altLang="en-US"/>
              <a:t>的数据结构</a:t>
            </a:r>
            <a:endParaRPr lang="zh-CN" altLang="en-US"/>
          </a:p>
          <a:p>
            <a:r>
              <a:rPr lang="zh-CN" altLang="en-US"/>
              <a:t>并</a:t>
            </a:r>
            <a:endParaRPr lang="zh-CN" altLang="en-US"/>
          </a:p>
          <a:p>
            <a:r>
              <a:rPr lang="zh-CN" altLang="en-US"/>
              <a:t>查</a:t>
            </a:r>
            <a:endParaRPr lang="zh-CN" altLang="en-US"/>
          </a:p>
          <a:p>
            <a:r>
              <a:rPr lang="zh-CN" altLang="en-US"/>
              <a:t>集</a:t>
            </a:r>
            <a:endParaRPr lang="zh-CN" altLang="en-US"/>
          </a:p>
        </p:txBody>
      </p:sp>
      <p:sp>
        <p:nvSpPr>
          <p:cNvPr id="6" name="圆角矩形 5"/>
          <p:cNvSpPr/>
          <p:nvPr/>
        </p:nvSpPr>
        <p:spPr>
          <a:xfrm>
            <a:off x="2348230" y="1983740"/>
            <a:ext cx="288290" cy="863600"/>
          </a:xfrm>
          <a:prstGeom prst="roundRect">
            <a:avLst/>
          </a:prstGeom>
          <a:noFill/>
          <a:ln>
            <a:solidFill>
              <a:srgbClr val="FF0000"/>
            </a:solidFill>
          </a:ln>
          <a:extLst>
            <a:ext uri="{909E8E84-426E-40DD-AFC4-6F175D3DCCD1}">
              <a14:hiddenFill xmlns:a14="http://schemas.microsoft.com/office/drawing/2010/main">
                <a:solidFill>
                  <a:schemeClr val="accent2"/>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右箭头 7"/>
          <p:cNvSpPr/>
          <p:nvPr/>
        </p:nvSpPr>
        <p:spPr>
          <a:xfrm>
            <a:off x="2780030" y="2060575"/>
            <a:ext cx="648335" cy="1441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右箭头 8"/>
          <p:cNvSpPr/>
          <p:nvPr/>
        </p:nvSpPr>
        <p:spPr>
          <a:xfrm>
            <a:off x="2780030" y="2493010"/>
            <a:ext cx="648335" cy="1441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文本框 9"/>
          <p:cNvSpPr txBox="1"/>
          <p:nvPr/>
        </p:nvSpPr>
        <p:spPr>
          <a:xfrm>
            <a:off x="3716655" y="1963420"/>
            <a:ext cx="5895340" cy="368300"/>
          </a:xfrm>
          <a:prstGeom prst="rect">
            <a:avLst/>
          </a:prstGeom>
          <a:noFill/>
        </p:spPr>
        <p:txBody>
          <a:bodyPr wrap="square" rtlCol="0">
            <a:spAutoFit/>
          </a:bodyPr>
          <a:p>
            <a:r>
              <a:rPr lang="zh-CN" altLang="en-US"/>
              <a:t>合并：将有边相连的两个节点合并到同个集合中</a:t>
            </a:r>
            <a:endParaRPr lang="zh-CN" altLang="en-US"/>
          </a:p>
        </p:txBody>
      </p:sp>
      <p:sp>
        <p:nvSpPr>
          <p:cNvPr id="11" name="文本框 10"/>
          <p:cNvSpPr txBox="1"/>
          <p:nvPr/>
        </p:nvSpPr>
        <p:spPr>
          <a:xfrm>
            <a:off x="3716655" y="2420620"/>
            <a:ext cx="4771390" cy="368300"/>
          </a:xfrm>
          <a:prstGeom prst="rect">
            <a:avLst/>
          </a:prstGeom>
          <a:noFill/>
        </p:spPr>
        <p:txBody>
          <a:bodyPr wrap="square" rtlCol="0">
            <a:spAutoFit/>
          </a:bodyPr>
          <a:p>
            <a:r>
              <a:rPr lang="zh-CN" altLang="en-US"/>
              <a:t>查询：返回查询节点所属集合的代表节点</a:t>
            </a:r>
            <a:endParaRPr lang="zh-CN" altLang="en-US"/>
          </a:p>
        </p:txBody>
      </p:sp>
      <p:sp>
        <p:nvSpPr>
          <p:cNvPr id="12" name="文本框 11"/>
          <p:cNvSpPr txBox="1"/>
          <p:nvPr/>
        </p:nvSpPr>
        <p:spPr>
          <a:xfrm>
            <a:off x="2276475" y="3356610"/>
            <a:ext cx="406400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优化查询效率——路径压缩：</a:t>
            </a:r>
            <a:endParaRPr lang="zh-CN" altLang="en-US">
              <a:solidFill>
                <a:schemeClr val="accent1"/>
              </a:solidFill>
              <a:effectLst>
                <a:outerShdw blurRad="38100" dist="25400" dir="5400000" algn="ctr" rotWithShape="0">
                  <a:srgbClr val="6E747A">
                    <a:alpha val="43000"/>
                  </a:srgbClr>
                </a:outerShdw>
              </a:effectLst>
            </a:endParaRPr>
          </a:p>
        </p:txBody>
      </p:sp>
      <p:pic>
        <p:nvPicPr>
          <p:cNvPr id="-2147482614" name="图片 -2147482615"/>
          <p:cNvPicPr>
            <a:picLocks noChangeAspect="1"/>
          </p:cNvPicPr>
          <p:nvPr/>
        </p:nvPicPr>
        <p:blipFill>
          <a:blip r:embed="rId3"/>
          <a:stretch>
            <a:fillRect/>
          </a:stretch>
        </p:blipFill>
        <p:spPr>
          <a:xfrm>
            <a:off x="3359785" y="3963670"/>
            <a:ext cx="5415915" cy="2292350"/>
          </a:xfrm>
          <a:prstGeom prst="rect">
            <a:avLst/>
          </a:prstGeom>
          <a:noFill/>
          <a:ln w="9525">
            <a:noFill/>
          </a:ln>
        </p:spPr>
      </p:pic>
      <p:sp>
        <p:nvSpPr>
          <p:cNvPr id="15" name="文本框 14"/>
          <p:cNvSpPr txBox="1"/>
          <p:nvPr/>
        </p:nvSpPr>
        <p:spPr>
          <a:xfrm>
            <a:off x="5286375" y="4372610"/>
            <a:ext cx="1054100" cy="368300"/>
          </a:xfrm>
          <a:prstGeom prst="rect">
            <a:avLst/>
          </a:prstGeom>
          <a:noFill/>
        </p:spPr>
        <p:txBody>
          <a:bodyPr wrap="square" rtlCol="0">
            <a:spAutoFit/>
          </a:bodyPr>
          <a:p>
            <a:r>
              <a:rPr lang="zh-CN" altLang="en-US"/>
              <a:t>扁平</a:t>
            </a:r>
            <a:r>
              <a:rPr lang="zh-CN" altLang="en-US"/>
              <a:t>化</a:t>
            </a:r>
            <a:endParaRPr lang="zh-CN" altLang="en-US"/>
          </a:p>
        </p:txBody>
      </p:sp>
      <p:cxnSp>
        <p:nvCxnSpPr>
          <p:cNvPr id="16" name="直接箭头连接符 15"/>
          <p:cNvCxnSpPr/>
          <p:nvPr/>
        </p:nvCxnSpPr>
        <p:spPr>
          <a:xfrm>
            <a:off x="7948295" y="2639695"/>
            <a:ext cx="380365" cy="2857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6696075" y="2997200"/>
            <a:ext cx="3475355" cy="368300"/>
          </a:xfrm>
          <a:prstGeom prst="rect">
            <a:avLst/>
          </a:prstGeom>
          <a:noFill/>
        </p:spPr>
        <p:txBody>
          <a:bodyPr wrap="square" rtlCol="0">
            <a:spAutoFit/>
          </a:bodyPr>
          <a:p>
            <a:r>
              <a:rPr lang="zh-CN" altLang="en-US" u="sng">
                <a:solidFill>
                  <a:srgbClr val="FF0000"/>
                </a:solidFill>
              </a:rPr>
              <a:t>代表节点相同</a:t>
            </a:r>
            <a:r>
              <a:rPr lang="en-US" altLang="zh-CN" u="sng">
                <a:solidFill>
                  <a:srgbClr val="FF0000"/>
                </a:solidFill>
              </a:rPr>
              <a:t>  ==&gt; </a:t>
            </a:r>
            <a:r>
              <a:rPr lang="zh-CN" altLang="en-US" u="sng">
                <a:solidFill>
                  <a:srgbClr val="FF0000"/>
                </a:solidFill>
              </a:rPr>
              <a:t>同个连通分量</a:t>
            </a:r>
            <a:endParaRPr lang="zh-CN" altLang="en-US" u="sng">
              <a:solidFill>
                <a:srgbClr val="FF00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基准 + 并查集</a:t>
            </a:r>
            <a:endParaRPr lang="zh-CN" sz="3000" b="1" i="0">
              <a:solidFill>
                <a:schemeClr val="accent1"/>
              </a:solidFill>
              <a:highlight>
                <a:srgbClr val="FFFFFF">
                  <a:alpha val="0"/>
                </a:srgbClr>
              </a:highlight>
              <a:latin typeface="微软雅黑" panose="020B0503020204020204" charset="-122"/>
            </a:endParaRPr>
          </a:p>
        </p:txBody>
      </p:sp>
      <p:sp>
        <p:nvSpPr>
          <p:cNvPr id="4" name="文本框 3"/>
          <p:cNvSpPr txBox="1"/>
          <p:nvPr/>
        </p:nvSpPr>
        <p:spPr>
          <a:xfrm>
            <a:off x="1414145" y="1124585"/>
            <a:ext cx="1276350" cy="368300"/>
          </a:xfrm>
          <a:prstGeom prst="rect">
            <a:avLst/>
          </a:prstGeom>
          <a:noFill/>
        </p:spPr>
        <p:txBody>
          <a:bodyPr wrap="square" rtlCol="0">
            <a:spAutoFit/>
          </a:bodyPr>
          <a:p>
            <a:r>
              <a:rPr lang="zh-CN" altLang="en-US">
                <a:ln/>
                <a:solidFill>
                  <a:schemeClr val="accent1"/>
                </a:solidFill>
                <a:effectLst>
                  <a:outerShdw blurRad="38100" dist="25400" dir="5400000" algn="ctr" rotWithShape="0">
                    <a:srgbClr val="6E747A">
                      <a:alpha val="43000"/>
                    </a:srgbClr>
                  </a:outerShdw>
                </a:effectLst>
              </a:rPr>
              <a:t>算法实现：</a:t>
            </a:r>
            <a:endParaRPr lang="zh-CN" altLang="en-US">
              <a:ln/>
              <a:solidFill>
                <a:schemeClr val="accent1"/>
              </a:solidFill>
              <a:effectLst>
                <a:outerShdw blurRad="38100" dist="25400" dir="5400000" algn="ctr" rotWithShape="0">
                  <a:srgbClr val="6E747A">
                    <a:alpha val="43000"/>
                  </a:srgbClr>
                </a:outerShdw>
              </a:effectLst>
            </a:endParaRPr>
          </a:p>
        </p:txBody>
      </p:sp>
      <p:pic>
        <p:nvPicPr>
          <p:cNvPr id="7" name="图片 6"/>
          <p:cNvPicPr>
            <a:picLocks noChangeAspect="1"/>
          </p:cNvPicPr>
          <p:nvPr/>
        </p:nvPicPr>
        <p:blipFill>
          <a:blip r:embed="rId3"/>
          <a:stretch>
            <a:fillRect/>
          </a:stretch>
        </p:blipFill>
        <p:spPr>
          <a:xfrm>
            <a:off x="1702435" y="1628775"/>
            <a:ext cx="3975735" cy="4099560"/>
          </a:xfrm>
          <a:prstGeom prst="rect">
            <a:avLst/>
          </a:prstGeom>
        </p:spPr>
      </p:pic>
      <p:sp>
        <p:nvSpPr>
          <p:cNvPr id="8" name="文本框 7"/>
          <p:cNvSpPr txBox="1"/>
          <p:nvPr/>
        </p:nvSpPr>
        <p:spPr>
          <a:xfrm>
            <a:off x="6456680" y="2780665"/>
            <a:ext cx="4358640" cy="1994535"/>
          </a:xfrm>
          <a:prstGeom prst="rect">
            <a:avLst/>
          </a:prstGeom>
          <a:noFill/>
        </p:spPr>
        <p:txBody>
          <a:bodyPr wrap="square" rtlCol="0">
            <a:spAutoFit/>
          </a:bodyPr>
          <a:p>
            <a:pPr>
              <a:lnSpc>
                <a:spcPct val="100000"/>
              </a:lnSpc>
              <a:spcBef>
                <a:spcPts val="0"/>
              </a:spcBef>
              <a:spcAft>
                <a:spcPts val="800"/>
              </a:spcAft>
            </a:pPr>
            <a:r>
              <a:rPr lang="zh-CN" altLang="en-US">
                <a:ln/>
                <a:solidFill>
                  <a:schemeClr val="accent1"/>
                </a:solidFill>
                <a:effectLst>
                  <a:outerShdw blurRad="38100" dist="25400" dir="5400000" algn="ctr" rotWithShape="0">
                    <a:srgbClr val="6E747A">
                      <a:alpha val="43000"/>
                    </a:srgbClr>
                  </a:outerShdw>
                </a:effectLst>
              </a:rPr>
              <a:t>时间复杂度分析：</a:t>
            </a:r>
            <a:endParaRPr lang="zh-CN" altLang="en-US">
              <a:ln/>
              <a:solidFill>
                <a:schemeClr val="accent1"/>
              </a:solidFill>
              <a:effectLst>
                <a:outerShdw blurRad="38100" dist="25400" dir="5400000" algn="ctr" rotWithShape="0">
                  <a:srgbClr val="6E747A">
                    <a:alpha val="43000"/>
                  </a:srgbClr>
                </a:outerShdw>
              </a:effectLst>
            </a:endParaRPr>
          </a:p>
          <a:p>
            <a:pPr>
              <a:lnSpc>
                <a:spcPct val="150000"/>
              </a:lnSpc>
            </a:pPr>
            <a:r>
              <a:rPr lang="zh-CN" altLang="en-US">
                <a:ln/>
                <a:solidFill>
                  <a:schemeClr val="tx1"/>
                </a:solidFill>
                <a:effectLst/>
              </a:rPr>
              <a:t>两层循环</a:t>
            </a:r>
            <a:r>
              <a:rPr lang="en-US" altLang="zh-CN">
                <a:ln/>
                <a:solidFill>
                  <a:schemeClr val="tx1"/>
                </a:solidFill>
                <a:effectLst/>
              </a:rPr>
              <a:t>	      </a:t>
            </a:r>
            <a:r>
              <a:rPr lang="zh-CN" altLang="en-US">
                <a:ln/>
                <a:solidFill>
                  <a:schemeClr val="tx1"/>
                </a:solidFill>
                <a:effectLst/>
              </a:rPr>
              <a:t>O(e</a:t>
            </a:r>
            <a:r>
              <a:rPr lang="zh-CN" altLang="en-US" baseline="30000">
                <a:ln/>
                <a:solidFill>
                  <a:schemeClr val="tx1"/>
                </a:solidFill>
                <a:effectLst/>
              </a:rPr>
              <a:t>2</a:t>
            </a:r>
            <a:r>
              <a:rPr lang="zh-CN" altLang="en-US">
                <a:ln/>
                <a:solidFill>
                  <a:schemeClr val="tx1"/>
                </a:solidFill>
                <a:effectLst/>
              </a:rPr>
              <a:t>)</a:t>
            </a:r>
            <a:endParaRPr lang="zh-CN" altLang="en-US">
              <a:ln/>
              <a:solidFill>
                <a:schemeClr val="tx1"/>
              </a:solidFill>
              <a:effectLst/>
            </a:endParaRPr>
          </a:p>
          <a:p>
            <a:pPr>
              <a:lnSpc>
                <a:spcPct val="150000"/>
              </a:lnSpc>
            </a:pPr>
            <a:r>
              <a:rPr lang="zh-CN" altLang="en-US">
                <a:ln/>
                <a:solidFill>
                  <a:schemeClr val="tx1"/>
                </a:solidFill>
                <a:effectLst/>
              </a:rPr>
              <a:t>查询所属集合</a:t>
            </a:r>
            <a:r>
              <a:rPr lang="en-US" altLang="zh-CN">
                <a:ln/>
                <a:solidFill>
                  <a:schemeClr val="tx1"/>
                </a:solidFill>
                <a:effectLst/>
              </a:rPr>
              <a:t>	      </a:t>
            </a:r>
            <a:r>
              <a:rPr lang="zh-CN" altLang="en-US">
                <a:ln/>
                <a:solidFill>
                  <a:schemeClr val="tx1"/>
                </a:solidFill>
                <a:effectLst/>
              </a:rPr>
              <a:t>O(1)</a:t>
            </a:r>
            <a:endParaRPr lang="zh-CN" altLang="en-US">
              <a:ln/>
              <a:solidFill>
                <a:schemeClr val="tx1"/>
              </a:solidFill>
              <a:effectLst/>
            </a:endParaRPr>
          </a:p>
          <a:p>
            <a:pPr>
              <a:lnSpc>
                <a:spcPct val="150000"/>
              </a:lnSpc>
            </a:pPr>
            <a:r>
              <a:rPr lang="zh-CN" altLang="en-US">
                <a:ln/>
                <a:solidFill>
                  <a:schemeClr val="tx1"/>
                </a:solidFill>
                <a:effectLst/>
              </a:rPr>
              <a:t>令v</a:t>
            </a:r>
            <a:r>
              <a:rPr lang="en-US" altLang="zh-CN">
                <a:ln/>
                <a:solidFill>
                  <a:schemeClr val="tx1"/>
                </a:solidFill>
                <a:effectLst/>
              </a:rPr>
              <a:t> </a:t>
            </a:r>
            <a:r>
              <a:rPr lang="zh-CN" altLang="en-US">
                <a:ln/>
                <a:solidFill>
                  <a:schemeClr val="tx1"/>
                </a:solidFill>
                <a:effectLst/>
              </a:rPr>
              <a:t>=</a:t>
            </a:r>
            <a:r>
              <a:rPr lang="en-US" altLang="zh-CN">
                <a:ln/>
                <a:solidFill>
                  <a:schemeClr val="tx1"/>
                </a:solidFill>
                <a:effectLst/>
              </a:rPr>
              <a:t> </a:t>
            </a:r>
            <a:r>
              <a:rPr lang="zh-CN" altLang="en-US">
                <a:ln/>
                <a:solidFill>
                  <a:schemeClr val="tx1"/>
                </a:solidFill>
                <a:effectLst/>
              </a:rPr>
              <a:t>n，</a:t>
            </a:r>
            <a:r>
              <a:rPr lang="en-US" altLang="zh-CN">
                <a:ln/>
                <a:solidFill>
                  <a:schemeClr val="tx1"/>
                </a:solidFill>
                <a:effectLst/>
              </a:rPr>
              <a:t> </a:t>
            </a:r>
            <a:r>
              <a:rPr lang="zh-CN" altLang="en-US">
                <a:ln/>
                <a:solidFill>
                  <a:schemeClr val="tx1"/>
                </a:solidFill>
                <a:effectLst/>
              </a:rPr>
              <a:t>稀疏图中，e ∝ n，T = O（n²）</a:t>
            </a:r>
            <a:endParaRPr lang="zh-CN" altLang="en-US">
              <a:ln/>
              <a:solidFill>
                <a:schemeClr val="tx1"/>
              </a:solidFill>
              <a:effectLst/>
            </a:endParaRPr>
          </a:p>
          <a:p>
            <a:pPr marL="457200" lvl="1" indent="457200"/>
            <a:r>
              <a:rPr lang="zh-CN" altLang="en-US">
                <a:ln/>
                <a:solidFill>
                  <a:schemeClr val="tx1"/>
                </a:solidFill>
                <a:effectLst/>
              </a:rPr>
              <a:t>稠密图中，e ∝ n²，T = O（n</a:t>
            </a:r>
            <a:r>
              <a:rPr lang="zh-CN" altLang="en-US" baseline="30000">
                <a:ln/>
                <a:solidFill>
                  <a:schemeClr val="tx1"/>
                </a:solidFill>
                <a:effectLst/>
              </a:rPr>
              <a:t>4</a:t>
            </a:r>
            <a:r>
              <a:rPr lang="zh-CN" altLang="en-US">
                <a:ln/>
                <a:solidFill>
                  <a:schemeClr val="tx1"/>
                </a:solidFill>
                <a:effectLst/>
              </a:rPr>
              <a:t>）</a:t>
            </a:r>
            <a:endParaRPr lang="zh-CN" altLang="en-US">
              <a:ln/>
              <a:solidFill>
                <a:schemeClr val="tx1"/>
              </a:solidFill>
              <a:effectLst/>
            </a:endParaRPr>
          </a:p>
        </p:txBody>
      </p:sp>
      <p:sp>
        <p:nvSpPr>
          <p:cNvPr id="9" name="右箭头 8"/>
          <p:cNvSpPr/>
          <p:nvPr/>
        </p:nvSpPr>
        <p:spPr>
          <a:xfrm>
            <a:off x="8041005" y="3356610"/>
            <a:ext cx="503555" cy="21653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右箭头 9"/>
          <p:cNvSpPr/>
          <p:nvPr/>
        </p:nvSpPr>
        <p:spPr>
          <a:xfrm>
            <a:off x="8041005" y="3789045"/>
            <a:ext cx="503555" cy="21653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右大括号 10"/>
          <p:cNvSpPr/>
          <p:nvPr/>
        </p:nvSpPr>
        <p:spPr>
          <a:xfrm>
            <a:off x="9265285" y="3356610"/>
            <a:ext cx="215900" cy="648335"/>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2" name="文本框 11"/>
          <p:cNvSpPr txBox="1"/>
          <p:nvPr/>
        </p:nvSpPr>
        <p:spPr>
          <a:xfrm>
            <a:off x="9625330" y="3494405"/>
            <a:ext cx="677545" cy="368300"/>
          </a:xfrm>
          <a:prstGeom prst="rect">
            <a:avLst/>
          </a:prstGeom>
          <a:noFill/>
        </p:spPr>
        <p:txBody>
          <a:bodyPr wrap="square" rtlCol="0">
            <a:spAutoFit/>
          </a:bodyPr>
          <a:p>
            <a:r>
              <a:rPr lang="en-US" altLang="zh-CN"/>
              <a:t>O(e</a:t>
            </a:r>
            <a:r>
              <a:rPr lang="en-US" altLang="zh-CN" baseline="30000"/>
              <a:t>2</a:t>
            </a:r>
            <a:r>
              <a:rPr lang="en-US" altLang="zh-CN"/>
              <a:t>)</a:t>
            </a:r>
            <a:endParaRPr lang="en-US" altLang="zh-CN"/>
          </a:p>
        </p:txBody>
      </p:sp>
      <p:sp>
        <p:nvSpPr>
          <p:cNvPr id="14" name="文本框 13"/>
          <p:cNvSpPr txBox="1"/>
          <p:nvPr/>
        </p:nvSpPr>
        <p:spPr>
          <a:xfrm>
            <a:off x="8616950" y="1260475"/>
            <a:ext cx="2395220" cy="368300"/>
          </a:xfrm>
          <a:prstGeom prst="rect">
            <a:avLst/>
          </a:prstGeom>
          <a:noFill/>
        </p:spPr>
        <p:txBody>
          <a:bodyPr wrap="square" rtlCol="0">
            <a:spAutoFit/>
          </a:bodyPr>
          <a:p>
            <a:r>
              <a:rPr lang="zh-CN" altLang="en-US">
                <a:sym typeface="+mn-ea"/>
              </a:rPr>
              <a:t>基准算法</a:t>
            </a:r>
            <a:r>
              <a:rPr lang="en-US" altLang="zh-CN">
                <a:sym typeface="+mn-ea"/>
              </a:rPr>
              <a:t>—— </a:t>
            </a:r>
            <a:r>
              <a:rPr lang="zh-CN" altLang="en-US">
                <a:sym typeface="+mn-ea"/>
              </a:rPr>
              <a:t>O(e²+ev)</a:t>
            </a:r>
            <a:endParaRPr lang="zh-CN" altLang="en-US"/>
          </a:p>
        </p:txBody>
      </p:sp>
      <p:cxnSp>
        <p:nvCxnSpPr>
          <p:cNvPr id="15" name="直接箭头连接符 14"/>
          <p:cNvCxnSpPr/>
          <p:nvPr/>
        </p:nvCxnSpPr>
        <p:spPr>
          <a:xfrm flipH="1">
            <a:off x="9912985" y="1670050"/>
            <a:ext cx="7620" cy="183070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4"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并查集</a:t>
            </a:r>
            <a:r>
              <a:rPr lang="en-US" altLang="zh-CN" sz="3000" b="1" i="0">
                <a:solidFill>
                  <a:schemeClr val="accent1"/>
                </a:solidFill>
                <a:highlight>
                  <a:srgbClr val="FFFFFF">
                    <a:alpha val="0"/>
                  </a:srgbClr>
                </a:highlight>
                <a:latin typeface="微软雅黑" panose="020B0503020204020204" charset="-122"/>
              </a:rPr>
              <a:t>+</a:t>
            </a:r>
            <a:r>
              <a:rPr lang="zh-CN" altLang="en-US" sz="3000" b="1" i="0">
                <a:solidFill>
                  <a:schemeClr val="accent1"/>
                </a:solidFill>
                <a:highlight>
                  <a:srgbClr val="FFFFFF">
                    <a:alpha val="0"/>
                  </a:srgbClr>
                </a:highlight>
                <a:latin typeface="微软雅黑" panose="020B0503020204020204" charset="-122"/>
              </a:rPr>
              <a:t>生成树</a:t>
            </a:r>
            <a:r>
              <a:rPr lang="en-US" altLang="zh-CN" sz="3000" b="1" i="0">
                <a:solidFill>
                  <a:schemeClr val="accent1"/>
                </a:solidFill>
                <a:highlight>
                  <a:srgbClr val="FFFFFF">
                    <a:alpha val="0"/>
                  </a:srgbClr>
                </a:highlight>
                <a:latin typeface="微软雅黑" panose="020B0503020204020204" charset="-122"/>
              </a:rPr>
              <a:t>+</a:t>
            </a:r>
            <a:r>
              <a:rPr lang="en-US" altLang="zh-CN" sz="3000" b="1" i="0">
                <a:solidFill>
                  <a:schemeClr val="accent1"/>
                </a:solidFill>
                <a:highlight>
                  <a:srgbClr val="FFFFFF">
                    <a:alpha val="0"/>
                  </a:srgbClr>
                </a:highlight>
                <a:latin typeface="微软雅黑" panose="020B0503020204020204" charset="-122"/>
              </a:rPr>
              <a:t>LCA</a:t>
            </a:r>
            <a:endParaRPr lang="en-US" altLang="zh-CN" sz="3000" b="1" i="0">
              <a:solidFill>
                <a:schemeClr val="accent1"/>
              </a:solidFill>
              <a:highlight>
                <a:srgbClr val="FFFFFF">
                  <a:alpha val="0"/>
                </a:srgbClr>
              </a:highlight>
              <a:latin typeface="微软雅黑" panose="020B0503020204020204" charset="-122"/>
            </a:endParaRPr>
          </a:p>
        </p:txBody>
      </p:sp>
      <p:sp>
        <p:nvSpPr>
          <p:cNvPr id="5" name="文本框 4"/>
          <p:cNvSpPr txBox="1"/>
          <p:nvPr/>
        </p:nvSpPr>
        <p:spPr>
          <a:xfrm>
            <a:off x="1703705" y="958850"/>
            <a:ext cx="8905240" cy="1871345"/>
          </a:xfrm>
          <a:prstGeom prst="rect">
            <a:avLst/>
          </a:prstGeom>
          <a:noFill/>
        </p:spPr>
        <p:txBody>
          <a:bodyPr wrap="square" rtlCol="0">
            <a:spAutoFit/>
          </a:bodyPr>
          <a:p>
            <a:pPr>
              <a:lnSpc>
                <a:spcPct val="100000"/>
              </a:lnSpc>
              <a:spcBef>
                <a:spcPts val="0"/>
              </a:spcBef>
              <a:spcAft>
                <a:spcPts val="1000"/>
              </a:spcAft>
            </a:pPr>
            <a:r>
              <a:rPr lang="zh-CN" altLang="en-US">
                <a:solidFill>
                  <a:schemeClr val="accent1"/>
                </a:solidFill>
                <a:effectLst>
                  <a:outerShdw blurRad="38100" dist="25400" dir="5400000" algn="ctr" rotWithShape="0">
                    <a:srgbClr val="6E747A">
                      <a:alpha val="43000"/>
                    </a:srgbClr>
                  </a:outerShdw>
                </a:effectLst>
              </a:rPr>
              <a:t>算法思想：</a:t>
            </a:r>
            <a:endParaRPr lang="zh-CN" altLang="en-US">
              <a:solidFill>
                <a:schemeClr val="accent1"/>
              </a:solidFill>
              <a:effectLst>
                <a:outerShdw blurRad="38100" dist="25400" dir="5400000" algn="ctr" rotWithShape="0">
                  <a:srgbClr val="6E747A">
                    <a:alpha val="43000"/>
                  </a:srgbClr>
                </a:outerShdw>
              </a:effectLst>
            </a:endParaRPr>
          </a:p>
          <a:p>
            <a:pPr indent="457200">
              <a:lnSpc>
                <a:spcPct val="150000"/>
              </a:lnSpc>
              <a:spcBef>
                <a:spcPts val="0"/>
              </a:spcBef>
              <a:spcAft>
                <a:spcPts val="1000"/>
              </a:spcAft>
            </a:pPr>
            <a:r>
              <a:rPr lang="en-US" altLang="zh-CN"/>
              <a:t>    </a:t>
            </a:r>
            <a:r>
              <a:rPr lang="zh-CN" altLang="en-US"/>
              <a:t>通过连通分量找桥边</a:t>
            </a:r>
            <a:r>
              <a:rPr lang="en-US" altLang="zh-CN"/>
              <a:t>     ==&gt;     </a:t>
            </a:r>
            <a:r>
              <a:rPr lang="zh-CN" altLang="en-US">
                <a:ln/>
                <a:solidFill>
                  <a:schemeClr val="accent1"/>
                </a:solidFill>
                <a:effectLst>
                  <a:outerShdw blurRad="38100" dist="25400" dir="5400000" algn="ctr" rotWithShape="0">
                    <a:srgbClr val="6E747A">
                      <a:alpha val="43000"/>
                    </a:srgbClr>
                  </a:outerShdw>
                </a:effectLst>
                <a:sym typeface="+mn-ea"/>
              </a:rPr>
              <a:t>排除所有不是桥的边，剩下的都是桥</a:t>
            </a:r>
            <a:endParaRPr lang="zh-CN" altLang="en-US">
              <a:ln/>
              <a:solidFill>
                <a:schemeClr val="accent1"/>
              </a:solidFill>
              <a:effectLst>
                <a:outerShdw blurRad="38100" dist="25400" dir="5400000" algn="ctr" rotWithShape="0">
                  <a:srgbClr val="6E747A">
                    <a:alpha val="43000"/>
                  </a:srgbClr>
                </a:outerShdw>
              </a:effectLst>
              <a:sym typeface="+mn-ea"/>
            </a:endParaRPr>
          </a:p>
          <a:p>
            <a:pPr marL="457200" lvl="1" indent="457200">
              <a:lnSpc>
                <a:spcPct val="150000"/>
              </a:lnSpc>
            </a:pPr>
            <a:r>
              <a:rPr lang="zh-CN" altLang="en-US"/>
              <a:t>图的生成树上的边</a:t>
            </a:r>
            <a:r>
              <a:rPr lang="en-US" altLang="zh-CN"/>
              <a:t>     ==&gt;     </a:t>
            </a:r>
            <a:r>
              <a:rPr lang="zh-CN" altLang="en-US">
                <a:ln/>
                <a:solidFill>
                  <a:schemeClr val="accent1"/>
                </a:solidFill>
                <a:effectLst>
                  <a:outerShdw blurRad="38100" dist="25400" dir="5400000" algn="ctr" rotWithShape="0">
                    <a:srgbClr val="6E747A">
                      <a:alpha val="43000"/>
                    </a:srgbClr>
                  </a:outerShdw>
                </a:effectLst>
              </a:rPr>
              <a:t>可能为桥</a:t>
            </a:r>
            <a:endParaRPr lang="en-US" altLang="zh-CN"/>
          </a:p>
          <a:p>
            <a:pPr marL="1828800" lvl="4" indent="457200">
              <a:lnSpc>
                <a:spcPct val="150000"/>
              </a:lnSpc>
            </a:pPr>
            <a:r>
              <a:rPr lang="en-US" altLang="zh-CN"/>
              <a:t>LCA	     ==&gt;     </a:t>
            </a:r>
            <a:r>
              <a:rPr lang="zh-CN" altLang="en-US">
                <a:ln/>
                <a:solidFill>
                  <a:schemeClr val="accent1"/>
                </a:solidFill>
                <a:effectLst>
                  <a:outerShdw blurRad="38100" dist="25400" dir="5400000" algn="ctr" rotWithShape="0">
                    <a:srgbClr val="6E747A">
                      <a:alpha val="43000"/>
                    </a:srgbClr>
                  </a:outerShdw>
                </a:effectLst>
              </a:rPr>
              <a:t>排除环边</a:t>
            </a:r>
            <a:endParaRPr lang="zh-CN" altLang="en-US"/>
          </a:p>
        </p:txBody>
      </p:sp>
      <p:sp>
        <p:nvSpPr>
          <p:cNvPr id="13" name="文本框 12"/>
          <p:cNvSpPr txBox="1"/>
          <p:nvPr/>
        </p:nvSpPr>
        <p:spPr>
          <a:xfrm>
            <a:off x="1626870" y="4076065"/>
            <a:ext cx="8937625" cy="1743075"/>
          </a:xfrm>
          <a:prstGeom prst="rect">
            <a:avLst/>
          </a:prstGeom>
          <a:noFill/>
        </p:spPr>
        <p:txBody>
          <a:bodyPr wrap="square" rtlCol="0">
            <a:spAutoFit/>
          </a:bodyPr>
          <a:p>
            <a:pPr>
              <a:lnSpc>
                <a:spcPct val="100000"/>
              </a:lnSpc>
              <a:spcBef>
                <a:spcPts val="0"/>
              </a:spcBef>
              <a:spcAft>
                <a:spcPts val="1000"/>
              </a:spcAft>
            </a:pPr>
            <a:r>
              <a:rPr lang="zh-CN" altLang="en-US">
                <a:solidFill>
                  <a:schemeClr val="accent1"/>
                </a:solidFill>
                <a:effectLst>
                  <a:outerShdw blurRad="38100" dist="25400" dir="5400000" algn="ctr" rotWithShape="0">
                    <a:srgbClr val="6E747A">
                      <a:alpha val="43000"/>
                    </a:srgbClr>
                  </a:outerShdw>
                </a:effectLst>
              </a:rPr>
              <a:t>实现思路：</a:t>
            </a:r>
            <a:endParaRPr lang="zh-CN" altLang="en-US">
              <a:solidFill>
                <a:schemeClr val="accent1"/>
              </a:solidFill>
              <a:effectLst>
                <a:outerShdw blurRad="38100" dist="25400" dir="5400000" algn="ctr" rotWithShape="0">
                  <a:srgbClr val="6E747A">
                    <a:alpha val="43000"/>
                  </a:srgbClr>
                </a:outerShdw>
              </a:effectLst>
            </a:endParaRPr>
          </a:p>
          <a:p>
            <a:pPr>
              <a:lnSpc>
                <a:spcPct val="150000"/>
              </a:lnSpc>
            </a:pPr>
            <a:r>
              <a:rPr lang="zh-CN" altLang="en-US"/>
              <a:t>①</a:t>
            </a:r>
            <a:r>
              <a:rPr lang="en-US" altLang="zh-CN"/>
              <a:t>DFS</a:t>
            </a:r>
            <a:r>
              <a:rPr lang="zh-CN" altLang="en-US"/>
              <a:t>构建生成树森林，并标记生成树的</a:t>
            </a:r>
            <a:r>
              <a:rPr lang="zh-CN" altLang="en-US"/>
              <a:t>边</a:t>
            </a:r>
            <a:endParaRPr lang="zh-CN" altLang="en-US"/>
          </a:p>
          <a:p>
            <a:pPr>
              <a:lnSpc>
                <a:spcPct val="150000"/>
              </a:lnSpc>
            </a:pPr>
            <a:r>
              <a:rPr lang="zh-CN" altLang="en-US"/>
              <a:t>②将每一条非生成树边加入生成树，通过LCA方法排除掉生成树上</a:t>
            </a:r>
            <a:r>
              <a:rPr lang="zh-CN" altLang="en-US"/>
              <a:t>的环边</a:t>
            </a:r>
            <a:endParaRPr lang="zh-CN" altLang="en-US"/>
          </a:p>
          <a:p>
            <a:pPr>
              <a:lnSpc>
                <a:spcPct val="150000"/>
              </a:lnSpc>
            </a:pPr>
            <a:r>
              <a:rPr lang="zh-CN" altLang="en-US"/>
              <a:t>③生成树上的边</a:t>
            </a:r>
            <a:r>
              <a:rPr lang="en-US" altLang="zh-CN"/>
              <a:t> — </a:t>
            </a:r>
            <a:r>
              <a:rPr lang="zh-CN" altLang="en-US"/>
              <a:t>被排除的环边</a:t>
            </a:r>
            <a:r>
              <a:rPr lang="en-US" altLang="zh-CN"/>
              <a:t>  =  </a:t>
            </a:r>
            <a:r>
              <a:rPr lang="zh-CN" altLang="en-US"/>
              <a:t>所有</a:t>
            </a:r>
            <a:r>
              <a:rPr lang="zh-CN" altLang="en-US"/>
              <a:t>的“桥”。</a:t>
            </a:r>
            <a:endParaRPr lang="zh-CN" altLang="en-US"/>
          </a:p>
        </p:txBody>
      </p:sp>
      <p:sp>
        <p:nvSpPr>
          <p:cNvPr id="4" name="文本框 3"/>
          <p:cNvSpPr txBox="1"/>
          <p:nvPr/>
        </p:nvSpPr>
        <p:spPr>
          <a:xfrm>
            <a:off x="4512310" y="1268095"/>
            <a:ext cx="1104265" cy="306705"/>
          </a:xfrm>
          <a:prstGeom prst="rect">
            <a:avLst/>
          </a:prstGeom>
          <a:noFill/>
        </p:spPr>
        <p:txBody>
          <a:bodyPr wrap="square" rtlCol="0">
            <a:spAutoFit/>
          </a:bodyPr>
          <a:p>
            <a:r>
              <a:rPr lang="zh-CN" altLang="en-US" sz="1400">
                <a:solidFill>
                  <a:srgbClr val="FF0000"/>
                </a:solidFill>
              </a:rPr>
              <a:t>正难则反</a:t>
            </a:r>
            <a:endParaRPr lang="zh-CN" altLang="en-US" sz="1400">
              <a:solidFill>
                <a:srgbClr val="FF0000"/>
              </a:solidFill>
            </a:endParaRPr>
          </a:p>
        </p:txBody>
      </p:sp>
      <p:sp>
        <p:nvSpPr>
          <p:cNvPr id="6" name="文本框 5"/>
          <p:cNvSpPr txBox="1"/>
          <p:nvPr/>
        </p:nvSpPr>
        <p:spPr>
          <a:xfrm>
            <a:off x="3072130" y="3356610"/>
            <a:ext cx="4579620" cy="368300"/>
          </a:xfrm>
          <a:prstGeom prst="rect">
            <a:avLst/>
          </a:prstGeom>
          <a:noFill/>
        </p:spPr>
        <p:txBody>
          <a:bodyPr wrap="square" rtlCol="0">
            <a:spAutoFit/>
          </a:bodyPr>
          <a:p>
            <a:r>
              <a:rPr lang="zh-CN" altLang="en-US" u="sng">
                <a:solidFill>
                  <a:srgbClr val="FF0000"/>
                </a:solidFill>
                <a:sym typeface="+mn-ea"/>
              </a:rPr>
              <a:t>桥的数量 = 生成树的边数 - LCA排除的环边</a:t>
            </a:r>
            <a:endParaRPr lang="zh-CN" altLang="en-US" u="sng">
              <a:solidFill>
                <a:srgbClr val="FF0000"/>
              </a:solidFill>
              <a:sym typeface="+mn-ea"/>
            </a:endParaRPr>
          </a:p>
        </p:txBody>
      </p:sp>
      <p:sp>
        <p:nvSpPr>
          <p:cNvPr id="7" name="下箭头 6"/>
          <p:cNvSpPr/>
          <p:nvPr/>
        </p:nvSpPr>
        <p:spPr>
          <a:xfrm>
            <a:off x="4728210" y="2853055"/>
            <a:ext cx="504190" cy="46291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并查集</a:t>
            </a:r>
            <a:r>
              <a:rPr lang="en-US" altLang="zh-CN" sz="3000" b="1" i="0">
                <a:solidFill>
                  <a:schemeClr val="accent1"/>
                </a:solidFill>
                <a:highlight>
                  <a:srgbClr val="FFFFFF">
                    <a:alpha val="0"/>
                  </a:srgbClr>
                </a:highlight>
                <a:latin typeface="微软雅黑" panose="020B0503020204020204" charset="-122"/>
              </a:rPr>
              <a:t>+</a:t>
            </a:r>
            <a:r>
              <a:rPr lang="zh-CN" altLang="en-US" sz="3000" b="1" i="0">
                <a:solidFill>
                  <a:schemeClr val="accent1"/>
                </a:solidFill>
                <a:highlight>
                  <a:srgbClr val="FFFFFF">
                    <a:alpha val="0"/>
                  </a:srgbClr>
                </a:highlight>
                <a:latin typeface="微软雅黑" panose="020B0503020204020204" charset="-122"/>
              </a:rPr>
              <a:t>生成树</a:t>
            </a:r>
            <a:r>
              <a:rPr lang="en-US" altLang="zh-CN" sz="3000" b="1" i="0">
                <a:solidFill>
                  <a:schemeClr val="accent1"/>
                </a:solidFill>
                <a:highlight>
                  <a:srgbClr val="FFFFFF">
                    <a:alpha val="0"/>
                  </a:srgbClr>
                </a:highlight>
                <a:latin typeface="微软雅黑" panose="020B0503020204020204" charset="-122"/>
              </a:rPr>
              <a:t>+</a:t>
            </a:r>
            <a:r>
              <a:rPr lang="en-US" altLang="zh-CN" sz="3000" b="1" i="0">
                <a:solidFill>
                  <a:schemeClr val="accent1"/>
                </a:solidFill>
                <a:highlight>
                  <a:srgbClr val="FFFFFF">
                    <a:alpha val="0"/>
                  </a:srgbClr>
                </a:highlight>
                <a:latin typeface="微软雅黑" panose="020B0503020204020204" charset="-122"/>
              </a:rPr>
              <a:t>LCA</a:t>
            </a:r>
            <a:endParaRPr lang="en-US" altLang="zh-CN" sz="3000" b="1" i="0">
              <a:solidFill>
                <a:schemeClr val="accent1"/>
              </a:solidFill>
              <a:highlight>
                <a:srgbClr val="FFFFFF">
                  <a:alpha val="0"/>
                </a:srgbClr>
              </a:highlight>
              <a:latin typeface="微软雅黑" panose="020B0503020204020204" charset="-122"/>
            </a:endParaRPr>
          </a:p>
        </p:txBody>
      </p:sp>
      <p:sp>
        <p:nvSpPr>
          <p:cNvPr id="4" name="文本框 3"/>
          <p:cNvSpPr txBox="1"/>
          <p:nvPr/>
        </p:nvSpPr>
        <p:spPr>
          <a:xfrm>
            <a:off x="1057275" y="1340485"/>
            <a:ext cx="4388485" cy="1578610"/>
          </a:xfrm>
          <a:prstGeom prst="rect">
            <a:avLst/>
          </a:prstGeom>
          <a:noFill/>
        </p:spPr>
        <p:txBody>
          <a:bodyPr wrap="square" rtlCol="0">
            <a:spAutoFit/>
          </a:bodyPr>
          <a:p>
            <a:pPr>
              <a:lnSpc>
                <a:spcPct val="100000"/>
              </a:lnSpc>
              <a:spcBef>
                <a:spcPts val="0"/>
              </a:spcBef>
              <a:spcAft>
                <a:spcPts val="800"/>
              </a:spcAft>
            </a:pPr>
            <a:r>
              <a:rPr lang="zh-CN" altLang="en-US">
                <a:solidFill>
                  <a:schemeClr val="accent1"/>
                </a:solidFill>
                <a:effectLst>
                  <a:outerShdw blurRad="38100" dist="25400" dir="5400000" algn="ctr" rotWithShape="0">
                    <a:srgbClr val="6E747A">
                      <a:alpha val="43000"/>
                    </a:srgbClr>
                  </a:outerShdw>
                </a:effectLst>
              </a:rPr>
              <a:t>LCA寻找环边：</a:t>
            </a:r>
            <a:endParaRPr lang="zh-CN" altLang="en-US">
              <a:solidFill>
                <a:schemeClr val="accent1"/>
              </a:solidFill>
              <a:effectLst>
                <a:outerShdw blurRad="38100" dist="25400" dir="5400000" algn="ctr" rotWithShape="0">
                  <a:srgbClr val="6E747A">
                    <a:alpha val="43000"/>
                  </a:srgbClr>
                </a:outerShdw>
              </a:effectLst>
            </a:endParaRPr>
          </a:p>
          <a:p>
            <a:pPr indent="457200"/>
            <a:r>
              <a:rPr lang="zh-CN" altLang="en-US"/>
              <a:t>添加非生成树边（</a:t>
            </a:r>
            <a:r>
              <a:rPr lang="en-US" altLang="zh-CN"/>
              <a:t>v1</a:t>
            </a:r>
            <a:r>
              <a:rPr lang="zh-CN" altLang="en-US"/>
              <a:t>，</a:t>
            </a:r>
            <a:r>
              <a:rPr lang="en-US" altLang="zh-CN"/>
              <a:t>v2</a:t>
            </a:r>
            <a:r>
              <a:rPr lang="zh-CN" altLang="en-US"/>
              <a:t>），寻找其端点v1，v2的</a:t>
            </a:r>
            <a:r>
              <a:rPr lang="zh-CN" altLang="en-US">
                <a:solidFill>
                  <a:srgbClr val="FF0000"/>
                </a:solidFill>
              </a:rPr>
              <a:t>最近公共祖先</a:t>
            </a:r>
            <a:r>
              <a:rPr lang="zh-CN" altLang="en-US"/>
              <a:t>，两端点到最近公共祖先的路径可以形成一个环，环中的边被标记为</a:t>
            </a:r>
            <a:r>
              <a:rPr lang="zh-CN" altLang="en-US">
                <a:solidFill>
                  <a:srgbClr val="FF0000"/>
                </a:solidFill>
              </a:rPr>
              <a:t>环边</a:t>
            </a:r>
            <a:r>
              <a:rPr lang="zh-CN" altLang="en-US"/>
              <a:t>，一定不是“桥”。</a:t>
            </a:r>
            <a:endParaRPr lang="zh-CN" altLang="en-US"/>
          </a:p>
        </p:txBody>
      </p:sp>
      <p:pic>
        <p:nvPicPr>
          <p:cNvPr id="-2147482613" name="图片 -2147482614"/>
          <p:cNvPicPr>
            <a:picLocks noChangeAspect="1"/>
          </p:cNvPicPr>
          <p:nvPr/>
        </p:nvPicPr>
        <p:blipFill>
          <a:blip r:embed="rId3"/>
          <a:stretch>
            <a:fillRect/>
          </a:stretch>
        </p:blipFill>
        <p:spPr>
          <a:xfrm>
            <a:off x="1043940" y="3313430"/>
            <a:ext cx="4284345" cy="2059940"/>
          </a:xfrm>
          <a:prstGeom prst="rect">
            <a:avLst/>
          </a:prstGeom>
          <a:noFill/>
          <a:ln w="9525">
            <a:noFill/>
          </a:ln>
        </p:spPr>
      </p:pic>
      <p:sp>
        <p:nvSpPr>
          <p:cNvPr id="6" name="文本框 5"/>
          <p:cNvSpPr txBox="1"/>
          <p:nvPr/>
        </p:nvSpPr>
        <p:spPr>
          <a:xfrm>
            <a:off x="5928360" y="1340485"/>
            <a:ext cx="5501640" cy="1855470"/>
          </a:xfrm>
          <a:prstGeom prst="rect">
            <a:avLst/>
          </a:prstGeom>
          <a:noFill/>
        </p:spPr>
        <p:txBody>
          <a:bodyPr wrap="square" rtlCol="0">
            <a:spAutoFit/>
          </a:bodyPr>
          <a:p>
            <a:pPr>
              <a:lnSpc>
                <a:spcPct val="100000"/>
              </a:lnSpc>
              <a:spcBef>
                <a:spcPts val="0"/>
              </a:spcBef>
              <a:spcAft>
                <a:spcPts val="800"/>
              </a:spcAft>
            </a:pPr>
            <a:r>
              <a:rPr lang="zh-CN" altLang="en-US">
                <a:solidFill>
                  <a:schemeClr val="accent1"/>
                </a:solidFill>
                <a:effectLst>
                  <a:outerShdw blurRad="38100" dist="25400" dir="5400000" algn="ctr" rotWithShape="0">
                    <a:srgbClr val="6E747A">
                      <a:alpha val="43000"/>
                    </a:srgbClr>
                  </a:outerShdw>
                </a:effectLst>
              </a:rPr>
              <a:t>路径压缩：</a:t>
            </a:r>
            <a:endParaRPr lang="zh-CN" altLang="en-US">
              <a:solidFill>
                <a:schemeClr val="accent1"/>
              </a:solidFill>
              <a:effectLst>
                <a:outerShdw blurRad="38100" dist="25400" dir="5400000" algn="ctr" rotWithShape="0">
                  <a:srgbClr val="6E747A">
                    <a:alpha val="43000"/>
                  </a:srgbClr>
                </a:outerShdw>
              </a:effectLst>
            </a:endParaRPr>
          </a:p>
          <a:p>
            <a:pPr indent="457200"/>
            <a:r>
              <a:rPr lang="zh-CN" altLang="en-US"/>
              <a:t>在所找到的环边中，</a:t>
            </a:r>
            <a:r>
              <a:rPr lang="zh-CN" altLang="en-US">
                <a:solidFill>
                  <a:srgbClr val="FF0000"/>
                </a:solidFill>
              </a:rPr>
              <a:t>将最近公共祖先结点以外的点的父亲结点，都设置为最近公共祖先</a:t>
            </a:r>
            <a:r>
              <a:rPr lang="zh-CN" altLang="en-US"/>
              <a:t>，则可以避免重复。首先将环边上的两个结点先调整至同一高度，然后</a:t>
            </a:r>
            <a:r>
              <a:rPr lang="zh-CN" altLang="en-US"/>
              <a:t>同时向上找两个结点的公共祖先，找到后将路径都标记环边。</a:t>
            </a:r>
            <a:endParaRPr lang="zh-CN" altLang="en-US"/>
          </a:p>
        </p:txBody>
      </p:sp>
      <p:pic>
        <p:nvPicPr>
          <p:cNvPr id="-2147482611" name="图片 12"/>
          <p:cNvPicPr>
            <a:picLocks noChangeAspect="1"/>
          </p:cNvPicPr>
          <p:nvPr/>
        </p:nvPicPr>
        <p:blipFill>
          <a:blip r:embed="rId4"/>
          <a:stretch>
            <a:fillRect/>
          </a:stretch>
        </p:blipFill>
        <p:spPr>
          <a:xfrm>
            <a:off x="5952490" y="3571875"/>
            <a:ext cx="5332095" cy="1636395"/>
          </a:xfrm>
          <a:prstGeom prst="rect">
            <a:avLst/>
          </a:prstGeom>
          <a:noFill/>
          <a:ln w="9525">
            <a:noFill/>
          </a:ln>
        </p:spPr>
      </p:pic>
      <mc:AlternateContent xmlns:mc="http://schemas.openxmlformats.org/markup-compatibility/2006" xmlns:p14="http://schemas.microsoft.com/office/powerpoint/2010/main">
        <mc:Choice Requires="p14">
          <p:contentPart r:id="rId5" p14:bwMode="auto">
            <p14:nvContentPartPr>
              <p14:cNvPr id="7" name="墨迹 6"/>
              <p14:cNvContentPartPr/>
              <p14:nvPr/>
            </p14:nvContentPartPr>
            <p14:xfrm>
              <a:off x="3843655" y="4034155"/>
              <a:ext cx="546100" cy="1219200"/>
            </p14:xfrm>
          </p:contentPart>
        </mc:Choice>
        <mc:Fallback xmlns="">
          <p:pic>
            <p:nvPicPr>
              <p:cNvPr id="7" name="墨迹 6"/>
            </p:nvPicPr>
            <p:blipFill>
              <a:blip r:embed="rId6"/>
            </p:blipFill>
            <p:spPr>
              <a:xfrm>
                <a:off x="3843655" y="4034155"/>
                <a:ext cx="546100" cy="1219200"/>
              </a:xfrm>
              <a:prstGeom prst="rect"/>
            </p:spPr>
          </p:pic>
        </mc:Fallback>
      </mc:AlternateContent>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并查集</a:t>
            </a:r>
            <a:r>
              <a:rPr lang="en-US" altLang="zh-CN" sz="3000" b="1" i="0">
                <a:solidFill>
                  <a:schemeClr val="accent1"/>
                </a:solidFill>
                <a:highlight>
                  <a:srgbClr val="FFFFFF">
                    <a:alpha val="0"/>
                  </a:srgbClr>
                </a:highlight>
                <a:latin typeface="微软雅黑" panose="020B0503020204020204" charset="-122"/>
              </a:rPr>
              <a:t>+</a:t>
            </a:r>
            <a:r>
              <a:rPr lang="zh-CN" altLang="en-US" sz="3000" b="1" i="0">
                <a:solidFill>
                  <a:schemeClr val="accent1"/>
                </a:solidFill>
                <a:highlight>
                  <a:srgbClr val="FFFFFF">
                    <a:alpha val="0"/>
                  </a:srgbClr>
                </a:highlight>
                <a:latin typeface="微软雅黑" panose="020B0503020204020204" charset="-122"/>
              </a:rPr>
              <a:t>生成树</a:t>
            </a:r>
            <a:r>
              <a:rPr lang="en-US" altLang="zh-CN" sz="3000" b="1" i="0">
                <a:solidFill>
                  <a:schemeClr val="accent1"/>
                </a:solidFill>
                <a:highlight>
                  <a:srgbClr val="FFFFFF">
                    <a:alpha val="0"/>
                  </a:srgbClr>
                </a:highlight>
                <a:latin typeface="微软雅黑" panose="020B0503020204020204" charset="-122"/>
              </a:rPr>
              <a:t>+</a:t>
            </a:r>
            <a:r>
              <a:rPr lang="en-US" altLang="zh-CN" sz="3000" b="1" i="0">
                <a:solidFill>
                  <a:schemeClr val="accent1"/>
                </a:solidFill>
                <a:highlight>
                  <a:srgbClr val="FFFFFF">
                    <a:alpha val="0"/>
                  </a:srgbClr>
                </a:highlight>
                <a:latin typeface="微软雅黑" panose="020B0503020204020204" charset="-122"/>
              </a:rPr>
              <a:t>LCA</a:t>
            </a:r>
            <a:endParaRPr lang="en-US" altLang="zh-CN" sz="3000" b="1" i="0">
              <a:solidFill>
                <a:schemeClr val="accent1"/>
              </a:solidFill>
              <a:highlight>
                <a:srgbClr val="FFFFFF">
                  <a:alpha val="0"/>
                </a:srgbClr>
              </a:highlight>
              <a:latin typeface="微软雅黑" panose="020B0503020204020204" charset="-122"/>
            </a:endParaRPr>
          </a:p>
        </p:txBody>
      </p:sp>
      <p:sp>
        <p:nvSpPr>
          <p:cNvPr id="4" name="文本框 3"/>
          <p:cNvSpPr txBox="1"/>
          <p:nvPr/>
        </p:nvSpPr>
        <p:spPr>
          <a:xfrm>
            <a:off x="1162685" y="967105"/>
            <a:ext cx="4710430" cy="1800225"/>
          </a:xfrm>
          <a:prstGeom prst="rect">
            <a:avLst/>
          </a:prstGeom>
          <a:noFill/>
        </p:spPr>
        <p:txBody>
          <a:bodyPr wrap="square" rtlCol="0">
            <a:spAutoFit/>
          </a:bodyPr>
          <a:p>
            <a:pPr>
              <a:lnSpc>
                <a:spcPct val="100000"/>
              </a:lnSpc>
              <a:spcBef>
                <a:spcPts val="0"/>
              </a:spcBef>
              <a:spcAft>
                <a:spcPts val="800"/>
              </a:spcAft>
            </a:pPr>
            <a:r>
              <a:rPr lang="zh-CN" altLang="en-US">
                <a:solidFill>
                  <a:schemeClr val="accent1"/>
                </a:solidFill>
                <a:effectLst>
                  <a:outerShdw blurRad="38100" dist="25400" dir="5400000" algn="ctr" rotWithShape="0">
                    <a:srgbClr val="6E747A">
                      <a:alpha val="43000"/>
                    </a:srgbClr>
                  </a:outerShdw>
                </a:effectLst>
              </a:rPr>
              <a:t>数据结构：</a:t>
            </a:r>
            <a:endParaRPr lang="zh-CN" altLang="en-US">
              <a:solidFill>
                <a:schemeClr val="accent1"/>
              </a:solidFill>
              <a:effectLst>
                <a:outerShdw blurRad="38100" dist="25400" dir="5400000" algn="ctr" rotWithShape="0">
                  <a:srgbClr val="6E747A">
                    <a:alpha val="43000"/>
                  </a:srgbClr>
                </a:outerShdw>
              </a:effectLst>
            </a:endParaRPr>
          </a:p>
          <a:p>
            <a:pPr>
              <a:lnSpc>
                <a:spcPct val="160000"/>
              </a:lnSpc>
              <a:spcBef>
                <a:spcPts val="0"/>
              </a:spcBef>
              <a:spcAft>
                <a:spcPts val="0"/>
              </a:spcAft>
            </a:pPr>
            <a:r>
              <a:rPr lang="zh-CN" altLang="en-US"/>
              <a:t>生成树</a:t>
            </a:r>
            <a:r>
              <a:rPr lang="en-US" altLang="zh-CN"/>
              <a:t>		</a:t>
            </a:r>
            <a:r>
              <a:rPr lang="zh-CN" altLang="en-US"/>
              <a:t>并查集数组father[ ]</a:t>
            </a:r>
            <a:endParaRPr lang="zh-CN" altLang="en-US"/>
          </a:p>
          <a:p>
            <a:pPr>
              <a:lnSpc>
                <a:spcPct val="160000"/>
              </a:lnSpc>
              <a:spcBef>
                <a:spcPts val="0"/>
              </a:spcBef>
              <a:spcAft>
                <a:spcPts val="0"/>
              </a:spcAft>
            </a:pPr>
            <a:r>
              <a:rPr lang="zh-CN" altLang="en-US"/>
              <a:t>节点的深度</a:t>
            </a:r>
            <a:r>
              <a:rPr lang="en-US" altLang="zh-CN"/>
              <a:t>	depth[ ]数组</a:t>
            </a:r>
            <a:endParaRPr lang="en-US" altLang="zh-CN"/>
          </a:p>
          <a:p>
            <a:pPr>
              <a:lnSpc>
                <a:spcPct val="160000"/>
              </a:lnSpc>
              <a:spcBef>
                <a:spcPts val="0"/>
              </a:spcBef>
              <a:spcAft>
                <a:spcPts val="0"/>
              </a:spcAft>
            </a:pPr>
            <a:r>
              <a:rPr lang="en-US" altLang="zh-CN"/>
              <a:t>“桥”边</a:t>
            </a:r>
            <a:r>
              <a:rPr lang="zh-CN" altLang="en-US"/>
              <a:t>集合</a:t>
            </a:r>
            <a:r>
              <a:rPr lang="en-US" altLang="zh-CN"/>
              <a:t>	以点代边数组bridgeTag[ ]</a:t>
            </a:r>
            <a:endParaRPr lang="en-US" altLang="zh-CN"/>
          </a:p>
        </p:txBody>
      </p:sp>
      <p:sp>
        <p:nvSpPr>
          <p:cNvPr id="6" name="右箭头 5"/>
          <p:cNvSpPr/>
          <p:nvPr/>
        </p:nvSpPr>
        <p:spPr>
          <a:xfrm>
            <a:off x="2495550" y="2421890"/>
            <a:ext cx="504190" cy="2159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右箭头 6"/>
          <p:cNvSpPr/>
          <p:nvPr/>
        </p:nvSpPr>
        <p:spPr>
          <a:xfrm>
            <a:off x="2495550" y="1990090"/>
            <a:ext cx="504190" cy="2159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右箭头 7"/>
          <p:cNvSpPr/>
          <p:nvPr/>
        </p:nvSpPr>
        <p:spPr>
          <a:xfrm>
            <a:off x="2495550" y="1557655"/>
            <a:ext cx="504190" cy="2159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9" name="直接箭头连接符 8"/>
          <p:cNvCxnSpPr/>
          <p:nvPr/>
        </p:nvCxnSpPr>
        <p:spPr>
          <a:xfrm flipH="1">
            <a:off x="3072130" y="2679065"/>
            <a:ext cx="360045" cy="9664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1198880" y="3645535"/>
            <a:ext cx="4064000" cy="368300"/>
          </a:xfrm>
          <a:prstGeom prst="rect">
            <a:avLst/>
          </a:prstGeom>
          <a:noFill/>
        </p:spPr>
        <p:txBody>
          <a:bodyPr wrap="square" rtlCol="0">
            <a:spAutoFit/>
          </a:bodyPr>
          <a:p>
            <a:r>
              <a:rPr lang="zh-CN" altLang="en-US"/>
              <a:t>用生成树边的</a:t>
            </a:r>
            <a:r>
              <a:rPr lang="zh-CN" altLang="en-US">
                <a:solidFill>
                  <a:schemeClr val="accent1"/>
                </a:solidFill>
                <a:effectLst>
                  <a:outerShdw blurRad="38100" dist="25400" dir="5400000" algn="ctr" rotWithShape="0">
                    <a:srgbClr val="6E747A">
                      <a:alpha val="43000"/>
                    </a:srgbClr>
                  </a:outerShdw>
                </a:effectLst>
              </a:rPr>
              <a:t>孩子节点</a:t>
            </a:r>
            <a:r>
              <a:rPr lang="en-US" altLang="zh-CN"/>
              <a:t> </a:t>
            </a:r>
            <a:r>
              <a:rPr lang="zh-CN" altLang="en-US"/>
              <a:t>表示</a:t>
            </a:r>
            <a:r>
              <a:rPr lang="en-US" altLang="zh-CN"/>
              <a:t> </a:t>
            </a:r>
            <a:r>
              <a:rPr lang="zh-CN" altLang="en-US">
                <a:solidFill>
                  <a:schemeClr val="accent1"/>
                </a:solidFill>
                <a:effectLst>
                  <a:outerShdw blurRad="38100" dist="25400" dir="5400000" algn="ctr" rotWithShape="0">
                    <a:srgbClr val="6E747A">
                      <a:alpha val="43000"/>
                    </a:srgbClr>
                  </a:outerShdw>
                </a:effectLst>
              </a:rPr>
              <a:t>这条边</a:t>
            </a:r>
            <a:endParaRPr lang="zh-CN" altLang="en-US">
              <a:solidFill>
                <a:schemeClr val="accent1"/>
              </a:solidFill>
              <a:effectLst>
                <a:outerShdw blurRad="38100" dist="25400" dir="5400000" algn="ctr" rotWithShape="0">
                  <a:srgbClr val="6E747A">
                    <a:alpha val="43000"/>
                  </a:srgbClr>
                </a:outerShdw>
              </a:effectLst>
            </a:endParaRPr>
          </a:p>
        </p:txBody>
      </p:sp>
      <p:cxnSp>
        <p:nvCxnSpPr>
          <p:cNvPr id="11" name="直接箭头连接符 10"/>
          <p:cNvCxnSpPr/>
          <p:nvPr/>
        </p:nvCxnSpPr>
        <p:spPr>
          <a:xfrm>
            <a:off x="3910330" y="2667635"/>
            <a:ext cx="385445" cy="97790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6638925" y="967105"/>
            <a:ext cx="4064000"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算法实现：</a:t>
            </a:r>
            <a:endParaRPr lang="zh-CN" altLang="en-US">
              <a:solidFill>
                <a:schemeClr val="accent1"/>
              </a:solidFill>
              <a:effectLst>
                <a:outerShdw blurRad="38100" dist="25400" dir="5400000" algn="ctr" rotWithShape="0">
                  <a:srgbClr val="6E747A">
                    <a:alpha val="43000"/>
                  </a:srgbClr>
                </a:outerShdw>
              </a:effectLst>
            </a:endParaRPr>
          </a:p>
        </p:txBody>
      </p:sp>
      <p:pic>
        <p:nvPicPr>
          <p:cNvPr id="14" name="图片 13"/>
          <p:cNvPicPr>
            <a:picLocks noChangeAspect="1"/>
          </p:cNvPicPr>
          <p:nvPr/>
        </p:nvPicPr>
        <p:blipFill>
          <a:blip r:embed="rId3"/>
          <a:stretch>
            <a:fillRect/>
          </a:stretch>
        </p:blipFill>
        <p:spPr>
          <a:xfrm>
            <a:off x="6742430" y="1413510"/>
            <a:ext cx="3794760" cy="2584450"/>
          </a:xfrm>
          <a:prstGeom prst="rect">
            <a:avLst/>
          </a:prstGeom>
        </p:spPr>
      </p:pic>
      <p:sp>
        <p:nvSpPr>
          <p:cNvPr id="15" name="文本框 14"/>
          <p:cNvSpPr txBox="1"/>
          <p:nvPr/>
        </p:nvSpPr>
        <p:spPr>
          <a:xfrm>
            <a:off x="1199515" y="4345305"/>
            <a:ext cx="5119370" cy="1983740"/>
          </a:xfrm>
          <a:prstGeom prst="rect">
            <a:avLst/>
          </a:prstGeom>
          <a:noFill/>
        </p:spPr>
        <p:txBody>
          <a:bodyPr wrap="square" rtlCol="0">
            <a:spAutoFit/>
          </a:bodyPr>
          <a:p>
            <a:pPr>
              <a:lnSpc>
                <a:spcPct val="100000"/>
              </a:lnSpc>
              <a:spcBef>
                <a:spcPts val="0"/>
              </a:spcBef>
              <a:spcAft>
                <a:spcPts val="800"/>
              </a:spcAft>
            </a:pPr>
            <a:r>
              <a:rPr lang="zh-CN" altLang="en-US">
                <a:solidFill>
                  <a:schemeClr val="accent1"/>
                </a:solidFill>
                <a:effectLst>
                  <a:outerShdw blurRad="38100" dist="25400" dir="5400000" algn="ctr" rotWithShape="0">
                    <a:srgbClr val="6E747A">
                      <a:alpha val="43000"/>
                    </a:srgbClr>
                  </a:outerShdw>
                </a:effectLst>
              </a:rPr>
              <a:t>时间复杂度：</a:t>
            </a:r>
            <a:endParaRPr lang="zh-CN" altLang="en-US">
              <a:solidFill>
                <a:schemeClr val="accent1"/>
              </a:solidFill>
              <a:effectLst>
                <a:outerShdw blurRad="38100" dist="25400" dir="5400000" algn="ctr" rotWithShape="0">
                  <a:srgbClr val="6E747A">
                    <a:alpha val="43000"/>
                  </a:srgbClr>
                </a:outerShdw>
              </a:effectLst>
            </a:endParaRPr>
          </a:p>
          <a:p>
            <a:r>
              <a:rPr lang="zh-CN" altLang="en-US"/>
              <a:t>主要耗时</a:t>
            </a:r>
            <a:r>
              <a:rPr lang="en-US" altLang="zh-CN"/>
              <a:t>——</a:t>
            </a:r>
            <a:r>
              <a:rPr lang="zh-CN" altLang="en-US"/>
              <a:t>遍历非生成树边并使用LCA排除环边。</a:t>
            </a:r>
            <a:endParaRPr lang="zh-CN" altLang="en-US"/>
          </a:p>
          <a:p>
            <a:endParaRPr lang="zh-CN" altLang="en-US"/>
          </a:p>
          <a:p>
            <a:pPr marL="914400" lvl="2" indent="457200">
              <a:lnSpc>
                <a:spcPct val="100000"/>
              </a:lnSpc>
              <a:spcBef>
                <a:spcPts val="0"/>
              </a:spcBef>
              <a:spcAft>
                <a:spcPts val="1000"/>
              </a:spcAft>
            </a:pPr>
            <a:r>
              <a:rPr lang="zh-CN" altLang="en-US">
                <a:sym typeface="+mn-ea"/>
              </a:rPr>
              <a:t>T </a:t>
            </a:r>
            <a:r>
              <a:rPr lang="en-US" altLang="zh-CN">
                <a:sym typeface="+mn-ea"/>
              </a:rPr>
              <a:t> </a:t>
            </a:r>
            <a:r>
              <a:rPr lang="zh-CN" altLang="en-US">
                <a:sym typeface="+mn-ea"/>
              </a:rPr>
              <a:t>= </a:t>
            </a:r>
            <a:r>
              <a:rPr lang="en-US" altLang="zh-CN">
                <a:sym typeface="+mn-ea"/>
              </a:rPr>
              <a:t> </a:t>
            </a:r>
            <a:r>
              <a:rPr lang="zh-CN" altLang="en-US">
                <a:sym typeface="+mn-ea"/>
              </a:rPr>
              <a:t>O(e)</a:t>
            </a:r>
            <a:r>
              <a:rPr lang="en-US" altLang="zh-CN">
                <a:sym typeface="+mn-ea"/>
              </a:rPr>
              <a:t> </a:t>
            </a:r>
            <a:r>
              <a:rPr lang="zh-CN" altLang="en-US">
                <a:sym typeface="+mn-ea"/>
              </a:rPr>
              <a:t>×</a:t>
            </a:r>
            <a:r>
              <a:rPr lang="en-US" altLang="zh-CN">
                <a:sym typeface="+mn-ea"/>
              </a:rPr>
              <a:t> </a:t>
            </a:r>
            <a:r>
              <a:rPr lang="zh-CN" altLang="en-US">
                <a:sym typeface="+mn-ea"/>
              </a:rPr>
              <a:t>O(</a:t>
            </a:r>
            <a:r>
              <a:rPr lang="en-US" altLang="zh-CN">
                <a:sym typeface="+mn-ea"/>
              </a:rPr>
              <a:t>1</a:t>
            </a:r>
            <a:r>
              <a:rPr lang="zh-CN" altLang="en-US">
                <a:sym typeface="+mn-ea"/>
              </a:rPr>
              <a:t>) </a:t>
            </a:r>
            <a:r>
              <a:rPr lang="en-US" altLang="zh-CN">
                <a:sym typeface="+mn-ea"/>
              </a:rPr>
              <a:t> </a:t>
            </a:r>
            <a:r>
              <a:rPr lang="zh-CN" altLang="en-US">
                <a:sym typeface="+mn-ea"/>
              </a:rPr>
              <a:t>= </a:t>
            </a:r>
            <a:r>
              <a:rPr lang="en-US" altLang="zh-CN">
                <a:sym typeface="+mn-ea"/>
              </a:rPr>
              <a:t> </a:t>
            </a:r>
            <a:r>
              <a:rPr lang="zh-CN" altLang="en-US">
                <a:sym typeface="+mn-ea"/>
              </a:rPr>
              <a:t>O(e)</a:t>
            </a:r>
            <a:endParaRPr lang="zh-CN" altLang="en-US"/>
          </a:p>
          <a:p>
            <a:r>
              <a:rPr lang="zh-CN" altLang="en-US"/>
              <a:t>令e = n，稀疏图中：O(e) * O(1)  =  O(n) </a:t>
            </a:r>
            <a:endParaRPr lang="zh-CN" altLang="en-US"/>
          </a:p>
          <a:p>
            <a:pPr marL="457200" lvl="1" indent="457200"/>
            <a:r>
              <a:rPr lang="zh-CN" altLang="en-US"/>
              <a:t>稠密图中：O(e) * O(1)  =  O(n²)。</a:t>
            </a:r>
            <a:endParaRPr lang="zh-CN" altLang="en-US"/>
          </a:p>
        </p:txBody>
      </p:sp>
      <p:cxnSp>
        <p:nvCxnSpPr>
          <p:cNvPr id="16" name="直接箭头连接符 15"/>
          <p:cNvCxnSpPr/>
          <p:nvPr/>
        </p:nvCxnSpPr>
        <p:spPr>
          <a:xfrm>
            <a:off x="2957195" y="4982210"/>
            <a:ext cx="258445" cy="3187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7" name="直接箭头连接符 16"/>
          <p:cNvCxnSpPr/>
          <p:nvPr/>
        </p:nvCxnSpPr>
        <p:spPr>
          <a:xfrm flipH="1">
            <a:off x="4152265" y="5009515"/>
            <a:ext cx="859790" cy="29146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8" name="文本框 17"/>
          <p:cNvSpPr txBox="1"/>
          <p:nvPr/>
        </p:nvSpPr>
        <p:spPr>
          <a:xfrm>
            <a:off x="6638925" y="4345305"/>
            <a:ext cx="4155440" cy="748030"/>
          </a:xfrm>
          <a:prstGeom prst="rect">
            <a:avLst/>
          </a:prstGeom>
          <a:noFill/>
        </p:spPr>
        <p:txBody>
          <a:bodyPr wrap="square" rtlCol="0">
            <a:spAutoFit/>
          </a:bodyPr>
          <a:p>
            <a:pPr>
              <a:lnSpc>
                <a:spcPct val="100000"/>
              </a:lnSpc>
              <a:spcBef>
                <a:spcPts val="0"/>
              </a:spcBef>
              <a:spcAft>
                <a:spcPts val="800"/>
              </a:spcAft>
            </a:pPr>
            <a:r>
              <a:rPr lang="zh-CN" altLang="en-US">
                <a:solidFill>
                  <a:schemeClr val="accent1"/>
                </a:solidFill>
                <a:effectLst>
                  <a:outerShdw blurRad="38100" dist="25400" dir="5400000" algn="ctr" rotWithShape="0">
                    <a:srgbClr val="6E747A">
                      <a:alpha val="43000"/>
                    </a:srgbClr>
                  </a:outerShdw>
                </a:effectLst>
              </a:rPr>
              <a:t>空间复杂度：</a:t>
            </a:r>
            <a:endParaRPr lang="zh-CN" altLang="en-US">
              <a:solidFill>
                <a:schemeClr val="accent1"/>
              </a:solidFill>
              <a:effectLst>
                <a:outerShdw blurRad="38100" dist="25400" dir="5400000" algn="ctr" rotWithShape="0">
                  <a:srgbClr val="6E747A">
                    <a:alpha val="43000"/>
                  </a:srgbClr>
                </a:outerShdw>
              </a:effectLst>
            </a:endParaRPr>
          </a:p>
          <a:p>
            <a:r>
              <a:rPr lang="en-US" altLang="zh-CN"/>
              <a:t>1e6的</a:t>
            </a:r>
            <a:r>
              <a:rPr lang="zh-CN" altLang="en-US"/>
              <a:t>数据</a:t>
            </a:r>
            <a:r>
              <a:rPr lang="en-US" altLang="zh-CN"/>
              <a:t>量级 ==&gt;  DFS</a:t>
            </a:r>
            <a:r>
              <a:rPr lang="zh-CN" altLang="en-US"/>
              <a:t>递归栈溢出！</a:t>
            </a:r>
            <a:endParaRPr lang="zh-CN" altLang="en-US"/>
          </a:p>
        </p:txBody>
      </p:sp>
      <p:pic>
        <p:nvPicPr>
          <p:cNvPr id="-2147482609" name="图片 -2147482610"/>
          <p:cNvPicPr>
            <a:picLocks noChangeAspect="1"/>
          </p:cNvPicPr>
          <p:nvPr/>
        </p:nvPicPr>
        <p:blipFill>
          <a:blip r:embed="rId4"/>
          <a:stretch>
            <a:fillRect/>
          </a:stretch>
        </p:blipFill>
        <p:spPr>
          <a:xfrm>
            <a:off x="6742430" y="5157470"/>
            <a:ext cx="4221480" cy="396240"/>
          </a:xfrm>
          <a:prstGeom prst="rect">
            <a:avLst/>
          </a:prstGeom>
          <a:noFill/>
          <a:ln w="9525">
            <a:noFill/>
          </a:ln>
        </p:spPr>
      </p:pic>
      <p:sp>
        <p:nvSpPr>
          <p:cNvPr id="21" name="文本框 20"/>
          <p:cNvSpPr txBox="1"/>
          <p:nvPr/>
        </p:nvSpPr>
        <p:spPr>
          <a:xfrm>
            <a:off x="7680325" y="5949315"/>
            <a:ext cx="2511425" cy="368300"/>
          </a:xfrm>
          <a:prstGeom prst="rect">
            <a:avLst/>
          </a:prstGeom>
          <a:noFill/>
        </p:spPr>
        <p:txBody>
          <a:bodyPr wrap="square" rtlCol="0">
            <a:spAutoFit/>
          </a:bodyPr>
          <a:p>
            <a:r>
              <a:rPr lang="zh-CN" altLang="en-US"/>
              <a:t>换用</a:t>
            </a:r>
            <a:r>
              <a:rPr lang="en-US" altLang="zh-CN"/>
              <a:t> </a:t>
            </a:r>
            <a:r>
              <a:rPr lang="en-US" altLang="zh-CN"/>
              <a:t>BFS </a:t>
            </a:r>
            <a:r>
              <a:rPr lang="zh-CN" altLang="en-US"/>
              <a:t>来构造</a:t>
            </a:r>
            <a:r>
              <a:rPr lang="zh-CN" altLang="en-US"/>
              <a:t>生成树</a:t>
            </a:r>
            <a:endParaRPr lang="zh-CN" altLang="en-US"/>
          </a:p>
        </p:txBody>
      </p:sp>
      <p:cxnSp>
        <p:nvCxnSpPr>
          <p:cNvPr id="22" name="直接箭头连接符 21"/>
          <p:cNvCxnSpPr/>
          <p:nvPr/>
        </p:nvCxnSpPr>
        <p:spPr>
          <a:xfrm flipH="1">
            <a:off x="8472170" y="5015865"/>
            <a:ext cx="445135" cy="1005205"/>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23" name="圆角矩形 22"/>
          <p:cNvSpPr/>
          <p:nvPr/>
        </p:nvSpPr>
        <p:spPr>
          <a:xfrm>
            <a:off x="1199515" y="2420620"/>
            <a:ext cx="4392930" cy="288290"/>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并查集</a:t>
            </a:r>
            <a:r>
              <a:rPr lang="en-US" altLang="zh-CN" sz="3000" b="1" i="0">
                <a:solidFill>
                  <a:schemeClr val="accent1"/>
                </a:solidFill>
                <a:highlight>
                  <a:srgbClr val="FFFFFF">
                    <a:alpha val="0"/>
                  </a:srgbClr>
                </a:highlight>
                <a:latin typeface="微软雅黑" panose="020B0503020204020204" charset="-122"/>
              </a:rPr>
              <a:t>+</a:t>
            </a:r>
            <a:r>
              <a:rPr lang="zh-CN" altLang="en-US" sz="3000" b="1" i="0">
                <a:solidFill>
                  <a:schemeClr val="accent1"/>
                </a:solidFill>
                <a:highlight>
                  <a:srgbClr val="FFFFFF">
                    <a:alpha val="0"/>
                  </a:srgbClr>
                </a:highlight>
                <a:latin typeface="微软雅黑" panose="020B0503020204020204" charset="-122"/>
              </a:rPr>
              <a:t>生成树</a:t>
            </a:r>
            <a:r>
              <a:rPr lang="en-US" altLang="zh-CN" sz="3000" b="1" i="0">
                <a:solidFill>
                  <a:schemeClr val="accent1"/>
                </a:solidFill>
                <a:highlight>
                  <a:srgbClr val="FFFFFF">
                    <a:alpha val="0"/>
                  </a:srgbClr>
                </a:highlight>
                <a:latin typeface="微软雅黑" panose="020B0503020204020204" charset="-122"/>
              </a:rPr>
              <a:t>+</a:t>
            </a:r>
            <a:r>
              <a:rPr lang="en-US" altLang="zh-CN" sz="3000" b="1" i="0">
                <a:solidFill>
                  <a:schemeClr val="accent1"/>
                </a:solidFill>
                <a:highlight>
                  <a:srgbClr val="FFFFFF">
                    <a:alpha val="0"/>
                  </a:srgbClr>
                </a:highlight>
                <a:latin typeface="微软雅黑" panose="020B0503020204020204" charset="-122"/>
              </a:rPr>
              <a:t>LCA</a:t>
            </a:r>
            <a:endParaRPr lang="en-US" altLang="zh-CN" sz="3000" b="1" i="0">
              <a:solidFill>
                <a:schemeClr val="accent1"/>
              </a:solidFill>
              <a:highlight>
                <a:srgbClr val="FFFFFF">
                  <a:alpha val="0"/>
                </a:srgbClr>
              </a:highlight>
              <a:latin typeface="微软雅黑" panose="020B0503020204020204" charset="-122"/>
            </a:endParaRPr>
          </a:p>
        </p:txBody>
      </p:sp>
      <p:pic>
        <p:nvPicPr>
          <p:cNvPr id="4" name="图片 3"/>
          <p:cNvPicPr>
            <a:picLocks noChangeAspect="1"/>
          </p:cNvPicPr>
          <p:nvPr/>
        </p:nvPicPr>
        <p:blipFill>
          <a:blip r:embed="rId3"/>
          <a:stretch>
            <a:fillRect/>
          </a:stretch>
        </p:blipFill>
        <p:spPr>
          <a:xfrm>
            <a:off x="1779270" y="1980565"/>
            <a:ext cx="5161280" cy="4191635"/>
          </a:xfrm>
          <a:prstGeom prst="rect">
            <a:avLst/>
          </a:prstGeom>
        </p:spPr>
      </p:pic>
      <p:sp>
        <p:nvSpPr>
          <p:cNvPr id="6" name="文本框 5"/>
          <p:cNvSpPr txBox="1"/>
          <p:nvPr/>
        </p:nvSpPr>
        <p:spPr>
          <a:xfrm>
            <a:off x="1764665" y="1315720"/>
            <a:ext cx="4794885" cy="368300"/>
          </a:xfrm>
          <a:prstGeom prst="rect">
            <a:avLst/>
          </a:prstGeom>
          <a:noFill/>
        </p:spPr>
        <p:txBody>
          <a:bodyPr wrap="square" rtlCol="0">
            <a:spAutoFit/>
          </a:bodyPr>
          <a:p>
            <a:r>
              <a:rPr lang="en-US" altLang="zh-CN"/>
              <a:t>DFS</a:t>
            </a:r>
            <a:r>
              <a:rPr lang="zh-CN" altLang="en-US"/>
              <a:t>改用为</a:t>
            </a:r>
            <a:r>
              <a:rPr lang="en-US" altLang="zh-CN"/>
              <a:t>BFS</a:t>
            </a:r>
            <a:r>
              <a:rPr lang="zh-CN" altLang="en-US"/>
              <a:t>，利用队列来减少递归栈的</a:t>
            </a:r>
            <a:r>
              <a:rPr lang="zh-CN" altLang="en-US"/>
              <a:t>使用！</a:t>
            </a:r>
            <a:endParaRPr lang="zh-CN" altLang="en-US"/>
          </a:p>
        </p:txBody>
      </p:sp>
      <p:sp>
        <p:nvSpPr>
          <p:cNvPr id="10" name="文本框 9"/>
          <p:cNvSpPr txBox="1"/>
          <p:nvPr/>
        </p:nvSpPr>
        <p:spPr>
          <a:xfrm>
            <a:off x="7680325" y="2052320"/>
            <a:ext cx="3054350" cy="368300"/>
          </a:xfrm>
          <a:prstGeom prst="rect">
            <a:avLst/>
          </a:prstGeom>
          <a:noFill/>
        </p:spPr>
        <p:txBody>
          <a:bodyPr wrap="square" rtlCol="0">
            <a:spAutoFit/>
          </a:bodyPr>
          <a:p>
            <a:r>
              <a:rPr lang="en-US" altLang="zh-CN"/>
              <a:t>BFS</a:t>
            </a:r>
            <a:r>
              <a:rPr lang="zh-CN" altLang="en-US"/>
              <a:t>构造的生成树高度较</a:t>
            </a:r>
            <a:r>
              <a:rPr lang="zh-CN" altLang="en-US"/>
              <a:t>小</a:t>
            </a:r>
            <a:endParaRPr lang="zh-CN" altLang="en-US"/>
          </a:p>
        </p:txBody>
      </p:sp>
      <p:sp>
        <p:nvSpPr>
          <p:cNvPr id="11" name="下箭头 10"/>
          <p:cNvSpPr/>
          <p:nvPr/>
        </p:nvSpPr>
        <p:spPr>
          <a:xfrm>
            <a:off x="8832215" y="2564130"/>
            <a:ext cx="648335" cy="1872615"/>
          </a:xfrm>
          <a:prstGeom prst="down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2" name="文本框 11"/>
          <p:cNvSpPr txBox="1"/>
          <p:nvPr/>
        </p:nvSpPr>
        <p:spPr>
          <a:xfrm>
            <a:off x="7915910" y="4652645"/>
            <a:ext cx="2481580" cy="368300"/>
          </a:xfrm>
          <a:prstGeom prst="rect">
            <a:avLst/>
          </a:prstGeom>
          <a:noFill/>
        </p:spPr>
        <p:txBody>
          <a:bodyPr wrap="square" rtlCol="0">
            <a:spAutoFit/>
          </a:bodyPr>
          <a:p>
            <a:r>
              <a:rPr lang="zh-CN" altLang="en-US"/>
              <a:t>小幅度优化</a:t>
            </a:r>
            <a:r>
              <a:rPr lang="en-US" altLang="zh-CN"/>
              <a:t>LCA</a:t>
            </a:r>
            <a:r>
              <a:rPr lang="zh-CN" altLang="en-US"/>
              <a:t>的</a:t>
            </a:r>
            <a:r>
              <a:rPr lang="zh-CN" altLang="en-US"/>
              <a:t>效率</a:t>
            </a:r>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26960"/>
            <a:ext cx="5776571"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a:t>
            </a:r>
            <a:r>
              <a:rPr lang="en-US" sz="4800" b="1" i="0">
                <a:solidFill>
                  <a:srgbClr val="002B7F"/>
                </a:solidFill>
                <a:highlight>
                  <a:srgbClr val="FFFFFF">
                    <a:alpha val="0"/>
                  </a:srgbClr>
                </a:highlight>
                <a:latin typeface="微软雅黑" panose="020B0503020204020204" charset="-122"/>
              </a:rPr>
              <a:t>4</a:t>
            </a:r>
            <a:endParaRPr lang="en-US"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1119505" y="2487930"/>
            <a:ext cx="7853045"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算法性能</a:t>
            </a:r>
            <a:r>
              <a:rPr lang="zh-CN" sz="4800" b="1" i="0">
                <a:solidFill>
                  <a:srgbClr val="0055FF"/>
                </a:solidFill>
                <a:highlight>
                  <a:srgbClr val="FFFFFF">
                    <a:alpha val="0"/>
                  </a:srgbClr>
                </a:highlight>
                <a:latin typeface="微软雅黑" panose="020B0503020204020204" charset="-122"/>
              </a:rPr>
              <a:t>对比</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a:solidFill>
                  <a:schemeClr val="accent1"/>
                </a:solidFill>
                <a:highlight>
                  <a:srgbClr val="FFFFFF">
                    <a:alpha val="0"/>
                  </a:srgbClr>
                </a:highlight>
                <a:latin typeface="微软雅黑" panose="020B0503020204020204" charset="-122"/>
              </a:rPr>
              <a:t>算法性能</a:t>
            </a:r>
            <a:r>
              <a:rPr lang="zh-CN" altLang="en-US" sz="3000" b="1" i="0">
                <a:solidFill>
                  <a:schemeClr val="accent1"/>
                </a:solidFill>
                <a:highlight>
                  <a:srgbClr val="FFFFFF">
                    <a:alpha val="0"/>
                  </a:srgbClr>
                </a:highlight>
                <a:latin typeface="微软雅黑" panose="020B0503020204020204" charset="-122"/>
              </a:rPr>
              <a:t>对比</a:t>
            </a:r>
            <a:endParaRPr lang="zh-CN" altLang="en-US" sz="3000" b="1" i="0">
              <a:solidFill>
                <a:schemeClr val="accent1"/>
              </a:solidFill>
              <a:highlight>
                <a:srgbClr val="FFFFFF">
                  <a:alpha val="0"/>
                </a:srgbClr>
              </a:highlight>
              <a:latin typeface="微软雅黑" panose="020B0503020204020204" charset="-122"/>
            </a:endParaRPr>
          </a:p>
        </p:txBody>
      </p:sp>
      <p:graphicFrame>
        <p:nvGraphicFramePr>
          <p:cNvPr id="5" name="表格 4"/>
          <p:cNvGraphicFramePr/>
          <p:nvPr/>
        </p:nvGraphicFramePr>
        <p:xfrm>
          <a:off x="1054418" y="2560955"/>
          <a:ext cx="0" cy="1714500"/>
        </p:xfrm>
        <a:graphic>
          <a:graphicData uri="http://schemas.openxmlformats.org/drawingml/2006/table">
            <a:tbl>
              <a:tblPr/>
              <a:tblGrid>
                <a:gridCol w="1690688"/>
                <a:gridCol w="900112"/>
                <a:gridCol w="900113"/>
                <a:gridCol w="900112"/>
              </a:tblGrid>
              <a:tr h="444500">
                <a:tc>
                  <a:txBody>
                    <a:bodyPr/>
                    <a:p>
                      <a:pPr indent="0">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图集算法（耗时 ms）</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图2</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mediumDG</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largeG</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40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基准算法</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1.003</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1.132</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栈溢出</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40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基准+并查集</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1.159</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1.004</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运行超时</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40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并查集+dfs生成树+LCA</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1.002</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栈溢出</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40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并查集+bfs生成树+LCA</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1.004</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1822.87</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40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答案（桥的数量）</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8</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6" name="表格 5"/>
          <p:cNvGraphicFramePr/>
          <p:nvPr/>
        </p:nvGraphicFramePr>
        <p:xfrm>
          <a:off x="6672263" y="2560955"/>
          <a:ext cx="0" cy="1714500"/>
        </p:xfrm>
        <a:graphic>
          <a:graphicData uri="http://schemas.openxmlformats.org/drawingml/2006/table">
            <a:tbl>
              <a:tblPr/>
              <a:tblGrid>
                <a:gridCol w="1690688"/>
                <a:gridCol w="900112"/>
                <a:gridCol w="900113"/>
                <a:gridCol w="900112"/>
              </a:tblGrid>
              <a:tr h="444500">
                <a:tc>
                  <a:txBody>
                    <a:bodyPr/>
                    <a:p>
                      <a:pPr indent="0">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图集算法（耗时 ms）</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图2</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mediumDG</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largeG</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40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基准算法</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1.002</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2.044</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运行超时</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40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基准+并查集</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1.044</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1.003</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运行超时</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40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并查集+dfs生成树+LCA</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1.002</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栈溢出</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40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并查集+bfs生成树+LCA</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1.002</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1628.35</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254000">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答案（桥的数量）</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6</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p>
                      <a:pPr indent="0" algn="ctr">
                        <a:buNone/>
                      </a:pPr>
                      <a:r>
                        <a:rPr lang="en-US" sz="1100" b="0">
                          <a:solidFill>
                            <a:srgbClr val="000000"/>
                          </a:solidFill>
                          <a:latin typeface="宋体" panose="02010600030101010101" pitchFamily="2" charset="-122"/>
                          <a:ea typeface="宋体" panose="02010600030101010101" pitchFamily="2" charset="-122"/>
                          <a:cs typeface="宋体" panose="02010600030101010101" pitchFamily="2" charset="-122"/>
                        </a:rPr>
                        <a:t>8</a:t>
                      </a:r>
                      <a:endParaRPr lang="en-US" altLang="en-US" sz="11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68580" marR="68580" marT="0" marB="0" vert="horz" anchor="ctr" anchorCtr="0">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
        <p:nvSpPr>
          <p:cNvPr id="7" name="右箭头 6"/>
          <p:cNvSpPr/>
          <p:nvPr/>
        </p:nvSpPr>
        <p:spPr>
          <a:xfrm>
            <a:off x="5664200" y="3209290"/>
            <a:ext cx="791845" cy="3600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8" name="文本框 7"/>
          <p:cNvSpPr txBox="1"/>
          <p:nvPr/>
        </p:nvSpPr>
        <p:spPr>
          <a:xfrm>
            <a:off x="5607685" y="2849245"/>
            <a:ext cx="977265" cy="337185"/>
          </a:xfrm>
          <a:prstGeom prst="rect">
            <a:avLst/>
          </a:prstGeom>
          <a:noFill/>
        </p:spPr>
        <p:txBody>
          <a:bodyPr wrap="square" rtlCol="0">
            <a:spAutoFit/>
          </a:bodyPr>
          <a:p>
            <a:r>
              <a:rPr lang="en-US" altLang="zh-CN" sz="1600"/>
              <a:t>O3</a:t>
            </a:r>
            <a:r>
              <a:rPr lang="zh-CN" altLang="en-US" sz="1600"/>
              <a:t>优化</a:t>
            </a:r>
            <a:endParaRPr lang="zh-CN" altLang="en-US" sz="1600"/>
          </a:p>
        </p:txBody>
      </p:sp>
      <p:sp>
        <p:nvSpPr>
          <p:cNvPr id="9" name="文本框 8"/>
          <p:cNvSpPr txBox="1"/>
          <p:nvPr/>
        </p:nvSpPr>
        <p:spPr>
          <a:xfrm>
            <a:off x="5590540" y="3641090"/>
            <a:ext cx="939165" cy="337185"/>
          </a:xfrm>
          <a:prstGeom prst="rect">
            <a:avLst/>
          </a:prstGeom>
          <a:noFill/>
        </p:spPr>
        <p:txBody>
          <a:bodyPr wrap="square" rtlCol="0">
            <a:spAutoFit/>
          </a:bodyPr>
          <a:p>
            <a:r>
              <a:rPr lang="zh-CN" altLang="en-US" sz="1600"/>
              <a:t>改用</a:t>
            </a:r>
            <a:r>
              <a:rPr lang="en-US" altLang="zh-CN" sz="1600"/>
              <a:t>BFS</a:t>
            </a:r>
            <a:endParaRPr lang="en-US" altLang="zh-CN" sz="16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9" grpId="0"/>
      <p:bldP spid="7" grpId="1" animBg="1"/>
      <p:bldP spid="8" grpId="1"/>
      <p:bldP spid="9" grpId="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26960"/>
            <a:ext cx="5776571"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a:t>
            </a:r>
            <a:r>
              <a:rPr lang="en-US" sz="4800" b="1" i="0">
                <a:solidFill>
                  <a:srgbClr val="002B7F"/>
                </a:solidFill>
                <a:highlight>
                  <a:srgbClr val="FFFFFF">
                    <a:alpha val="0"/>
                  </a:srgbClr>
                </a:highlight>
                <a:latin typeface="微软雅黑" panose="020B0503020204020204" charset="-122"/>
              </a:rPr>
              <a:t>5</a:t>
            </a:r>
            <a:endParaRPr lang="en-US"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实验</a:t>
            </a:r>
            <a:r>
              <a:rPr lang="zh-CN" sz="4800" b="1" i="0">
                <a:solidFill>
                  <a:srgbClr val="0055FF"/>
                </a:solidFill>
                <a:highlight>
                  <a:srgbClr val="FFFFFF">
                    <a:alpha val="0"/>
                  </a:srgbClr>
                </a:highlight>
                <a:latin typeface="微软雅黑" panose="020B0503020204020204" charset="-122"/>
              </a:rPr>
              <a:t>总结</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838800" y="1266220"/>
            <a:ext cx="3672000" cy="511200"/>
          </a:xfrm>
          <a:prstGeom prst="rect">
            <a:avLst/>
          </a:prstGeom>
          <a:ln>
            <a:noFill/>
          </a:ln>
        </p:spPr>
      </p:pic>
      <p:sp>
        <p:nvSpPr>
          <p:cNvPr id="3" name="New shape"/>
          <p:cNvSpPr/>
          <p:nvPr/>
        </p:nvSpPr>
        <p:spPr>
          <a:xfrm>
            <a:off x="1054800" y="1112218"/>
            <a:ext cx="2482880" cy="16148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6600" b="1" i="0">
                <a:solidFill>
                  <a:srgbClr val="0055FF"/>
                </a:solidFill>
                <a:highlight>
                  <a:srgbClr val="FFFFFF">
                    <a:alpha val="0"/>
                  </a:srgbClr>
                </a:highlight>
                <a:latin typeface="微软雅黑" panose="020B0503020204020204" charset="-122"/>
              </a:rPr>
              <a:t>目录</a:t>
            </a:r>
            <a:endParaRPr sz="6600" b="1" i="0">
              <a:solidFill>
                <a:srgbClr val="0055FF"/>
              </a:solidFill>
              <a:highlight>
                <a:srgbClr val="FFFFFF">
                  <a:alpha val="0"/>
                </a:srgbClr>
              </a:highlight>
              <a:latin typeface="微软雅黑" panose="020B0503020204020204" charset="-122"/>
            </a:endParaRPr>
          </a:p>
        </p:txBody>
      </p:sp>
      <p:sp>
        <p:nvSpPr>
          <p:cNvPr id="4" name="New shape"/>
          <p:cNvSpPr/>
          <p:nvPr>
            <p:custDataLst>
              <p:tags r:id="rId3"/>
            </p:custDataLst>
          </p:nvPr>
        </p:nvSpPr>
        <p:spPr>
          <a:xfrm>
            <a:off x="6096025" y="907551"/>
            <a:ext cx="4152432"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50000"/>
              </a:lnSpc>
            </a:pPr>
            <a:r>
              <a:rPr sz="2400" b="1">
                <a:solidFill>
                  <a:srgbClr val="002B7F"/>
                </a:solidFill>
                <a:highlight>
                  <a:srgbClr val="C0C0C0"/>
                </a:highlight>
                <a:latin typeface="微软雅黑" panose="020B0503020204020204" charset="-122"/>
              </a:rPr>
              <a:t>01</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准备基准图</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数据</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
        <p:nvSpPr>
          <p:cNvPr id="5" name="New shape"/>
          <p:cNvSpPr/>
          <p:nvPr>
            <p:custDataLst>
              <p:tags r:id="rId4"/>
            </p:custDataLst>
          </p:nvPr>
        </p:nvSpPr>
        <p:spPr>
          <a:xfrm>
            <a:off x="6096156" y="2009593"/>
            <a:ext cx="4152433" cy="460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00000"/>
              </a:lnSpc>
            </a:pPr>
            <a:r>
              <a:rPr sz="2400" b="1">
                <a:solidFill>
                  <a:srgbClr val="002B7F"/>
                </a:solidFill>
                <a:highlight>
                  <a:srgbClr val="C0C0C0"/>
                </a:highlight>
                <a:latin typeface="微软雅黑" panose="020B0503020204020204" charset="-122"/>
              </a:rPr>
              <a:t>02</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基准</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算法</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
        <p:nvSpPr>
          <p:cNvPr id="6" name="New shape"/>
          <p:cNvSpPr/>
          <p:nvPr>
            <p:custDataLst>
              <p:tags r:id="rId5"/>
            </p:custDataLst>
          </p:nvPr>
        </p:nvSpPr>
        <p:spPr>
          <a:xfrm>
            <a:off x="6097930" y="2923863"/>
            <a:ext cx="4152432" cy="460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lnSpc>
                <a:spcPct val="100000"/>
              </a:lnSpc>
            </a:pPr>
            <a:r>
              <a:rPr sz="2400" b="1">
                <a:solidFill>
                  <a:srgbClr val="002B7F"/>
                </a:solidFill>
                <a:highlight>
                  <a:srgbClr val="C0C0C0"/>
                </a:highlight>
                <a:latin typeface="微软雅黑" panose="020B0503020204020204" charset="-122"/>
              </a:rPr>
              <a:t>03</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高效</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算法</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
        <p:nvSpPr>
          <p:cNvPr id="7" name="New shape"/>
          <p:cNvSpPr/>
          <p:nvPr>
            <p:custDataLst>
              <p:tags r:id="rId6"/>
            </p:custDataLst>
          </p:nvPr>
        </p:nvSpPr>
        <p:spPr>
          <a:xfrm>
            <a:off x="6097905" y="3716655"/>
            <a:ext cx="4326890"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l">
              <a:lnSpc>
                <a:spcPct val="150000"/>
              </a:lnSpc>
            </a:pPr>
            <a:r>
              <a:rPr sz="2400" b="1">
                <a:solidFill>
                  <a:srgbClr val="002B7F"/>
                </a:solidFill>
                <a:highlight>
                  <a:srgbClr val="C0C0C0"/>
                </a:highlight>
                <a:latin typeface="微软雅黑" panose="020B0503020204020204" charset="-122"/>
              </a:rPr>
              <a:t>04</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算法性能</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对比</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
        <p:nvSpPr>
          <p:cNvPr id="8" name="New shape"/>
          <p:cNvSpPr/>
          <p:nvPr/>
        </p:nvSpPr>
        <p:spPr>
          <a:xfrm>
            <a:off x="6097905" y="4693920"/>
            <a:ext cx="5066665" cy="6451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p>
            <a:pPr algn="l">
              <a:lnSpc>
                <a:spcPct val="150000"/>
              </a:lnSpc>
            </a:pPr>
            <a:r>
              <a:rPr sz="2400" b="1">
                <a:solidFill>
                  <a:srgbClr val="002B7F"/>
                </a:solidFill>
                <a:highlight>
                  <a:srgbClr val="C0C0C0"/>
                </a:highlight>
                <a:latin typeface="微软雅黑" panose="020B0503020204020204" charset="-122"/>
              </a:rPr>
              <a:t>0</a:t>
            </a:r>
            <a:r>
              <a:rPr lang="en-US" sz="2400" b="1">
                <a:solidFill>
                  <a:srgbClr val="002B7F"/>
                </a:solidFill>
                <a:highlight>
                  <a:srgbClr val="C0C0C0"/>
                </a:highlight>
                <a:latin typeface="微软雅黑" panose="020B0503020204020204" charset="-122"/>
              </a:rPr>
              <a:t>5</a:t>
            </a:r>
            <a:r>
              <a:rPr sz="2400">
                <a:latin typeface="微软雅黑" panose="020B0503020204020204" charset="-122"/>
              </a:rPr>
              <a:t> </a:t>
            </a:r>
            <a:r>
              <a:rPr lang="en-US" sz="2400">
                <a:latin typeface="微软雅黑" panose="020B0503020204020204" charset="-122"/>
              </a:rPr>
              <a:t>  </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实验</a:t>
            </a:r>
            <a:r>
              <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rPr>
              <a:t>总结</a:t>
            </a:r>
            <a:endParaRPr lang="zh-CN" altLang="en-US" sz="2400">
              <a:solidFill>
                <a:schemeClr val="tx1"/>
              </a:solidFill>
              <a:effectLst>
                <a:outerShdw blurRad="38100" dist="19050" dir="2700000" algn="tl" rotWithShape="0">
                  <a:schemeClr val="dk1">
                    <a:alpha val="40000"/>
                  </a:schemeClr>
                </a:outerShdw>
              </a:effectLst>
              <a:latin typeface="微软雅黑" panose="020B0503020204020204"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3000" b="1" i="0">
                <a:solidFill>
                  <a:schemeClr val="accent1"/>
                </a:solidFill>
                <a:highlight>
                  <a:srgbClr val="FFFFFF">
                    <a:alpha val="0"/>
                  </a:srgbClr>
                </a:highlight>
                <a:latin typeface="微软雅黑" panose="020B0503020204020204" charset="-122"/>
              </a:rPr>
              <a:t>实验</a:t>
            </a:r>
            <a:r>
              <a:rPr lang="zh-CN" sz="3000" b="1" i="0">
                <a:solidFill>
                  <a:schemeClr val="accent1"/>
                </a:solidFill>
                <a:highlight>
                  <a:srgbClr val="FFFFFF">
                    <a:alpha val="0"/>
                  </a:srgbClr>
                </a:highlight>
                <a:latin typeface="微软雅黑" panose="020B0503020204020204" charset="-122"/>
              </a:rPr>
              <a:t>总结</a:t>
            </a:r>
            <a:endParaRPr lang="zh-CN" sz="3000" b="1" i="0">
              <a:solidFill>
                <a:schemeClr val="accent1"/>
              </a:solidFill>
              <a:highlight>
                <a:srgbClr val="FFFFFF">
                  <a:alpha val="0"/>
                </a:srgbClr>
              </a:highlight>
              <a:latin typeface="微软雅黑" panose="020B0503020204020204" charset="-122"/>
            </a:endParaRPr>
          </a:p>
        </p:txBody>
      </p:sp>
      <p:sp>
        <p:nvSpPr>
          <p:cNvPr id="4" name="文本框 3"/>
          <p:cNvSpPr txBox="1"/>
          <p:nvPr/>
        </p:nvSpPr>
        <p:spPr>
          <a:xfrm>
            <a:off x="911225" y="1197610"/>
            <a:ext cx="10494645" cy="3784600"/>
          </a:xfrm>
          <a:prstGeom prst="rect">
            <a:avLst/>
          </a:prstGeom>
          <a:noFill/>
        </p:spPr>
        <p:txBody>
          <a:bodyPr wrap="square" rtlCol="0">
            <a:spAutoFit/>
          </a:bodyPr>
          <a:p>
            <a:pPr marL="342900" indent="-342900">
              <a:lnSpc>
                <a:spcPct val="200000"/>
              </a:lnSpc>
              <a:buAutoNum type="arabicPeriod"/>
            </a:pPr>
            <a:r>
              <a:rPr lang="zh-CN" altLang="en-US" sz="2000"/>
              <a:t>借助树面优化图论算法，如生成树</a:t>
            </a:r>
            <a:r>
              <a:rPr lang="en-US" altLang="zh-CN" sz="2000"/>
              <a:t>...</a:t>
            </a:r>
            <a:endParaRPr lang="zh-CN" altLang="en-US" sz="2000"/>
          </a:p>
          <a:p>
            <a:pPr marL="342900" indent="-342900">
              <a:lnSpc>
                <a:spcPct val="200000"/>
              </a:lnSpc>
              <a:buAutoNum type="arabicPeriod"/>
            </a:pPr>
            <a:r>
              <a:rPr lang="en-US" altLang="zh-CN" sz="2000"/>
              <a:t>“</a:t>
            </a:r>
            <a:r>
              <a:rPr lang="zh-CN" altLang="en-US" sz="2000"/>
              <a:t>正难则反</a:t>
            </a:r>
            <a:r>
              <a:rPr lang="en-US" altLang="zh-CN" sz="2000"/>
              <a:t>”</a:t>
            </a:r>
            <a:r>
              <a:rPr lang="zh-CN" altLang="en-US" sz="2000"/>
              <a:t>解决</a:t>
            </a:r>
            <a:r>
              <a:rPr lang="en-US" altLang="zh-CN" sz="2000"/>
              <a:t>“</a:t>
            </a:r>
            <a:r>
              <a:rPr lang="zh-CN" altLang="en-US" sz="2000"/>
              <a:t>桥</a:t>
            </a:r>
            <a:r>
              <a:rPr lang="en-US" altLang="zh-CN" sz="2000"/>
              <a:t>”</a:t>
            </a:r>
            <a:r>
              <a:rPr lang="zh-CN" altLang="en-US" sz="2000"/>
              <a:t>的问题</a:t>
            </a:r>
            <a:endParaRPr lang="zh-CN" altLang="en-US" sz="2000"/>
          </a:p>
          <a:p>
            <a:pPr marL="342900" indent="-342900">
              <a:lnSpc>
                <a:spcPct val="200000"/>
              </a:lnSpc>
              <a:buAutoNum type="arabicPeriod"/>
            </a:pPr>
            <a:r>
              <a:rPr lang="zh-CN" altLang="en-US" sz="2000"/>
              <a:t>邻接表：适用于图的遍历，节省空间，适用于稀疏图，且插入和删除操作高效</a:t>
            </a:r>
            <a:endParaRPr lang="zh-CN" altLang="en-US" sz="2000"/>
          </a:p>
          <a:p>
            <a:pPr marL="342900" indent="-342900">
              <a:lnSpc>
                <a:spcPct val="200000"/>
              </a:lnSpc>
              <a:buAutoNum type="arabicPeriod"/>
            </a:pPr>
            <a:r>
              <a:rPr lang="zh-CN" altLang="en-US" sz="2000"/>
              <a:t>并查集：用于管理元素所属集合，适用于处理图连通性问题，支持快速的合并和查询操作</a:t>
            </a:r>
            <a:endParaRPr lang="zh-CN" altLang="en-US" sz="2000"/>
          </a:p>
          <a:p>
            <a:pPr marL="342900" indent="-342900">
              <a:lnSpc>
                <a:spcPct val="200000"/>
              </a:lnSpc>
              <a:buAutoNum type="arabicPeriod"/>
            </a:pPr>
            <a:r>
              <a:rPr lang="zh-CN" altLang="en-US" sz="2000"/>
              <a:t>使用</a:t>
            </a:r>
            <a:r>
              <a:rPr lang="en-US" altLang="zh-CN" sz="2000"/>
              <a:t>BFS</a:t>
            </a:r>
            <a:r>
              <a:rPr lang="zh-CN" altLang="en-US" sz="2000"/>
              <a:t>替代</a:t>
            </a:r>
            <a:r>
              <a:rPr lang="en-US" altLang="zh-CN" sz="2000"/>
              <a:t>DFS</a:t>
            </a:r>
            <a:r>
              <a:rPr lang="zh-CN" altLang="en-US" sz="2000"/>
              <a:t>从而解决</a:t>
            </a:r>
            <a:r>
              <a:rPr lang="en-US" altLang="zh-CN" sz="2000"/>
              <a:t>“</a:t>
            </a:r>
            <a:r>
              <a:rPr lang="zh-CN" altLang="en-US" sz="2000"/>
              <a:t>栈溢出</a:t>
            </a:r>
            <a:r>
              <a:rPr lang="en-US" altLang="zh-CN" sz="2000"/>
              <a:t>”</a:t>
            </a:r>
            <a:r>
              <a:rPr lang="zh-CN" altLang="en-US" sz="2000"/>
              <a:t>问题</a:t>
            </a:r>
            <a:endParaRPr lang="zh-CN" altLang="en-US" sz="2000"/>
          </a:p>
          <a:p>
            <a:pPr marL="342900" indent="-342900">
              <a:lnSpc>
                <a:spcPct val="200000"/>
              </a:lnSpc>
              <a:buAutoNum type="arabicPeriod"/>
            </a:pPr>
            <a:r>
              <a:rPr lang="zh-CN" altLang="en-US" sz="2000"/>
              <a:t>O3是GCC和Clang编译器中的</a:t>
            </a:r>
            <a:r>
              <a:rPr lang="zh-CN" altLang="en-US" sz="2000">
                <a:sym typeface="+mn-ea"/>
              </a:rPr>
              <a:t>最高</a:t>
            </a:r>
            <a:r>
              <a:rPr lang="zh-CN" altLang="en-US" sz="2000"/>
              <a:t>优化级别，我们可以使用O3</a:t>
            </a:r>
            <a:r>
              <a:rPr lang="zh-CN" altLang="en-US" sz="2000"/>
              <a:t>编译优化来提高程序的性能。</a:t>
            </a:r>
            <a:endParaRPr lang="zh-CN" altLang="en-US" sz="200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sp>
        <p:nvSpPr>
          <p:cNvPr id="2" name="New shape"/>
          <p:cNvSpPr/>
          <p:nvPr/>
        </p:nvSpPr>
        <p:spPr>
          <a:xfrm>
            <a:off x="611778" y="2200712"/>
            <a:ext cx="11038043"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lang="zh-CN" sz="4800" b="1" i="0">
                <a:solidFill>
                  <a:srgbClr val="000000"/>
                </a:solidFill>
                <a:highlight>
                  <a:srgbClr val="FFFFFF">
                    <a:alpha val="0"/>
                  </a:srgbClr>
                </a:highlight>
                <a:latin typeface="微软雅黑" panose="020B0503020204020204" charset="-122"/>
              </a:rPr>
              <a:t>感</a:t>
            </a:r>
            <a:r>
              <a:rPr sz="4800" b="1" i="0">
                <a:solidFill>
                  <a:srgbClr val="000000"/>
                </a:solidFill>
                <a:highlight>
                  <a:srgbClr val="FFFFFF">
                    <a:alpha val="0"/>
                  </a:srgbClr>
                </a:highlight>
                <a:latin typeface="微软雅黑" panose="020B0503020204020204" charset="-122"/>
              </a:rPr>
              <a:t> 谢 </a:t>
            </a:r>
            <a:r>
              <a:rPr lang="zh-CN" sz="4800" b="1" i="0">
                <a:solidFill>
                  <a:srgbClr val="000000"/>
                </a:solidFill>
                <a:highlight>
                  <a:srgbClr val="FFFFFF">
                    <a:alpha val="0"/>
                  </a:srgbClr>
                </a:highlight>
                <a:latin typeface="微软雅黑" panose="020B0503020204020204" charset="-122"/>
              </a:rPr>
              <a:t>观</a:t>
            </a:r>
            <a:r>
              <a:rPr lang="en-US" altLang="zh-CN" sz="4800" b="1" i="0">
                <a:solidFill>
                  <a:srgbClr val="000000"/>
                </a:solidFill>
                <a:highlight>
                  <a:srgbClr val="FFFFFF">
                    <a:alpha val="0"/>
                  </a:srgbClr>
                </a:highlight>
                <a:latin typeface="微软雅黑" panose="020B0503020204020204" charset="-122"/>
              </a:rPr>
              <a:t> </a:t>
            </a:r>
            <a:r>
              <a:rPr lang="zh-CN" sz="4800" b="1" i="0">
                <a:solidFill>
                  <a:srgbClr val="000000"/>
                </a:solidFill>
                <a:highlight>
                  <a:srgbClr val="FFFFFF">
                    <a:alpha val="0"/>
                  </a:srgbClr>
                </a:highlight>
                <a:latin typeface="微软雅黑" panose="020B0503020204020204" charset="-122"/>
              </a:rPr>
              <a:t>看</a:t>
            </a:r>
            <a:endParaRPr lang="zh-CN" sz="4800" b="1" i="0">
              <a:solidFill>
                <a:srgbClr val="000000"/>
              </a:solidFill>
              <a:highlight>
                <a:srgbClr val="FFFFFF">
                  <a:alpha val="0"/>
                </a:srgbClr>
              </a:highlight>
              <a:latin typeface="微软雅黑" panose="020B0503020204020204" charset="-122"/>
            </a:endParaRPr>
          </a:p>
        </p:txBody>
      </p:sp>
      <p:sp>
        <p:nvSpPr>
          <p:cNvPr id="3" name="文本框 2"/>
          <p:cNvSpPr txBox="1"/>
          <p:nvPr/>
        </p:nvSpPr>
        <p:spPr>
          <a:xfrm>
            <a:off x="4247515" y="3758565"/>
            <a:ext cx="3766185" cy="398780"/>
          </a:xfrm>
          <a:prstGeom prst="rect">
            <a:avLst/>
          </a:prstGeom>
          <a:noFill/>
        </p:spPr>
        <p:txBody>
          <a:bodyPr wrap="square" rtlCol="0">
            <a:spAutoFit/>
          </a:bodyPr>
          <a:p>
            <a:r>
              <a:rPr lang="zh-CN" altLang="en-US" sz="2000">
                <a:solidFill>
                  <a:schemeClr val="bg1"/>
                </a:solidFill>
                <a:highlight>
                  <a:srgbClr val="C0C0C0"/>
                </a:highlight>
              </a:rPr>
              <a:t>计算机与软件学院</a:t>
            </a:r>
            <a:r>
              <a:rPr lang="en-US" altLang="zh-CN" sz="2000">
                <a:solidFill>
                  <a:schemeClr val="bg1"/>
                </a:solidFill>
                <a:highlight>
                  <a:srgbClr val="C0C0C0"/>
                </a:highlight>
              </a:rPr>
              <a:t>2022</a:t>
            </a:r>
            <a:r>
              <a:rPr lang="zh-CN" altLang="en-US" sz="2000">
                <a:solidFill>
                  <a:schemeClr val="bg1"/>
                </a:solidFill>
                <a:highlight>
                  <a:srgbClr val="C0C0C0"/>
                </a:highlight>
              </a:rPr>
              <a:t>级国际班</a:t>
            </a:r>
            <a:endParaRPr lang="zh-CN" altLang="en-US" sz="2000">
              <a:solidFill>
                <a:schemeClr val="bg1"/>
              </a:solidFill>
              <a:highlight>
                <a:srgbClr val="C0C0C0"/>
              </a:highlight>
            </a:endParaRPr>
          </a:p>
        </p:txBody>
      </p:sp>
      <p:sp>
        <p:nvSpPr>
          <p:cNvPr id="4" name="文本框 3"/>
          <p:cNvSpPr txBox="1"/>
          <p:nvPr/>
        </p:nvSpPr>
        <p:spPr>
          <a:xfrm>
            <a:off x="4295775" y="4293235"/>
            <a:ext cx="3657600" cy="368300"/>
          </a:xfrm>
          <a:prstGeom prst="rect">
            <a:avLst/>
          </a:prstGeom>
          <a:noFill/>
        </p:spPr>
        <p:txBody>
          <a:bodyPr wrap="square" rtlCol="0">
            <a:spAutoFit/>
          </a:bodyPr>
          <a:p>
            <a:r>
              <a:rPr lang="zh-CN" altLang="en-US">
                <a:solidFill>
                  <a:schemeClr val="accent1"/>
                </a:solidFill>
              </a:rPr>
              <a:t>指导老师：刘刚</a:t>
            </a:r>
            <a:r>
              <a:rPr lang="en-US" altLang="zh-CN">
                <a:solidFill>
                  <a:schemeClr val="accent1"/>
                </a:solidFill>
              </a:rPr>
              <a:t>	</a:t>
            </a:r>
            <a:r>
              <a:rPr lang="zh-CN" altLang="en-US">
                <a:solidFill>
                  <a:schemeClr val="accent1"/>
                </a:solidFill>
              </a:rPr>
              <a:t>分享人：吴嘉楷</a:t>
            </a:r>
            <a:endParaRPr lang="zh-CN" altLang="en-US">
              <a:solidFill>
                <a:schemeClr val="accent1"/>
              </a:solidFill>
            </a:endParaRP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01</a:t>
            </a:r>
            <a:endParaRPr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4800" b="1" i="0">
                <a:solidFill>
                  <a:srgbClr val="0055FF"/>
                </a:solidFill>
                <a:highlight>
                  <a:srgbClr val="FFFFFF">
                    <a:alpha val="0"/>
                  </a:srgbClr>
                </a:highlight>
                <a:latin typeface="微软雅黑" panose="020B0503020204020204" charset="-122"/>
              </a:rPr>
              <a:t>准备基准图</a:t>
            </a:r>
            <a:r>
              <a:rPr lang="zh-CN" altLang="en-US" sz="4800" b="1" i="0">
                <a:solidFill>
                  <a:srgbClr val="0055FF"/>
                </a:solidFill>
                <a:highlight>
                  <a:srgbClr val="FFFFFF">
                    <a:alpha val="0"/>
                  </a:srgbClr>
                </a:highlight>
                <a:latin typeface="微软雅黑" panose="020B0503020204020204" charset="-122"/>
              </a:rPr>
              <a:t>数据</a:t>
            </a:r>
            <a:endParaRPr lang="zh-CN" altLang="en-US"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a:solidFill>
                  <a:schemeClr val="accent1"/>
                </a:solidFill>
                <a:highlight>
                  <a:srgbClr val="FFFFFF">
                    <a:alpha val="0"/>
                  </a:srgbClr>
                </a:highlight>
                <a:latin typeface="微软雅黑" panose="020B0503020204020204" charset="-122"/>
              </a:rPr>
              <a:t>构造基准图</a:t>
            </a:r>
            <a:r>
              <a:rPr lang="zh-CN" altLang="en-US" sz="3000" b="1" i="0">
                <a:solidFill>
                  <a:schemeClr val="accent1"/>
                </a:solidFill>
                <a:highlight>
                  <a:srgbClr val="FFFFFF">
                    <a:alpha val="0"/>
                  </a:srgbClr>
                </a:highlight>
                <a:latin typeface="微软雅黑" panose="020B0503020204020204" charset="-122"/>
              </a:rPr>
              <a:t>数据</a:t>
            </a:r>
            <a:endParaRPr lang="zh-CN" altLang="en-US" sz="3000" b="1" i="0">
              <a:solidFill>
                <a:schemeClr val="accent1"/>
              </a:solidFill>
              <a:highlight>
                <a:srgbClr val="FFFFFF">
                  <a:alpha val="0"/>
                </a:srgbClr>
              </a:highlight>
              <a:latin typeface="微软雅黑" panose="020B0503020204020204" charset="-122"/>
            </a:endParaRPr>
          </a:p>
        </p:txBody>
      </p:sp>
      <p:pic>
        <p:nvPicPr>
          <p:cNvPr id="-2147482619" name="图片 -2147482620"/>
          <p:cNvPicPr>
            <a:picLocks noChangeAspect="1"/>
          </p:cNvPicPr>
          <p:nvPr/>
        </p:nvPicPr>
        <p:blipFill>
          <a:blip r:embed="rId3"/>
          <a:stretch>
            <a:fillRect/>
          </a:stretch>
        </p:blipFill>
        <p:spPr>
          <a:xfrm>
            <a:off x="4943793" y="2204720"/>
            <a:ext cx="1908531" cy="2160000"/>
          </a:xfrm>
          <a:prstGeom prst="rect">
            <a:avLst/>
          </a:prstGeom>
          <a:noFill/>
          <a:ln w="9525">
            <a:noFill/>
          </a:ln>
        </p:spPr>
      </p:pic>
      <p:pic>
        <p:nvPicPr>
          <p:cNvPr id="-2147482618" name="图片 -2147482619"/>
          <p:cNvPicPr>
            <a:picLocks noChangeAspect="1"/>
          </p:cNvPicPr>
          <p:nvPr/>
        </p:nvPicPr>
        <p:blipFill>
          <a:blip r:embed="rId4"/>
          <a:stretch>
            <a:fillRect/>
          </a:stretch>
        </p:blipFill>
        <p:spPr>
          <a:xfrm>
            <a:off x="8832215" y="1718628"/>
            <a:ext cx="2057501" cy="3240000"/>
          </a:xfrm>
          <a:prstGeom prst="rect">
            <a:avLst/>
          </a:prstGeom>
          <a:noFill/>
          <a:ln w="9525">
            <a:noFill/>
          </a:ln>
        </p:spPr>
      </p:pic>
      <p:pic>
        <p:nvPicPr>
          <p:cNvPr id="-2147482620" name="图片 -2147482621" descr="https://upload.wikimedia.org/wikipedia/commons/thumb/d/df/Graph_cut_edges.svg/200px-Graph_cut_edges.svg.png"/>
          <p:cNvPicPr>
            <a:picLocks noChangeAspect="1"/>
          </p:cNvPicPr>
          <p:nvPr/>
        </p:nvPicPr>
        <p:blipFill>
          <a:blip r:embed="rId5"/>
          <a:stretch>
            <a:fillRect/>
          </a:stretch>
        </p:blipFill>
        <p:spPr>
          <a:xfrm>
            <a:off x="1199515" y="2258695"/>
            <a:ext cx="2160000" cy="2160000"/>
          </a:xfrm>
          <a:prstGeom prst="rect">
            <a:avLst/>
          </a:prstGeom>
          <a:noFill/>
          <a:ln w="9525">
            <a:noFill/>
          </a:ln>
        </p:spPr>
      </p:pic>
      <p:sp>
        <p:nvSpPr>
          <p:cNvPr id="4" name="右箭头 3"/>
          <p:cNvSpPr/>
          <p:nvPr/>
        </p:nvSpPr>
        <p:spPr>
          <a:xfrm>
            <a:off x="3575685" y="3068955"/>
            <a:ext cx="1008380" cy="4318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文本框 4"/>
          <p:cNvSpPr txBox="1"/>
          <p:nvPr/>
        </p:nvSpPr>
        <p:spPr>
          <a:xfrm>
            <a:off x="3719830" y="2780665"/>
            <a:ext cx="750570" cy="368300"/>
          </a:xfrm>
          <a:prstGeom prst="rect">
            <a:avLst/>
          </a:prstGeom>
          <a:noFill/>
        </p:spPr>
        <p:txBody>
          <a:bodyPr wrap="square" rtlCol="0">
            <a:spAutoFit/>
          </a:bodyPr>
          <a:p>
            <a:r>
              <a:rPr lang="zh-CN" altLang="en-US"/>
              <a:t>编号</a:t>
            </a:r>
            <a:endParaRPr lang="zh-CN" altLang="en-US"/>
          </a:p>
        </p:txBody>
      </p:sp>
      <p:sp>
        <p:nvSpPr>
          <p:cNvPr id="6" name="右箭头 5"/>
          <p:cNvSpPr/>
          <p:nvPr/>
        </p:nvSpPr>
        <p:spPr>
          <a:xfrm>
            <a:off x="7314565" y="3122930"/>
            <a:ext cx="1008380" cy="4318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文本框 6"/>
          <p:cNvSpPr txBox="1"/>
          <p:nvPr/>
        </p:nvSpPr>
        <p:spPr>
          <a:xfrm>
            <a:off x="7458710" y="2834640"/>
            <a:ext cx="750570" cy="368300"/>
          </a:xfrm>
          <a:prstGeom prst="rect">
            <a:avLst/>
          </a:prstGeom>
          <a:noFill/>
        </p:spPr>
        <p:txBody>
          <a:bodyPr wrap="square" rtlCol="0">
            <a:spAutoFit/>
          </a:bodyPr>
          <a:p>
            <a:r>
              <a:rPr lang="zh-CN" altLang="en-US"/>
              <a:t>构造</a:t>
            </a:r>
            <a:endParaRPr lang="zh-CN" altLang="en-US"/>
          </a:p>
        </p:txBody>
      </p:sp>
      <p:cxnSp>
        <p:nvCxnSpPr>
          <p:cNvPr id="8" name="直接箭头连接符 7"/>
          <p:cNvCxnSpPr/>
          <p:nvPr/>
        </p:nvCxnSpPr>
        <p:spPr>
          <a:xfrm flipV="1">
            <a:off x="9061450" y="2420620"/>
            <a:ext cx="635000" cy="304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9" name="直接箭头连接符 8"/>
          <p:cNvCxnSpPr/>
          <p:nvPr/>
        </p:nvCxnSpPr>
        <p:spPr>
          <a:xfrm>
            <a:off x="9061450" y="2622550"/>
            <a:ext cx="635000" cy="863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0" name="文本框 9"/>
          <p:cNvSpPr txBox="1"/>
          <p:nvPr/>
        </p:nvSpPr>
        <p:spPr>
          <a:xfrm>
            <a:off x="9696450" y="2258695"/>
            <a:ext cx="1005205" cy="583565"/>
          </a:xfrm>
          <a:prstGeom prst="rect">
            <a:avLst/>
          </a:prstGeom>
          <a:noFill/>
        </p:spPr>
        <p:txBody>
          <a:bodyPr wrap="square" rtlCol="0">
            <a:spAutoFit/>
          </a:bodyPr>
          <a:p>
            <a:r>
              <a:rPr lang="zh-CN" altLang="en-US" sz="1600"/>
              <a:t>顶点数</a:t>
            </a:r>
            <a:endParaRPr lang="zh-CN" altLang="en-US" sz="1600"/>
          </a:p>
          <a:p>
            <a:r>
              <a:rPr lang="zh-CN" altLang="en-US" sz="1600"/>
              <a:t>边数</a:t>
            </a:r>
            <a:endParaRPr lang="zh-CN" altLang="en-US" sz="1600"/>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02</a:t>
            </a:r>
            <a:endParaRPr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基准算法</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a:solidFill>
                  <a:schemeClr val="accent1"/>
                </a:solidFill>
                <a:highlight>
                  <a:srgbClr val="FFFFFF">
                    <a:alpha val="0"/>
                  </a:srgbClr>
                </a:highlight>
                <a:latin typeface="微软雅黑" panose="020B0503020204020204" charset="-122"/>
              </a:rPr>
              <a:t>算法思</a:t>
            </a:r>
            <a:r>
              <a:rPr lang="zh-CN" altLang="en-US" sz="3000" b="1" i="0">
                <a:solidFill>
                  <a:schemeClr val="accent1"/>
                </a:solidFill>
                <a:highlight>
                  <a:srgbClr val="FFFFFF">
                    <a:alpha val="0"/>
                  </a:srgbClr>
                </a:highlight>
                <a:latin typeface="微软雅黑" panose="020B0503020204020204" charset="-122"/>
              </a:rPr>
              <a:t>路</a:t>
            </a:r>
            <a:endParaRPr lang="zh-CN" altLang="en-US" sz="3000" b="1" i="0">
              <a:solidFill>
                <a:schemeClr val="accent1"/>
              </a:solidFill>
              <a:highlight>
                <a:srgbClr val="FFFFFF">
                  <a:alpha val="0"/>
                </a:srgbClr>
              </a:highlight>
              <a:latin typeface="微软雅黑" panose="020B0503020204020204" charset="-122"/>
            </a:endParaRPr>
          </a:p>
        </p:txBody>
      </p:sp>
      <p:sp>
        <p:nvSpPr>
          <p:cNvPr id="6" name="文本框 5"/>
          <p:cNvSpPr txBox="1"/>
          <p:nvPr/>
        </p:nvSpPr>
        <p:spPr>
          <a:xfrm>
            <a:off x="1439545" y="1475740"/>
            <a:ext cx="3575050" cy="1553210"/>
          </a:xfrm>
          <a:prstGeom prst="rect">
            <a:avLst/>
          </a:prstGeom>
          <a:noFill/>
        </p:spPr>
        <p:txBody>
          <a:bodyPr wrap="square" rtlCol="0">
            <a:spAutoFit/>
          </a:bodyPr>
          <a:p>
            <a:pPr>
              <a:lnSpc>
                <a:spcPct val="100000"/>
              </a:lnSpc>
              <a:spcBef>
                <a:spcPts val="0"/>
              </a:spcBef>
              <a:spcAft>
                <a:spcPts val="600"/>
              </a:spcAft>
            </a:pPr>
            <a:r>
              <a:rPr lang="zh-CN" altLang="en-US">
                <a:solidFill>
                  <a:schemeClr val="accent1"/>
                </a:solidFill>
                <a:effectLst>
                  <a:outerShdw blurRad="38100" dist="25400" dir="5400000" algn="ctr" rotWithShape="0">
                    <a:srgbClr val="6E747A">
                      <a:alpha val="43000"/>
                    </a:srgbClr>
                  </a:outerShdw>
                </a:effectLst>
              </a:rPr>
              <a:t>算法思想：</a:t>
            </a:r>
            <a:endParaRPr lang="zh-CN" altLang="en-US">
              <a:solidFill>
                <a:schemeClr val="accent1"/>
              </a:solidFill>
              <a:effectLst>
                <a:outerShdw blurRad="38100" dist="25400" dir="5400000" algn="ctr" rotWithShape="0">
                  <a:srgbClr val="6E747A">
                    <a:alpha val="43000"/>
                  </a:srgbClr>
                </a:outerShdw>
              </a:effectLst>
            </a:endParaRPr>
          </a:p>
          <a:p>
            <a:pPr indent="457200"/>
            <a:r>
              <a:rPr lang="zh-CN" altLang="en-US"/>
              <a:t>使用暴力法对图中的每一条边进行测试，来判断它是否是桥。如果一条边是桥，删除它会增加图的连通分量的数量。</a:t>
            </a:r>
            <a:endParaRPr lang="zh-CN" altLang="en-US"/>
          </a:p>
        </p:txBody>
      </p:sp>
      <p:sp>
        <p:nvSpPr>
          <p:cNvPr id="10" name="文本框 9"/>
          <p:cNvSpPr txBox="1"/>
          <p:nvPr/>
        </p:nvSpPr>
        <p:spPr>
          <a:xfrm>
            <a:off x="1439545" y="3573145"/>
            <a:ext cx="2980055" cy="1691640"/>
          </a:xfrm>
          <a:prstGeom prst="rect">
            <a:avLst/>
          </a:prstGeom>
          <a:noFill/>
        </p:spPr>
        <p:txBody>
          <a:bodyPr wrap="square" rtlCol="0">
            <a:spAutoFit/>
          </a:bodyPr>
          <a:p>
            <a:pPr>
              <a:lnSpc>
                <a:spcPct val="100000"/>
              </a:lnSpc>
              <a:spcBef>
                <a:spcPts val="0"/>
              </a:spcBef>
              <a:spcAft>
                <a:spcPts val="600"/>
              </a:spcAft>
            </a:pPr>
            <a:r>
              <a:rPr lang="zh-CN" altLang="en-US">
                <a:solidFill>
                  <a:schemeClr val="accent1"/>
                </a:solidFill>
                <a:effectLst>
                  <a:outerShdw blurRad="38100" dist="25400" dir="5400000" algn="ctr" rotWithShape="0">
                    <a:srgbClr val="6E747A">
                      <a:alpha val="43000"/>
                    </a:srgbClr>
                  </a:outerShdw>
                </a:effectLst>
              </a:rPr>
              <a:t>实现思路：</a:t>
            </a:r>
            <a:endParaRPr lang="zh-CN" altLang="en-US">
              <a:solidFill>
                <a:schemeClr val="accent1"/>
              </a:solidFill>
              <a:effectLst>
                <a:outerShdw blurRad="38100" dist="25400" dir="5400000" algn="ctr" rotWithShape="0">
                  <a:srgbClr val="6E747A">
                    <a:alpha val="43000"/>
                  </a:srgbClr>
                </a:outerShdw>
              </a:effectLst>
            </a:endParaRPr>
          </a:p>
          <a:p>
            <a:pPr>
              <a:lnSpc>
                <a:spcPct val="150000"/>
              </a:lnSpc>
            </a:pPr>
            <a:r>
              <a:rPr lang="zh-CN" altLang="en-US"/>
              <a:t>①移除边（u，v）</a:t>
            </a:r>
            <a:endParaRPr lang="zh-CN" altLang="en-US"/>
          </a:p>
          <a:p>
            <a:pPr>
              <a:lnSpc>
                <a:spcPct val="150000"/>
              </a:lnSpc>
            </a:pPr>
            <a:r>
              <a:rPr lang="zh-CN" altLang="en-US"/>
              <a:t>②检查连通数目是否增加</a:t>
            </a:r>
            <a:endParaRPr lang="zh-CN" altLang="en-US"/>
          </a:p>
          <a:p>
            <a:pPr>
              <a:lnSpc>
                <a:spcPct val="150000"/>
              </a:lnSpc>
            </a:pPr>
            <a:r>
              <a:rPr lang="zh-CN" altLang="en-US"/>
              <a:t>③恢复边（u，v）</a:t>
            </a:r>
            <a:endParaRPr lang="zh-CN" altLang="en-US"/>
          </a:p>
        </p:txBody>
      </p:sp>
      <p:sp>
        <p:nvSpPr>
          <p:cNvPr id="11" name="文本框 10"/>
          <p:cNvSpPr txBox="1"/>
          <p:nvPr/>
        </p:nvSpPr>
        <p:spPr>
          <a:xfrm>
            <a:off x="6312535" y="980440"/>
            <a:ext cx="4454525" cy="2106930"/>
          </a:xfrm>
          <a:prstGeom prst="rect">
            <a:avLst/>
          </a:prstGeom>
          <a:noFill/>
        </p:spPr>
        <p:txBody>
          <a:bodyPr wrap="square" rtlCol="0">
            <a:spAutoFit/>
          </a:bodyPr>
          <a:p>
            <a:pPr>
              <a:lnSpc>
                <a:spcPct val="100000"/>
              </a:lnSpc>
              <a:spcBef>
                <a:spcPts val="0"/>
              </a:spcBef>
              <a:spcAft>
                <a:spcPts val="600"/>
              </a:spcAft>
            </a:pPr>
            <a:r>
              <a:rPr lang="zh-CN" altLang="en-US">
                <a:ln/>
                <a:solidFill>
                  <a:schemeClr val="accent1"/>
                </a:solidFill>
                <a:effectLst>
                  <a:outerShdw blurRad="38100" dist="25400" dir="5400000" algn="ctr" rotWithShape="0">
                    <a:srgbClr val="6E747A">
                      <a:alpha val="43000"/>
                    </a:srgbClr>
                  </a:outerShdw>
                </a:effectLst>
              </a:rPr>
              <a:t>数据结构：</a:t>
            </a:r>
            <a:endParaRPr lang="zh-CN" altLang="en-US">
              <a:ln/>
              <a:solidFill>
                <a:schemeClr val="accent1"/>
              </a:solidFill>
              <a:effectLst>
                <a:outerShdw blurRad="38100" dist="25400" dir="5400000" algn="ctr" rotWithShape="0">
                  <a:srgbClr val="6E747A">
                    <a:alpha val="43000"/>
                  </a:srgbClr>
                </a:outerShdw>
              </a:effectLst>
            </a:endParaRPr>
          </a:p>
          <a:p>
            <a:r>
              <a:rPr lang="zh-CN" altLang="en-US"/>
              <a:t>邻接表的优点：</a:t>
            </a:r>
            <a:endParaRPr lang="zh-CN" altLang="en-US"/>
          </a:p>
          <a:p>
            <a:pPr marL="342900" indent="-342900">
              <a:buAutoNum type="arabicPeriod"/>
            </a:pPr>
            <a:r>
              <a:rPr lang="zh-CN" altLang="en-US"/>
              <a:t>节省空间</a:t>
            </a:r>
            <a:endParaRPr lang="zh-CN" altLang="en-US"/>
          </a:p>
          <a:p>
            <a:pPr marL="342900" indent="-342900">
              <a:buAutoNum type="arabicPeriod"/>
            </a:pPr>
            <a:r>
              <a:rPr lang="zh-CN" altLang="en-US"/>
              <a:t>插入和删除操作高效</a:t>
            </a:r>
            <a:endParaRPr lang="zh-CN" altLang="en-US"/>
          </a:p>
          <a:p>
            <a:pPr marL="342900" indent="-342900">
              <a:buAutoNum type="arabicPeriod"/>
            </a:pPr>
            <a:r>
              <a:rPr lang="zh-CN" altLang="en-US"/>
              <a:t>适用于图的遍历</a:t>
            </a:r>
            <a:endParaRPr lang="zh-CN" altLang="en-US"/>
          </a:p>
          <a:p>
            <a:pPr marL="342900" indent="-342900">
              <a:buAutoNum type="arabicPeriod"/>
            </a:pPr>
            <a:r>
              <a:rPr lang="zh-CN" altLang="en-US"/>
              <a:t>适用于稀疏图</a:t>
            </a:r>
            <a:endParaRPr lang="zh-CN" altLang="en-US"/>
          </a:p>
          <a:p>
            <a:endParaRPr lang="zh-CN" altLang="en-US"/>
          </a:p>
        </p:txBody>
      </p:sp>
      <p:pic>
        <p:nvPicPr>
          <p:cNvPr id="-2147482615" name="图片 -2147482616"/>
          <p:cNvPicPr>
            <a:picLocks noChangeAspect="1"/>
          </p:cNvPicPr>
          <p:nvPr/>
        </p:nvPicPr>
        <p:blipFill>
          <a:blip r:embed="rId3"/>
          <a:stretch>
            <a:fillRect/>
          </a:stretch>
        </p:blipFill>
        <p:spPr>
          <a:xfrm>
            <a:off x="6000433" y="5479415"/>
            <a:ext cx="4618384" cy="432000"/>
          </a:xfrm>
          <a:prstGeom prst="rect">
            <a:avLst/>
          </a:prstGeom>
          <a:noFill/>
          <a:ln w="9525">
            <a:noFill/>
          </a:ln>
        </p:spPr>
      </p:pic>
      <p:sp>
        <p:nvSpPr>
          <p:cNvPr id="13" name="文本框 12"/>
          <p:cNvSpPr txBox="1"/>
          <p:nvPr/>
        </p:nvSpPr>
        <p:spPr>
          <a:xfrm>
            <a:off x="6202045" y="2999105"/>
            <a:ext cx="1847215" cy="368300"/>
          </a:xfrm>
          <a:prstGeom prst="rect">
            <a:avLst/>
          </a:prstGeom>
          <a:noFill/>
        </p:spPr>
        <p:txBody>
          <a:bodyPr wrap="square" rtlCol="0">
            <a:spAutoFit/>
          </a:bodyPr>
          <a:p>
            <a:r>
              <a:rPr lang="zh-CN" altLang="en-US"/>
              <a:t>移除、恢复</a:t>
            </a:r>
            <a:r>
              <a:rPr lang="zh-CN" altLang="en-US"/>
              <a:t>边</a:t>
            </a:r>
            <a:endParaRPr lang="zh-CN" altLang="en-US"/>
          </a:p>
        </p:txBody>
      </p:sp>
      <p:sp>
        <p:nvSpPr>
          <p:cNvPr id="14" name="文本框 13"/>
          <p:cNvSpPr txBox="1"/>
          <p:nvPr/>
        </p:nvSpPr>
        <p:spPr>
          <a:xfrm>
            <a:off x="6454775" y="3418840"/>
            <a:ext cx="1576070" cy="368300"/>
          </a:xfrm>
          <a:prstGeom prst="rect">
            <a:avLst/>
          </a:prstGeom>
          <a:noFill/>
        </p:spPr>
        <p:txBody>
          <a:bodyPr wrap="square" rtlCol="0">
            <a:spAutoFit/>
          </a:bodyPr>
          <a:p>
            <a:r>
              <a:rPr lang="zh-CN" altLang="en-US"/>
              <a:t>遍历整</a:t>
            </a:r>
            <a:r>
              <a:rPr lang="zh-CN" altLang="en-US"/>
              <a:t>个图</a:t>
            </a:r>
            <a:endParaRPr lang="zh-CN" altLang="en-US"/>
          </a:p>
        </p:txBody>
      </p:sp>
      <p:sp>
        <p:nvSpPr>
          <p:cNvPr id="15" name="文本框 14"/>
          <p:cNvSpPr txBox="1"/>
          <p:nvPr/>
        </p:nvSpPr>
        <p:spPr>
          <a:xfrm>
            <a:off x="6887210" y="3838575"/>
            <a:ext cx="1004570" cy="368300"/>
          </a:xfrm>
          <a:prstGeom prst="rect">
            <a:avLst/>
          </a:prstGeom>
          <a:noFill/>
        </p:spPr>
        <p:txBody>
          <a:bodyPr wrap="square" rtlCol="0">
            <a:spAutoFit/>
          </a:bodyPr>
          <a:p>
            <a:r>
              <a:rPr lang="zh-CN" altLang="en-US"/>
              <a:t>稀疏</a:t>
            </a:r>
            <a:r>
              <a:rPr lang="zh-CN" altLang="en-US"/>
              <a:t>图</a:t>
            </a:r>
            <a:endParaRPr lang="zh-CN" altLang="en-US"/>
          </a:p>
        </p:txBody>
      </p:sp>
      <p:sp>
        <p:nvSpPr>
          <p:cNvPr id="17" name="右大括号 16"/>
          <p:cNvSpPr/>
          <p:nvPr/>
        </p:nvSpPr>
        <p:spPr>
          <a:xfrm>
            <a:off x="7750810" y="3068955"/>
            <a:ext cx="432435" cy="1080135"/>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8" name="文本框 17"/>
          <p:cNvSpPr txBox="1"/>
          <p:nvPr/>
        </p:nvSpPr>
        <p:spPr>
          <a:xfrm>
            <a:off x="8326755" y="3429000"/>
            <a:ext cx="2199640" cy="368300"/>
          </a:xfrm>
          <a:prstGeom prst="rect">
            <a:avLst/>
          </a:prstGeom>
          <a:noFill/>
        </p:spPr>
        <p:txBody>
          <a:bodyPr wrap="square" rtlCol="0">
            <a:spAutoFit/>
          </a:bodyPr>
          <a:p>
            <a:r>
              <a:rPr lang="zh-CN" altLang="en-US"/>
              <a:t>邻接表存储</a:t>
            </a:r>
            <a:r>
              <a:rPr lang="zh-CN" altLang="en-US"/>
              <a:t>图</a:t>
            </a:r>
            <a:endParaRPr lang="zh-CN" altLang="en-US"/>
          </a:p>
        </p:txBody>
      </p:sp>
      <p:sp>
        <p:nvSpPr>
          <p:cNvPr id="19" name="文本框 18"/>
          <p:cNvSpPr txBox="1"/>
          <p:nvPr/>
        </p:nvSpPr>
        <p:spPr>
          <a:xfrm>
            <a:off x="6528435" y="4467225"/>
            <a:ext cx="1158875" cy="368300"/>
          </a:xfrm>
          <a:prstGeom prst="rect">
            <a:avLst/>
          </a:prstGeom>
          <a:noFill/>
        </p:spPr>
        <p:txBody>
          <a:bodyPr wrap="square" rtlCol="0">
            <a:spAutoFit/>
          </a:bodyPr>
          <a:p>
            <a:r>
              <a:rPr lang="zh-CN" altLang="en-US"/>
              <a:t>动态</a:t>
            </a:r>
            <a:r>
              <a:rPr lang="zh-CN" altLang="en-US"/>
              <a:t>扩展</a:t>
            </a:r>
            <a:endParaRPr lang="zh-CN" altLang="en-US"/>
          </a:p>
        </p:txBody>
      </p:sp>
      <p:sp>
        <p:nvSpPr>
          <p:cNvPr id="20" name="文本框 19"/>
          <p:cNvSpPr txBox="1"/>
          <p:nvPr/>
        </p:nvSpPr>
        <p:spPr>
          <a:xfrm>
            <a:off x="6526530" y="4848860"/>
            <a:ext cx="1355725" cy="368300"/>
          </a:xfrm>
          <a:prstGeom prst="rect">
            <a:avLst/>
          </a:prstGeom>
          <a:noFill/>
        </p:spPr>
        <p:txBody>
          <a:bodyPr wrap="square" rtlCol="0">
            <a:spAutoFit/>
          </a:bodyPr>
          <a:p>
            <a:r>
              <a:rPr lang="zh-CN" altLang="en-US"/>
              <a:t>数据</a:t>
            </a:r>
            <a:r>
              <a:rPr lang="zh-CN" altLang="en-US"/>
              <a:t>安全</a:t>
            </a:r>
            <a:endParaRPr lang="zh-CN" altLang="en-US"/>
          </a:p>
        </p:txBody>
      </p:sp>
      <p:sp>
        <p:nvSpPr>
          <p:cNvPr id="21" name="右大括号 20"/>
          <p:cNvSpPr/>
          <p:nvPr/>
        </p:nvSpPr>
        <p:spPr>
          <a:xfrm>
            <a:off x="7750810" y="4509135"/>
            <a:ext cx="431800" cy="648335"/>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2" name="文本框 21"/>
          <p:cNvSpPr txBox="1"/>
          <p:nvPr/>
        </p:nvSpPr>
        <p:spPr>
          <a:xfrm>
            <a:off x="8326755" y="4653280"/>
            <a:ext cx="2292350" cy="368300"/>
          </a:xfrm>
          <a:prstGeom prst="rect">
            <a:avLst/>
          </a:prstGeom>
          <a:noFill/>
        </p:spPr>
        <p:txBody>
          <a:bodyPr wrap="square" rtlCol="0">
            <a:spAutoFit/>
          </a:bodyPr>
          <a:p>
            <a:r>
              <a:rPr lang="en-US" altLang="zh-CN"/>
              <a:t>vector</a:t>
            </a:r>
            <a:r>
              <a:rPr lang="zh-CN" altLang="en-US"/>
              <a:t>容器存储边</a:t>
            </a:r>
            <a:r>
              <a:rPr lang="zh-CN" altLang="en-US"/>
              <a:t>集</a:t>
            </a:r>
            <a:endParaRPr lang="zh-CN" altLang="en-US"/>
          </a:p>
        </p:txBody>
      </p:sp>
    </p:spTree>
  </p:cSld>
  <p:clrMapOvr>
    <a:masterClrMapping/>
  </p:clrMapOvr>
  <p:transition/>
  <p:timing>
    <p:tnLst>
      <p:par>
        <p:cTn id="1" dur="indefinite" restart="never" fill="hold"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a:solidFill>
                  <a:schemeClr val="accent1"/>
                </a:solidFill>
                <a:highlight>
                  <a:srgbClr val="FFFFFF">
                    <a:alpha val="0"/>
                  </a:srgbClr>
                </a:highlight>
                <a:latin typeface="微软雅黑" panose="020B0503020204020204" charset="-122"/>
              </a:rPr>
              <a:t>算法</a:t>
            </a:r>
            <a:r>
              <a:rPr lang="zh-CN" altLang="en-US" sz="3000" b="1" i="0">
                <a:solidFill>
                  <a:schemeClr val="accent1"/>
                </a:solidFill>
                <a:highlight>
                  <a:srgbClr val="FFFFFF">
                    <a:alpha val="0"/>
                  </a:srgbClr>
                </a:highlight>
                <a:latin typeface="微软雅黑" panose="020B0503020204020204" charset="-122"/>
              </a:rPr>
              <a:t>实现</a:t>
            </a:r>
            <a:endParaRPr lang="zh-CN" altLang="en-US" sz="3000" b="1" i="0">
              <a:solidFill>
                <a:schemeClr val="accent1"/>
              </a:solidFill>
              <a:highlight>
                <a:srgbClr val="FFFFFF">
                  <a:alpha val="0"/>
                </a:srgbClr>
              </a:highlight>
              <a:latin typeface="微软雅黑" panose="020B0503020204020204" charset="-122"/>
            </a:endParaRPr>
          </a:p>
        </p:txBody>
      </p:sp>
      <p:pic>
        <p:nvPicPr>
          <p:cNvPr id="5" name="图片 4"/>
          <p:cNvPicPr>
            <a:picLocks noChangeAspect="1"/>
          </p:cNvPicPr>
          <p:nvPr/>
        </p:nvPicPr>
        <p:blipFill>
          <a:blip r:embed="rId3"/>
          <a:stretch>
            <a:fillRect/>
          </a:stretch>
        </p:blipFill>
        <p:spPr>
          <a:xfrm>
            <a:off x="982980" y="1988820"/>
            <a:ext cx="4699000" cy="3397885"/>
          </a:xfrm>
          <a:prstGeom prst="rect">
            <a:avLst/>
          </a:prstGeom>
        </p:spPr>
      </p:pic>
      <p:sp>
        <p:nvSpPr>
          <p:cNvPr id="7" name="文本框 6"/>
          <p:cNvSpPr txBox="1"/>
          <p:nvPr/>
        </p:nvSpPr>
        <p:spPr>
          <a:xfrm>
            <a:off x="6384290" y="1988820"/>
            <a:ext cx="5124450" cy="2763520"/>
          </a:xfrm>
          <a:prstGeom prst="rect">
            <a:avLst/>
          </a:prstGeom>
          <a:noFill/>
        </p:spPr>
        <p:txBody>
          <a:bodyPr wrap="square" rtlCol="0">
            <a:spAutoFit/>
          </a:bodyPr>
          <a:p>
            <a:pPr>
              <a:lnSpc>
                <a:spcPct val="100000"/>
              </a:lnSpc>
              <a:spcBef>
                <a:spcPts val="0"/>
              </a:spcBef>
              <a:spcAft>
                <a:spcPts val="800"/>
              </a:spcAft>
            </a:pPr>
            <a:r>
              <a:rPr lang="zh-CN" altLang="en-US">
                <a:ln/>
                <a:solidFill>
                  <a:schemeClr val="accent1"/>
                </a:solidFill>
                <a:effectLst>
                  <a:outerShdw blurRad="38100" dist="25400" dir="5400000" algn="ctr" rotWithShape="0">
                    <a:srgbClr val="6E747A">
                      <a:alpha val="43000"/>
                    </a:srgbClr>
                  </a:outerShdw>
                </a:effectLst>
              </a:rPr>
              <a:t>时间复杂度分析：</a:t>
            </a:r>
            <a:r>
              <a:rPr lang="zh-CN" altLang="en-US"/>
              <a:t>（</a:t>
            </a:r>
            <a:r>
              <a:rPr lang="zh-CN" altLang="en-US">
                <a:sym typeface="+mn-ea"/>
              </a:rPr>
              <a:t>v个顶点，e条边</a:t>
            </a:r>
            <a:r>
              <a:rPr lang="zh-CN" altLang="en-US"/>
              <a:t>）</a:t>
            </a:r>
            <a:endParaRPr lang="zh-CN" altLang="en-US"/>
          </a:p>
          <a:p>
            <a:r>
              <a:rPr lang="zh-CN" altLang="en-US"/>
              <a:t>遍历删除每一条边</a:t>
            </a:r>
            <a:r>
              <a:rPr lang="en-US" altLang="zh-CN"/>
              <a:t>		</a:t>
            </a:r>
            <a:r>
              <a:rPr lang="zh-CN" altLang="en-US"/>
              <a:t>O(e)</a:t>
            </a:r>
            <a:endParaRPr lang="zh-CN" altLang="en-US"/>
          </a:p>
          <a:p>
            <a:r>
              <a:rPr lang="zh-CN" altLang="en-US"/>
              <a:t>求连通分量数目</a:t>
            </a:r>
            <a:r>
              <a:rPr lang="en-US" altLang="zh-CN"/>
              <a:t>			</a:t>
            </a:r>
            <a:r>
              <a:rPr lang="zh-CN" altLang="en-US"/>
              <a:t>O(v+e)。</a:t>
            </a:r>
            <a:endParaRPr lang="zh-CN" altLang="en-US"/>
          </a:p>
          <a:p>
            <a:endParaRPr lang="zh-CN" altLang="en-US"/>
          </a:p>
          <a:p>
            <a:pPr>
              <a:lnSpc>
                <a:spcPct val="100000"/>
              </a:lnSpc>
              <a:spcBef>
                <a:spcPts val="0"/>
              </a:spcBef>
              <a:spcAft>
                <a:spcPts val="600"/>
              </a:spcAft>
            </a:pPr>
            <a:r>
              <a:rPr lang="zh-CN" altLang="en-US">
                <a:ln/>
                <a:solidFill>
                  <a:schemeClr val="accent1"/>
                </a:solidFill>
                <a:effectLst>
                  <a:outerShdw blurRad="38100" dist="25400" dir="5400000" algn="ctr" rotWithShape="0">
                    <a:srgbClr val="6E747A">
                      <a:alpha val="43000"/>
                    </a:srgbClr>
                  </a:outerShdw>
                </a:effectLst>
              </a:rPr>
              <a:t>时间复杂度：</a:t>
            </a:r>
            <a:endParaRPr lang="zh-CN" altLang="en-US">
              <a:ln/>
              <a:solidFill>
                <a:schemeClr val="accent1"/>
              </a:solidFill>
              <a:effectLst>
                <a:outerShdw blurRad="38100" dist="25400" dir="5400000" algn="ctr" rotWithShape="0">
                  <a:srgbClr val="6E747A">
                    <a:alpha val="43000"/>
                  </a:srgbClr>
                </a:outerShdw>
              </a:effectLst>
            </a:endParaRPr>
          </a:p>
          <a:p>
            <a:r>
              <a:rPr lang="zh-CN" altLang="en-US"/>
              <a:t>T = O(e)×O(v+e) = </a:t>
            </a:r>
            <a:r>
              <a:rPr lang="zh-CN" altLang="en-US">
                <a:solidFill>
                  <a:srgbClr val="FF0000"/>
                </a:solidFill>
              </a:rPr>
              <a:t>O(e²+ev)</a:t>
            </a:r>
            <a:endParaRPr lang="zh-CN" altLang="en-US"/>
          </a:p>
          <a:p>
            <a:endParaRPr lang="zh-CN" altLang="en-US"/>
          </a:p>
          <a:p>
            <a:r>
              <a:rPr lang="zh-CN" altLang="en-US"/>
              <a:t>令</a:t>
            </a:r>
            <a:r>
              <a:rPr lang="en-US" altLang="zh-CN"/>
              <a:t>v = e</a:t>
            </a:r>
            <a:r>
              <a:rPr lang="zh-CN" altLang="en-US"/>
              <a:t>，稀疏图中，e ∝ n，T = O（n²）；</a:t>
            </a:r>
            <a:endParaRPr lang="zh-CN" altLang="en-US"/>
          </a:p>
          <a:p>
            <a:pPr marL="457200" lvl="1" indent="457200"/>
            <a:r>
              <a:rPr lang="zh-CN" altLang="en-US"/>
              <a:t>稠密图中，e ∝ n²，T = O（n</a:t>
            </a:r>
            <a:r>
              <a:rPr lang="zh-CN" altLang="en-US" baseline="30000"/>
              <a:t>4</a:t>
            </a:r>
            <a:r>
              <a:rPr lang="zh-CN" altLang="en-US"/>
              <a:t>）。</a:t>
            </a:r>
            <a:endParaRPr lang="zh-CN" altLang="en-US"/>
          </a:p>
        </p:txBody>
      </p:sp>
      <p:sp>
        <p:nvSpPr>
          <p:cNvPr id="8" name="右箭头 7"/>
          <p:cNvSpPr/>
          <p:nvPr/>
        </p:nvSpPr>
        <p:spPr>
          <a:xfrm>
            <a:off x="9336405" y="2493010"/>
            <a:ext cx="575945" cy="1441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9" name="右箭头 8"/>
          <p:cNvSpPr/>
          <p:nvPr/>
        </p:nvSpPr>
        <p:spPr>
          <a:xfrm>
            <a:off x="9336405" y="2764155"/>
            <a:ext cx="575945" cy="144145"/>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文本框 12"/>
          <p:cNvSpPr txBox="1"/>
          <p:nvPr/>
        </p:nvSpPr>
        <p:spPr>
          <a:xfrm>
            <a:off x="9408160" y="2925445"/>
            <a:ext cx="648335" cy="306705"/>
          </a:xfrm>
          <a:prstGeom prst="rect">
            <a:avLst/>
          </a:prstGeom>
          <a:noFill/>
        </p:spPr>
        <p:txBody>
          <a:bodyPr wrap="square" rtlCol="0">
            <a:spAutoFit/>
          </a:bodyPr>
          <a:p>
            <a:r>
              <a:rPr lang="en-US" altLang="zh-CN" sz="1400">
                <a:ln/>
                <a:solidFill>
                  <a:schemeClr val="accent1"/>
                </a:solidFill>
                <a:effectLst>
                  <a:outerShdw blurRad="38100" dist="25400" dir="5400000" algn="ctr" rotWithShape="0">
                    <a:srgbClr val="6E747A">
                      <a:alpha val="43000"/>
                    </a:srgbClr>
                  </a:outerShdw>
                </a:effectLst>
              </a:rPr>
              <a:t>dfs</a:t>
            </a:r>
            <a:endParaRPr lang="en-US" altLang="zh-CN" sz="1400">
              <a:ln/>
              <a:solidFill>
                <a:schemeClr val="accent1"/>
              </a:solidFill>
              <a:effectLst>
                <a:outerShdw blurRad="38100" dist="25400" dir="5400000" algn="ctr" rotWithShape="0">
                  <a:srgbClr val="6E747A">
                    <a:alpha val="43000"/>
                  </a:srgbClr>
                </a:outerShdw>
              </a:effectLst>
            </a:endParaRPr>
          </a:p>
        </p:txBody>
      </p:sp>
    </p:spTree>
  </p:cSld>
  <p:clrMapOvr>
    <a:masterClrMapping/>
  </p:clrMapOvr>
  <p:transition/>
  <p:timing>
    <p:tnLst>
      <p:par>
        <p:cTn id="1" dur="indefinite" restart="never" fill="hold"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a:blip r:embed="rId1"/>
          <a:srcRect/>
          <a:stretch>
            <a:fillRect/>
          </a:stretch>
        </a:blipFill>
        <a:effectLst/>
      </p:bgPr>
    </p:bg>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424800" y="338400"/>
            <a:ext cx="619200" cy="313200"/>
          </a:xfrm>
          <a:prstGeom prst="rect">
            <a:avLst/>
          </a:prstGeom>
          <a:ln>
            <a:noFill/>
          </a:ln>
        </p:spPr>
      </p:pic>
      <p:sp>
        <p:nvSpPr>
          <p:cNvPr id="3" name="New shape"/>
          <p:cNvSpPr/>
          <p:nvPr/>
        </p:nvSpPr>
        <p:spPr>
          <a:xfrm>
            <a:off x="982800" y="103205"/>
            <a:ext cx="9369360" cy="7835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altLang="en-US" sz="3000" b="1" i="0">
                <a:solidFill>
                  <a:schemeClr val="accent1"/>
                </a:solidFill>
                <a:highlight>
                  <a:srgbClr val="FFFFFF">
                    <a:alpha val="0"/>
                  </a:srgbClr>
                </a:highlight>
                <a:latin typeface="微软雅黑" panose="020B0503020204020204" charset="-122"/>
              </a:rPr>
              <a:t>测试</a:t>
            </a:r>
            <a:r>
              <a:rPr lang="zh-CN" altLang="en-US" sz="3000" b="1" i="0">
                <a:solidFill>
                  <a:schemeClr val="accent1"/>
                </a:solidFill>
                <a:highlight>
                  <a:srgbClr val="FFFFFF">
                    <a:alpha val="0"/>
                  </a:srgbClr>
                </a:highlight>
                <a:latin typeface="微软雅黑" panose="020B0503020204020204" charset="-122"/>
              </a:rPr>
              <a:t>结果</a:t>
            </a:r>
            <a:endParaRPr lang="zh-CN" altLang="en-US" sz="3000" b="1" i="0">
              <a:solidFill>
                <a:schemeClr val="accent1"/>
              </a:solidFill>
              <a:highlight>
                <a:srgbClr val="FFFFFF">
                  <a:alpha val="0"/>
                </a:srgbClr>
              </a:highlight>
              <a:latin typeface="微软雅黑" panose="020B0503020204020204" charset="-122"/>
            </a:endParaRPr>
          </a:p>
        </p:txBody>
      </p:sp>
      <p:pic>
        <p:nvPicPr>
          <p:cNvPr id="-2147482616" name="图片 -2147482617"/>
          <p:cNvPicPr>
            <a:picLocks noChangeAspect="1"/>
          </p:cNvPicPr>
          <p:nvPr/>
        </p:nvPicPr>
        <p:blipFill>
          <a:blip r:embed="rId3"/>
          <a:stretch>
            <a:fillRect/>
          </a:stretch>
        </p:blipFill>
        <p:spPr>
          <a:xfrm>
            <a:off x="1416050" y="2348865"/>
            <a:ext cx="5899785" cy="2263140"/>
          </a:xfrm>
          <a:prstGeom prst="rect">
            <a:avLst/>
          </a:prstGeom>
          <a:noFill/>
          <a:ln w="9525">
            <a:noFill/>
          </a:ln>
        </p:spPr>
      </p:pic>
      <p:sp>
        <p:nvSpPr>
          <p:cNvPr id="9" name="文本框 8"/>
          <p:cNvSpPr txBox="1"/>
          <p:nvPr/>
        </p:nvSpPr>
        <p:spPr>
          <a:xfrm>
            <a:off x="8470265" y="2634615"/>
            <a:ext cx="1452245" cy="1753235"/>
          </a:xfrm>
          <a:prstGeom prst="rect">
            <a:avLst/>
          </a:prstGeom>
          <a:noFill/>
        </p:spPr>
        <p:txBody>
          <a:bodyPr wrap="square" rtlCol="0">
            <a:spAutoFit/>
          </a:bodyPr>
          <a:p>
            <a:r>
              <a:rPr lang="zh-CN" altLang="en-US"/>
              <a:t>（</a:t>
            </a:r>
            <a:r>
              <a:rPr lang="en-US" altLang="zh-CN"/>
              <a:t>1</a:t>
            </a:r>
            <a:r>
              <a:rPr lang="zh-CN" altLang="en-US"/>
              <a:t>，</a:t>
            </a:r>
            <a:r>
              <a:rPr lang="en-US" altLang="zh-CN"/>
              <a:t>2</a:t>
            </a:r>
            <a:r>
              <a:rPr lang="zh-CN" altLang="en-US"/>
              <a:t>）</a:t>
            </a:r>
            <a:endParaRPr lang="zh-CN" altLang="en-US"/>
          </a:p>
          <a:p>
            <a:r>
              <a:rPr lang="zh-CN" altLang="en-US"/>
              <a:t>（</a:t>
            </a:r>
            <a:r>
              <a:rPr lang="en-US" altLang="zh-CN"/>
              <a:t>3</a:t>
            </a:r>
            <a:r>
              <a:rPr lang="zh-CN" altLang="en-US"/>
              <a:t>，</a:t>
            </a:r>
            <a:r>
              <a:rPr lang="en-US" altLang="zh-CN"/>
              <a:t>4</a:t>
            </a:r>
            <a:r>
              <a:rPr lang="zh-CN" altLang="en-US"/>
              <a:t>）</a:t>
            </a:r>
            <a:endParaRPr lang="zh-CN" altLang="en-US"/>
          </a:p>
          <a:p>
            <a:r>
              <a:rPr lang="zh-CN" altLang="en-US"/>
              <a:t>（</a:t>
            </a:r>
            <a:r>
              <a:rPr lang="en-US" altLang="zh-CN"/>
              <a:t>3</a:t>
            </a:r>
            <a:r>
              <a:rPr lang="zh-CN" altLang="en-US"/>
              <a:t>，</a:t>
            </a:r>
            <a:r>
              <a:rPr lang="en-US" altLang="zh-CN"/>
              <a:t>7</a:t>
            </a:r>
            <a:r>
              <a:rPr lang="zh-CN" altLang="en-US"/>
              <a:t>）</a:t>
            </a:r>
            <a:endParaRPr lang="zh-CN" altLang="en-US"/>
          </a:p>
          <a:p>
            <a:r>
              <a:rPr lang="zh-CN" altLang="en-US"/>
              <a:t>（</a:t>
            </a:r>
            <a:r>
              <a:rPr lang="en-US" altLang="zh-CN"/>
              <a:t>7</a:t>
            </a:r>
            <a:r>
              <a:rPr lang="zh-CN" altLang="en-US"/>
              <a:t>，</a:t>
            </a:r>
            <a:r>
              <a:rPr lang="en-US" altLang="zh-CN"/>
              <a:t>8</a:t>
            </a:r>
            <a:r>
              <a:rPr lang="zh-CN" altLang="en-US"/>
              <a:t>）</a:t>
            </a:r>
            <a:endParaRPr lang="zh-CN" altLang="en-US"/>
          </a:p>
          <a:p>
            <a:r>
              <a:rPr lang="zh-CN" altLang="en-US"/>
              <a:t>（</a:t>
            </a:r>
            <a:r>
              <a:rPr lang="en-US" altLang="zh-CN"/>
              <a:t>10</a:t>
            </a:r>
            <a:r>
              <a:rPr lang="zh-CN" altLang="en-US"/>
              <a:t>，</a:t>
            </a:r>
            <a:r>
              <a:rPr lang="en-US" altLang="zh-CN"/>
              <a:t>11</a:t>
            </a:r>
            <a:r>
              <a:rPr lang="zh-CN" altLang="en-US"/>
              <a:t>）</a:t>
            </a:r>
            <a:endParaRPr lang="zh-CN" altLang="en-US"/>
          </a:p>
          <a:p>
            <a:r>
              <a:rPr lang="zh-CN" altLang="en-US"/>
              <a:t>（</a:t>
            </a:r>
            <a:r>
              <a:rPr lang="en-US" altLang="zh-CN"/>
              <a:t>13</a:t>
            </a:r>
            <a:r>
              <a:rPr lang="zh-CN" altLang="en-US"/>
              <a:t>，</a:t>
            </a:r>
            <a:r>
              <a:rPr lang="en-US" altLang="zh-CN"/>
              <a:t>14</a:t>
            </a:r>
            <a:r>
              <a:rPr lang="zh-CN" altLang="en-US"/>
              <a:t>）</a:t>
            </a:r>
            <a:endParaRPr lang="zh-CN" altLang="en-US"/>
          </a:p>
        </p:txBody>
      </p:sp>
      <p:sp>
        <p:nvSpPr>
          <p:cNvPr id="10" name="右大括号 9"/>
          <p:cNvSpPr/>
          <p:nvPr/>
        </p:nvSpPr>
        <p:spPr>
          <a:xfrm>
            <a:off x="9694545" y="2682875"/>
            <a:ext cx="360045" cy="1656080"/>
          </a:xfrm>
          <a:prstGeom prst="righ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1" name="文本框 10"/>
          <p:cNvSpPr txBox="1"/>
          <p:nvPr/>
        </p:nvSpPr>
        <p:spPr>
          <a:xfrm>
            <a:off x="10193020" y="3327400"/>
            <a:ext cx="979805" cy="368300"/>
          </a:xfrm>
          <a:prstGeom prst="rect">
            <a:avLst/>
          </a:prstGeom>
          <a:noFill/>
        </p:spPr>
        <p:txBody>
          <a:bodyPr wrap="square" rtlCol="0">
            <a:spAutoFit/>
          </a:bodyPr>
          <a:p>
            <a:r>
              <a:rPr lang="en-US" altLang="zh-CN"/>
              <a:t>6</a:t>
            </a:r>
            <a:r>
              <a:rPr lang="zh-CN" altLang="en-US"/>
              <a:t>座</a:t>
            </a:r>
            <a:r>
              <a:rPr lang="en-US" altLang="zh-CN"/>
              <a:t>“</a:t>
            </a:r>
            <a:r>
              <a:rPr lang="zh-CN" altLang="en-US"/>
              <a:t>桥</a:t>
            </a:r>
            <a:r>
              <a:rPr lang="en-US" altLang="zh-CN"/>
              <a:t>”</a:t>
            </a:r>
            <a:endParaRPr lang="en-US" altLang="zh-CN"/>
          </a:p>
        </p:txBody>
      </p:sp>
      <p:sp>
        <p:nvSpPr>
          <p:cNvPr id="12" name="右箭头 11"/>
          <p:cNvSpPr/>
          <p:nvPr/>
        </p:nvSpPr>
        <p:spPr>
          <a:xfrm>
            <a:off x="7607935" y="3284855"/>
            <a:ext cx="864235" cy="43180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ransition/>
  <p:timing>
    <p:tnLst>
      <p:par>
        <p:cTn id="1" dur="indefinite" restart="never" fill="hold"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5FA"/>
        </a:solidFill>
        <a:effectLst/>
      </p:bgPr>
    </p:bg>
    <p:spTree>
      <p:nvGrpSpPr>
        <p:cNvPr id="1" name=""/>
        <p:cNvGrpSpPr/>
        <p:nvPr/>
      </p:nvGrpSpPr>
      <p:grpSpPr>
        <a:xfrm>
          <a:off x="0" y="0"/>
          <a:ext cx="0" cy="0"/>
          <a:chOff x="0" y="0"/>
          <a:chExt cx="0" cy="0"/>
        </a:xfrm>
      </p:grpSpPr>
      <p:pic>
        <p:nvPicPr>
          <p:cNvPr id="2" name="New picture"/>
          <p:cNvPicPr/>
          <p:nvPr/>
        </p:nvPicPr>
        <p:blipFill>
          <a:blip r:embed="rId1"/>
          <a:srcRect/>
          <a:stretch>
            <a:fillRect/>
          </a:stretch>
        </p:blipFill>
        <p:spPr>
          <a:xfrm>
            <a:off x="7802880" y="0"/>
            <a:ext cx="4389120" cy="6858000"/>
          </a:xfrm>
          <a:prstGeom prst="rect">
            <a:avLst/>
          </a:prstGeom>
          <a:ln>
            <a:noFill/>
          </a:ln>
        </p:spPr>
      </p:pic>
      <p:pic>
        <p:nvPicPr>
          <p:cNvPr id="3" name="New picture"/>
          <p:cNvPicPr/>
          <p:nvPr/>
        </p:nvPicPr>
        <p:blipFill>
          <a:blip r:embed="rId2"/>
          <a:srcRect/>
          <a:stretch>
            <a:fillRect/>
          </a:stretch>
        </p:blipFill>
        <p:spPr>
          <a:xfrm>
            <a:off x="766800" y="835200"/>
            <a:ext cx="925200" cy="925200"/>
          </a:xfrm>
          <a:prstGeom prst="rect">
            <a:avLst/>
          </a:prstGeom>
          <a:ln>
            <a:noFill/>
          </a:ln>
        </p:spPr>
      </p:pic>
      <p:sp>
        <p:nvSpPr>
          <p:cNvPr id="4" name="New shape"/>
          <p:cNvSpPr/>
          <p:nvPr/>
        </p:nvSpPr>
        <p:spPr>
          <a:xfrm>
            <a:off x="986400" y="931446"/>
            <a:ext cx="5776571" cy="118990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a:solidFill>
                  <a:srgbClr val="002B7F"/>
                </a:solidFill>
                <a:highlight>
                  <a:srgbClr val="FFFFFF">
                    <a:alpha val="0"/>
                  </a:srgbClr>
                </a:highlight>
                <a:latin typeface="微软雅黑" panose="020B0503020204020204" charset="-122"/>
              </a:rPr>
              <a:t>03</a:t>
            </a:r>
            <a:endParaRPr sz="4800" b="1" i="0">
              <a:solidFill>
                <a:srgbClr val="002B7F"/>
              </a:solidFill>
              <a:highlight>
                <a:srgbClr val="FFFFFF">
                  <a:alpha val="0"/>
                </a:srgbClr>
              </a:highlight>
              <a:latin typeface="微软雅黑" panose="020B0503020204020204" charset="-122"/>
            </a:endParaRPr>
          </a:p>
        </p:txBody>
      </p:sp>
      <p:sp>
        <p:nvSpPr>
          <p:cNvPr id="5" name="New shape"/>
          <p:cNvSpPr/>
          <p:nvPr/>
        </p:nvSpPr>
        <p:spPr>
          <a:xfrm>
            <a:off x="986400" y="2631242"/>
            <a:ext cx="5771526" cy="11988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lang="zh-CN" sz="4800" b="1" i="0">
                <a:solidFill>
                  <a:srgbClr val="0055FF"/>
                </a:solidFill>
                <a:highlight>
                  <a:srgbClr val="FFFFFF">
                    <a:alpha val="0"/>
                  </a:srgbClr>
                </a:highlight>
                <a:latin typeface="微软雅黑" panose="020B0503020204020204" charset="-122"/>
              </a:rPr>
              <a:t>高效算法</a:t>
            </a:r>
            <a:endParaRPr lang="zh-CN" sz="4800" b="1" i="0">
              <a:solidFill>
                <a:srgbClr val="0055FF"/>
              </a:solidFill>
              <a:highlight>
                <a:srgbClr val="FFFFFF">
                  <a:alpha val="0"/>
                </a:srgbClr>
              </a:highlight>
              <a:latin typeface="微软雅黑" panose="020B0503020204020204" charset="-122"/>
            </a:endParaRPr>
          </a:p>
        </p:txBody>
      </p:sp>
    </p:spTree>
  </p:cSld>
  <p:clrMapOvr>
    <a:masterClrMapping/>
  </p:clrMapOvr>
  <p:transition/>
</p:sld>
</file>

<file path=ppt/tags/tag1.xml><?xml version="1.0" encoding="utf-8"?>
<p:tagLst xmlns:p="http://schemas.openxmlformats.org/presentationml/2006/main">
  <p:tag name="KSO_WM_DIAGRAM_VIRTUALLY_FRAME" val="{&quot;height&quot;:283.88929133858267,&quot;left&quot;:480.00196850393706,&quot;top&quot;:42.71070866141732,&quot;width&quot;:340.79803149606295}"/>
</p:tagLst>
</file>

<file path=ppt/tags/tag2.xml><?xml version="1.0" encoding="utf-8"?>
<p:tagLst xmlns:p="http://schemas.openxmlformats.org/presentationml/2006/main">
  <p:tag name="KSO_WM_DIAGRAM_VIRTUALLY_FRAME" val="{&quot;height&quot;:283.88929133858267,&quot;left&quot;:480.00196850393706,&quot;top&quot;:42.71070866141732,&quot;width&quot;:340.79803149606295}"/>
</p:tagLst>
</file>

<file path=ppt/tags/tag3.xml><?xml version="1.0" encoding="utf-8"?>
<p:tagLst xmlns:p="http://schemas.openxmlformats.org/presentationml/2006/main">
  <p:tag name="KSO_WM_DIAGRAM_VIRTUALLY_FRAME" val="{&quot;height&quot;:283.88929133858267,&quot;left&quot;:480.00196850393706,&quot;top&quot;:42.71070866141732,&quot;width&quot;:340.79803149606295}"/>
</p:tagLst>
</file>

<file path=ppt/tags/tag4.xml><?xml version="1.0" encoding="utf-8"?>
<p:tagLst xmlns:p="http://schemas.openxmlformats.org/presentationml/2006/main">
  <p:tag name="KSO_WM_DIAGRAM_VIRTUALLY_FRAME" val="{&quot;height&quot;:283.88929133858267,&quot;left&quot;:480.00196850393706,&quot;top&quot;:42.71070866141732,&quot;width&quot;:340.79803149606295}"/>
</p:tagLst>
</file>

<file path=ppt/tags/tag5.xml><?xml version="1.0" encoding="utf-8"?>
<p:tagLst xmlns:p="http://schemas.openxmlformats.org/presentationml/2006/main">
  <p:tag name="AS_NET" val="Unix 5.4 unknown"/>
  <p:tag name="AS_OS" val="Unix 5.4 unknown"/>
  <p:tag name="AS_RELEASE_DATE" val="2013.12.17"/>
  <p:tag name="AS_TITLE" val="Spire.Presentation for .NET "/>
  <p:tag name="AS_VERSION" val="2.1.0.0"/>
  <p:tag name="COMMONDATA" val="eyJoZGlkIjoiOTc3M2Y5NzIzMDFlZjAyY2Q4Njk5ODkyYjFjNzBiNTQifQ=="/>
  <p:tag name="commondata" val="eyJoZGlkIjoiM2JmOTlkYzUxN2IzMGQ4OTAxZGRiZmIyY2Y0ODc1YjA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2217</Words>
  <Application>WPS 演示</Application>
  <PresentationFormat>宽屏</PresentationFormat>
  <Paragraphs>321</Paragraphs>
  <Slides>21</Slides>
  <Notes>39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21</vt:i4>
      </vt:variant>
    </vt:vector>
  </HeadingPairs>
  <TitlesOfParts>
    <vt:vector size="30" baseType="lpstr">
      <vt:lpstr>Arial</vt:lpstr>
      <vt:lpstr>宋体</vt:lpstr>
      <vt:lpstr>Wingdings</vt:lpstr>
      <vt:lpstr>微软雅黑</vt:lpstr>
      <vt:lpstr>Calibri</vt:lpstr>
      <vt:lpstr>Arial Unicode MS</vt:lpstr>
      <vt:lpstr>思源黑体 CN Heavy</vt:lpstr>
      <vt:lpstr>黑体</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卑挽</cp:lastModifiedBy>
  <cp:revision>251</cp:revision>
  <dcterms:created xsi:type="dcterms:W3CDTF">2024-03-27T00:31:00Z</dcterms:created>
  <dcterms:modified xsi:type="dcterms:W3CDTF">2024-05-30T05:02:09Z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FB7A891FF09F4B4CA53B03D5072DD70B_12</vt:lpwstr>
  </property>
  <property fmtid="{D5CDD505-2E9C-101B-9397-08002B2CF9AE}" pid="3" name="KSOProductBuildVer">
    <vt:lpwstr>2052-12.1.0.16929</vt:lpwstr>
  </property>
</Properties>
</file>