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59" r:id="rId6"/>
    <p:sldId id="260" r:id="rId7"/>
    <p:sldId id="264" r:id="rId8"/>
    <p:sldId id="383" r:id="rId9"/>
    <p:sldId id="405" r:id="rId10"/>
    <p:sldId id="285" r:id="rId11"/>
    <p:sldId id="334" r:id="rId12"/>
    <p:sldId id="424" r:id="rId13"/>
    <p:sldId id="425" r:id="rId14"/>
    <p:sldId id="426" r:id="rId15"/>
    <p:sldId id="427" r:id="rId16"/>
    <p:sldId id="428" r:id="rId17"/>
    <p:sldId id="377" r:id="rId18"/>
    <p:sldId id="429" r:id="rId19"/>
    <p:sldId id="435" r:id="rId20"/>
    <p:sldId id="392" r:id="rId21"/>
    <p:sldId id="378" r:id="rId22"/>
    <p:sldId id="436" r:id="rId23"/>
    <p:sldId id="437" r:id="rId24"/>
    <p:sldId id="294" r:id="rId25"/>
  </p:sldIdLst>
  <p:sldSz cx="12192000" cy="6858000"/>
  <p:notesSz cx="6858000" cy="9144000"/>
  <p:custDataLst>
    <p:tags r:id="rId2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72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27" autoAdjust="0"/>
    <p:restoredTop sz="94660"/>
  </p:normalViewPr>
  <p:slideViewPr>
    <p:cSldViewPr showGuides="1">
      <p:cViewPr varScale="1">
        <p:scale>
          <a:sx n="83" d="100"/>
          <a:sy n="83" d="100"/>
        </p:scale>
        <p:origin x="216" y="75"/>
      </p:cViewPr>
      <p:guideLst>
        <p:guide orient="horz" pos="2160"/>
        <p:guide pos="272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tags" Target="tags/tag5.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78DFCC-589B-4A60-9C12-59D686ADFEC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CCC3E0-7DDF-45E7-A937-AD50A2B51CF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这部分我将以深入分析几种常见排序算法的原理，包括冒泡排序、选择排序和插入排序。首先，让我们来看一下冒泡排序的工作原理。冒泡排序通过不断地比较相邻的元素并进行适当的元素交换，将数列中的最大（或最小）值逐步“冒泡”到数列的末端。这种排序方法虽然直观简单，但效率相对较低，尤其是在处理大规模数据时。接着，我们来解析一下选择排序算法。在执行选择排序时，我们会从待排序部分的第一个元素开始，遍历整个未排序部分，每次从未排序部分中选出最小（或最大）的元素，然后将该元素放到已排序序列的末尾。这个过程会持续进行，直到所有的元素都已经被正确地排序到他们应该在的位置上。最后，我们来剖析一下插入排序的过程。插入排序的工作方式是从第二个元素开始，将当前元素与前面的元素进行比较，找到合适的位置并插入，从而实现有序排列。尽管插入排序在某些特定情况下可以表现得非常高效，但其总体性能通常不如其他更先进的算法。这些就是我们今天要讨论的三种基础的、广泛使用的排序算法：冒泡排序、选择排序和插入排序。在接下来的部分，我们将深入研究这些算法的具体实现和应用。</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这部分我将以深入分析几种常见排序算法的原理，包括冒泡排序、选择排序和插入排序。首先，让我们来看一下冒泡排序的工作原理。冒泡排序通过不断地比较相邻的元素并进行适当的元素交换，将数列中的最大（或最小）值逐步“冒泡”到数列的末端。这种排序方法虽然直观简单，但效率相对较低，尤其是在处理大规模数据时。接着，我们来解析一下选择排序算法。在执行选择排序时，我们会从待排序部分的第一个元素开始，遍历整个未排序部分，每次从未排序部分中选出最小（或最大）的元素，然后将该元素放到已排序序列的末尾。这个过程会持续进行，直到所有的元素都已经被正确地排序到他们应该在的位置上。最后，我们来剖析一下插入排序的过程。插入排序的工作方式是从第二个元素开始，将当前元素与前面的元素进行比较，找到合适的位置并插入，从而实现有序排列。尽管插入排序在某些特定情况下可以表现得非常高效，但其总体性能通常不如其他更先进的算法。这些就是我们今天要讨论的三种基础的、广泛使用的排序算法：冒泡排序、选择排序和插入排序。在接下来的部分，我们将深入研究这些算法的具体实现和应用。</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这部分我将以深入分析几种常见排序算法的原理，包括冒泡排序、选择排序和插入排序。首先，让我们来看一下冒泡排序的工作原理。冒泡排序通过不断地比较相邻的元素并进行适当的元素交换，将数列中的最大（或最小）值逐步“冒泡”到数列的末端。这种排序方法虽然直观简单，但效率相对较低，尤其是在处理大规模数据时。接着，我们来解析一下选择排序算法。在执行选择排序时，我们会从待排序部分的第一个元素开始，遍历整个未排序部分，每次从未排序部分中选出最小（或最大）的元素，然后将该元素放到已排序序列的末尾。这个过程会持续进行，直到所有的元素都已经被正确地排序到他们应该在的位置上。最后，我们来剖析一下插入排序的过程。插入排序的工作方式是从第二个元素开始，将当前元素与前面的元素进行比较，找到合适的位置并插入，从而实现有序排列。尽管插入排序在某些特定情况下可以表现得非常高效，但其总体性能通常不如其他更先进的算法。这些就是我们今天要讨论的三种基础的、广泛使用的排序算法：冒泡排序、选择排序和插入排序。在接下来的部分，我们将深入研究这些算法的具体实现和应用。</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这部分我将以深入分析几种常见排序算法的原理，包括冒泡排序、选择排序和插入排序。首先，让我们来看一下冒泡排序的工作原理。冒泡排序通过不断地比较相邻的元素并进行适当的元素交换，将数列中的最大（或最小）值逐步“冒泡”到数列的末端。这种排序方法虽然直观简单，但效率相对较低，尤其是在处理大规模数据时。接着，我们来解析一下选择排序算法。在执行选择排序时，我们会从待排序部分的第一个元素开始，遍历整个未排序部分，每次从未排序部分中选出最小（或最大）的元素，然后将该元素放到已排序序列的末尾。这个过程会持续进行，直到所有的元素都已经被正确地排序到他们应该在的位置上。最后，我们来剖析一下插入排序的过程。插入排序的工作方式是从第二个元素开始，将当前元素与前面的元素进行比较，找到合适的位置并插入，从而实现有序排列。尽管插入排序在某些特定情况下可以表现得非常高效，但其总体性能通常不如其他更先进的算法。这些就是我们今天要讨论的三种基础的、广泛使用的排序算法：冒泡排序、选择排序和插入排序。在接下来的部分，我们将深入研究这些算法的具体实现和应用。</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这部分我将以深入分析几种常见排序算法的原理，包括冒泡排序、选择排序和插入排序。首先，让我们来看一下冒泡排序的工作原理。冒泡排序通过不断地比较相邻的元素并进行适当的元素交换，将数列中的最大（或最小）值逐步“冒泡”到数列的末端。这种排序方法虽然直观简单，但效率相对较低，尤其是在处理大规模数据时。接着，我们来解析一下选择排序算法。在执行选择排序时，我们会从待排序部分的第一个元素开始，遍历整个未排序部分，每次从未排序部分中选出最小（或最大）的元素，然后将该元素放到已排序序列的末尾。这个过程会持续进行，直到所有的元素都已经被正确地排序到他们应该在的位置上。最后，我们来剖析一下插入排序的过程。插入排序的工作方式是从第二个元素开始，将当前元素与前面的元素进行比较，找到合适的位置并插入，从而实现有序排列。尽管插入排序在某些特定情况下可以表现得非常高效，但其总体性能通常不如其他更先进的算法。这些就是我们今天要讨论的三种基础的、广泛使用的排序算法：冒泡排序、选择排序和插入排序。在接下来的部分，我们将深入研究这些算法的具体实现和应用。</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在今天的分享中，我们将深入探讨TopK问题，首先介绍解决思路和分析。在解决问题之前，我们需要进行前置准备，检验算法的正确性。接着，我将向大家展示四种解决方案：第一种、第二种、第三种和第四种。让我们一起探索这个问题的解决方法吧。</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这部分我将以深入分析几种常见排序算法的原理，包括冒泡排序、选择排序和插入排序。首先，让我们来看一下冒泡排序的工作原理。冒泡排序通过不断地比较相邻的元素并进行适当的元素交换，将数列中的最大（或最小）值逐步“冒泡”到数列的末端。这种排序方法虽然直观简单，但效率相对较低，尤其是在处理大规模数据时。接着，我们来解析一下选择排序算法。在执行选择排序时，我们会从待排序部分的第一个元素开始，遍历整个未排序部分，每次从未排序部分中选出最小（或最大）的元素，然后将该元素放到已排序序列的末尾。这个过程会持续进行，直到所有的元素都已经被正确地排序到他们应该在的位置上。最后，我们来剖析一下插入排序的过程。插入排序的工作方式是从第二个元素开始，将当前元素与前面的元素进行比较，找到合适的位置并插入，从而实现有序排列。尽管插入排序在某些特定情况下可以表现得非常高效，但其总体性能通常不如其他更先进的算法。这些就是我们今天要讨论的三种基础的、广泛使用的排序算法：冒泡排序、选择排序和插入排序。在接下来的部分，我们将深入研究这些算法的具体实现和应用。</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这部分我将以深入分析几种常见排序算法的原理，包括冒泡排序、选择排序和插入排序。首先，让我们来看一下冒泡排序的工作原理。冒泡排序通过不断地比较相邻的元素并进行适当的元素交换，将数列中的最大（或最小）值逐步“冒泡”到数列的末端。这种排序方法虽然直观简单，但效率相对较低，尤其是在处理大规模数据时。接着，我们来解析一下选择排序算法。在执行选择排序时，我们会从待排序部分的第一个元素开始，遍历整个未排序部分，每次从未排序部分中选出最小（或最大）的元素，然后将该元素放到已排序序列的末尾。这个过程会持续进行，直到所有的元素都已经被正确地排序到他们应该在的位置上。最后，我们来剖析一下插入排序的过程。插入排序的工作方式是从第二个元素开始，将当前元素与前面的元素进行比较，找到合适的位置并插入，从而实现有序排列。尽管插入排序在某些特定情况下可以表现得非常高效，但其总体性能通常不如其他更先进的算法。这些就是我们今天要讨论的三种基础的、广泛使用的排序算法：冒泡排序、选择排序和插入排序。在接下来的部分，我们将深入研究这些算法的具体实现和应用。</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在今天的分享中，我们将深入探讨TopK问题，首先介绍解决思路和分析。在解决问题之前，我们需要进行前置准备，检验算法的正确性。接着，我将向大家展示四种解决方案：第一种、第二种、第三种和第四种。让我们一起探索这个问题的解决方法吧。</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这部分我将以深入分析几种常见排序算法的原理，包括冒泡排序、选择排序和插入排序。首先，让我们来看一下冒泡排序的工作原理。冒泡排序通过不断地比较相邻的元素并进行适当的元素交换，将数列中的最大（或最小）值逐步“冒泡”到数列的末端。这种排序方法虽然直观简单，但效率相对较低，尤其是在处理大规模数据时。接着，我们来解析一下选择排序算法。在执行选择排序时，我们会从待排序部分的第一个元素开始，遍历整个未排序部分，每次从未排序部分中选出最小（或最大）的元素，然后将该元素放到已排序序列的末尾。这个过程会持续进行，直到所有的元素都已经被正确地排序到他们应该在的位置上。最后，我们来剖析一下插入排序的过程。插入排序的工作方式是从第二个元素开始，将当前元素与前面的元素进行比较，找到合适的位置并插入，从而实现有序排列。尽管插入排序在某些特定情况下可以表现得非常高效，但其总体性能通常不如其他更先进的算法。这些就是我们今天要讨论的三种基础的、广泛使用的排序算法：冒泡排序、选择排序和插入排序。在接下来的部分，我们将深入研究这些算法的具体实现和应用。</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这部分我将以深入分析几种常见排序算法的原理，包括冒泡排序、选择排序和插入排序。首先，让我们来看一下冒泡排序的工作原理。冒泡排序通过不断地比较相邻的元素并进行适当的元素交换，将数列中的最大（或最小）值逐步“冒泡”到数列的末端。这种排序方法虽然直观简单，但效率相对较低，尤其是在处理大规模数据时。接着，我们来解析一下选择排序算法。在执行选择排序时，我们会从待排序部分的第一个元素开始，遍历整个未排序部分，每次从未排序部分中选出最小（或最大）的元素，然后将该元素放到已排序序列的末尾。这个过程会持续进行，直到所有的元素都已经被正确地排序到他们应该在的位置上。最后，我们来剖析一下插入排序的过程。插入排序的工作方式是从第二个元素开始，将当前元素与前面的元素进行比较，找到合适的位置并插入，从而实现有序排列。尽管插入排序在某些特定情况下可以表现得非常高效，但其总体性能通常不如其他更先进的算法。这些就是我们今天要讨论的三种基础的、广泛使用的排序算法：冒泡排序、选择排序和插入排序。在接下来的部分，我们将深入研究这些算法的具体实现和应用。</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这部分我将以深入分析几种常见排序算法的原理，包括冒泡排序、选择排序和插入排序。首先，让我们来看一下冒泡排序的工作原理。冒泡排序通过不断地比较相邻的元素并进行适当的元素交换，将数列中的最大（或最小）值逐步“冒泡”到数列的末端。这种排序方法虽然直观简单，但效率相对较低，尤其是在处理大规模数据时。接着，我们来解析一下选择排序算法。在执行选择排序时，我们会从待排序部分的第一个元素开始，遍历整个未排序部分，每次从未排序部分中选出最小（或最大）的元素，然后将该元素放到已排序序列的末尾。这个过程会持续进行，直到所有的元素都已经被正确地排序到他们应该在的位置上。最后，我们来剖析一下插入排序的过程。插入排序的工作方式是从第二个元素开始，将当前元素与前面的元素进行比较，找到合适的位置并插入，从而实现有序排列。尽管插入排序在某些特定情况下可以表现得非常高效，但其总体性能通常不如其他更先进的算法。这些就是我们今天要讨论的三种基础的、广泛使用的排序算法：冒泡排序、选择排序和插入排序。在接下来的部分，我们将深入研究这些算法的具体实现和应用。</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在本次的演讲中，我们首先探讨了算法排序的前置工作，深入分析了五大经典排序算法，接着我们研究了TopK问题并寻找有效的解决策略。通过实验验证，我们得出了有价值的结论。感谢大家的参与，让我们共同进步、追求卓越！</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这段我将以探讨随机样本的生成为主题。在算法研究中，随机样本起着至关重要的作用，它确保了实验结果的可靠性。因此，我们需要关注如何有效地生成随机样本。首先，我们可以通过编程语言提供的相关函数或算法来生成满足特定分布的随机样本数据。这些函数和算法可以帮助我们在需要时生成具有所需特征的随机样本，从而为后续的算法分析和实验做好准备。其次，我们需要读取生成的随机样本数据，并进行必要的预处理。这一步骤对于保证数据质量和准确性至关重要。预处理过程可能包括数据清洗、归一化、缺失值处理等。通过对原始数据进行预处理，我们可以消除噪声和异常值，使得数据更适合进行进一步的算法分析。在这一过程中，我们需要密切关注数据的分布情况，以确保生成的随机样本满足我们的假设和需求。此外，我们还需要考虑样本的数量，以确保我们有足够的数据来进行可靠的统计分析。总之，随机样本的生成是算法研究中的一个关键步骤。通过利用编程语言提供的相关函数和算法，我们可以生成满足特定分布的随机样本数据。然后，我们还需要对生成的随机样本进行读取和处理，以便后续的算法分析和实验。在整个过程中，我们需要关注数据的质量、分布和数量，以确保实验结果的可靠性。</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今天，我们将深入探讨五种主要排序算法：冒泡排序、选择排序、插入排序、合并排序和快速排序。首先，让我们从冒泡排序开始，了解其工作原理，然后分析其在时间复杂度和空间复杂度方面的表现。接下来，我们会学习选择排序的基本原理，以及它在性能评估上的表现。同样，我们也会深入研究插入排序，并分析其效率。然后我们会转向合并排序，理解它如何工作，并研究其时间和空间复杂性。最后，我们将讨论快速排序，包括它的运作方式以及在时间和空间复杂性方面的分析。</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这段我将以冒泡排序为话题，深入探讨其原理、实现步骤以及时间复杂度。首先，让我们来讨论冒泡排序的基本原理。冒泡排序是一种简单的排序算法，通过相邻元素之间的比较和交换来实现排序。具体地说，该算法重复地遍历要排序的数列，一次比较两个元素，如果它们的顺序错误就把它们交换过来。这种操作会使得未排序的最大值逐渐向数组的末尾移动。通过多次这样的遍历，我们可以将整个列表按照从小到大的顺序排列完毕。下面我将详细介绍冒泡排序的具体实现步骤。冒泡排序的实现包括多次遍历数组，每次遍历都将未排序的最大值移到末尾。在每一次遍历过程中，我们从数组的第一个元素开始，比较相邻的两个元素，如果前一个元素大于后一个元素，则交换它们的位置。接着，对第二个元素到倒数第二个元素进行同样的操作。这个过程会一直持续，直到最后一个元素被检查完为止。然后，我们再次从第一个元素开始进行遍历，这次是检查已经排序的元素是否满足从小到大的顺序。如果不满足，则再次进行相邻元素的比较和交换。这样经过多次的遍历和比较，我们最终得到一个按照递增或递减顺序排列的数列。接下来是关于冒泡排序的时间复杂度分析。冒泡排序的时间复杂度为O(n^2)，其中n代表待排序的元素个数。这意味着当数据规模增加时，冒泡排序所需的运算次数会呈平方级增长。因此，冒泡排序在处理大规模数据时效率较低。但同时，由于其简单易懂的实现逻辑，冒泡排序适用于小规模数据或者已经基本有序的数据。在这种情况下，冒泡排序可以提供较好的性能表现。总结来说，冒泡排序是一种简单而直观的排序算法，其基本原理是通过相邻元素的比较和交换来实现排序。它的具体实现步骤包括多次遍历数组，每次都将未排序的最大值移动到末尾。然而，由于其时间复杂度较高，冒泡排序在处理大规模数据时效率较低，更适合小规模数据或者已经基本有序的数据场景。通过深入了解冒泡排序的原理和特点，我们可以更好地选择和应用适合的排序算法来解决问题。</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这段我将以冒泡排序为话题，深入探讨其原理、实现步骤以及时间复杂度。首先，让我们来讨论冒泡排序的基本原理。冒泡排序是一种简单的排序算法，通过相邻元素之间的比较和交换来实现排序。具体地说，该算法重复地遍历要排序的数列，一次比较两个元素，如果它们的顺序错误就把它们交换过来。这种操作会使得未排序的最大值逐渐向数组的末尾移动。通过多次这样的遍历，我们可以将整个列表按照从小到大的顺序排列完毕。下面我将详细介绍冒泡排序的具体实现步骤。冒泡排序的实现包括多次遍历数组，每次遍历都将未排序的最大值移到末尾。在每一次遍历过程中，我们从数组的第一个元素开始，比较相邻的两个元素，如果前一个元素大于后一个元素，则交换它们的位置。接着，对第二个元素到倒数第二个元素进行同样的操作。这个过程会一直持续，直到最后一个元素被检查完为止。然后，我们再次从第一个元素开始进行遍历，这次是检查已经排序的元素是否满足从小到大的顺序。如果不满足，则再次进行相邻元素的比较和交换。这样经过多次的遍历和比较，我们最终得到一个按照递增或递减顺序排列的数列。接下来是关于冒泡排序的时间复杂度分析。冒泡排序的时间复杂度为O(n^2)，其中n代表待排序的元素个数。这意味着当数据规模增加时，冒泡排序所需的运算次数会呈平方级增长。因此，冒泡排序在处理大规模数据时效率较低。但同时，由于其简单易懂的实现逻辑，冒泡排序适用于小规模数据或者已经基本有序的数据。在这种情况下，冒泡排序可以提供较好的性能表现。总结来说，冒泡排序是一种简单而直观的排序算法，其基本原理是通过相邻元素的比较和交换来实现排序。它的具体实现步骤包括多次遍历数组，每次都将未排序的最大值移动到末尾。然而，由于其时间复杂度较高，冒泡排序在处理大规模数据时效率较低，更适合小规模数据或者已经基本有序的数据场景。通过深入了解冒泡排序的原理和特点，我们可以更好地选择和应用适合的排序算法来解决问题。</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在今天的分享中，我们将深入探讨TopK问题，首先介绍解决思路和分析。在解决问题之前，我们需要进行前置准备，检验算法的正确性。接着，我将向大家展示四种解决方案：第一种、第二种、第三种和第四种。让我们一起探索这个问题的解决方法吧。</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这部分我将以深入分析几种常见排序算法的原理，包括冒泡排序、选择排序和插入排序。首先，让我们来看一下冒泡排序的工作原理。冒泡排序通过不断地比较相邻的元素并进行适当的元素交换，将数列中的最大（或最小）值逐步“冒泡”到数列的末端。这种排序方法虽然直观简单，但效率相对较低，尤其是在处理大规模数据时。接着，我们来解析一下选择排序算法。在执行选择排序时，我们会从待排序部分的第一个元素开始，遍历整个未排序部分，每次从未排序部分中选出最小（或最大）的元素，然后将该元素放到已排序序列的末尾。这个过程会持续进行，直到所有的元素都已经被正确地排序到他们应该在的位置上。最后，我们来剖析一下插入排序的过程。插入排序的工作方式是从第二个元素开始，将当前元素与前面的元素进行比较，找到合适的位置并插入，从而实现有序排列。尽管插入排序在某些特定情况下可以表现得非常高效，但其总体性能通常不如其他更先进的算法。这些就是我们今天要讨论的三种基础的、广泛使用的排序算法：冒泡排序、选择排序和插入排序。在接下来的部分，我们将深入研究这些算法的具体实现和应用。</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E8FD0B7A-F5DD-4F40-B4CB-3B2C354B893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8FD0B7A-F5DD-4F40-B4CB-3B2C354B893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8FD0B7A-F5DD-4F40-B4CB-3B2C354B893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8FD0B7A-F5DD-4F40-B4CB-3B2C354B893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8FD0B7A-F5DD-4F40-B4CB-3B2C354B893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E8FD0B7A-F5DD-4F40-B4CB-3B2C354B893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E8FD0B7A-F5DD-4F40-B4CB-3B2C354B893A}"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E8FD0B7A-F5DD-4F40-B4CB-3B2C354B893A}"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0"/>
            <a:ext cx="2844800" cy="365125"/>
          </a:xfrm>
        </p:spPr>
        <p:txBody>
          <a:bodyPr/>
          <a:lstStyle/>
          <a:p>
            <a:fld id="{E8FD0B7A-F5DD-4F40-B4CB-3B2C354B893A}" type="datetimeFigureOut">
              <a:rPr lang="en-US" smtClean="0"/>
            </a:fld>
            <a:endParaRPr lang="en-US"/>
          </a:p>
        </p:txBody>
      </p:sp>
      <p:sp>
        <p:nvSpPr>
          <p:cNvPr id="3" name="Footer Placeholder 2"/>
          <p:cNvSpPr>
            <a:spLocks noGrp="1"/>
          </p:cNvSpPr>
          <p:nvPr>
            <p:ph type="ftr" sz="quarter" idx="11"/>
          </p:nvPr>
        </p:nvSpPr>
        <p:spPr>
          <a:xfrm>
            <a:off x="4165600" y="6356350"/>
            <a:ext cx="3860800" cy="365125"/>
          </a:xfrm>
        </p:spPr>
        <p:txBody>
          <a:bodyPr/>
          <a:lstStyle/>
          <a:p>
            <a:endParaRPr lang="en-US"/>
          </a:p>
        </p:txBody>
      </p:sp>
      <p:sp>
        <p:nvSpPr>
          <p:cNvPr id="4" name="Slide Number Placeholder 3"/>
          <p:cNvSpPr>
            <a:spLocks noGrp="1"/>
          </p:cNvSpPr>
          <p:nvPr>
            <p:ph type="sldNum" sz="quarter" idx="12"/>
          </p:nvPr>
        </p:nvSpPr>
        <p:spPr>
          <a:xfrm>
            <a:off x="8737600" y="6356350"/>
            <a:ext cx="2844800" cy="365125"/>
          </a:xfrm>
        </p:spPr>
        <p:txBody>
          <a:bodyPr/>
          <a:lstStyle/>
          <a:p>
            <a:fld id="{93AE1883-0942-4AA3-9DB2-9C7C3A0314B1}" type="slidenum">
              <a:rPr lang="en-US" smtClean="0"/>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8FD0B7A-F5DD-4F40-B4CB-3B2C354B893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8FD0B7A-F5DD-4F40-B4CB-3B2C354B893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smtClean="0"/>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7.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7.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7.xml"/><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7.png"/><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7.png"/><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7.xml"/><Relationship Id="rId3" Type="http://schemas.openxmlformats.org/officeDocument/2006/relationships/image" Target="../media/image21.png"/><Relationship Id="rId2" Type="http://schemas.openxmlformats.org/officeDocument/2006/relationships/image" Target="../media/image7.png"/><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7.xml"/><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7.png"/><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7.xml"/><Relationship Id="rId3" Type="http://schemas.openxmlformats.org/officeDocument/2006/relationships/image" Target="../media/image24.png"/><Relationship Id="rId2" Type="http://schemas.openxmlformats.org/officeDocument/2006/relationships/image" Target="../media/image7.png"/><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slideLayout" Target="../slideLayouts/slideLayout7.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tags" Target="../tags/tag1.xml"/><Relationship Id="rId2" Type="http://schemas.openxmlformats.org/officeDocument/2006/relationships/image" Target="../media/image3.pn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7" Type="http://schemas.openxmlformats.org/officeDocument/2006/relationships/notesSlide" Target="../notesSlides/notesSlide20.xml"/><Relationship Id="rId6"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7.png"/><Relationship Id="rId1" Type="http://schemas.openxmlformats.org/officeDocument/2006/relationships/image" Target="../media/image6.png"/></Relationships>
</file>

<file path=ppt/slides/_rels/slide21.xml.rels><?xml version="1.0" encoding="UTF-8" standalone="yes"?>
<Relationships xmlns="http://schemas.openxmlformats.org/package/2006/relationships"><Relationship Id="rId6" Type="http://schemas.openxmlformats.org/officeDocument/2006/relationships/notesSlide" Target="../notesSlides/notesSlide21.xml"/><Relationship Id="rId5" Type="http://schemas.openxmlformats.org/officeDocument/2006/relationships/slideLayout" Target="../slideLayouts/slideLayout7.xml"/><Relationship Id="rId4" Type="http://schemas.openxmlformats.org/officeDocument/2006/relationships/image" Target="../media/image29.emf"/><Relationship Id="rId3" Type="http://schemas.openxmlformats.org/officeDocument/2006/relationships/image" Target="../media/image28.png"/><Relationship Id="rId2" Type="http://schemas.openxmlformats.org/officeDocument/2006/relationships/image" Target="../media/image7.png"/><Relationship Id="rId1"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7.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sp>
        <p:nvSpPr>
          <p:cNvPr id="2" name="New shape"/>
          <p:cNvSpPr/>
          <p:nvPr/>
        </p:nvSpPr>
        <p:spPr>
          <a:xfrm>
            <a:off x="611778" y="2012267"/>
            <a:ext cx="11038043" cy="1198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lang="zh-CN" sz="4800" b="1" i="0">
                <a:solidFill>
                  <a:srgbClr val="000000"/>
                </a:solidFill>
                <a:highlight>
                  <a:srgbClr val="FFFFFF">
                    <a:alpha val="0"/>
                  </a:srgbClr>
                </a:highlight>
                <a:latin typeface="微软雅黑" panose="020B0503020204020204" charset="-122"/>
              </a:rPr>
              <a:t>图论之最大流</a:t>
            </a:r>
            <a:r>
              <a:rPr sz="4800" b="1" i="0">
                <a:solidFill>
                  <a:srgbClr val="000000"/>
                </a:solidFill>
                <a:highlight>
                  <a:srgbClr val="FFFFFF">
                    <a:alpha val="0"/>
                  </a:srgbClr>
                </a:highlight>
                <a:latin typeface="微软雅黑" panose="020B0503020204020204" charset="-122"/>
              </a:rPr>
              <a:t>问题探究</a:t>
            </a:r>
            <a:endParaRPr sz="4800" b="1" i="0">
              <a:solidFill>
                <a:srgbClr val="000000"/>
              </a:solidFill>
              <a:highlight>
                <a:srgbClr val="FFFFFF">
                  <a:alpha val="0"/>
                </a:srgbClr>
              </a:highlight>
              <a:latin typeface="微软雅黑" panose="020B0503020204020204" charset="-122"/>
            </a:endParaRPr>
          </a:p>
        </p:txBody>
      </p:sp>
      <p:sp>
        <p:nvSpPr>
          <p:cNvPr id="3" name="New shape"/>
          <p:cNvSpPr/>
          <p:nvPr/>
        </p:nvSpPr>
        <p:spPr>
          <a:xfrm>
            <a:off x="622800" y="3101012"/>
            <a:ext cx="1101600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p:txBody>
      </p:sp>
      <p:sp>
        <p:nvSpPr>
          <p:cNvPr id="4" name="New shape"/>
          <p:cNvSpPr/>
          <p:nvPr/>
        </p:nvSpPr>
        <p:spPr>
          <a:xfrm>
            <a:off x="611778" y="3098226"/>
            <a:ext cx="11038043" cy="78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lang="zh-CN" sz="3000" b="1" i="0">
                <a:solidFill>
                  <a:srgbClr val="002B7F"/>
                </a:solidFill>
                <a:highlight>
                  <a:srgbClr val="FFFFFF">
                    <a:alpha val="0"/>
                  </a:srgbClr>
                </a:highlight>
                <a:latin typeface="微软雅黑" panose="020B0503020204020204" charset="-122"/>
              </a:rPr>
              <a:t>最大流算法</a:t>
            </a:r>
            <a:r>
              <a:rPr lang="zh-CN" sz="3000" b="1" i="0">
                <a:solidFill>
                  <a:srgbClr val="002B7F"/>
                </a:solidFill>
                <a:highlight>
                  <a:srgbClr val="FFFFFF">
                    <a:alpha val="0"/>
                  </a:srgbClr>
                </a:highlight>
                <a:latin typeface="微软雅黑" panose="020B0503020204020204" charset="-122"/>
              </a:rPr>
              <a:t>分析</a:t>
            </a:r>
            <a:endParaRPr lang="zh-CN" sz="3000" b="1" i="0">
              <a:solidFill>
                <a:srgbClr val="002B7F"/>
              </a:solidFill>
              <a:highlight>
                <a:srgbClr val="FFFFFF">
                  <a:alpha val="0"/>
                </a:srgbClr>
              </a:highlight>
              <a:latin typeface="微软雅黑" panose="020B0503020204020204" charset="-122"/>
            </a:endParaRPr>
          </a:p>
        </p:txBody>
      </p:sp>
      <p:sp>
        <p:nvSpPr>
          <p:cNvPr id="5" name="New shape"/>
          <p:cNvSpPr/>
          <p:nvPr/>
        </p:nvSpPr>
        <p:spPr>
          <a:xfrm>
            <a:off x="622800" y="4138369"/>
            <a:ext cx="1101600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p:txBody>
      </p:sp>
      <p:sp>
        <p:nvSpPr>
          <p:cNvPr id="6" name="New shape"/>
          <p:cNvSpPr/>
          <p:nvPr/>
        </p:nvSpPr>
        <p:spPr>
          <a:xfrm>
            <a:off x="622800" y="4138369"/>
            <a:ext cx="1101600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p:txBody>
      </p:sp>
      <p:sp>
        <p:nvSpPr>
          <p:cNvPr id="7" name="New shape"/>
          <p:cNvSpPr/>
          <p:nvPr/>
        </p:nvSpPr>
        <p:spPr>
          <a:xfrm>
            <a:off x="622800" y="4138369"/>
            <a:ext cx="1101600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p:txBody>
      </p:sp>
      <p:sp>
        <p:nvSpPr>
          <p:cNvPr id="8" name="New shape"/>
          <p:cNvSpPr/>
          <p:nvPr/>
        </p:nvSpPr>
        <p:spPr>
          <a:xfrm>
            <a:off x="611778" y="4208444"/>
            <a:ext cx="11038043" cy="4552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lang="zh-CN" sz="1575" b="0" i="0">
                <a:solidFill>
                  <a:srgbClr val="000000"/>
                </a:solidFill>
                <a:highlight>
                  <a:srgbClr val="FFFFFF">
                    <a:alpha val="0"/>
                  </a:srgbClr>
                </a:highlight>
                <a:latin typeface="微软雅黑" panose="020B0503020204020204" charset="-122"/>
              </a:rPr>
              <a:t>指导老师：刘刚</a:t>
            </a:r>
            <a:r>
              <a:rPr lang="en-US" altLang="zh-CN" sz="1575" b="0" i="0">
                <a:solidFill>
                  <a:srgbClr val="000000"/>
                </a:solidFill>
                <a:highlight>
                  <a:srgbClr val="FFFFFF">
                    <a:alpha val="0"/>
                  </a:srgbClr>
                </a:highlight>
                <a:latin typeface="微软雅黑" panose="020B0503020204020204" charset="-122"/>
              </a:rPr>
              <a:t>	</a:t>
            </a:r>
            <a:r>
              <a:rPr lang="zh-CN" altLang="en-US" sz="1575" b="0" i="0">
                <a:solidFill>
                  <a:srgbClr val="000000"/>
                </a:solidFill>
                <a:highlight>
                  <a:srgbClr val="FFFFFF">
                    <a:alpha val="0"/>
                  </a:srgbClr>
                </a:highlight>
                <a:latin typeface="微软雅黑" panose="020B0503020204020204" charset="-122"/>
              </a:rPr>
              <a:t>分享人：吴嘉楷</a:t>
            </a:r>
            <a:endParaRPr lang="zh-CN" altLang="en-US" sz="1575" b="0" i="0">
              <a:solidFill>
                <a:srgbClr val="000000"/>
              </a:solidFill>
              <a:highlight>
                <a:srgbClr val="FFFFFF">
                  <a:alpha val="0"/>
                </a:srgbClr>
              </a:highlight>
              <a:latin typeface="微软雅黑" panose="020B0503020204020204" charset="-122"/>
            </a:endParaRPr>
          </a:p>
        </p:txBody>
      </p:sp>
      <p:sp>
        <p:nvSpPr>
          <p:cNvPr id="10" name="文本框 9"/>
          <p:cNvSpPr txBox="1"/>
          <p:nvPr/>
        </p:nvSpPr>
        <p:spPr>
          <a:xfrm>
            <a:off x="4511675" y="764540"/>
            <a:ext cx="3565525" cy="1198880"/>
          </a:xfrm>
          <a:prstGeom prst="rect">
            <a:avLst/>
          </a:prstGeom>
          <a:noFill/>
        </p:spPr>
        <p:txBody>
          <a:bodyPr wrap="square" rtlCol="0">
            <a:spAutoFit/>
          </a:bodyPr>
          <a:lstStyle/>
          <a:p>
            <a:pPr algn="ctr"/>
            <a:r>
              <a:rPr lang="zh-CN" altLang="en-US" sz="7200">
                <a:ln w="15875"/>
                <a:gradFill>
                  <a:gsLst>
                    <a:gs pos="0">
                      <a:schemeClr val="accent1">
                        <a:hueMod val="80000"/>
                      </a:schemeClr>
                    </a:gs>
                    <a:gs pos="100000">
                      <a:schemeClr val="accent1">
                        <a:alpha val="100000"/>
                      </a:schemeClr>
                    </a:gs>
                  </a:gsLst>
                  <a:lin ang="2700000" scaled="0"/>
                </a:gradFill>
                <a:effectLst/>
              </a:rPr>
              <a:t>实验</a:t>
            </a:r>
            <a:r>
              <a:rPr lang="zh-CN" altLang="en-US" sz="7200">
                <a:ln w="15875"/>
                <a:gradFill>
                  <a:gsLst>
                    <a:gs pos="0">
                      <a:schemeClr val="accent1">
                        <a:hueMod val="80000"/>
                      </a:schemeClr>
                    </a:gs>
                    <a:gs pos="100000">
                      <a:schemeClr val="accent1">
                        <a:alpha val="100000"/>
                      </a:schemeClr>
                    </a:gs>
                  </a:gsLst>
                  <a:lin ang="2700000" scaled="0"/>
                </a:gradFill>
                <a:effectLst/>
              </a:rPr>
              <a:t>六</a:t>
            </a:r>
            <a:endParaRPr lang="zh-CN" altLang="en-US" sz="7200">
              <a:ln w="15875"/>
              <a:gradFill>
                <a:gsLst>
                  <a:gs pos="0">
                    <a:schemeClr val="accent1">
                      <a:hueMod val="80000"/>
                    </a:schemeClr>
                  </a:gs>
                  <a:gs pos="100000">
                    <a:schemeClr val="accent1">
                      <a:alpha val="100000"/>
                    </a:schemeClr>
                  </a:gs>
                </a:gsLst>
                <a:lin ang="2700000" scaled="0"/>
              </a:gradFill>
              <a:effectLst/>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avLst/>
          </a:prstGeom>
          <a:ln>
            <a:noFill/>
          </a:ln>
        </p:spPr>
      </p:pic>
      <p:sp>
        <p:nvSpPr>
          <p:cNvPr id="3" name="New shape"/>
          <p:cNvSpPr/>
          <p:nvPr/>
        </p:nvSpPr>
        <p:spPr>
          <a:xfrm>
            <a:off x="982800" y="103205"/>
            <a:ext cx="9369360" cy="78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sz="3000" b="1">
                <a:solidFill>
                  <a:schemeClr val="accent1"/>
                </a:solidFill>
                <a:highlight>
                  <a:srgbClr val="FFFFFF">
                    <a:alpha val="0"/>
                  </a:srgbClr>
                </a:highlight>
                <a:latin typeface="微软雅黑" panose="020B0503020204020204" charset="-122"/>
                <a:sym typeface="+mn-ea"/>
              </a:rPr>
              <a:t>Ford-Fulkerson（FF算法）</a:t>
            </a:r>
            <a:endParaRPr lang="zh-CN" sz="3000" b="1" i="0">
              <a:solidFill>
                <a:schemeClr val="accent1"/>
              </a:solidFill>
              <a:highlight>
                <a:srgbClr val="FFFFFF">
                  <a:alpha val="0"/>
                </a:srgbClr>
              </a:highlight>
              <a:latin typeface="微软雅黑" panose="020B0503020204020204" charset="-122"/>
            </a:endParaRPr>
          </a:p>
        </p:txBody>
      </p:sp>
      <p:pic>
        <p:nvPicPr>
          <p:cNvPr id="4" name="图片 -2147482614" descr="增广路径寻找过程"/>
          <p:cNvPicPr>
            <a:picLocks noChangeAspect="1"/>
          </p:cNvPicPr>
          <p:nvPr/>
        </p:nvPicPr>
        <p:blipFill>
          <a:blip r:embed="rId3"/>
          <a:srcRect t="992" r="2884" b="703"/>
          <a:stretch>
            <a:fillRect/>
          </a:stretch>
        </p:blipFill>
        <p:spPr>
          <a:xfrm>
            <a:off x="1989455" y="970915"/>
            <a:ext cx="2905125" cy="5158740"/>
          </a:xfrm>
          <a:prstGeom prst="rect">
            <a:avLst/>
          </a:prstGeom>
          <a:noFill/>
          <a:ln w="9525">
            <a:noFill/>
          </a:ln>
        </p:spPr>
      </p:pic>
      <p:pic>
        <p:nvPicPr>
          <p:cNvPr id="7" name="图片 6"/>
          <p:cNvPicPr>
            <a:picLocks noChangeAspect="1"/>
          </p:cNvPicPr>
          <p:nvPr/>
        </p:nvPicPr>
        <p:blipFill>
          <a:blip r:embed="rId4"/>
          <a:stretch>
            <a:fillRect/>
          </a:stretch>
        </p:blipFill>
        <p:spPr>
          <a:xfrm>
            <a:off x="6018530" y="980440"/>
            <a:ext cx="4869815" cy="3107690"/>
          </a:xfrm>
          <a:prstGeom prst="rect">
            <a:avLst/>
          </a:prstGeom>
        </p:spPr>
      </p:pic>
      <p:sp>
        <p:nvSpPr>
          <p:cNvPr id="13" name="文本框 12"/>
          <p:cNvSpPr txBox="1"/>
          <p:nvPr/>
        </p:nvSpPr>
        <p:spPr>
          <a:xfrm>
            <a:off x="6167755" y="4625340"/>
            <a:ext cx="5119370" cy="1024890"/>
          </a:xfrm>
          <a:prstGeom prst="rect">
            <a:avLst/>
          </a:prstGeom>
          <a:noFill/>
        </p:spPr>
        <p:txBody>
          <a:bodyPr wrap="square" rtlCol="0">
            <a:spAutoFit/>
          </a:bodyPr>
          <a:p>
            <a:pPr>
              <a:lnSpc>
                <a:spcPct val="100000"/>
              </a:lnSpc>
              <a:spcBef>
                <a:spcPts val="0"/>
              </a:spcBef>
              <a:spcAft>
                <a:spcPts val="800"/>
              </a:spcAft>
            </a:pPr>
            <a:r>
              <a:rPr lang="zh-CN" altLang="en-US">
                <a:solidFill>
                  <a:schemeClr val="accent1"/>
                </a:solidFill>
                <a:effectLst>
                  <a:outerShdw blurRad="38100" dist="25400" dir="5400000" algn="ctr" rotWithShape="0">
                    <a:srgbClr val="6E747A">
                      <a:alpha val="43000"/>
                    </a:srgbClr>
                  </a:outerShdw>
                </a:effectLst>
              </a:rPr>
              <a:t>时间复杂度：</a:t>
            </a:r>
            <a:r>
              <a:rPr lang="zh-CN" altLang="en-US">
                <a:ln/>
                <a:solidFill>
                  <a:schemeClr val="tx1"/>
                </a:solidFill>
                <a:effectLst/>
              </a:rPr>
              <a:t>（</a:t>
            </a:r>
            <a:r>
              <a:rPr lang="en-US" altLang="zh-CN">
                <a:ln/>
                <a:solidFill>
                  <a:schemeClr val="tx1"/>
                </a:solidFill>
                <a:effectLst/>
              </a:rPr>
              <a:t>f</a:t>
            </a:r>
            <a:r>
              <a:rPr lang="zh-CN" altLang="en-US">
                <a:ln/>
                <a:solidFill>
                  <a:schemeClr val="tx1"/>
                </a:solidFill>
                <a:effectLst/>
              </a:rPr>
              <a:t>为最大流）</a:t>
            </a:r>
            <a:endParaRPr lang="zh-CN" altLang="en-US">
              <a:solidFill>
                <a:schemeClr val="accent1"/>
              </a:solidFill>
              <a:effectLst>
                <a:outerShdw blurRad="38100" dist="25400" dir="5400000" algn="ctr" rotWithShape="0">
                  <a:srgbClr val="6E747A">
                    <a:alpha val="43000"/>
                  </a:srgbClr>
                </a:outerShdw>
              </a:effectLst>
            </a:endParaRPr>
          </a:p>
          <a:p>
            <a:r>
              <a:rPr lang="zh-CN" altLang="en-US"/>
              <a:t>执行</a:t>
            </a:r>
            <a:r>
              <a:rPr lang="en-US" altLang="zh-CN"/>
              <a:t> f </a:t>
            </a:r>
            <a:r>
              <a:rPr lang="zh-CN" altLang="en-US"/>
              <a:t>次</a:t>
            </a:r>
            <a:r>
              <a:rPr lang="en-US" altLang="zh-CN"/>
              <a:t>DFS    ——   O</a:t>
            </a:r>
            <a:r>
              <a:rPr lang="zh-CN" altLang="en-US"/>
              <a:t>（</a:t>
            </a:r>
            <a:r>
              <a:rPr lang="en-US" altLang="zh-CN"/>
              <a:t>f</a:t>
            </a:r>
            <a:r>
              <a:rPr lang="zh-CN" altLang="en-US"/>
              <a:t>）</a:t>
            </a:r>
            <a:endParaRPr lang="en-US" altLang="zh-CN"/>
          </a:p>
          <a:p>
            <a:r>
              <a:rPr lang="zh-CN" altLang="en-US"/>
              <a:t>每次</a:t>
            </a:r>
            <a:r>
              <a:rPr lang="en-US" altLang="zh-CN"/>
              <a:t>DFS</a:t>
            </a:r>
            <a:r>
              <a:rPr lang="zh-CN" altLang="en-US"/>
              <a:t>耗时</a:t>
            </a:r>
            <a:r>
              <a:rPr lang="en-US" altLang="zh-CN"/>
              <a:t>   ——   O</a:t>
            </a:r>
            <a:r>
              <a:rPr lang="zh-CN" altLang="en-US"/>
              <a:t>（</a:t>
            </a:r>
            <a:r>
              <a:rPr lang="en-US" altLang="zh-CN"/>
              <a:t>e</a:t>
            </a:r>
            <a:r>
              <a:rPr lang="zh-CN" altLang="en-US"/>
              <a:t>）</a:t>
            </a:r>
            <a:endParaRPr lang="zh-CN" altLang="en-US"/>
          </a:p>
        </p:txBody>
      </p:sp>
      <p:sp>
        <p:nvSpPr>
          <p:cNvPr id="14" name="右大括号 13"/>
          <p:cNvSpPr/>
          <p:nvPr/>
        </p:nvSpPr>
        <p:spPr>
          <a:xfrm>
            <a:off x="8903970" y="5085080"/>
            <a:ext cx="287655" cy="504190"/>
          </a:xfrm>
          <a:prstGeom prst="rightBrace">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18" name="文本框 17"/>
          <p:cNvSpPr txBox="1"/>
          <p:nvPr/>
        </p:nvSpPr>
        <p:spPr>
          <a:xfrm>
            <a:off x="9335770" y="5156835"/>
            <a:ext cx="1182370" cy="368300"/>
          </a:xfrm>
          <a:prstGeom prst="rect">
            <a:avLst/>
          </a:prstGeom>
          <a:noFill/>
        </p:spPr>
        <p:txBody>
          <a:bodyPr wrap="square" rtlCol="0">
            <a:spAutoFit/>
          </a:bodyPr>
          <a:p>
            <a:r>
              <a:rPr lang="en-US" altLang="zh-CN">
                <a:solidFill>
                  <a:schemeClr val="accent1"/>
                </a:solidFill>
                <a:effectLst>
                  <a:outerShdw blurRad="38100" dist="25400" dir="5400000" algn="ctr" rotWithShape="0">
                    <a:srgbClr val="6E747A">
                      <a:alpha val="43000"/>
                    </a:srgbClr>
                  </a:outerShdw>
                </a:effectLst>
              </a:rPr>
              <a:t>O</a:t>
            </a:r>
            <a:r>
              <a:rPr lang="zh-CN" altLang="en-US">
                <a:solidFill>
                  <a:schemeClr val="accent1"/>
                </a:solidFill>
                <a:effectLst>
                  <a:outerShdw blurRad="38100" dist="25400" dir="5400000" algn="ctr" rotWithShape="0">
                    <a:srgbClr val="6E747A">
                      <a:alpha val="43000"/>
                    </a:srgbClr>
                  </a:outerShdw>
                </a:effectLst>
              </a:rPr>
              <a:t>（</a:t>
            </a:r>
            <a:r>
              <a:rPr lang="en-US" altLang="zh-CN">
                <a:solidFill>
                  <a:schemeClr val="accent1"/>
                </a:solidFill>
                <a:effectLst>
                  <a:outerShdw blurRad="38100" dist="25400" dir="5400000" algn="ctr" rotWithShape="0">
                    <a:srgbClr val="6E747A">
                      <a:alpha val="43000"/>
                    </a:srgbClr>
                  </a:outerShdw>
                </a:effectLst>
              </a:rPr>
              <a:t>f</a:t>
            </a:r>
            <a:r>
              <a:rPr lang="zh-CN" altLang="en-US">
                <a:solidFill>
                  <a:schemeClr val="accent1"/>
                </a:solidFill>
                <a:effectLst>
                  <a:outerShdw blurRad="38100" dist="25400" dir="5400000" algn="ctr" rotWithShape="0">
                    <a:srgbClr val="6E747A">
                      <a:alpha val="43000"/>
                    </a:srgbClr>
                  </a:outerShdw>
                </a:effectLst>
              </a:rPr>
              <a:t>×</a:t>
            </a:r>
            <a:r>
              <a:rPr lang="en-US" altLang="zh-CN">
                <a:solidFill>
                  <a:schemeClr val="accent1"/>
                </a:solidFill>
                <a:effectLst>
                  <a:outerShdw blurRad="38100" dist="25400" dir="5400000" algn="ctr" rotWithShape="0">
                    <a:srgbClr val="6E747A">
                      <a:alpha val="43000"/>
                    </a:srgbClr>
                  </a:outerShdw>
                </a:effectLst>
              </a:rPr>
              <a:t>e</a:t>
            </a:r>
            <a:r>
              <a:rPr lang="zh-CN" altLang="en-US">
                <a:solidFill>
                  <a:schemeClr val="accent1"/>
                </a:solidFill>
                <a:effectLst>
                  <a:outerShdw blurRad="38100" dist="25400" dir="5400000" algn="ctr" rotWithShape="0">
                    <a:srgbClr val="6E747A">
                      <a:alpha val="43000"/>
                    </a:srgbClr>
                  </a:outerShdw>
                </a:effectLst>
              </a:rPr>
              <a:t>）</a:t>
            </a:r>
            <a:endParaRPr lang="zh-CN" altLang="en-US">
              <a:solidFill>
                <a:schemeClr val="accent1"/>
              </a:solidFill>
              <a:effectLst>
                <a:outerShdw blurRad="38100" dist="25400" dir="5400000" algn="ctr" rotWithShape="0">
                  <a:srgbClr val="6E747A">
                    <a:alpha val="43000"/>
                  </a:srgbClr>
                </a:outerShdw>
              </a:effectLst>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avLst/>
          </a:prstGeom>
          <a:ln>
            <a:noFill/>
          </a:ln>
        </p:spPr>
      </p:pic>
      <p:sp>
        <p:nvSpPr>
          <p:cNvPr id="3" name="New shape"/>
          <p:cNvSpPr/>
          <p:nvPr/>
        </p:nvSpPr>
        <p:spPr>
          <a:xfrm>
            <a:off x="982800" y="103205"/>
            <a:ext cx="9369360" cy="78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sz="3000" b="1" i="0">
                <a:solidFill>
                  <a:schemeClr val="accent1"/>
                </a:solidFill>
                <a:highlight>
                  <a:srgbClr val="FFFFFF">
                    <a:alpha val="0"/>
                  </a:srgbClr>
                </a:highlight>
                <a:latin typeface="微软雅黑" panose="020B0503020204020204" charset="-122"/>
              </a:rPr>
              <a:t>Edmond-Karp（EK算法）</a:t>
            </a:r>
            <a:endParaRPr lang="zh-CN" sz="3000" b="1" i="0">
              <a:solidFill>
                <a:schemeClr val="accent1"/>
              </a:solidFill>
              <a:highlight>
                <a:srgbClr val="FFFFFF">
                  <a:alpha val="0"/>
                </a:srgbClr>
              </a:highlight>
              <a:latin typeface="微软雅黑" panose="020B0503020204020204" charset="-122"/>
            </a:endParaRPr>
          </a:p>
        </p:txBody>
      </p:sp>
      <p:sp>
        <p:nvSpPr>
          <p:cNvPr id="5" name="文本框 4"/>
          <p:cNvSpPr txBox="1"/>
          <p:nvPr/>
        </p:nvSpPr>
        <p:spPr>
          <a:xfrm>
            <a:off x="1775460" y="1339850"/>
            <a:ext cx="8905240" cy="1050290"/>
          </a:xfrm>
          <a:prstGeom prst="rect">
            <a:avLst/>
          </a:prstGeom>
          <a:noFill/>
        </p:spPr>
        <p:txBody>
          <a:bodyPr wrap="square" rtlCol="0">
            <a:spAutoFit/>
          </a:bodyPr>
          <a:p>
            <a:pPr>
              <a:lnSpc>
                <a:spcPct val="100000"/>
              </a:lnSpc>
              <a:spcBef>
                <a:spcPts val="0"/>
              </a:spcBef>
              <a:spcAft>
                <a:spcPts val="1000"/>
              </a:spcAft>
            </a:pPr>
            <a:r>
              <a:rPr lang="zh-CN" altLang="en-US">
                <a:solidFill>
                  <a:schemeClr val="accent1"/>
                </a:solidFill>
                <a:effectLst>
                  <a:outerShdw blurRad="38100" dist="25400" dir="5400000" algn="ctr" rotWithShape="0">
                    <a:srgbClr val="6E747A">
                      <a:alpha val="43000"/>
                    </a:srgbClr>
                  </a:outerShdw>
                </a:effectLst>
              </a:rPr>
              <a:t>算法思想：</a:t>
            </a:r>
            <a:endParaRPr lang="zh-CN" altLang="en-US">
              <a:solidFill>
                <a:schemeClr val="accent1"/>
              </a:solidFill>
              <a:effectLst>
                <a:outerShdw blurRad="38100" dist="25400" dir="5400000" algn="ctr" rotWithShape="0">
                  <a:srgbClr val="6E747A">
                    <a:alpha val="43000"/>
                  </a:srgbClr>
                </a:outerShdw>
              </a:effectLst>
            </a:endParaRPr>
          </a:p>
          <a:p>
            <a:pPr indent="457200"/>
            <a:r>
              <a:t>使用广度优先搜索（BFS）来选择增广路径，从而保证每次找到的增广路径是最短路径，这样可以更快地收敛到最大流。</a:t>
            </a:r>
          </a:p>
        </p:txBody>
      </p:sp>
      <p:sp>
        <p:nvSpPr>
          <p:cNvPr id="17" name="文本框 16"/>
          <p:cNvSpPr txBox="1"/>
          <p:nvPr/>
        </p:nvSpPr>
        <p:spPr>
          <a:xfrm>
            <a:off x="4033520" y="2637155"/>
            <a:ext cx="4388485" cy="368300"/>
          </a:xfrm>
          <a:prstGeom prst="rect">
            <a:avLst/>
          </a:prstGeom>
          <a:noFill/>
        </p:spPr>
        <p:txBody>
          <a:bodyPr wrap="square" rtlCol="0">
            <a:spAutoFit/>
          </a:bodyPr>
          <a:p>
            <a:r>
              <a:rPr lang="zh-CN" b="1">
                <a:solidFill>
                  <a:schemeClr val="accent1"/>
                </a:solidFill>
                <a:highlight>
                  <a:srgbClr val="FFFFFF">
                    <a:alpha val="0"/>
                  </a:srgbClr>
                </a:highlight>
                <a:latin typeface="微软雅黑" panose="020B0503020204020204" charset="-122"/>
                <a:sym typeface="+mn-ea"/>
              </a:rPr>
              <a:t>Ford-Fulkerson</a:t>
            </a:r>
            <a:r>
              <a:rPr lang="en-US" altLang="zh-CN" b="1">
                <a:solidFill>
                  <a:schemeClr val="accent1"/>
                </a:solidFill>
                <a:highlight>
                  <a:srgbClr val="FFFFFF">
                    <a:alpha val="0"/>
                  </a:srgbClr>
                </a:highlight>
                <a:latin typeface="微软雅黑" panose="020B0503020204020204" charset="-122"/>
                <a:sym typeface="+mn-ea"/>
              </a:rPr>
              <a:t>  VS  </a:t>
            </a:r>
            <a:r>
              <a:rPr lang="zh-CN" b="1">
                <a:solidFill>
                  <a:schemeClr val="accent1"/>
                </a:solidFill>
                <a:highlight>
                  <a:srgbClr val="FFFFFF">
                    <a:alpha val="0"/>
                  </a:srgbClr>
                </a:highlight>
                <a:latin typeface="微软雅黑" panose="020B0503020204020204" charset="-122"/>
                <a:sym typeface="+mn-ea"/>
              </a:rPr>
              <a:t>Edmond-Karp</a:t>
            </a:r>
            <a:endParaRPr lang="en-US" altLang="zh-CN" b="1">
              <a:solidFill>
                <a:schemeClr val="accent1"/>
              </a:solidFill>
              <a:highlight>
                <a:srgbClr val="FFFFFF">
                  <a:alpha val="0"/>
                </a:srgbClr>
              </a:highlight>
              <a:latin typeface="微软雅黑" panose="020B0503020204020204" charset="-122"/>
              <a:sym typeface="+mn-ea"/>
            </a:endParaRPr>
          </a:p>
        </p:txBody>
      </p:sp>
      <p:pic>
        <p:nvPicPr>
          <p:cNvPr id="4" name="图片 -2147482610"/>
          <p:cNvPicPr>
            <a:picLocks noChangeAspect="1"/>
          </p:cNvPicPr>
          <p:nvPr/>
        </p:nvPicPr>
        <p:blipFill>
          <a:blip r:embed="rId3"/>
          <a:stretch>
            <a:fillRect/>
          </a:stretch>
        </p:blipFill>
        <p:spPr>
          <a:xfrm>
            <a:off x="1847850" y="3539490"/>
            <a:ext cx="3544570" cy="2160270"/>
          </a:xfrm>
          <a:prstGeom prst="rect">
            <a:avLst/>
          </a:prstGeom>
          <a:noFill/>
          <a:ln w="9525">
            <a:noFill/>
          </a:ln>
        </p:spPr>
      </p:pic>
      <p:pic>
        <p:nvPicPr>
          <p:cNvPr id="6" name="图片 -2147482609"/>
          <p:cNvPicPr>
            <a:picLocks noChangeAspect="1"/>
          </p:cNvPicPr>
          <p:nvPr/>
        </p:nvPicPr>
        <p:blipFill>
          <a:blip r:embed="rId4"/>
          <a:stretch>
            <a:fillRect/>
          </a:stretch>
        </p:blipFill>
        <p:spPr>
          <a:xfrm>
            <a:off x="6095683" y="4079558"/>
            <a:ext cx="4266565" cy="1080135"/>
          </a:xfrm>
          <a:prstGeom prst="rect">
            <a:avLst/>
          </a:prstGeom>
          <a:noFill/>
          <a:ln w="9525">
            <a:noFill/>
          </a:ln>
        </p:spPr>
      </p:pic>
      <p:sp>
        <p:nvSpPr>
          <p:cNvPr id="20" name="文本框 19"/>
          <p:cNvSpPr txBox="1"/>
          <p:nvPr/>
        </p:nvSpPr>
        <p:spPr>
          <a:xfrm>
            <a:off x="2639695" y="5805170"/>
            <a:ext cx="1603375" cy="368300"/>
          </a:xfrm>
          <a:prstGeom prst="rect">
            <a:avLst/>
          </a:prstGeom>
          <a:noFill/>
        </p:spPr>
        <p:txBody>
          <a:bodyPr wrap="square" rtlCol="0">
            <a:spAutoFit/>
          </a:bodyPr>
          <a:p>
            <a:r>
              <a:rPr lang="zh-CN" altLang="en-US"/>
              <a:t>增广两百万次</a:t>
            </a:r>
            <a:endParaRPr lang="zh-CN" altLang="en-US"/>
          </a:p>
        </p:txBody>
      </p:sp>
      <p:sp>
        <p:nvSpPr>
          <p:cNvPr id="21" name="文本框 20"/>
          <p:cNvSpPr txBox="1"/>
          <p:nvPr/>
        </p:nvSpPr>
        <p:spPr>
          <a:xfrm>
            <a:off x="7608570" y="5229225"/>
            <a:ext cx="1236980" cy="368300"/>
          </a:xfrm>
          <a:prstGeom prst="rect">
            <a:avLst/>
          </a:prstGeom>
          <a:noFill/>
        </p:spPr>
        <p:txBody>
          <a:bodyPr wrap="square" rtlCol="0">
            <a:spAutoFit/>
          </a:bodyPr>
          <a:p>
            <a:r>
              <a:rPr lang="zh-CN" altLang="en-US"/>
              <a:t>增广</a:t>
            </a:r>
            <a:r>
              <a:rPr lang="zh-CN" altLang="en-US"/>
              <a:t>两次</a:t>
            </a:r>
            <a:endParaRPr lang="zh-CN" altLang="en-US"/>
          </a:p>
        </p:txBody>
      </p:sp>
      <p:cxnSp>
        <p:nvCxnSpPr>
          <p:cNvPr id="22" name="直接箭头连接符 21"/>
          <p:cNvCxnSpPr/>
          <p:nvPr/>
        </p:nvCxnSpPr>
        <p:spPr>
          <a:xfrm flipH="1">
            <a:off x="3935730" y="2960370"/>
            <a:ext cx="766445" cy="46863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23" name="直接箭头连接符 22"/>
          <p:cNvCxnSpPr/>
          <p:nvPr/>
        </p:nvCxnSpPr>
        <p:spPr>
          <a:xfrm>
            <a:off x="7122795" y="2960370"/>
            <a:ext cx="701675" cy="97282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avLst/>
          </a:prstGeom>
          <a:ln>
            <a:noFill/>
          </a:ln>
        </p:spPr>
      </p:pic>
      <p:sp>
        <p:nvSpPr>
          <p:cNvPr id="3" name="New shape"/>
          <p:cNvSpPr/>
          <p:nvPr/>
        </p:nvSpPr>
        <p:spPr>
          <a:xfrm>
            <a:off x="982800" y="103205"/>
            <a:ext cx="9369360" cy="78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sz="3000" b="1">
                <a:solidFill>
                  <a:schemeClr val="accent1"/>
                </a:solidFill>
                <a:highlight>
                  <a:srgbClr val="FFFFFF">
                    <a:alpha val="0"/>
                  </a:srgbClr>
                </a:highlight>
                <a:latin typeface="微软雅黑" panose="020B0503020204020204" charset="-122"/>
                <a:sym typeface="+mn-ea"/>
              </a:rPr>
              <a:t>Edmond-Karp（EK算法）</a:t>
            </a:r>
            <a:endParaRPr lang="en-US" altLang="zh-CN" sz="3000" b="1" i="0">
              <a:solidFill>
                <a:schemeClr val="accent1"/>
              </a:solidFill>
              <a:highlight>
                <a:srgbClr val="FFFFFF">
                  <a:alpha val="0"/>
                </a:srgbClr>
              </a:highlight>
              <a:latin typeface="微软雅黑" panose="020B0503020204020204" charset="-122"/>
            </a:endParaRPr>
          </a:p>
        </p:txBody>
      </p:sp>
      <p:pic>
        <p:nvPicPr>
          <p:cNvPr id="9" name="图片 8"/>
          <p:cNvPicPr>
            <a:picLocks noChangeAspect="1"/>
          </p:cNvPicPr>
          <p:nvPr/>
        </p:nvPicPr>
        <p:blipFill>
          <a:blip r:embed="rId3"/>
          <a:stretch>
            <a:fillRect/>
          </a:stretch>
        </p:blipFill>
        <p:spPr>
          <a:xfrm>
            <a:off x="1055370" y="1576070"/>
            <a:ext cx="5516880" cy="3994150"/>
          </a:xfrm>
          <a:prstGeom prst="rect">
            <a:avLst/>
          </a:prstGeom>
        </p:spPr>
      </p:pic>
      <p:pic>
        <p:nvPicPr>
          <p:cNvPr id="10" name="图片 -2147482608"/>
          <p:cNvPicPr>
            <a:picLocks noChangeAspect="1"/>
          </p:cNvPicPr>
          <p:nvPr/>
        </p:nvPicPr>
        <p:blipFill>
          <a:blip r:embed="rId4"/>
          <a:stretch>
            <a:fillRect/>
          </a:stretch>
        </p:blipFill>
        <p:spPr>
          <a:xfrm>
            <a:off x="7248208" y="3429000"/>
            <a:ext cx="4158615" cy="288290"/>
          </a:xfrm>
          <a:prstGeom prst="rect">
            <a:avLst/>
          </a:prstGeom>
          <a:noFill/>
          <a:ln w="9525">
            <a:noFill/>
          </a:ln>
        </p:spPr>
      </p:pic>
      <p:sp>
        <p:nvSpPr>
          <p:cNvPr id="11" name="文本框 10"/>
          <p:cNvSpPr txBox="1"/>
          <p:nvPr/>
        </p:nvSpPr>
        <p:spPr>
          <a:xfrm>
            <a:off x="6960870" y="1557020"/>
            <a:ext cx="1921510" cy="368300"/>
          </a:xfrm>
          <a:prstGeom prst="rect">
            <a:avLst/>
          </a:prstGeom>
          <a:noFill/>
        </p:spPr>
        <p:txBody>
          <a:bodyPr wrap="square" rtlCol="0">
            <a:spAutoFit/>
          </a:bodyPr>
          <a:p>
            <a:r>
              <a:rPr lang="zh-CN" altLang="en-US">
                <a:solidFill>
                  <a:schemeClr val="accent1"/>
                </a:solidFill>
                <a:effectLst>
                  <a:outerShdw blurRad="38100" dist="25400" dir="5400000" algn="ctr" rotWithShape="0">
                    <a:srgbClr val="6E747A">
                      <a:alpha val="43000"/>
                    </a:srgbClr>
                  </a:outerShdw>
                </a:effectLst>
              </a:rPr>
              <a:t>变动的数据结构</a:t>
            </a:r>
            <a:endParaRPr lang="zh-CN" altLang="en-US">
              <a:solidFill>
                <a:schemeClr val="accent1"/>
              </a:solidFill>
              <a:effectLst>
                <a:outerShdw blurRad="38100" dist="25400" dir="5400000" algn="ctr" rotWithShape="0">
                  <a:srgbClr val="6E747A">
                    <a:alpha val="43000"/>
                  </a:srgbClr>
                </a:outerShdw>
              </a:effectLst>
            </a:endParaRPr>
          </a:p>
        </p:txBody>
      </p:sp>
      <p:sp>
        <p:nvSpPr>
          <p:cNvPr id="12" name="文本框 11"/>
          <p:cNvSpPr txBox="1"/>
          <p:nvPr/>
        </p:nvSpPr>
        <p:spPr>
          <a:xfrm>
            <a:off x="7165975" y="1988820"/>
            <a:ext cx="2978150" cy="922020"/>
          </a:xfrm>
          <a:prstGeom prst="rect">
            <a:avLst/>
          </a:prstGeom>
          <a:noFill/>
        </p:spPr>
        <p:txBody>
          <a:bodyPr wrap="square" rtlCol="0">
            <a:spAutoFit/>
          </a:bodyPr>
          <a:p>
            <a:pPr>
              <a:lnSpc>
                <a:spcPct val="150000"/>
              </a:lnSpc>
            </a:pPr>
            <a:r>
              <a:rPr lang="zh-CN" altLang="en-US"/>
              <a:t>（</a:t>
            </a:r>
            <a:r>
              <a:rPr lang="en-US" altLang="zh-CN"/>
              <a:t>1</a:t>
            </a:r>
            <a:r>
              <a:rPr lang="zh-CN" altLang="en-US"/>
              <a:t>）栈</a:t>
            </a:r>
            <a:r>
              <a:rPr lang="en-US" altLang="zh-CN"/>
              <a:t>	     ==&gt;	</a:t>
            </a:r>
            <a:r>
              <a:rPr lang="zh-CN" altLang="en-US"/>
              <a:t>队列</a:t>
            </a:r>
            <a:endParaRPr lang="zh-CN" altLang="en-US"/>
          </a:p>
          <a:p>
            <a:pPr>
              <a:lnSpc>
                <a:spcPct val="150000"/>
              </a:lnSpc>
            </a:pPr>
            <a:r>
              <a:rPr lang="zh-CN" altLang="en-US"/>
              <a:t>（</a:t>
            </a:r>
            <a:r>
              <a:rPr lang="en-US" altLang="zh-CN"/>
              <a:t>2</a:t>
            </a:r>
            <a:r>
              <a:rPr lang="zh-CN" altLang="en-US"/>
              <a:t>）</a:t>
            </a:r>
            <a:endParaRPr lang="zh-CN" altLang="en-US"/>
          </a:p>
        </p:txBody>
      </p:sp>
      <p:pic>
        <p:nvPicPr>
          <p:cNvPr id="14" name="图片 13"/>
          <p:cNvPicPr>
            <a:picLocks noChangeAspect="1"/>
          </p:cNvPicPr>
          <p:nvPr/>
        </p:nvPicPr>
        <p:blipFill>
          <a:blip r:embed="rId5"/>
          <a:stretch>
            <a:fillRect/>
          </a:stretch>
        </p:blipFill>
        <p:spPr>
          <a:xfrm>
            <a:off x="7832725" y="2565400"/>
            <a:ext cx="2990850" cy="266700"/>
          </a:xfrm>
          <a:prstGeom prst="rect">
            <a:avLst/>
          </a:prstGeom>
        </p:spPr>
      </p:pic>
      <p:sp>
        <p:nvSpPr>
          <p:cNvPr id="15" name="下箭头 14"/>
          <p:cNvSpPr/>
          <p:nvPr/>
        </p:nvSpPr>
        <p:spPr>
          <a:xfrm>
            <a:off x="9048750" y="2925445"/>
            <a:ext cx="215900" cy="431800"/>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 name="文本框 15"/>
          <p:cNvSpPr txBox="1"/>
          <p:nvPr/>
        </p:nvSpPr>
        <p:spPr>
          <a:xfrm>
            <a:off x="6960870" y="4291965"/>
            <a:ext cx="3929380" cy="1024890"/>
          </a:xfrm>
          <a:prstGeom prst="rect">
            <a:avLst/>
          </a:prstGeom>
          <a:noFill/>
        </p:spPr>
        <p:txBody>
          <a:bodyPr wrap="square" rtlCol="0">
            <a:spAutoFit/>
          </a:bodyPr>
          <a:p>
            <a:pPr>
              <a:lnSpc>
                <a:spcPct val="100000"/>
              </a:lnSpc>
              <a:spcBef>
                <a:spcPts val="0"/>
              </a:spcBef>
              <a:spcAft>
                <a:spcPts val="800"/>
              </a:spcAft>
            </a:pPr>
            <a:r>
              <a:rPr lang="zh-CN" altLang="en-US">
                <a:solidFill>
                  <a:schemeClr val="accent1"/>
                </a:solidFill>
                <a:effectLst>
                  <a:outerShdw blurRad="38100" dist="25400" dir="5400000" algn="ctr" rotWithShape="0">
                    <a:srgbClr val="6E747A">
                      <a:alpha val="43000"/>
                    </a:srgbClr>
                  </a:outerShdw>
                </a:effectLst>
              </a:rPr>
              <a:t>时间复杂度：</a:t>
            </a:r>
            <a:endParaRPr lang="zh-CN" altLang="en-US">
              <a:solidFill>
                <a:schemeClr val="accent1"/>
              </a:solidFill>
              <a:effectLst>
                <a:outerShdw blurRad="38100" dist="25400" dir="5400000" algn="ctr" rotWithShape="0">
                  <a:srgbClr val="6E747A">
                    <a:alpha val="43000"/>
                  </a:srgbClr>
                </a:outerShdw>
              </a:effectLst>
            </a:endParaRPr>
          </a:p>
          <a:p>
            <a:r>
              <a:rPr lang="zh-CN" altLang="en-US"/>
              <a:t>执行</a:t>
            </a:r>
            <a:r>
              <a:rPr lang="en-US" altLang="zh-CN"/>
              <a:t> v</a:t>
            </a:r>
            <a:r>
              <a:rPr lang="zh-CN" altLang="en-US"/>
              <a:t>×</a:t>
            </a:r>
            <a:r>
              <a:rPr lang="en-US" altLang="zh-CN"/>
              <a:t>e</a:t>
            </a:r>
            <a:r>
              <a:rPr lang="zh-CN" altLang="en-US"/>
              <a:t>次</a:t>
            </a:r>
            <a:r>
              <a:rPr lang="en-US" altLang="zh-CN"/>
              <a:t>BFS    ——   O</a:t>
            </a:r>
            <a:r>
              <a:rPr lang="zh-CN" altLang="en-US"/>
              <a:t>（</a:t>
            </a:r>
            <a:r>
              <a:rPr lang="en-US" altLang="zh-CN"/>
              <a:t>v e</a:t>
            </a:r>
            <a:r>
              <a:rPr lang="zh-CN" altLang="en-US"/>
              <a:t>）</a:t>
            </a:r>
            <a:endParaRPr lang="en-US" altLang="zh-CN"/>
          </a:p>
          <a:p>
            <a:r>
              <a:rPr lang="zh-CN" altLang="en-US"/>
              <a:t>每次</a:t>
            </a:r>
            <a:r>
              <a:rPr lang="en-US" altLang="zh-CN"/>
              <a:t>BFS</a:t>
            </a:r>
            <a:r>
              <a:rPr lang="zh-CN" altLang="en-US"/>
              <a:t>耗时</a:t>
            </a:r>
            <a:r>
              <a:rPr lang="en-US" altLang="zh-CN"/>
              <a:t>   ——   O</a:t>
            </a:r>
            <a:r>
              <a:rPr lang="zh-CN" altLang="en-US"/>
              <a:t>（</a:t>
            </a:r>
            <a:r>
              <a:rPr lang="en-US" altLang="zh-CN"/>
              <a:t>e</a:t>
            </a:r>
            <a:r>
              <a:rPr lang="zh-CN" altLang="en-US"/>
              <a:t>）</a:t>
            </a:r>
            <a:endParaRPr lang="zh-CN" altLang="en-US"/>
          </a:p>
        </p:txBody>
      </p:sp>
      <p:sp>
        <p:nvSpPr>
          <p:cNvPr id="17" name="右大括号 16"/>
          <p:cNvSpPr/>
          <p:nvPr/>
        </p:nvSpPr>
        <p:spPr>
          <a:xfrm>
            <a:off x="10056495" y="4652010"/>
            <a:ext cx="215900" cy="576580"/>
          </a:xfrm>
          <a:prstGeom prst="rightBrace">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18" name="文本框 17"/>
          <p:cNvSpPr txBox="1"/>
          <p:nvPr/>
        </p:nvSpPr>
        <p:spPr>
          <a:xfrm>
            <a:off x="10352405" y="4725670"/>
            <a:ext cx="1273175" cy="368300"/>
          </a:xfrm>
          <a:prstGeom prst="rect">
            <a:avLst/>
          </a:prstGeom>
          <a:noFill/>
        </p:spPr>
        <p:txBody>
          <a:bodyPr wrap="square" rtlCol="0">
            <a:spAutoFit/>
            <a:scene3d>
              <a:camera prst="orthographicFront"/>
              <a:lightRig rig="threePt" dir="t"/>
            </a:scene3d>
          </a:bodyPr>
          <a:p>
            <a:r>
              <a:rPr lang="en-US" altLang="zh-CN">
                <a:solidFill>
                  <a:schemeClr val="accent1"/>
                </a:solidFill>
                <a:effectLst>
                  <a:outerShdw blurRad="38100" dist="25400" dir="5400000" algn="ctr" rotWithShape="0">
                    <a:srgbClr val="6E747A">
                      <a:alpha val="43000"/>
                    </a:srgbClr>
                  </a:outerShdw>
                </a:effectLst>
              </a:rPr>
              <a:t>O</a:t>
            </a:r>
            <a:r>
              <a:rPr lang="zh-CN" altLang="en-US">
                <a:solidFill>
                  <a:schemeClr val="accent1"/>
                </a:solidFill>
                <a:effectLst>
                  <a:outerShdw blurRad="38100" dist="25400" dir="5400000" algn="ctr" rotWithShape="0">
                    <a:srgbClr val="6E747A">
                      <a:alpha val="43000"/>
                    </a:srgbClr>
                  </a:outerShdw>
                </a:effectLst>
              </a:rPr>
              <a:t>（</a:t>
            </a:r>
            <a:r>
              <a:rPr lang="en-US" altLang="zh-CN">
                <a:solidFill>
                  <a:schemeClr val="accent1"/>
                </a:solidFill>
                <a:effectLst>
                  <a:outerShdw blurRad="38100" dist="25400" dir="5400000" algn="ctr" rotWithShape="0">
                    <a:srgbClr val="6E747A">
                      <a:alpha val="43000"/>
                    </a:srgbClr>
                  </a:outerShdw>
                </a:effectLst>
              </a:rPr>
              <a:t>v e</a:t>
            </a:r>
            <a:r>
              <a:rPr lang="en-US" altLang="zh-CN" baseline="30000">
                <a:solidFill>
                  <a:schemeClr val="accent1"/>
                </a:solidFill>
                <a:effectLst>
                  <a:outerShdw blurRad="38100" dist="25400" dir="5400000" algn="ctr" rotWithShape="0">
                    <a:srgbClr val="6E747A">
                      <a:alpha val="43000"/>
                    </a:srgbClr>
                  </a:outerShdw>
                </a:effectLst>
              </a:rPr>
              <a:t>2</a:t>
            </a:r>
            <a:r>
              <a:rPr lang="zh-CN" altLang="en-US">
                <a:solidFill>
                  <a:schemeClr val="accent1"/>
                </a:solidFill>
                <a:effectLst>
                  <a:outerShdw blurRad="38100" dist="25400" dir="5400000" algn="ctr" rotWithShape="0">
                    <a:srgbClr val="6E747A">
                      <a:alpha val="43000"/>
                    </a:srgbClr>
                  </a:outerShdw>
                </a:effectLst>
              </a:rPr>
              <a:t>）</a:t>
            </a:r>
            <a:endParaRPr lang="zh-CN" altLang="en-US">
              <a:solidFill>
                <a:schemeClr val="accent1"/>
              </a:solidFill>
              <a:effectLst>
                <a:outerShdw blurRad="38100" dist="25400" dir="5400000" algn="ctr" rotWithShape="0">
                  <a:srgbClr val="6E747A">
                    <a:alpha val="43000"/>
                  </a:srgbClr>
                </a:outerShdw>
              </a:effectLst>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avLst/>
          </a:prstGeom>
          <a:ln>
            <a:noFill/>
          </a:ln>
        </p:spPr>
      </p:pic>
      <p:sp>
        <p:nvSpPr>
          <p:cNvPr id="3" name="New shape"/>
          <p:cNvSpPr/>
          <p:nvPr/>
        </p:nvSpPr>
        <p:spPr>
          <a:xfrm>
            <a:off x="982800" y="103205"/>
            <a:ext cx="9369360" cy="78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a:solidFill>
                  <a:schemeClr val="accent1"/>
                </a:solidFill>
                <a:highlight>
                  <a:srgbClr val="FFFFFF">
                    <a:alpha val="0"/>
                  </a:srgbClr>
                </a:highlight>
                <a:latin typeface="微软雅黑" panose="020B0503020204020204" charset="-122"/>
              </a:rPr>
              <a:t>Dinic算法</a:t>
            </a:r>
            <a:endParaRPr sz="3000" b="1" i="0">
              <a:solidFill>
                <a:schemeClr val="accent1"/>
              </a:solidFill>
              <a:highlight>
                <a:srgbClr val="FFFFFF">
                  <a:alpha val="0"/>
                </a:srgbClr>
              </a:highlight>
              <a:latin typeface="微软雅黑" panose="020B0503020204020204" charset="-122"/>
            </a:endParaRPr>
          </a:p>
        </p:txBody>
      </p:sp>
      <p:sp>
        <p:nvSpPr>
          <p:cNvPr id="9" name="文本框 8"/>
          <p:cNvSpPr txBox="1"/>
          <p:nvPr/>
        </p:nvSpPr>
        <p:spPr>
          <a:xfrm>
            <a:off x="1775460" y="1124585"/>
            <a:ext cx="8905240" cy="1327150"/>
          </a:xfrm>
          <a:prstGeom prst="rect">
            <a:avLst/>
          </a:prstGeom>
          <a:noFill/>
        </p:spPr>
        <p:txBody>
          <a:bodyPr wrap="square" rtlCol="0">
            <a:spAutoFit/>
          </a:bodyPr>
          <a:p>
            <a:pPr>
              <a:lnSpc>
                <a:spcPct val="100000"/>
              </a:lnSpc>
              <a:spcBef>
                <a:spcPts val="0"/>
              </a:spcBef>
              <a:spcAft>
                <a:spcPts val="1000"/>
              </a:spcAft>
            </a:pPr>
            <a:r>
              <a:rPr lang="zh-CN" altLang="en-US">
                <a:solidFill>
                  <a:schemeClr val="accent1"/>
                </a:solidFill>
                <a:effectLst>
                  <a:outerShdw blurRad="38100" dist="25400" dir="5400000" algn="ctr" rotWithShape="0">
                    <a:srgbClr val="6E747A">
                      <a:alpha val="43000"/>
                    </a:srgbClr>
                  </a:outerShdw>
                </a:effectLst>
              </a:rPr>
              <a:t>算法思想：</a:t>
            </a:r>
            <a:endParaRPr lang="zh-CN" altLang="en-US">
              <a:solidFill>
                <a:schemeClr val="accent1"/>
              </a:solidFill>
              <a:effectLst>
                <a:outerShdw blurRad="38100" dist="25400" dir="5400000" algn="ctr" rotWithShape="0">
                  <a:srgbClr val="6E747A">
                    <a:alpha val="43000"/>
                  </a:srgbClr>
                </a:outerShdw>
              </a:effectLst>
            </a:endParaRPr>
          </a:p>
          <a:p>
            <a:pPr indent="457200"/>
            <a:r>
              <a:t>基于增广路径的概念，并使用了一种称为</a:t>
            </a:r>
            <a:r>
              <a:rPr>
                <a:solidFill>
                  <a:schemeClr val="accent1"/>
                </a:solidFill>
                <a:effectLst>
                  <a:outerShdw blurRad="38100" dist="25400" dir="5400000" algn="ctr" rotWithShape="0">
                    <a:srgbClr val="6E747A">
                      <a:alpha val="43000"/>
                    </a:srgbClr>
                  </a:outerShdw>
                </a:effectLst>
              </a:rPr>
              <a:t>层次图</a:t>
            </a:r>
            <a:r>
              <a:t>的数据结构来加速查找增广路径的过程。</a:t>
            </a:r>
          </a:p>
          <a:p>
            <a:pPr indent="457200"/>
            <a:r>
              <a:t>每次增广前，先用 BFS 将图分层，再用DFS进行增广。</a:t>
            </a:r>
          </a:p>
        </p:txBody>
      </p:sp>
      <p:cxnSp>
        <p:nvCxnSpPr>
          <p:cNvPr id="11" name="直接箭头连接符 10"/>
          <p:cNvCxnSpPr/>
          <p:nvPr/>
        </p:nvCxnSpPr>
        <p:spPr>
          <a:xfrm>
            <a:off x="4956810" y="2357755"/>
            <a:ext cx="347345" cy="20764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12" name="文本框 11"/>
          <p:cNvSpPr txBox="1"/>
          <p:nvPr/>
        </p:nvSpPr>
        <p:spPr>
          <a:xfrm>
            <a:off x="4152265" y="2591435"/>
            <a:ext cx="2808605" cy="306705"/>
          </a:xfrm>
          <a:prstGeom prst="rect">
            <a:avLst/>
          </a:prstGeom>
          <a:noFill/>
        </p:spPr>
        <p:txBody>
          <a:bodyPr wrap="square" rtlCol="0">
            <a:spAutoFit/>
          </a:bodyPr>
          <a:p>
            <a:r>
              <a:rPr lang="zh-CN" altLang="en-US" sz="1400">
                <a:solidFill>
                  <a:schemeClr val="accent1"/>
                </a:solidFill>
                <a:effectLst>
                  <a:outerShdw blurRad="38100" dist="25400" dir="5400000" algn="ctr" rotWithShape="0">
                    <a:srgbClr val="6E747A">
                      <a:alpha val="43000"/>
                    </a:srgbClr>
                  </a:outerShdw>
                </a:effectLst>
              </a:rPr>
              <a:t>确保找到是增广路径是最短路径</a:t>
            </a:r>
            <a:endParaRPr lang="zh-CN" altLang="en-US" sz="1400">
              <a:solidFill>
                <a:schemeClr val="accent1"/>
              </a:solidFill>
              <a:effectLst>
                <a:outerShdw blurRad="38100" dist="25400" dir="5400000" algn="ctr" rotWithShape="0">
                  <a:srgbClr val="6E747A">
                    <a:alpha val="43000"/>
                  </a:srgbClr>
                </a:outerShdw>
              </a:effectLst>
            </a:endParaRPr>
          </a:p>
        </p:txBody>
      </p:sp>
      <p:pic>
        <p:nvPicPr>
          <p:cNvPr id="4" name="图片 -2147482602"/>
          <p:cNvPicPr>
            <a:picLocks noChangeAspect="1"/>
          </p:cNvPicPr>
          <p:nvPr/>
        </p:nvPicPr>
        <p:blipFill>
          <a:blip r:embed="rId3"/>
          <a:stretch>
            <a:fillRect/>
          </a:stretch>
        </p:blipFill>
        <p:spPr>
          <a:xfrm>
            <a:off x="1703705" y="3324860"/>
            <a:ext cx="3035300" cy="2819400"/>
          </a:xfrm>
          <a:prstGeom prst="rect">
            <a:avLst/>
          </a:prstGeom>
          <a:noFill/>
          <a:ln w="9525">
            <a:noFill/>
          </a:ln>
        </p:spPr>
      </p:pic>
      <p:sp>
        <p:nvSpPr>
          <p:cNvPr id="14" name="文本框 13"/>
          <p:cNvSpPr txBox="1"/>
          <p:nvPr/>
        </p:nvSpPr>
        <p:spPr>
          <a:xfrm>
            <a:off x="5520055" y="3324860"/>
            <a:ext cx="5760085" cy="2686685"/>
          </a:xfrm>
          <a:prstGeom prst="rect">
            <a:avLst/>
          </a:prstGeom>
          <a:noFill/>
        </p:spPr>
        <p:txBody>
          <a:bodyPr wrap="square" rtlCol="0">
            <a:spAutoFit/>
          </a:bodyPr>
          <a:p>
            <a:pPr>
              <a:lnSpc>
                <a:spcPct val="100000"/>
              </a:lnSpc>
              <a:spcBef>
                <a:spcPts val="0"/>
              </a:spcBef>
              <a:spcAft>
                <a:spcPts val="800"/>
              </a:spcAft>
            </a:pPr>
            <a:r>
              <a:rPr lang="zh-CN" altLang="en-US">
                <a:solidFill>
                  <a:schemeClr val="accent1"/>
                </a:solidFill>
                <a:effectLst>
                  <a:outerShdw blurRad="38100" dist="25400" dir="5400000" algn="ctr" rotWithShape="0">
                    <a:srgbClr val="6E747A">
                      <a:alpha val="43000"/>
                    </a:srgbClr>
                  </a:outerShdw>
                </a:effectLst>
              </a:rPr>
              <a:t>实现步骤：</a:t>
            </a:r>
            <a:endParaRPr lang="zh-CN" altLang="en-US">
              <a:solidFill>
                <a:schemeClr val="accent1"/>
              </a:solidFill>
              <a:effectLst>
                <a:outerShdw blurRad="38100" dist="25400" dir="5400000" algn="ctr" rotWithShape="0">
                  <a:srgbClr val="6E747A">
                    <a:alpha val="43000"/>
                  </a:srgbClr>
                </a:outerShdw>
              </a:effectLst>
            </a:endParaRPr>
          </a:p>
          <a:p>
            <a:r>
              <a:rPr lang="zh-CN" altLang="en-US"/>
              <a:t>（1） 初始</a:t>
            </a:r>
            <a:r>
              <a:rPr lang="zh-CN" altLang="en-US"/>
              <a:t>化流量为0。</a:t>
            </a:r>
            <a:endParaRPr lang="zh-CN" altLang="en-US"/>
          </a:p>
          <a:p>
            <a:r>
              <a:rPr lang="zh-CN" altLang="en-US"/>
              <a:t>（2） 构建层次图，通过BFS确定每个节点的层级</a:t>
            </a:r>
            <a:endParaRPr lang="zh-CN" altLang="en-US"/>
          </a:p>
          <a:p>
            <a:r>
              <a:rPr lang="zh-CN" altLang="en-US"/>
              <a:t>（3） 当存在层次图中的增广路径时，执行以下步骤：</a:t>
            </a:r>
            <a:endParaRPr lang="zh-CN" altLang="en-US"/>
          </a:p>
          <a:p>
            <a:r>
              <a:rPr lang="zh-CN" altLang="en-US"/>
              <a:t>   </a:t>
            </a:r>
            <a:r>
              <a:rPr lang="en-US" altLang="zh-CN"/>
              <a:t> </a:t>
            </a:r>
            <a:r>
              <a:rPr lang="zh-CN" altLang="en-US"/>
              <a:t>a. 在层次图中使用DFS查找增广路径</a:t>
            </a:r>
            <a:endParaRPr lang="zh-CN" altLang="en-US"/>
          </a:p>
          <a:p>
            <a:r>
              <a:rPr lang="zh-CN" altLang="en-US"/>
              <a:t>   </a:t>
            </a:r>
            <a:r>
              <a:rPr lang="en-US" altLang="zh-CN"/>
              <a:t> </a:t>
            </a:r>
            <a:r>
              <a:rPr lang="zh-CN" altLang="en-US"/>
              <a:t>b. 如果找到增广路径，则确定路径上的最小残余容量</a:t>
            </a:r>
            <a:endParaRPr lang="zh-CN" altLang="en-US"/>
          </a:p>
          <a:p>
            <a:r>
              <a:rPr lang="zh-CN" altLang="en-US"/>
              <a:t>   </a:t>
            </a:r>
            <a:r>
              <a:rPr lang="en-US" altLang="zh-CN"/>
              <a:t> c</a:t>
            </a:r>
            <a:r>
              <a:rPr lang="zh-CN" altLang="en-US"/>
              <a:t>. 在增广路径上更新每条边的流量</a:t>
            </a:r>
            <a:endParaRPr lang="zh-CN" altLang="en-US"/>
          </a:p>
          <a:p>
            <a:r>
              <a:rPr lang="zh-CN" altLang="en-US"/>
              <a:t>   </a:t>
            </a:r>
            <a:r>
              <a:rPr lang="en-US" altLang="zh-CN"/>
              <a:t> d. </a:t>
            </a:r>
            <a:r>
              <a:rPr lang="zh-CN" altLang="en-US"/>
              <a:t>重复步骤</a:t>
            </a:r>
            <a:r>
              <a:rPr lang="en-US" altLang="zh-CN"/>
              <a:t>(</a:t>
            </a:r>
            <a:r>
              <a:rPr lang="zh-CN" altLang="en-US"/>
              <a:t>3</a:t>
            </a:r>
            <a:r>
              <a:rPr lang="en-US" altLang="zh-CN"/>
              <a:t>)</a:t>
            </a:r>
            <a:r>
              <a:rPr lang="zh-CN" altLang="en-US"/>
              <a:t>直到没有增广路径可以找到。</a:t>
            </a:r>
            <a:endParaRPr lang="zh-CN" altLang="en-US"/>
          </a:p>
          <a:p>
            <a:r>
              <a:rPr lang="zh-CN" altLang="en-US"/>
              <a:t>（4） 最终，流量的总和就是最大流。</a:t>
            </a:r>
            <a:endParaRPr lang="zh-CN" altLang="en-US"/>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avLst/>
          </a:prstGeom>
          <a:ln>
            <a:noFill/>
          </a:ln>
        </p:spPr>
      </p:pic>
      <p:sp>
        <p:nvSpPr>
          <p:cNvPr id="3" name="New shape"/>
          <p:cNvSpPr/>
          <p:nvPr/>
        </p:nvSpPr>
        <p:spPr>
          <a:xfrm>
            <a:off x="982800" y="103205"/>
            <a:ext cx="9369360" cy="78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a:solidFill>
                  <a:schemeClr val="accent1"/>
                </a:solidFill>
                <a:highlight>
                  <a:srgbClr val="FFFFFF">
                    <a:alpha val="0"/>
                  </a:srgbClr>
                </a:highlight>
                <a:latin typeface="微软雅黑" panose="020B0503020204020204" charset="-122"/>
                <a:sym typeface="+mn-ea"/>
              </a:rPr>
              <a:t>Dinic算法</a:t>
            </a:r>
            <a:endParaRPr lang="en-US" altLang="zh-CN" sz="3000" b="1" i="0">
              <a:solidFill>
                <a:schemeClr val="accent1"/>
              </a:solidFill>
              <a:highlight>
                <a:srgbClr val="FFFFFF">
                  <a:alpha val="0"/>
                </a:srgbClr>
              </a:highlight>
              <a:latin typeface="微软雅黑" panose="020B0503020204020204" charset="-122"/>
            </a:endParaRPr>
          </a:p>
        </p:txBody>
      </p:sp>
      <p:pic>
        <p:nvPicPr>
          <p:cNvPr id="4" name="图片 -2147482600"/>
          <p:cNvPicPr>
            <a:picLocks noChangeAspect="1"/>
          </p:cNvPicPr>
          <p:nvPr/>
        </p:nvPicPr>
        <p:blipFill>
          <a:blip r:embed="rId3"/>
          <a:stretch>
            <a:fillRect/>
          </a:stretch>
        </p:blipFill>
        <p:spPr>
          <a:xfrm>
            <a:off x="7464425" y="1700530"/>
            <a:ext cx="3754120" cy="396240"/>
          </a:xfrm>
          <a:prstGeom prst="rect">
            <a:avLst/>
          </a:prstGeom>
          <a:noFill/>
          <a:ln w="9525">
            <a:noFill/>
          </a:ln>
        </p:spPr>
      </p:pic>
      <p:pic>
        <p:nvPicPr>
          <p:cNvPr id="13" name="图片 12"/>
          <p:cNvPicPr>
            <a:picLocks noChangeAspect="1"/>
          </p:cNvPicPr>
          <p:nvPr/>
        </p:nvPicPr>
        <p:blipFill>
          <a:blip r:embed="rId4"/>
          <a:stretch>
            <a:fillRect/>
          </a:stretch>
        </p:blipFill>
        <p:spPr>
          <a:xfrm>
            <a:off x="1043940" y="1700530"/>
            <a:ext cx="5772785" cy="3676650"/>
          </a:xfrm>
          <a:prstGeom prst="rect">
            <a:avLst/>
          </a:prstGeom>
        </p:spPr>
      </p:pic>
      <p:sp>
        <p:nvSpPr>
          <p:cNvPr id="19" name="文本框 18"/>
          <p:cNvSpPr txBox="1"/>
          <p:nvPr/>
        </p:nvSpPr>
        <p:spPr>
          <a:xfrm>
            <a:off x="911860" y="1268730"/>
            <a:ext cx="4064000" cy="368300"/>
          </a:xfrm>
          <a:prstGeom prst="rect">
            <a:avLst/>
          </a:prstGeom>
          <a:noFill/>
        </p:spPr>
        <p:txBody>
          <a:bodyPr wrap="square" rtlCol="0">
            <a:spAutoFit/>
            <a:scene3d>
              <a:camera prst="orthographicFront"/>
              <a:lightRig rig="threePt" dir="t"/>
            </a:scene3d>
          </a:bodyPr>
          <a:p>
            <a:r>
              <a:rPr lang="zh-CN" altLang="en-US">
                <a:solidFill>
                  <a:schemeClr val="accent1"/>
                </a:solidFill>
                <a:effectLst>
                  <a:outerShdw blurRad="38100" dist="25400" dir="5400000" algn="ctr" rotWithShape="0">
                    <a:srgbClr val="6E747A">
                      <a:alpha val="43000"/>
                    </a:srgbClr>
                  </a:outerShdw>
                </a:effectLst>
              </a:rPr>
              <a:t>算法实现：</a:t>
            </a:r>
            <a:endParaRPr lang="zh-CN" altLang="en-US">
              <a:solidFill>
                <a:schemeClr val="accent1"/>
              </a:solidFill>
              <a:effectLst>
                <a:outerShdw blurRad="38100" dist="25400" dir="5400000" algn="ctr" rotWithShape="0">
                  <a:srgbClr val="6E747A">
                    <a:alpha val="43000"/>
                  </a:srgbClr>
                </a:outerShdw>
              </a:effectLst>
            </a:endParaRPr>
          </a:p>
        </p:txBody>
      </p:sp>
      <p:sp>
        <p:nvSpPr>
          <p:cNvPr id="20" name="文本框 19"/>
          <p:cNvSpPr txBox="1"/>
          <p:nvPr/>
        </p:nvSpPr>
        <p:spPr>
          <a:xfrm>
            <a:off x="7320280" y="1260475"/>
            <a:ext cx="4064000" cy="368300"/>
          </a:xfrm>
          <a:prstGeom prst="rect">
            <a:avLst/>
          </a:prstGeom>
          <a:noFill/>
        </p:spPr>
        <p:txBody>
          <a:bodyPr wrap="square" rtlCol="0">
            <a:spAutoFit/>
          </a:bodyPr>
          <a:p>
            <a:r>
              <a:rPr lang="zh-CN" altLang="en-US">
                <a:solidFill>
                  <a:schemeClr val="accent1"/>
                </a:solidFill>
                <a:effectLst>
                  <a:outerShdw blurRad="38100" dist="25400" dir="5400000" algn="ctr" rotWithShape="0">
                    <a:srgbClr val="6E747A">
                      <a:alpha val="43000"/>
                    </a:srgbClr>
                  </a:outerShdw>
                </a:effectLst>
              </a:rPr>
              <a:t>额外的数据结构：</a:t>
            </a:r>
            <a:endParaRPr lang="zh-CN" altLang="en-US">
              <a:solidFill>
                <a:schemeClr val="accent1"/>
              </a:solidFill>
              <a:effectLst>
                <a:outerShdw blurRad="38100" dist="25400" dir="5400000" algn="ctr" rotWithShape="0">
                  <a:srgbClr val="6E747A">
                    <a:alpha val="43000"/>
                  </a:srgbClr>
                </a:outerShdw>
              </a:effectLst>
            </a:endParaRPr>
          </a:p>
        </p:txBody>
      </p:sp>
      <p:sp>
        <p:nvSpPr>
          <p:cNvPr id="24" name="文本框 23"/>
          <p:cNvSpPr txBox="1"/>
          <p:nvPr/>
        </p:nvSpPr>
        <p:spPr>
          <a:xfrm>
            <a:off x="7392035" y="3067685"/>
            <a:ext cx="4064000" cy="2409825"/>
          </a:xfrm>
          <a:prstGeom prst="rect">
            <a:avLst/>
          </a:prstGeom>
          <a:noFill/>
        </p:spPr>
        <p:txBody>
          <a:bodyPr wrap="square" rtlCol="0">
            <a:spAutoFit/>
          </a:bodyPr>
          <a:p>
            <a:pPr>
              <a:lnSpc>
                <a:spcPct val="100000"/>
              </a:lnSpc>
              <a:spcBef>
                <a:spcPts val="0"/>
              </a:spcBef>
              <a:spcAft>
                <a:spcPts val="800"/>
              </a:spcAft>
            </a:pPr>
            <a:r>
              <a:rPr lang="zh-CN" altLang="en-US">
                <a:solidFill>
                  <a:schemeClr val="accent1"/>
                </a:solidFill>
                <a:effectLst>
                  <a:outerShdw blurRad="38100" dist="25400" dir="5400000" algn="ctr" rotWithShape="0">
                    <a:srgbClr val="6E747A">
                      <a:alpha val="43000"/>
                    </a:srgbClr>
                  </a:outerShdw>
                </a:effectLst>
              </a:rPr>
              <a:t>时间复杂度分析：</a:t>
            </a:r>
            <a:r>
              <a:rPr lang="zh-CN" altLang="en-US"/>
              <a:t> </a:t>
            </a:r>
            <a:endParaRPr lang="zh-CN" altLang="en-US"/>
          </a:p>
          <a:p>
            <a:r>
              <a:rPr lang="zh-CN" altLang="en-US"/>
              <a:t>①</a:t>
            </a:r>
            <a:r>
              <a:rPr lang="en-US" altLang="zh-CN"/>
              <a:t> </a:t>
            </a:r>
            <a:r>
              <a:rPr lang="zh-CN" altLang="en-US"/>
              <a:t>BFS 建立层网络</a:t>
            </a:r>
            <a:r>
              <a:rPr lang="en-US" altLang="zh-CN"/>
              <a:t>    ——   </a:t>
            </a:r>
            <a:r>
              <a:rPr lang="zh-CN" altLang="en-US"/>
              <a:t>O ( e )</a:t>
            </a:r>
            <a:endParaRPr lang="zh-CN" altLang="en-US"/>
          </a:p>
          <a:p>
            <a:r>
              <a:rPr lang="zh-CN" altLang="en-US"/>
              <a:t>②</a:t>
            </a:r>
            <a:r>
              <a:rPr lang="en-US" altLang="zh-CN"/>
              <a:t> </a:t>
            </a:r>
            <a:r>
              <a:rPr lang="zh-CN" altLang="en-US"/>
              <a:t>一轮 DFS 耗时</a:t>
            </a:r>
            <a:r>
              <a:rPr lang="en-US" altLang="zh-CN"/>
              <a:t>       ——   </a:t>
            </a:r>
            <a:r>
              <a:rPr lang="zh-CN" altLang="en-US"/>
              <a:t>O ( v e )</a:t>
            </a:r>
            <a:endParaRPr lang="zh-CN" altLang="en-US"/>
          </a:p>
          <a:p>
            <a:r>
              <a:rPr lang="zh-CN" altLang="en-US"/>
              <a:t>③</a:t>
            </a:r>
            <a:r>
              <a:rPr lang="en-US" altLang="zh-CN"/>
              <a:t> </a:t>
            </a:r>
            <a:r>
              <a:rPr lang="zh-CN" altLang="en-US"/>
              <a:t>BFS最多执行次数</a:t>
            </a:r>
            <a:r>
              <a:rPr lang="en-US" altLang="zh-CN"/>
              <a:t> ——   </a:t>
            </a:r>
            <a:r>
              <a:rPr lang="zh-CN" altLang="en-US"/>
              <a:t>O</a:t>
            </a:r>
            <a:r>
              <a:rPr lang="en-US" altLang="zh-CN"/>
              <a:t>( </a:t>
            </a:r>
            <a:r>
              <a:rPr lang="zh-CN" altLang="en-US"/>
              <a:t>v</a:t>
            </a:r>
            <a:r>
              <a:rPr lang="en-US" altLang="zh-CN"/>
              <a:t> )</a:t>
            </a:r>
            <a:endParaRPr lang="zh-CN" altLang="en-US"/>
          </a:p>
          <a:p>
            <a:endParaRPr lang="zh-CN" altLang="en-US"/>
          </a:p>
          <a:p>
            <a:endParaRPr lang="zh-CN" altLang="en-US"/>
          </a:p>
          <a:p>
            <a:endParaRPr lang="zh-CN" altLang="en-US"/>
          </a:p>
          <a:p>
            <a:r>
              <a:rPr lang="zh-CN" altLang="en-US"/>
              <a:t>O（v）×（ O( e ) + O ( v e ) ）= </a:t>
            </a:r>
            <a:r>
              <a:rPr lang="zh-CN" altLang="en-US">
                <a:solidFill>
                  <a:schemeClr val="accent1"/>
                </a:solidFill>
                <a:effectLst>
                  <a:outerShdw blurRad="38100" dist="25400" dir="5400000" algn="ctr" rotWithShape="0">
                    <a:srgbClr val="6E747A">
                      <a:alpha val="43000"/>
                    </a:srgbClr>
                  </a:outerShdw>
                </a:effectLst>
              </a:rPr>
              <a:t>O（v</a:t>
            </a:r>
            <a:r>
              <a:rPr lang="zh-CN" altLang="en-US" baseline="30000">
                <a:solidFill>
                  <a:schemeClr val="accent1"/>
                </a:solidFill>
                <a:effectLst>
                  <a:outerShdw blurRad="38100" dist="25400" dir="5400000" algn="ctr" rotWithShape="0">
                    <a:srgbClr val="6E747A">
                      <a:alpha val="43000"/>
                    </a:srgbClr>
                  </a:outerShdw>
                </a:effectLst>
              </a:rPr>
              <a:t>2</a:t>
            </a:r>
            <a:r>
              <a:rPr lang="zh-CN" altLang="en-US">
                <a:solidFill>
                  <a:schemeClr val="accent1"/>
                </a:solidFill>
                <a:effectLst>
                  <a:outerShdw blurRad="38100" dist="25400" dir="5400000" algn="ctr" rotWithShape="0">
                    <a:srgbClr val="6E747A">
                      <a:alpha val="43000"/>
                    </a:srgbClr>
                  </a:outerShdw>
                </a:effectLst>
              </a:rPr>
              <a:t> e）</a:t>
            </a:r>
            <a:endParaRPr lang="zh-CN" altLang="en-US">
              <a:solidFill>
                <a:schemeClr val="accent1"/>
              </a:solidFill>
              <a:effectLst>
                <a:outerShdw blurRad="38100" dist="25400" dir="5400000" algn="ctr" rotWithShape="0">
                  <a:srgbClr val="6E747A">
                    <a:alpha val="43000"/>
                  </a:srgbClr>
                </a:outerShdw>
              </a:effectLst>
            </a:endParaRPr>
          </a:p>
        </p:txBody>
      </p:sp>
      <p:sp>
        <p:nvSpPr>
          <p:cNvPr id="25" name="下箭头 24"/>
          <p:cNvSpPr/>
          <p:nvPr/>
        </p:nvSpPr>
        <p:spPr>
          <a:xfrm>
            <a:off x="8976360" y="4436745"/>
            <a:ext cx="360045" cy="710565"/>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0F5FA"/>
        </a:solidFill>
        <a:effectLst/>
      </p:bgPr>
    </p:bg>
    <p:spTree>
      <p:nvGrpSpPr>
        <p:cNvPr id="1" name=""/>
        <p:cNvGrpSpPr/>
        <p:nvPr/>
      </p:nvGrpSpPr>
      <p:grpSpPr>
        <a:xfrm>
          <a:off x="0" y="0"/>
          <a:ext cx="0" cy="0"/>
          <a:chOff x="0" y="0"/>
          <a:chExt cx="0" cy="0"/>
        </a:xfrm>
      </p:grpSpPr>
      <p:pic>
        <p:nvPicPr>
          <p:cNvPr id="2" name="New picture"/>
          <p:cNvPicPr/>
          <p:nvPr/>
        </p:nvPicPr>
        <p:blipFill>
          <a:blip r:embed="rId1"/>
          <a:srcRect/>
          <a:stretch>
            <a:fillRect/>
          </a:stretch>
        </p:blipFill>
        <p:spPr>
          <a:xfrm>
            <a:off x="7802880" y="0"/>
            <a:ext cx="4389120" cy="6858000"/>
          </a:xfrm>
          <a:prstGeom prst="rect">
            <a:avLst/>
          </a:prstGeom>
          <a:ln>
            <a:noFill/>
          </a:ln>
        </p:spPr>
      </p:pic>
      <p:pic>
        <p:nvPicPr>
          <p:cNvPr id="3" name="New picture"/>
          <p:cNvPicPr/>
          <p:nvPr/>
        </p:nvPicPr>
        <p:blipFill>
          <a:blip r:embed="rId2"/>
          <a:srcRect/>
          <a:stretch>
            <a:fillRect/>
          </a:stretch>
        </p:blipFill>
        <p:spPr>
          <a:xfrm>
            <a:off x="766800" y="835200"/>
            <a:ext cx="925200" cy="925200"/>
          </a:xfrm>
          <a:prstGeom prst="rect">
            <a:avLst/>
          </a:prstGeom>
          <a:ln>
            <a:noFill/>
          </a:ln>
        </p:spPr>
      </p:pic>
      <p:sp>
        <p:nvSpPr>
          <p:cNvPr id="4" name="New shape"/>
          <p:cNvSpPr/>
          <p:nvPr/>
        </p:nvSpPr>
        <p:spPr>
          <a:xfrm>
            <a:off x="986400" y="926960"/>
            <a:ext cx="5776571" cy="1198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002B7F"/>
                </a:solidFill>
                <a:highlight>
                  <a:srgbClr val="FFFFFF">
                    <a:alpha val="0"/>
                  </a:srgbClr>
                </a:highlight>
                <a:latin typeface="微软雅黑" panose="020B0503020204020204" charset="-122"/>
              </a:rPr>
              <a:t>0</a:t>
            </a:r>
            <a:r>
              <a:rPr lang="en-US" sz="4800" b="1" i="0">
                <a:solidFill>
                  <a:srgbClr val="002B7F"/>
                </a:solidFill>
                <a:highlight>
                  <a:srgbClr val="FFFFFF">
                    <a:alpha val="0"/>
                  </a:srgbClr>
                </a:highlight>
                <a:latin typeface="微软雅黑" panose="020B0503020204020204" charset="-122"/>
              </a:rPr>
              <a:t>4</a:t>
            </a:r>
            <a:endParaRPr lang="en-US" sz="4800" b="1" i="0">
              <a:solidFill>
                <a:srgbClr val="002B7F"/>
              </a:solidFill>
              <a:highlight>
                <a:srgbClr val="FFFFFF">
                  <a:alpha val="0"/>
                </a:srgbClr>
              </a:highlight>
              <a:latin typeface="微软雅黑" panose="020B0503020204020204" charset="-122"/>
            </a:endParaRPr>
          </a:p>
        </p:txBody>
      </p:sp>
      <p:sp>
        <p:nvSpPr>
          <p:cNvPr id="5" name="New shape"/>
          <p:cNvSpPr/>
          <p:nvPr/>
        </p:nvSpPr>
        <p:spPr>
          <a:xfrm>
            <a:off x="1119505" y="2487930"/>
            <a:ext cx="7853045" cy="1198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nSpc>
                <a:spcPct val="150000"/>
              </a:lnSpc>
            </a:pPr>
            <a:r>
              <a:rPr lang="zh-CN" sz="4800" b="1" i="0">
                <a:solidFill>
                  <a:srgbClr val="0055FF"/>
                </a:solidFill>
                <a:highlight>
                  <a:srgbClr val="FFFFFF">
                    <a:alpha val="0"/>
                  </a:srgbClr>
                </a:highlight>
                <a:latin typeface="微软雅黑" panose="020B0503020204020204" charset="-122"/>
              </a:rPr>
              <a:t>预流推进</a:t>
            </a:r>
            <a:r>
              <a:rPr lang="zh-CN" sz="4800" b="1" i="0">
                <a:solidFill>
                  <a:srgbClr val="0055FF"/>
                </a:solidFill>
                <a:highlight>
                  <a:srgbClr val="FFFFFF">
                    <a:alpha val="0"/>
                  </a:srgbClr>
                </a:highlight>
                <a:latin typeface="微软雅黑" panose="020B0503020204020204" charset="-122"/>
              </a:rPr>
              <a:t>算法</a:t>
            </a:r>
            <a:endParaRPr lang="zh-CN" sz="4800" b="1" i="0">
              <a:solidFill>
                <a:srgbClr val="0055FF"/>
              </a:solidFill>
              <a:highlight>
                <a:srgbClr val="FFFFFF">
                  <a:alpha val="0"/>
                </a:srgbClr>
              </a:highlight>
              <a:latin typeface="微软雅黑" panose="020B0503020204020204" charset="-122"/>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avLst/>
          </a:prstGeom>
          <a:ln>
            <a:noFill/>
          </a:ln>
        </p:spPr>
      </p:pic>
      <p:sp>
        <p:nvSpPr>
          <p:cNvPr id="3" name="New shape"/>
          <p:cNvSpPr/>
          <p:nvPr/>
        </p:nvSpPr>
        <p:spPr>
          <a:xfrm>
            <a:off x="982800" y="103205"/>
            <a:ext cx="9369360" cy="78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a:solidFill>
                  <a:schemeClr val="accent1"/>
                </a:solidFill>
                <a:highlight>
                  <a:srgbClr val="FFFFFF">
                    <a:alpha val="0"/>
                  </a:srgbClr>
                </a:highlight>
                <a:latin typeface="微软雅黑" panose="020B0503020204020204" charset="-122"/>
              </a:rPr>
              <a:t>HLPP算法</a:t>
            </a:r>
            <a:endParaRPr sz="3000" b="1" i="0">
              <a:solidFill>
                <a:schemeClr val="accent1"/>
              </a:solidFill>
              <a:highlight>
                <a:srgbClr val="FFFFFF">
                  <a:alpha val="0"/>
                </a:srgbClr>
              </a:highlight>
              <a:latin typeface="微软雅黑" panose="020B0503020204020204" charset="-122"/>
            </a:endParaRPr>
          </a:p>
        </p:txBody>
      </p:sp>
      <p:sp>
        <p:nvSpPr>
          <p:cNvPr id="5" name="文本框 4"/>
          <p:cNvSpPr txBox="1"/>
          <p:nvPr/>
        </p:nvSpPr>
        <p:spPr>
          <a:xfrm>
            <a:off x="1775460" y="981075"/>
            <a:ext cx="8905240" cy="773430"/>
          </a:xfrm>
          <a:prstGeom prst="rect">
            <a:avLst/>
          </a:prstGeom>
          <a:noFill/>
        </p:spPr>
        <p:txBody>
          <a:bodyPr wrap="square" rtlCol="0">
            <a:spAutoFit/>
          </a:bodyPr>
          <a:p>
            <a:pPr>
              <a:lnSpc>
                <a:spcPct val="100000"/>
              </a:lnSpc>
              <a:spcBef>
                <a:spcPts val="0"/>
              </a:spcBef>
              <a:spcAft>
                <a:spcPts val="1000"/>
              </a:spcAft>
            </a:pPr>
            <a:r>
              <a:rPr lang="zh-CN" altLang="en-US">
                <a:solidFill>
                  <a:schemeClr val="accent1"/>
                </a:solidFill>
                <a:effectLst>
                  <a:outerShdw blurRad="38100" dist="25400" dir="5400000" algn="ctr" rotWithShape="0">
                    <a:srgbClr val="6E747A">
                      <a:alpha val="43000"/>
                    </a:srgbClr>
                  </a:outerShdw>
                </a:effectLst>
              </a:rPr>
              <a:t>算法思想：</a:t>
            </a:r>
            <a:endParaRPr lang="zh-CN" altLang="en-US">
              <a:solidFill>
                <a:schemeClr val="accent1"/>
              </a:solidFill>
              <a:effectLst>
                <a:outerShdw blurRad="38100" dist="25400" dir="5400000" algn="ctr" rotWithShape="0">
                  <a:srgbClr val="6E747A">
                    <a:alpha val="43000"/>
                  </a:srgbClr>
                </a:outerShdw>
              </a:effectLst>
            </a:endParaRPr>
          </a:p>
          <a:p>
            <a:pPr indent="457200"/>
            <a:r>
              <a:rPr lang="en-US" altLang="zh-CN"/>
              <a:t>                                              </a:t>
            </a:r>
            <a:r>
              <a:rPr lang="zh-CN" altLang="en-US"/>
              <a:t>增广路算法</a:t>
            </a:r>
            <a:r>
              <a:rPr lang="en-US" altLang="zh-CN"/>
              <a:t>             ===&gt;            </a:t>
            </a:r>
            <a:r>
              <a:rPr lang="zh-CN" altLang="en-US"/>
              <a:t>预流推进</a:t>
            </a:r>
            <a:r>
              <a:rPr lang="zh-CN" altLang="en-US"/>
              <a:t>算法</a:t>
            </a:r>
            <a:endParaRPr lang="zh-CN" altLang="en-US"/>
          </a:p>
        </p:txBody>
      </p:sp>
      <p:sp>
        <p:nvSpPr>
          <p:cNvPr id="13" name="文本框 12"/>
          <p:cNvSpPr txBox="1"/>
          <p:nvPr/>
        </p:nvSpPr>
        <p:spPr>
          <a:xfrm>
            <a:off x="1775460" y="2781300"/>
            <a:ext cx="7629525" cy="1743075"/>
          </a:xfrm>
          <a:prstGeom prst="rect">
            <a:avLst/>
          </a:prstGeom>
          <a:noFill/>
        </p:spPr>
        <p:txBody>
          <a:bodyPr wrap="square" rtlCol="0">
            <a:spAutoFit/>
          </a:bodyPr>
          <a:p>
            <a:pPr>
              <a:lnSpc>
                <a:spcPct val="100000"/>
              </a:lnSpc>
              <a:spcBef>
                <a:spcPts val="0"/>
              </a:spcBef>
              <a:spcAft>
                <a:spcPts val="1000"/>
              </a:spcAft>
            </a:pPr>
            <a:r>
              <a:rPr lang="zh-CN" altLang="en-US">
                <a:solidFill>
                  <a:schemeClr val="accent1"/>
                </a:solidFill>
                <a:effectLst>
                  <a:outerShdw blurRad="38100" dist="25400" dir="5400000" algn="ctr" rotWithShape="0">
                    <a:srgbClr val="6E747A">
                      <a:alpha val="43000"/>
                    </a:srgbClr>
                  </a:outerShdw>
                </a:effectLst>
              </a:rPr>
              <a:t>实现</a:t>
            </a:r>
            <a:r>
              <a:rPr lang="zh-CN" altLang="en-US">
                <a:solidFill>
                  <a:schemeClr val="accent1"/>
                </a:solidFill>
                <a:effectLst>
                  <a:outerShdw blurRad="38100" dist="25400" dir="5400000" algn="ctr" rotWithShape="0">
                    <a:srgbClr val="6E747A">
                      <a:alpha val="43000"/>
                    </a:srgbClr>
                  </a:outerShdw>
                </a:effectLst>
              </a:rPr>
              <a:t>步骤：</a:t>
            </a:r>
            <a:endParaRPr lang="zh-CN" altLang="en-US">
              <a:solidFill>
                <a:schemeClr val="accent1"/>
              </a:solidFill>
              <a:effectLst>
                <a:outerShdw blurRad="38100" dist="25400" dir="5400000" algn="ctr" rotWithShape="0">
                  <a:srgbClr val="6E747A">
                    <a:alpha val="43000"/>
                  </a:srgbClr>
                </a:outerShdw>
              </a:effectLst>
            </a:endParaRPr>
          </a:p>
          <a:p>
            <a:pPr>
              <a:lnSpc>
                <a:spcPct val="150000"/>
              </a:lnSpc>
            </a:pPr>
            <a:r>
              <a:rPr lang="zh-CN" altLang="en-US"/>
              <a:t>（1）先假设</a:t>
            </a:r>
            <a:r>
              <a:rPr lang="en-US" altLang="zh-CN"/>
              <a:t> S </a:t>
            </a:r>
            <a:r>
              <a:rPr lang="zh-CN" altLang="en-US"/>
              <a:t>有无限多的水(余流)，从</a:t>
            </a:r>
            <a:r>
              <a:rPr lang="en-US" altLang="zh-CN"/>
              <a:t> S </a:t>
            </a:r>
            <a:r>
              <a:rPr lang="zh-CN" altLang="en-US"/>
              <a:t>向周围点推流，并让周围点入队</a:t>
            </a:r>
            <a:endParaRPr lang="zh-CN" altLang="en-US"/>
          </a:p>
          <a:p>
            <a:pPr>
              <a:lnSpc>
                <a:spcPct val="150000"/>
              </a:lnSpc>
            </a:pPr>
            <a:r>
              <a:rPr lang="zh-CN" altLang="en-US"/>
              <a:t>（2）不断地取队首元素，对队首元素推流</a:t>
            </a:r>
            <a:endParaRPr lang="zh-CN" altLang="en-US"/>
          </a:p>
          <a:p>
            <a:pPr>
              <a:lnSpc>
                <a:spcPct val="150000"/>
              </a:lnSpc>
            </a:pPr>
            <a:r>
              <a:rPr lang="zh-CN" altLang="en-US"/>
              <a:t>（3）队列为空时结束算法，</a:t>
            </a:r>
            <a:r>
              <a:rPr lang="en-US" altLang="zh-CN"/>
              <a:t>T </a:t>
            </a:r>
            <a:r>
              <a:rPr lang="zh-CN" altLang="en-US"/>
              <a:t>点的余流即为最大流。</a:t>
            </a:r>
            <a:endParaRPr lang="zh-CN" altLang="en-US"/>
          </a:p>
        </p:txBody>
      </p:sp>
      <p:sp>
        <p:nvSpPr>
          <p:cNvPr id="8" name="文本框 7"/>
          <p:cNvSpPr txBox="1"/>
          <p:nvPr/>
        </p:nvSpPr>
        <p:spPr>
          <a:xfrm>
            <a:off x="4008120" y="2114550"/>
            <a:ext cx="2398395" cy="306705"/>
          </a:xfrm>
          <a:prstGeom prst="rect">
            <a:avLst/>
          </a:prstGeom>
          <a:noFill/>
        </p:spPr>
        <p:txBody>
          <a:bodyPr wrap="square" rtlCol="0">
            <a:spAutoFit/>
          </a:bodyPr>
          <a:p>
            <a:r>
              <a:rPr lang="zh-CN" altLang="en-US" sz="1400">
                <a:solidFill>
                  <a:schemeClr val="accent1"/>
                </a:solidFill>
                <a:effectLst>
                  <a:outerShdw blurRad="38100" dist="25400" dir="5400000" algn="ctr" rotWithShape="0">
                    <a:srgbClr val="6E747A">
                      <a:alpha val="43000"/>
                    </a:srgbClr>
                  </a:outerShdw>
                </a:effectLst>
              </a:rPr>
              <a:t>不断压入少量流量直至满流</a:t>
            </a:r>
            <a:endParaRPr lang="zh-CN" altLang="en-US" sz="1400">
              <a:solidFill>
                <a:schemeClr val="accent1"/>
              </a:solidFill>
              <a:effectLst>
                <a:outerShdw blurRad="38100" dist="25400" dir="5400000" algn="ctr" rotWithShape="0">
                  <a:srgbClr val="6E747A">
                    <a:alpha val="43000"/>
                  </a:srgbClr>
                </a:outerShdw>
              </a:effectLst>
            </a:endParaRPr>
          </a:p>
        </p:txBody>
      </p:sp>
      <p:sp>
        <p:nvSpPr>
          <p:cNvPr id="9" name="文本框 8"/>
          <p:cNvSpPr txBox="1"/>
          <p:nvPr/>
        </p:nvSpPr>
        <p:spPr>
          <a:xfrm>
            <a:off x="7032625" y="2114550"/>
            <a:ext cx="2915285" cy="306705"/>
          </a:xfrm>
          <a:prstGeom prst="rect">
            <a:avLst/>
          </a:prstGeom>
          <a:noFill/>
        </p:spPr>
        <p:txBody>
          <a:bodyPr wrap="square" rtlCol="0">
            <a:spAutoFit/>
          </a:bodyPr>
          <a:p>
            <a:r>
              <a:rPr lang="zh-CN" altLang="en-US" sz="1400">
                <a:solidFill>
                  <a:schemeClr val="accent1"/>
                </a:solidFill>
                <a:effectLst>
                  <a:outerShdw blurRad="38100" dist="25400" dir="5400000" algn="ctr" rotWithShape="0">
                    <a:srgbClr val="6E747A">
                      <a:alpha val="43000"/>
                    </a:srgbClr>
                  </a:outerShdw>
                </a:effectLst>
              </a:rPr>
              <a:t>一次性压入巨额流量，把余流</a:t>
            </a:r>
            <a:r>
              <a:rPr lang="zh-CN" altLang="en-US" sz="1400">
                <a:solidFill>
                  <a:schemeClr val="accent1"/>
                </a:solidFill>
                <a:effectLst>
                  <a:outerShdw blurRad="38100" dist="25400" dir="5400000" algn="ctr" rotWithShape="0">
                    <a:srgbClr val="6E747A">
                      <a:alpha val="43000"/>
                    </a:srgbClr>
                  </a:outerShdw>
                </a:effectLst>
              </a:rPr>
              <a:t>推出</a:t>
            </a:r>
            <a:endParaRPr lang="zh-CN" altLang="en-US" sz="1400">
              <a:solidFill>
                <a:schemeClr val="accent1"/>
              </a:solidFill>
              <a:effectLst>
                <a:outerShdw blurRad="38100" dist="25400" dir="5400000" algn="ctr" rotWithShape="0">
                  <a:srgbClr val="6E747A">
                    <a:alpha val="43000"/>
                  </a:srgbClr>
                </a:outerShdw>
              </a:effectLst>
            </a:endParaRPr>
          </a:p>
        </p:txBody>
      </p:sp>
      <p:sp>
        <p:nvSpPr>
          <p:cNvPr id="14" name="上下箭头 13"/>
          <p:cNvSpPr/>
          <p:nvPr/>
        </p:nvSpPr>
        <p:spPr>
          <a:xfrm>
            <a:off x="5160010" y="1774190"/>
            <a:ext cx="144145" cy="360045"/>
          </a:xfrm>
          <a:prstGeom prst="up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5" name="上下箭头 14"/>
          <p:cNvSpPr/>
          <p:nvPr/>
        </p:nvSpPr>
        <p:spPr>
          <a:xfrm>
            <a:off x="8184515" y="1754505"/>
            <a:ext cx="144145" cy="360045"/>
          </a:xfrm>
          <a:prstGeom prst="up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 name="文本框 15"/>
          <p:cNvSpPr txBox="1"/>
          <p:nvPr/>
        </p:nvSpPr>
        <p:spPr>
          <a:xfrm>
            <a:off x="1775460" y="4725035"/>
            <a:ext cx="7366000" cy="1578610"/>
          </a:xfrm>
          <a:prstGeom prst="rect">
            <a:avLst/>
          </a:prstGeom>
          <a:noFill/>
        </p:spPr>
        <p:txBody>
          <a:bodyPr wrap="square" rtlCol="0">
            <a:spAutoFit/>
          </a:bodyPr>
          <a:p>
            <a:pPr>
              <a:lnSpc>
                <a:spcPct val="100000"/>
              </a:lnSpc>
              <a:spcBef>
                <a:spcPts val="0"/>
              </a:spcBef>
              <a:spcAft>
                <a:spcPts val="800"/>
              </a:spcAft>
            </a:pPr>
            <a:r>
              <a:rPr lang="zh-CN" altLang="en-US">
                <a:solidFill>
                  <a:schemeClr val="accent1"/>
                </a:solidFill>
                <a:effectLst>
                  <a:outerShdw blurRad="38100" dist="25400" dir="5400000" algn="ctr" rotWithShape="0">
                    <a:srgbClr val="6E747A">
                      <a:alpha val="43000"/>
                    </a:srgbClr>
                  </a:outerShdw>
                </a:effectLst>
              </a:rPr>
              <a:t>概念介绍：</a:t>
            </a:r>
            <a:endParaRPr lang="zh-CN" altLang="en-US">
              <a:solidFill>
                <a:schemeClr val="accent1"/>
              </a:solidFill>
              <a:effectLst>
                <a:outerShdw blurRad="38100" dist="25400" dir="5400000" algn="ctr" rotWithShape="0">
                  <a:srgbClr val="6E747A">
                    <a:alpha val="43000"/>
                  </a:srgbClr>
                </a:outerShdw>
              </a:effectLst>
            </a:endParaRPr>
          </a:p>
          <a:p>
            <a:r>
              <a:rPr lang="zh-CN" altLang="en-US">
                <a:solidFill>
                  <a:schemeClr val="tx1"/>
                </a:solidFill>
                <a:effectLst/>
              </a:rPr>
              <a:t>余流：每个点当前有多少水</a:t>
            </a:r>
            <a:endParaRPr lang="zh-CN" altLang="en-US">
              <a:solidFill>
                <a:schemeClr val="tx1"/>
              </a:solidFill>
              <a:effectLst/>
            </a:endParaRPr>
          </a:p>
          <a:p>
            <a:r>
              <a:rPr lang="zh-CN" altLang="en-US">
                <a:solidFill>
                  <a:schemeClr val="tx1"/>
                </a:solidFill>
                <a:effectLst/>
              </a:rPr>
              <a:t>推流：把该点的余流推给周围点</a:t>
            </a:r>
            <a:endParaRPr lang="zh-CN" altLang="en-US">
              <a:solidFill>
                <a:schemeClr val="tx1"/>
              </a:solidFill>
              <a:effectLst/>
            </a:endParaRPr>
          </a:p>
          <a:p>
            <a:r>
              <a:rPr lang="zh-CN" altLang="en-US">
                <a:solidFill>
                  <a:schemeClr val="tx1"/>
                </a:solidFill>
                <a:effectLst/>
              </a:rPr>
              <a:t>高度：流网络中的每个点都有一个高度，水只会从高处往低处流</a:t>
            </a:r>
            <a:endParaRPr lang="zh-CN" altLang="en-US">
              <a:solidFill>
                <a:schemeClr val="tx1"/>
              </a:solidFill>
              <a:effectLst/>
            </a:endParaRPr>
          </a:p>
          <a:p>
            <a:r>
              <a:rPr lang="zh-CN" altLang="en-US">
                <a:solidFill>
                  <a:schemeClr val="tx1"/>
                </a:solidFill>
                <a:effectLst/>
              </a:rPr>
              <a:t>溢出：若超额流e ( u ) &gt; 0 ，称节点u溢出</a:t>
            </a:r>
            <a:endParaRPr lang="zh-CN" altLang="en-US">
              <a:solidFill>
                <a:schemeClr val="tx1"/>
              </a:solidFill>
              <a:effectLst/>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avLst/>
          </a:prstGeom>
          <a:ln>
            <a:noFill/>
          </a:ln>
        </p:spPr>
      </p:pic>
      <p:sp>
        <p:nvSpPr>
          <p:cNvPr id="3" name="New shape"/>
          <p:cNvSpPr/>
          <p:nvPr/>
        </p:nvSpPr>
        <p:spPr>
          <a:xfrm>
            <a:off x="982800" y="103205"/>
            <a:ext cx="9369360" cy="78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a:solidFill>
                  <a:schemeClr val="accent1"/>
                </a:solidFill>
                <a:highlight>
                  <a:srgbClr val="FFFFFF">
                    <a:alpha val="0"/>
                  </a:srgbClr>
                </a:highlight>
                <a:latin typeface="微软雅黑" panose="020B0503020204020204" charset="-122"/>
              </a:rPr>
              <a:t>HLPP算法</a:t>
            </a:r>
            <a:r>
              <a:rPr lang="zh-CN" sz="3000" b="1" i="0">
                <a:solidFill>
                  <a:schemeClr val="accent1"/>
                </a:solidFill>
                <a:highlight>
                  <a:srgbClr val="FFFFFF">
                    <a:alpha val="0"/>
                  </a:srgbClr>
                </a:highlight>
                <a:latin typeface="微软雅黑" panose="020B0503020204020204" charset="-122"/>
              </a:rPr>
              <a:t>优化</a:t>
            </a:r>
            <a:endParaRPr lang="zh-CN" sz="3000" b="1" i="0">
              <a:solidFill>
                <a:schemeClr val="accent1"/>
              </a:solidFill>
              <a:highlight>
                <a:srgbClr val="FFFFFF">
                  <a:alpha val="0"/>
                </a:srgbClr>
              </a:highlight>
              <a:latin typeface="微软雅黑" panose="020B0503020204020204" charset="-122"/>
            </a:endParaRPr>
          </a:p>
        </p:txBody>
      </p:sp>
      <p:sp>
        <p:nvSpPr>
          <p:cNvPr id="4" name="文本框 3"/>
          <p:cNvSpPr txBox="1"/>
          <p:nvPr/>
        </p:nvSpPr>
        <p:spPr>
          <a:xfrm>
            <a:off x="1564640" y="1215390"/>
            <a:ext cx="8759190" cy="2861310"/>
          </a:xfrm>
          <a:prstGeom prst="rect">
            <a:avLst/>
          </a:prstGeom>
          <a:noFill/>
        </p:spPr>
        <p:txBody>
          <a:bodyPr wrap="square" rtlCol="0">
            <a:spAutoFit/>
          </a:bodyPr>
          <a:p>
            <a:r>
              <a:rPr lang="zh-CN" altLang="en-US">
                <a:solidFill>
                  <a:schemeClr val="accent1"/>
                </a:solidFill>
                <a:effectLst>
                  <a:outerShdw blurRad="38100" dist="25400" dir="5400000" algn="ctr" rotWithShape="0">
                    <a:srgbClr val="6E747A">
                      <a:alpha val="43000"/>
                    </a:srgbClr>
                  </a:outerShdw>
                </a:effectLst>
              </a:rPr>
              <a:t>（</a:t>
            </a:r>
            <a:r>
              <a:rPr lang="en-US" altLang="zh-CN">
                <a:solidFill>
                  <a:schemeClr val="accent1"/>
                </a:solidFill>
                <a:effectLst>
                  <a:outerShdw blurRad="38100" dist="25400" dir="5400000" algn="ctr" rotWithShape="0">
                    <a:srgbClr val="6E747A">
                      <a:alpha val="43000"/>
                    </a:srgbClr>
                  </a:outerShdw>
                </a:effectLst>
              </a:rPr>
              <a:t>1</a:t>
            </a:r>
            <a:r>
              <a:rPr lang="zh-CN" altLang="en-US">
                <a:solidFill>
                  <a:schemeClr val="accent1"/>
                </a:solidFill>
                <a:effectLst>
                  <a:outerShdw blurRad="38100" dist="25400" dir="5400000" algn="ctr" rotWithShape="0">
                    <a:srgbClr val="6E747A">
                      <a:alpha val="43000"/>
                    </a:srgbClr>
                  </a:outerShdw>
                </a:effectLst>
              </a:rPr>
              <a:t>）优先队列（堆）优化</a:t>
            </a:r>
            <a:endParaRPr lang="zh-CN" altLang="en-US">
              <a:solidFill>
                <a:schemeClr val="accent1"/>
              </a:solidFill>
              <a:effectLst>
                <a:outerShdw blurRad="38100" dist="25400" dir="5400000" algn="ctr" rotWithShape="0">
                  <a:srgbClr val="6E747A">
                    <a:alpha val="43000"/>
                  </a:srgbClr>
                </a:outerShdw>
              </a:effectLst>
            </a:endParaRPr>
          </a:p>
          <a:p>
            <a:pPr indent="457200"/>
            <a:r>
              <a:rPr lang="en-US" altLang="zh-CN"/>
              <a:t>优先推送高度高的溢出的结点</a:t>
            </a:r>
            <a:r>
              <a:rPr lang="zh-CN" altLang="en-US"/>
              <a:t>。</a:t>
            </a:r>
            <a:endParaRPr lang="zh-CN" altLang="en-US"/>
          </a:p>
          <a:p>
            <a:pPr indent="457200"/>
            <a:endParaRPr lang="en-US" altLang="zh-CN"/>
          </a:p>
          <a:p>
            <a:r>
              <a:rPr lang="zh-CN" altLang="en-US">
                <a:solidFill>
                  <a:schemeClr val="accent1"/>
                </a:solidFill>
                <a:effectLst>
                  <a:outerShdw blurRad="38100" dist="25400" dir="5400000" algn="ctr" rotWithShape="0">
                    <a:srgbClr val="6E747A">
                      <a:alpha val="43000"/>
                    </a:srgbClr>
                  </a:outerShdw>
                </a:effectLst>
              </a:rPr>
              <a:t>（</a:t>
            </a:r>
            <a:r>
              <a:rPr lang="en-US" altLang="zh-CN">
                <a:solidFill>
                  <a:schemeClr val="accent1"/>
                </a:solidFill>
                <a:effectLst>
                  <a:outerShdw blurRad="38100" dist="25400" dir="5400000" algn="ctr" rotWithShape="0">
                    <a:srgbClr val="6E747A">
                      <a:alpha val="43000"/>
                    </a:srgbClr>
                  </a:outerShdw>
                </a:effectLst>
              </a:rPr>
              <a:t>2</a:t>
            </a:r>
            <a:r>
              <a:rPr lang="zh-CN" altLang="en-US">
                <a:solidFill>
                  <a:schemeClr val="accent1"/>
                </a:solidFill>
                <a:effectLst>
                  <a:outerShdw blurRad="38100" dist="25400" dir="5400000" algn="ctr" rotWithShape="0">
                    <a:srgbClr val="6E747A">
                      <a:alpha val="43000"/>
                    </a:srgbClr>
                  </a:outerShdw>
                </a:effectLst>
              </a:rPr>
              <a:t>）</a:t>
            </a:r>
            <a:r>
              <a:rPr lang="en-US" altLang="zh-CN">
                <a:solidFill>
                  <a:schemeClr val="accent1"/>
                </a:solidFill>
                <a:effectLst>
                  <a:outerShdw blurRad="38100" dist="25400" dir="5400000" algn="ctr" rotWithShape="0">
                    <a:srgbClr val="6E747A">
                      <a:alpha val="43000"/>
                    </a:srgbClr>
                  </a:outerShdw>
                </a:effectLst>
              </a:rPr>
              <a:t>BFS</a:t>
            </a:r>
            <a:r>
              <a:rPr lang="zh-CN" altLang="en-US">
                <a:solidFill>
                  <a:schemeClr val="accent1"/>
                </a:solidFill>
                <a:effectLst>
                  <a:outerShdw blurRad="38100" dist="25400" dir="5400000" algn="ctr" rotWithShape="0">
                    <a:srgbClr val="6E747A">
                      <a:alpha val="43000"/>
                    </a:srgbClr>
                  </a:outerShdw>
                </a:effectLst>
              </a:rPr>
              <a:t>优化</a:t>
            </a:r>
            <a:r>
              <a:rPr lang="en-US" altLang="zh-CN"/>
              <a:t>		</a:t>
            </a:r>
            <a:endParaRPr lang="en-US" altLang="zh-CN"/>
          </a:p>
          <a:p>
            <a:pPr indent="457200"/>
            <a:r>
              <a:rPr lang="en-US" altLang="zh-CN"/>
              <a:t>在初始化高度的时候进行</a:t>
            </a:r>
            <a:r>
              <a:rPr lang="en-US" altLang="zh-CN"/>
              <a:t>BFS优化</a:t>
            </a:r>
            <a:r>
              <a:rPr lang="zh-CN" altLang="en-US"/>
              <a:t>。初始化 h (u) 为</a:t>
            </a:r>
            <a:r>
              <a:rPr lang="en-US" altLang="zh-CN"/>
              <a:t> </a:t>
            </a:r>
            <a:r>
              <a:rPr lang="zh-CN" altLang="en-US"/>
              <a:t>u</a:t>
            </a:r>
            <a:r>
              <a:rPr lang="en-US" altLang="zh-CN"/>
              <a:t> </a:t>
            </a:r>
            <a:r>
              <a:rPr lang="zh-CN" altLang="en-US"/>
              <a:t>到</a:t>
            </a:r>
            <a:r>
              <a:rPr lang="en-US" altLang="zh-CN"/>
              <a:t> </a:t>
            </a:r>
            <a:r>
              <a:rPr lang="zh-CN" altLang="en-US"/>
              <a:t>t</a:t>
            </a:r>
            <a:r>
              <a:rPr lang="en-US" altLang="zh-CN"/>
              <a:t> </a:t>
            </a:r>
            <a:r>
              <a:rPr lang="zh-CN" altLang="en-US"/>
              <a:t>的最短距离；特别的，h（s） = </a:t>
            </a:r>
            <a:r>
              <a:rPr lang="en-US" altLang="zh-CN"/>
              <a:t>v</a:t>
            </a:r>
            <a:r>
              <a:rPr lang="zh-CN" altLang="en-US"/>
              <a:t>（</a:t>
            </a:r>
            <a:r>
              <a:rPr lang="en-US" altLang="zh-CN"/>
              <a:t>v</a:t>
            </a:r>
            <a:r>
              <a:rPr lang="zh-CN" altLang="en-US"/>
              <a:t>为顶点数）</a:t>
            </a:r>
            <a:endParaRPr lang="zh-CN" altLang="en-US"/>
          </a:p>
          <a:p>
            <a:pPr indent="457200"/>
            <a:endParaRPr lang="en-US" altLang="zh-CN"/>
          </a:p>
          <a:p>
            <a:r>
              <a:rPr lang="zh-CN" altLang="en-US">
                <a:solidFill>
                  <a:schemeClr val="accent1"/>
                </a:solidFill>
                <a:effectLst>
                  <a:outerShdw blurRad="38100" dist="25400" dir="5400000" algn="ctr" rotWithShape="0">
                    <a:srgbClr val="6E747A">
                      <a:alpha val="43000"/>
                    </a:srgbClr>
                  </a:outerShdw>
                </a:effectLst>
              </a:rPr>
              <a:t>（</a:t>
            </a:r>
            <a:r>
              <a:rPr lang="en-US" altLang="zh-CN">
                <a:solidFill>
                  <a:schemeClr val="accent1"/>
                </a:solidFill>
                <a:effectLst>
                  <a:outerShdw blurRad="38100" dist="25400" dir="5400000" algn="ctr" rotWithShape="0">
                    <a:srgbClr val="6E747A">
                      <a:alpha val="43000"/>
                    </a:srgbClr>
                  </a:outerShdw>
                </a:effectLst>
              </a:rPr>
              <a:t>3</a:t>
            </a:r>
            <a:r>
              <a:rPr lang="zh-CN" altLang="en-US">
                <a:solidFill>
                  <a:schemeClr val="accent1"/>
                </a:solidFill>
                <a:effectLst>
                  <a:outerShdw blurRad="38100" dist="25400" dir="5400000" algn="ctr" rotWithShape="0">
                    <a:srgbClr val="6E747A">
                      <a:alpha val="43000"/>
                    </a:srgbClr>
                  </a:outerShdw>
                </a:effectLst>
              </a:rPr>
              <a:t>）GAP优化</a:t>
            </a:r>
            <a:endParaRPr lang="zh-CN" altLang="en-US">
              <a:solidFill>
                <a:schemeClr val="accent1"/>
              </a:solidFill>
              <a:effectLst>
                <a:outerShdw blurRad="38100" dist="25400" dir="5400000" algn="ctr" rotWithShape="0">
                  <a:srgbClr val="6E747A">
                    <a:alpha val="43000"/>
                  </a:srgbClr>
                </a:outerShdw>
              </a:effectLst>
            </a:endParaRPr>
          </a:p>
          <a:p>
            <a:pPr indent="457200"/>
            <a:r>
              <a:rPr lang="en-US" altLang="zh-CN"/>
              <a:t>如果某时刻，h(u) = k的结点个数为0，那么对于h(u) &gt; k的结点就永远无法推送超额流到汇点T，因此只能送回源点S，那么我们就直接让他们的高度变成n + 1</a:t>
            </a:r>
            <a:r>
              <a:rPr lang="zh-CN" altLang="en-US"/>
              <a:t>。</a:t>
            </a:r>
            <a:endParaRPr lang="zh-CN" altLang="en-US"/>
          </a:p>
        </p:txBody>
      </p:sp>
      <p:sp>
        <p:nvSpPr>
          <p:cNvPr id="7" name="文本框 6"/>
          <p:cNvSpPr txBox="1"/>
          <p:nvPr/>
        </p:nvSpPr>
        <p:spPr>
          <a:xfrm>
            <a:off x="3575685" y="5084445"/>
            <a:ext cx="5040630" cy="368300"/>
          </a:xfrm>
          <a:prstGeom prst="rect">
            <a:avLst/>
          </a:prstGeom>
          <a:noFill/>
        </p:spPr>
        <p:txBody>
          <a:bodyPr wrap="square" rtlCol="0">
            <a:spAutoFit/>
          </a:bodyPr>
          <a:p>
            <a:r>
              <a:rPr lang="zh-CN" altLang="en-US">
                <a:solidFill>
                  <a:schemeClr val="accent1"/>
                </a:solidFill>
                <a:effectLst>
                  <a:outerShdw blurRad="38100" dist="25400" dir="5400000" algn="ctr" rotWithShape="0">
                    <a:srgbClr val="6E747A">
                      <a:alpha val="43000"/>
                    </a:srgbClr>
                  </a:outerShdw>
                </a:effectLst>
                <a:sym typeface="+mn-ea"/>
              </a:rPr>
              <a:t>O（v</a:t>
            </a:r>
            <a:r>
              <a:rPr lang="zh-CN" altLang="en-US" baseline="30000">
                <a:solidFill>
                  <a:schemeClr val="accent1"/>
                </a:solidFill>
                <a:effectLst>
                  <a:outerShdw blurRad="38100" dist="25400" dir="5400000" algn="ctr" rotWithShape="0">
                    <a:srgbClr val="6E747A">
                      <a:alpha val="43000"/>
                    </a:srgbClr>
                  </a:outerShdw>
                </a:effectLst>
                <a:sym typeface="+mn-ea"/>
              </a:rPr>
              <a:t>2</a:t>
            </a:r>
            <a:r>
              <a:rPr lang="zh-CN" altLang="en-US">
                <a:solidFill>
                  <a:schemeClr val="accent1"/>
                </a:solidFill>
                <a:effectLst>
                  <a:outerShdw blurRad="38100" dist="25400" dir="5400000" algn="ctr" rotWithShape="0">
                    <a:srgbClr val="6E747A">
                      <a:alpha val="43000"/>
                    </a:srgbClr>
                  </a:outerShdw>
                </a:effectLst>
                <a:sym typeface="+mn-ea"/>
              </a:rPr>
              <a:t> e）</a:t>
            </a:r>
            <a:r>
              <a:rPr lang="en-US" altLang="zh-CN">
                <a:solidFill>
                  <a:schemeClr val="accent1"/>
                </a:solidFill>
                <a:effectLst>
                  <a:outerShdw blurRad="38100" dist="25400" dir="5400000" algn="ctr" rotWithShape="0">
                    <a:srgbClr val="6E747A">
                      <a:alpha val="43000"/>
                    </a:srgbClr>
                  </a:outerShdw>
                </a:effectLst>
                <a:sym typeface="+mn-ea"/>
              </a:rPr>
              <a:t>             			</a:t>
            </a:r>
            <a:r>
              <a:rPr lang="zh-CN" altLang="en-US">
                <a:solidFill>
                  <a:schemeClr val="accent1"/>
                </a:solidFill>
                <a:effectLst>
                  <a:outerShdw blurRad="38100" dist="25400" dir="5400000" algn="ctr" rotWithShape="0">
                    <a:srgbClr val="6E747A">
                      <a:alpha val="43000"/>
                    </a:srgbClr>
                  </a:outerShdw>
                </a:effectLst>
                <a:sym typeface="+mn-ea"/>
              </a:rPr>
              <a:t>O（v</a:t>
            </a:r>
            <a:r>
              <a:rPr lang="zh-CN" altLang="en-US" baseline="30000">
                <a:solidFill>
                  <a:schemeClr val="accent1"/>
                </a:solidFill>
                <a:effectLst>
                  <a:outerShdw blurRad="38100" dist="25400" dir="5400000" algn="ctr" rotWithShape="0">
                    <a:srgbClr val="6E747A">
                      <a:alpha val="43000"/>
                    </a:srgbClr>
                  </a:outerShdw>
                </a:effectLst>
                <a:sym typeface="+mn-ea"/>
              </a:rPr>
              <a:t>2</a:t>
            </a:r>
            <a:r>
              <a:rPr lang="zh-CN" altLang="en-US">
                <a:solidFill>
                  <a:schemeClr val="accent1"/>
                </a:solidFill>
                <a:effectLst>
                  <a:outerShdw blurRad="38100" dist="25400" dir="5400000" algn="ctr" rotWithShape="0">
                    <a:srgbClr val="6E747A">
                      <a:alpha val="43000"/>
                    </a:srgbClr>
                  </a:outerShdw>
                </a:effectLst>
                <a:sym typeface="+mn-ea"/>
              </a:rPr>
              <a:t> e</a:t>
            </a:r>
            <a:r>
              <a:rPr lang="en-US" altLang="zh-CN" baseline="30000">
                <a:solidFill>
                  <a:schemeClr val="accent1"/>
                </a:solidFill>
                <a:effectLst>
                  <a:outerShdw blurRad="38100" dist="25400" dir="5400000" algn="ctr" rotWithShape="0">
                    <a:srgbClr val="6E747A">
                      <a:alpha val="43000"/>
                    </a:srgbClr>
                  </a:outerShdw>
                </a:effectLst>
                <a:sym typeface="+mn-ea"/>
              </a:rPr>
              <a:t>1/2</a:t>
            </a:r>
            <a:r>
              <a:rPr lang="zh-CN" altLang="en-US">
                <a:solidFill>
                  <a:schemeClr val="accent1"/>
                </a:solidFill>
                <a:effectLst>
                  <a:outerShdw blurRad="38100" dist="25400" dir="5400000" algn="ctr" rotWithShape="0">
                    <a:srgbClr val="6E747A">
                      <a:alpha val="43000"/>
                    </a:srgbClr>
                  </a:outerShdw>
                </a:effectLst>
                <a:sym typeface="+mn-ea"/>
              </a:rPr>
              <a:t>）</a:t>
            </a:r>
            <a:endParaRPr lang="en-US" altLang="zh-CN">
              <a:solidFill>
                <a:schemeClr val="accent1"/>
              </a:solidFill>
              <a:effectLst>
                <a:outerShdw blurRad="38100" dist="25400" dir="5400000" algn="ctr" rotWithShape="0">
                  <a:srgbClr val="6E747A">
                    <a:alpha val="43000"/>
                  </a:srgbClr>
                </a:outerShdw>
              </a:effectLst>
              <a:sym typeface="+mn-ea"/>
            </a:endParaRPr>
          </a:p>
        </p:txBody>
      </p:sp>
      <p:sp>
        <p:nvSpPr>
          <p:cNvPr id="11" name="右箭头 10"/>
          <p:cNvSpPr/>
          <p:nvPr/>
        </p:nvSpPr>
        <p:spPr>
          <a:xfrm>
            <a:off x="4872355" y="5196523"/>
            <a:ext cx="2160270" cy="14414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0F5FA"/>
        </a:solidFill>
        <a:effectLst/>
      </p:bgPr>
    </p:bg>
    <p:spTree>
      <p:nvGrpSpPr>
        <p:cNvPr id="1" name=""/>
        <p:cNvGrpSpPr/>
        <p:nvPr/>
      </p:nvGrpSpPr>
      <p:grpSpPr>
        <a:xfrm>
          <a:off x="0" y="0"/>
          <a:ext cx="0" cy="0"/>
          <a:chOff x="0" y="0"/>
          <a:chExt cx="0" cy="0"/>
        </a:xfrm>
      </p:grpSpPr>
      <p:pic>
        <p:nvPicPr>
          <p:cNvPr id="2" name="New picture"/>
          <p:cNvPicPr/>
          <p:nvPr/>
        </p:nvPicPr>
        <p:blipFill>
          <a:blip r:embed="rId1"/>
          <a:srcRect/>
          <a:stretch>
            <a:fillRect/>
          </a:stretch>
        </p:blipFill>
        <p:spPr>
          <a:xfrm>
            <a:off x="7802880" y="0"/>
            <a:ext cx="4389120" cy="6858000"/>
          </a:xfrm>
          <a:prstGeom prst="rect">
            <a:avLst/>
          </a:prstGeom>
          <a:ln>
            <a:noFill/>
          </a:ln>
        </p:spPr>
      </p:pic>
      <p:pic>
        <p:nvPicPr>
          <p:cNvPr id="3" name="New picture"/>
          <p:cNvPicPr/>
          <p:nvPr/>
        </p:nvPicPr>
        <p:blipFill>
          <a:blip r:embed="rId2"/>
          <a:srcRect/>
          <a:stretch>
            <a:fillRect/>
          </a:stretch>
        </p:blipFill>
        <p:spPr>
          <a:xfrm>
            <a:off x="766800" y="835200"/>
            <a:ext cx="925200" cy="925200"/>
          </a:xfrm>
          <a:prstGeom prst="rect">
            <a:avLst/>
          </a:prstGeom>
          <a:ln>
            <a:noFill/>
          </a:ln>
        </p:spPr>
      </p:pic>
      <p:sp>
        <p:nvSpPr>
          <p:cNvPr id="4" name="New shape"/>
          <p:cNvSpPr/>
          <p:nvPr/>
        </p:nvSpPr>
        <p:spPr>
          <a:xfrm>
            <a:off x="986400" y="926960"/>
            <a:ext cx="5776571" cy="1198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002B7F"/>
                </a:solidFill>
                <a:highlight>
                  <a:srgbClr val="FFFFFF">
                    <a:alpha val="0"/>
                  </a:srgbClr>
                </a:highlight>
                <a:latin typeface="微软雅黑" panose="020B0503020204020204" charset="-122"/>
              </a:rPr>
              <a:t>0</a:t>
            </a:r>
            <a:r>
              <a:rPr lang="en-US" sz="4800" b="1" i="0">
                <a:solidFill>
                  <a:srgbClr val="002B7F"/>
                </a:solidFill>
                <a:highlight>
                  <a:srgbClr val="FFFFFF">
                    <a:alpha val="0"/>
                  </a:srgbClr>
                </a:highlight>
                <a:latin typeface="微软雅黑" panose="020B0503020204020204" charset="-122"/>
              </a:rPr>
              <a:t>5</a:t>
            </a:r>
            <a:endParaRPr lang="en-US" sz="4800" b="1" i="0">
              <a:solidFill>
                <a:srgbClr val="002B7F"/>
              </a:solidFill>
              <a:highlight>
                <a:srgbClr val="FFFFFF">
                  <a:alpha val="0"/>
                </a:srgbClr>
              </a:highlight>
              <a:latin typeface="微软雅黑" panose="020B0503020204020204" charset="-122"/>
            </a:endParaRPr>
          </a:p>
        </p:txBody>
      </p:sp>
      <p:sp>
        <p:nvSpPr>
          <p:cNvPr id="5" name="New shape"/>
          <p:cNvSpPr/>
          <p:nvPr/>
        </p:nvSpPr>
        <p:spPr>
          <a:xfrm>
            <a:off x="986400" y="2631242"/>
            <a:ext cx="5771526" cy="1198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sz="4800" b="1" i="0">
                <a:solidFill>
                  <a:srgbClr val="0055FF"/>
                </a:solidFill>
                <a:highlight>
                  <a:srgbClr val="FFFFFF">
                    <a:alpha val="0"/>
                  </a:srgbClr>
                </a:highlight>
                <a:latin typeface="微软雅黑" panose="020B0503020204020204" charset="-122"/>
              </a:rPr>
              <a:t>测试</a:t>
            </a:r>
            <a:r>
              <a:rPr lang="zh-CN" sz="4800" b="1" i="0">
                <a:solidFill>
                  <a:srgbClr val="0055FF"/>
                </a:solidFill>
                <a:highlight>
                  <a:srgbClr val="FFFFFF">
                    <a:alpha val="0"/>
                  </a:srgbClr>
                </a:highlight>
                <a:latin typeface="微软雅黑" panose="020B0503020204020204" charset="-122"/>
              </a:rPr>
              <a:t>结果</a:t>
            </a:r>
            <a:endParaRPr lang="zh-CN" sz="4800" b="1" i="0">
              <a:solidFill>
                <a:srgbClr val="0055FF"/>
              </a:solidFill>
              <a:highlight>
                <a:srgbClr val="FFFFFF">
                  <a:alpha val="0"/>
                </a:srgbClr>
              </a:highlight>
              <a:latin typeface="微软雅黑" panose="020B0503020204020204" charset="-122"/>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avLst/>
          </a:prstGeom>
          <a:ln>
            <a:noFill/>
          </a:ln>
        </p:spPr>
      </p:pic>
      <p:sp>
        <p:nvSpPr>
          <p:cNvPr id="3" name="New shape"/>
          <p:cNvSpPr/>
          <p:nvPr/>
        </p:nvSpPr>
        <p:spPr>
          <a:xfrm>
            <a:off x="982800" y="103205"/>
            <a:ext cx="9369360" cy="78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sz="3000" b="1" i="0">
                <a:solidFill>
                  <a:schemeClr val="accent1"/>
                </a:solidFill>
                <a:highlight>
                  <a:srgbClr val="FFFFFF">
                    <a:alpha val="0"/>
                  </a:srgbClr>
                </a:highlight>
                <a:latin typeface="微软雅黑" panose="020B0503020204020204" charset="-122"/>
              </a:rPr>
              <a:t>样例</a:t>
            </a:r>
            <a:r>
              <a:rPr lang="zh-CN" sz="3000" b="1" i="0">
                <a:solidFill>
                  <a:schemeClr val="accent1"/>
                </a:solidFill>
                <a:highlight>
                  <a:srgbClr val="FFFFFF">
                    <a:alpha val="0"/>
                  </a:srgbClr>
                </a:highlight>
                <a:latin typeface="微软雅黑" panose="020B0503020204020204" charset="-122"/>
              </a:rPr>
              <a:t>问题</a:t>
            </a:r>
            <a:endParaRPr lang="zh-CN" sz="3000" b="1" i="0">
              <a:solidFill>
                <a:schemeClr val="accent1"/>
              </a:solidFill>
              <a:highlight>
                <a:srgbClr val="FFFFFF">
                  <a:alpha val="0"/>
                </a:srgbClr>
              </a:highlight>
              <a:latin typeface="微软雅黑" panose="020B0503020204020204" charset="-122"/>
            </a:endParaRPr>
          </a:p>
        </p:txBody>
      </p:sp>
      <p:pic>
        <p:nvPicPr>
          <p:cNvPr id="4" name="图片 -2147482599"/>
          <p:cNvPicPr>
            <a:picLocks noChangeAspect="1"/>
          </p:cNvPicPr>
          <p:nvPr/>
        </p:nvPicPr>
        <p:blipFill>
          <a:blip r:embed="rId3"/>
          <a:stretch>
            <a:fillRect/>
          </a:stretch>
        </p:blipFill>
        <p:spPr>
          <a:xfrm>
            <a:off x="2562225" y="1555750"/>
            <a:ext cx="7425055" cy="922655"/>
          </a:xfrm>
          <a:prstGeom prst="rect">
            <a:avLst/>
          </a:prstGeom>
          <a:noFill/>
          <a:ln w="9525">
            <a:noFill/>
          </a:ln>
        </p:spPr>
      </p:pic>
      <p:sp>
        <p:nvSpPr>
          <p:cNvPr id="5" name="文本框 4"/>
          <p:cNvSpPr txBox="1"/>
          <p:nvPr/>
        </p:nvSpPr>
        <p:spPr>
          <a:xfrm>
            <a:off x="3792855" y="3499485"/>
            <a:ext cx="4964430" cy="368300"/>
          </a:xfrm>
          <a:prstGeom prst="rect">
            <a:avLst/>
          </a:prstGeom>
          <a:noFill/>
        </p:spPr>
        <p:txBody>
          <a:bodyPr wrap="square" rtlCol="0">
            <a:spAutoFit/>
          </a:bodyPr>
          <a:p>
            <a:r>
              <a:rPr lang="zh-CN" altLang="en-US">
                <a:solidFill>
                  <a:schemeClr val="accent1"/>
                </a:solidFill>
                <a:effectLst>
                  <a:outerShdw blurRad="38100" dist="25400" dir="5400000" algn="ctr" rotWithShape="0">
                    <a:srgbClr val="6E747A">
                      <a:alpha val="43000"/>
                    </a:srgbClr>
                  </a:outerShdw>
                </a:effectLst>
              </a:rPr>
              <a:t>“Atlanta”和“New York”是有机会夺冠的球队</a:t>
            </a:r>
            <a:endParaRPr lang="zh-CN" altLang="en-US">
              <a:solidFill>
                <a:schemeClr val="accent1"/>
              </a:solidFill>
              <a:effectLst>
                <a:outerShdw blurRad="38100" dist="25400" dir="5400000" algn="ctr" rotWithShape="0">
                  <a:srgbClr val="6E747A">
                    <a:alpha val="43000"/>
                  </a:srgbClr>
                </a:outerShdw>
              </a:effectLst>
            </a:endParaRPr>
          </a:p>
        </p:txBody>
      </p:sp>
      <p:sp>
        <p:nvSpPr>
          <p:cNvPr id="6" name="下箭头 5"/>
          <p:cNvSpPr/>
          <p:nvPr/>
        </p:nvSpPr>
        <p:spPr>
          <a:xfrm>
            <a:off x="6024245" y="2635250"/>
            <a:ext cx="431800" cy="792480"/>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 name="文本框 6"/>
          <p:cNvSpPr txBox="1"/>
          <p:nvPr/>
        </p:nvSpPr>
        <p:spPr>
          <a:xfrm>
            <a:off x="2446655" y="4653280"/>
            <a:ext cx="7618730" cy="368300"/>
          </a:xfrm>
          <a:prstGeom prst="rect">
            <a:avLst/>
          </a:prstGeom>
          <a:noFill/>
        </p:spPr>
        <p:txBody>
          <a:bodyPr wrap="square" rtlCol="0">
            <a:spAutoFit/>
          </a:bodyPr>
          <a:p>
            <a:r>
              <a:rPr lang="zh-CN" altLang="en-US"/>
              <a:t>数据规模太小，各算法耗时均趋近于</a:t>
            </a:r>
            <a:r>
              <a:rPr lang="en-US" altLang="zh-CN"/>
              <a:t> 0 ms </a:t>
            </a:r>
            <a:r>
              <a:rPr lang="zh-CN" altLang="en-US"/>
              <a:t>，需要构造较大规模的</a:t>
            </a:r>
            <a:r>
              <a:rPr lang="zh-CN" altLang="en-US"/>
              <a:t>样本！！！</a:t>
            </a:r>
            <a:endParaRPr lang="zh-CN" alt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838800" y="1266220"/>
            <a:ext cx="3672000" cy="511200"/>
          </a:xfrm>
          <a:prstGeom prst="rect">
            <a:avLst/>
          </a:prstGeom>
          <a:ln>
            <a:noFill/>
          </a:ln>
        </p:spPr>
      </p:pic>
      <p:sp>
        <p:nvSpPr>
          <p:cNvPr id="3" name="New shape"/>
          <p:cNvSpPr/>
          <p:nvPr/>
        </p:nvSpPr>
        <p:spPr>
          <a:xfrm>
            <a:off x="1054800" y="1112218"/>
            <a:ext cx="2482880" cy="16148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6600" b="1" i="0">
                <a:solidFill>
                  <a:srgbClr val="0055FF"/>
                </a:solidFill>
                <a:highlight>
                  <a:srgbClr val="FFFFFF">
                    <a:alpha val="0"/>
                  </a:srgbClr>
                </a:highlight>
                <a:latin typeface="微软雅黑" panose="020B0503020204020204" charset="-122"/>
              </a:rPr>
              <a:t>目录</a:t>
            </a:r>
            <a:endParaRPr sz="6600" b="1" i="0">
              <a:solidFill>
                <a:srgbClr val="0055FF"/>
              </a:solidFill>
              <a:highlight>
                <a:srgbClr val="FFFFFF">
                  <a:alpha val="0"/>
                </a:srgbClr>
              </a:highlight>
              <a:latin typeface="微软雅黑" panose="020B0503020204020204" charset="-122"/>
            </a:endParaRPr>
          </a:p>
        </p:txBody>
      </p:sp>
      <p:sp>
        <p:nvSpPr>
          <p:cNvPr id="4" name="New shape"/>
          <p:cNvSpPr/>
          <p:nvPr>
            <p:custDataLst>
              <p:tags r:id="rId3"/>
            </p:custDataLst>
          </p:nvPr>
        </p:nvSpPr>
        <p:spPr>
          <a:xfrm>
            <a:off x="6096025" y="907551"/>
            <a:ext cx="4152432" cy="6451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2400" b="1">
                <a:solidFill>
                  <a:srgbClr val="002B7F"/>
                </a:solidFill>
                <a:highlight>
                  <a:srgbClr val="C0C0C0"/>
                </a:highlight>
                <a:latin typeface="微软雅黑" panose="020B0503020204020204" charset="-122"/>
              </a:rPr>
              <a:t>01</a:t>
            </a:r>
            <a:r>
              <a:rPr sz="2400">
                <a:latin typeface="微软雅黑" panose="020B0503020204020204" charset="-122"/>
              </a:rPr>
              <a:t> </a:t>
            </a:r>
            <a:r>
              <a:rPr lang="en-US" sz="2400">
                <a:latin typeface="微软雅黑" panose="020B0503020204020204" charset="-122"/>
              </a:rPr>
              <a:t>  </a:t>
            </a:r>
            <a:r>
              <a:rPr lang="zh-CN" altLang="en-US" sz="2400">
                <a:solidFill>
                  <a:schemeClr val="tx1"/>
                </a:solidFill>
                <a:effectLst>
                  <a:outerShdw blurRad="38100" dist="19050" dir="2700000" algn="tl" rotWithShape="0">
                    <a:schemeClr val="dk1">
                      <a:alpha val="40000"/>
                    </a:schemeClr>
                  </a:outerShdw>
                </a:effectLst>
                <a:latin typeface="微软雅黑" panose="020B0503020204020204" charset="-122"/>
              </a:rPr>
              <a:t>问题</a:t>
            </a:r>
            <a:r>
              <a:rPr lang="zh-CN" altLang="en-US" sz="2400">
                <a:solidFill>
                  <a:schemeClr val="tx1"/>
                </a:solidFill>
                <a:effectLst>
                  <a:outerShdw blurRad="38100" dist="19050" dir="2700000" algn="tl" rotWithShape="0">
                    <a:schemeClr val="dk1">
                      <a:alpha val="40000"/>
                    </a:schemeClr>
                  </a:outerShdw>
                </a:effectLst>
                <a:latin typeface="微软雅黑" panose="020B0503020204020204" charset="-122"/>
              </a:rPr>
              <a:t>分析</a:t>
            </a:r>
            <a:endParaRPr lang="zh-CN" altLang="en-US" sz="2400">
              <a:solidFill>
                <a:schemeClr val="tx1"/>
              </a:solidFill>
              <a:effectLst>
                <a:outerShdw blurRad="38100" dist="19050" dir="2700000" algn="tl" rotWithShape="0">
                  <a:schemeClr val="dk1">
                    <a:alpha val="40000"/>
                  </a:schemeClr>
                </a:outerShdw>
              </a:effectLst>
              <a:latin typeface="微软雅黑" panose="020B0503020204020204" charset="-122"/>
            </a:endParaRPr>
          </a:p>
        </p:txBody>
      </p:sp>
      <p:sp>
        <p:nvSpPr>
          <p:cNvPr id="5" name="New shape"/>
          <p:cNvSpPr/>
          <p:nvPr>
            <p:custDataLst>
              <p:tags r:id="rId4"/>
            </p:custDataLst>
          </p:nvPr>
        </p:nvSpPr>
        <p:spPr>
          <a:xfrm>
            <a:off x="6096156" y="2009593"/>
            <a:ext cx="4152433" cy="460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00000"/>
              </a:lnSpc>
            </a:pPr>
            <a:r>
              <a:rPr sz="2400" b="1">
                <a:solidFill>
                  <a:srgbClr val="002B7F"/>
                </a:solidFill>
                <a:highlight>
                  <a:srgbClr val="C0C0C0"/>
                </a:highlight>
                <a:latin typeface="微软雅黑" panose="020B0503020204020204" charset="-122"/>
              </a:rPr>
              <a:t>02</a:t>
            </a:r>
            <a:r>
              <a:rPr sz="2400">
                <a:latin typeface="微软雅黑" panose="020B0503020204020204" charset="-122"/>
              </a:rPr>
              <a:t> </a:t>
            </a:r>
            <a:r>
              <a:rPr lang="en-US" sz="2400">
                <a:latin typeface="微软雅黑" panose="020B0503020204020204" charset="-122"/>
              </a:rPr>
              <a:t>  </a:t>
            </a:r>
            <a:r>
              <a:rPr lang="zh-CN" altLang="en-US" sz="2400">
                <a:solidFill>
                  <a:schemeClr val="tx1"/>
                </a:solidFill>
                <a:effectLst>
                  <a:outerShdw blurRad="38100" dist="19050" dir="2700000" algn="tl" rotWithShape="0">
                    <a:schemeClr val="dk1">
                      <a:alpha val="40000"/>
                    </a:schemeClr>
                  </a:outerShdw>
                </a:effectLst>
                <a:latin typeface="微软雅黑" panose="020B0503020204020204" charset="-122"/>
              </a:rPr>
              <a:t>流网络</a:t>
            </a:r>
            <a:r>
              <a:rPr lang="zh-CN" altLang="en-US" sz="2400">
                <a:solidFill>
                  <a:schemeClr val="tx1"/>
                </a:solidFill>
                <a:effectLst>
                  <a:outerShdw blurRad="38100" dist="19050" dir="2700000" algn="tl" rotWithShape="0">
                    <a:schemeClr val="dk1">
                      <a:alpha val="40000"/>
                    </a:schemeClr>
                  </a:outerShdw>
                </a:effectLst>
                <a:latin typeface="微软雅黑" panose="020B0503020204020204" charset="-122"/>
              </a:rPr>
              <a:t>构建</a:t>
            </a:r>
            <a:endParaRPr lang="zh-CN" altLang="en-US" sz="2400">
              <a:solidFill>
                <a:schemeClr val="tx1"/>
              </a:solidFill>
              <a:effectLst>
                <a:outerShdw blurRad="38100" dist="19050" dir="2700000" algn="tl" rotWithShape="0">
                  <a:schemeClr val="dk1">
                    <a:alpha val="40000"/>
                  </a:schemeClr>
                </a:outerShdw>
              </a:effectLst>
              <a:latin typeface="微软雅黑" panose="020B0503020204020204" charset="-122"/>
            </a:endParaRPr>
          </a:p>
        </p:txBody>
      </p:sp>
      <p:sp>
        <p:nvSpPr>
          <p:cNvPr id="6" name="New shape"/>
          <p:cNvSpPr/>
          <p:nvPr>
            <p:custDataLst>
              <p:tags r:id="rId5"/>
            </p:custDataLst>
          </p:nvPr>
        </p:nvSpPr>
        <p:spPr>
          <a:xfrm>
            <a:off x="6097930" y="2923863"/>
            <a:ext cx="4152432" cy="460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00000"/>
              </a:lnSpc>
            </a:pPr>
            <a:r>
              <a:rPr sz="2400" b="1">
                <a:solidFill>
                  <a:srgbClr val="002B7F"/>
                </a:solidFill>
                <a:highlight>
                  <a:srgbClr val="C0C0C0"/>
                </a:highlight>
                <a:latin typeface="微软雅黑" panose="020B0503020204020204" charset="-122"/>
              </a:rPr>
              <a:t>03</a:t>
            </a:r>
            <a:r>
              <a:rPr sz="2400">
                <a:latin typeface="微软雅黑" panose="020B0503020204020204" charset="-122"/>
              </a:rPr>
              <a:t> </a:t>
            </a:r>
            <a:r>
              <a:rPr lang="en-US" sz="2400">
                <a:latin typeface="微软雅黑" panose="020B0503020204020204" charset="-122"/>
              </a:rPr>
              <a:t>  </a:t>
            </a:r>
            <a:r>
              <a:rPr lang="zh-CN" altLang="en-US" sz="2400">
                <a:solidFill>
                  <a:schemeClr val="tx1"/>
                </a:solidFill>
                <a:effectLst>
                  <a:outerShdw blurRad="38100" dist="19050" dir="2700000" algn="tl" rotWithShape="0">
                    <a:schemeClr val="dk1">
                      <a:alpha val="40000"/>
                    </a:schemeClr>
                  </a:outerShdw>
                </a:effectLst>
                <a:latin typeface="微软雅黑" panose="020B0503020204020204" charset="-122"/>
              </a:rPr>
              <a:t>最大流</a:t>
            </a:r>
            <a:r>
              <a:rPr lang="zh-CN" altLang="en-US" sz="2400">
                <a:solidFill>
                  <a:schemeClr val="tx1"/>
                </a:solidFill>
                <a:effectLst>
                  <a:outerShdw blurRad="38100" dist="19050" dir="2700000" algn="tl" rotWithShape="0">
                    <a:schemeClr val="dk1">
                      <a:alpha val="40000"/>
                    </a:schemeClr>
                  </a:outerShdw>
                </a:effectLst>
                <a:latin typeface="微软雅黑" panose="020B0503020204020204" charset="-122"/>
              </a:rPr>
              <a:t>算法</a:t>
            </a:r>
            <a:endParaRPr lang="zh-CN" altLang="en-US" sz="2400">
              <a:solidFill>
                <a:schemeClr val="tx1"/>
              </a:solidFill>
              <a:effectLst>
                <a:outerShdw blurRad="38100" dist="19050" dir="2700000" algn="tl" rotWithShape="0">
                  <a:schemeClr val="dk1">
                    <a:alpha val="40000"/>
                  </a:schemeClr>
                </a:outerShdw>
              </a:effectLst>
              <a:latin typeface="微软雅黑" panose="020B0503020204020204" charset="-122"/>
            </a:endParaRPr>
          </a:p>
        </p:txBody>
      </p:sp>
      <p:sp>
        <p:nvSpPr>
          <p:cNvPr id="7" name="New shape"/>
          <p:cNvSpPr/>
          <p:nvPr>
            <p:custDataLst>
              <p:tags r:id="rId6"/>
            </p:custDataLst>
          </p:nvPr>
        </p:nvSpPr>
        <p:spPr>
          <a:xfrm>
            <a:off x="6097905" y="3716655"/>
            <a:ext cx="4326890" cy="6451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l">
              <a:lnSpc>
                <a:spcPct val="150000"/>
              </a:lnSpc>
            </a:pPr>
            <a:r>
              <a:rPr sz="2400" b="1">
                <a:solidFill>
                  <a:srgbClr val="002B7F"/>
                </a:solidFill>
                <a:highlight>
                  <a:srgbClr val="C0C0C0"/>
                </a:highlight>
                <a:latin typeface="微软雅黑" panose="020B0503020204020204" charset="-122"/>
              </a:rPr>
              <a:t>04</a:t>
            </a:r>
            <a:r>
              <a:rPr sz="2400">
                <a:latin typeface="微软雅黑" panose="020B0503020204020204" charset="-122"/>
              </a:rPr>
              <a:t> </a:t>
            </a:r>
            <a:r>
              <a:rPr lang="en-US" sz="2400">
                <a:latin typeface="微软雅黑" panose="020B0503020204020204" charset="-122"/>
              </a:rPr>
              <a:t>  </a:t>
            </a:r>
            <a:r>
              <a:rPr lang="zh-CN" altLang="en-US" sz="2400">
                <a:solidFill>
                  <a:schemeClr val="tx1"/>
                </a:solidFill>
                <a:effectLst>
                  <a:outerShdw blurRad="38100" dist="19050" dir="2700000" algn="tl" rotWithShape="0">
                    <a:schemeClr val="dk1">
                      <a:alpha val="40000"/>
                    </a:schemeClr>
                  </a:outerShdw>
                </a:effectLst>
                <a:latin typeface="微软雅黑" panose="020B0503020204020204" charset="-122"/>
              </a:rPr>
              <a:t>预流推进</a:t>
            </a:r>
            <a:r>
              <a:rPr lang="zh-CN" altLang="en-US" sz="2400">
                <a:solidFill>
                  <a:schemeClr val="tx1"/>
                </a:solidFill>
                <a:effectLst>
                  <a:outerShdw blurRad="38100" dist="19050" dir="2700000" algn="tl" rotWithShape="0">
                    <a:schemeClr val="dk1">
                      <a:alpha val="40000"/>
                    </a:schemeClr>
                  </a:outerShdw>
                </a:effectLst>
                <a:latin typeface="微软雅黑" panose="020B0503020204020204" charset="-122"/>
              </a:rPr>
              <a:t>算法</a:t>
            </a:r>
            <a:endParaRPr lang="zh-CN" altLang="en-US" sz="2400">
              <a:solidFill>
                <a:schemeClr val="tx1"/>
              </a:solidFill>
              <a:effectLst>
                <a:outerShdw blurRad="38100" dist="19050" dir="2700000" algn="tl" rotWithShape="0">
                  <a:schemeClr val="dk1">
                    <a:alpha val="40000"/>
                  </a:schemeClr>
                </a:outerShdw>
              </a:effectLst>
              <a:latin typeface="微软雅黑" panose="020B0503020204020204" charset="-122"/>
            </a:endParaRPr>
          </a:p>
        </p:txBody>
      </p:sp>
      <p:sp>
        <p:nvSpPr>
          <p:cNvPr id="8" name="New shape"/>
          <p:cNvSpPr/>
          <p:nvPr/>
        </p:nvSpPr>
        <p:spPr>
          <a:xfrm>
            <a:off x="6097905" y="4693920"/>
            <a:ext cx="5066665" cy="6451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150000"/>
              </a:lnSpc>
            </a:pPr>
            <a:r>
              <a:rPr sz="2400" b="1">
                <a:solidFill>
                  <a:srgbClr val="002B7F"/>
                </a:solidFill>
                <a:highlight>
                  <a:srgbClr val="C0C0C0"/>
                </a:highlight>
                <a:latin typeface="微软雅黑" panose="020B0503020204020204" charset="-122"/>
              </a:rPr>
              <a:t>0</a:t>
            </a:r>
            <a:r>
              <a:rPr lang="en-US" sz="2400" b="1">
                <a:solidFill>
                  <a:srgbClr val="002B7F"/>
                </a:solidFill>
                <a:highlight>
                  <a:srgbClr val="C0C0C0"/>
                </a:highlight>
                <a:latin typeface="微软雅黑" panose="020B0503020204020204" charset="-122"/>
              </a:rPr>
              <a:t>5</a:t>
            </a:r>
            <a:r>
              <a:rPr sz="2400">
                <a:latin typeface="微软雅黑" panose="020B0503020204020204" charset="-122"/>
              </a:rPr>
              <a:t> </a:t>
            </a:r>
            <a:r>
              <a:rPr lang="en-US" sz="2400">
                <a:latin typeface="微软雅黑" panose="020B0503020204020204" charset="-122"/>
              </a:rPr>
              <a:t>  </a:t>
            </a:r>
            <a:r>
              <a:rPr lang="zh-CN" altLang="en-US" sz="2400">
                <a:solidFill>
                  <a:schemeClr val="tx1"/>
                </a:solidFill>
                <a:effectLst>
                  <a:outerShdw blurRad="38100" dist="19050" dir="2700000" algn="tl" rotWithShape="0">
                    <a:schemeClr val="dk1">
                      <a:alpha val="40000"/>
                    </a:schemeClr>
                  </a:outerShdw>
                </a:effectLst>
                <a:latin typeface="微软雅黑" panose="020B0503020204020204" charset="-122"/>
              </a:rPr>
              <a:t>测试</a:t>
            </a:r>
            <a:r>
              <a:rPr lang="zh-CN" altLang="en-US" sz="2400">
                <a:solidFill>
                  <a:schemeClr val="tx1"/>
                </a:solidFill>
                <a:effectLst>
                  <a:outerShdw blurRad="38100" dist="19050" dir="2700000" algn="tl" rotWithShape="0">
                    <a:schemeClr val="dk1">
                      <a:alpha val="40000"/>
                    </a:schemeClr>
                  </a:outerShdw>
                </a:effectLst>
                <a:latin typeface="微软雅黑" panose="020B0503020204020204" charset="-122"/>
              </a:rPr>
              <a:t>结果</a:t>
            </a:r>
            <a:endParaRPr lang="zh-CN" altLang="en-US" sz="2400">
              <a:solidFill>
                <a:schemeClr val="tx1"/>
              </a:solidFill>
              <a:effectLst>
                <a:outerShdw blurRad="38100" dist="19050" dir="2700000" algn="tl" rotWithShape="0">
                  <a:schemeClr val="dk1">
                    <a:alpha val="40000"/>
                  </a:schemeClr>
                </a:outerShdw>
              </a:effectLst>
              <a:latin typeface="微软雅黑" panose="020B0503020204020204" charset="-122"/>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avLst/>
          </a:prstGeom>
          <a:ln>
            <a:noFill/>
          </a:ln>
        </p:spPr>
      </p:pic>
      <p:sp>
        <p:nvSpPr>
          <p:cNvPr id="3" name="New shape"/>
          <p:cNvSpPr/>
          <p:nvPr/>
        </p:nvSpPr>
        <p:spPr>
          <a:xfrm>
            <a:off x="982800" y="103205"/>
            <a:ext cx="9369360" cy="78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sz="3000" b="1" i="0">
                <a:solidFill>
                  <a:schemeClr val="accent1"/>
                </a:solidFill>
                <a:highlight>
                  <a:srgbClr val="FFFFFF">
                    <a:alpha val="0"/>
                  </a:srgbClr>
                </a:highlight>
                <a:latin typeface="微软雅黑" panose="020B0503020204020204" charset="-122"/>
              </a:rPr>
              <a:t>随机</a:t>
            </a:r>
            <a:r>
              <a:rPr lang="zh-CN" sz="3000" b="1" i="0">
                <a:solidFill>
                  <a:schemeClr val="accent1"/>
                </a:solidFill>
                <a:highlight>
                  <a:srgbClr val="FFFFFF">
                    <a:alpha val="0"/>
                  </a:srgbClr>
                </a:highlight>
                <a:latin typeface="微软雅黑" panose="020B0503020204020204" charset="-122"/>
              </a:rPr>
              <a:t>样本</a:t>
            </a:r>
            <a:endParaRPr lang="zh-CN" sz="3000" b="1" i="0">
              <a:solidFill>
                <a:schemeClr val="accent1"/>
              </a:solidFill>
              <a:highlight>
                <a:srgbClr val="FFFFFF">
                  <a:alpha val="0"/>
                </a:srgbClr>
              </a:highlight>
              <a:latin typeface="微软雅黑" panose="020B0503020204020204" charset="-122"/>
            </a:endParaRPr>
          </a:p>
        </p:txBody>
      </p:sp>
      <p:pic>
        <p:nvPicPr>
          <p:cNvPr id="8" name="图片 7"/>
          <p:cNvPicPr>
            <a:picLocks noChangeAspect="1"/>
          </p:cNvPicPr>
          <p:nvPr/>
        </p:nvPicPr>
        <p:blipFill>
          <a:blip r:embed="rId3"/>
          <a:stretch>
            <a:fillRect/>
          </a:stretch>
        </p:blipFill>
        <p:spPr>
          <a:xfrm>
            <a:off x="1199515" y="1165225"/>
            <a:ext cx="6915150" cy="304800"/>
          </a:xfrm>
          <a:prstGeom prst="rect">
            <a:avLst/>
          </a:prstGeom>
        </p:spPr>
      </p:pic>
      <p:sp>
        <p:nvSpPr>
          <p:cNvPr id="9" name="文本框 8"/>
          <p:cNvSpPr txBox="1"/>
          <p:nvPr/>
        </p:nvSpPr>
        <p:spPr>
          <a:xfrm>
            <a:off x="8401050" y="1133475"/>
            <a:ext cx="3014980" cy="368300"/>
          </a:xfrm>
          <a:prstGeom prst="rect">
            <a:avLst/>
          </a:prstGeom>
          <a:noFill/>
        </p:spPr>
        <p:txBody>
          <a:bodyPr wrap="square" rtlCol="0">
            <a:spAutoFit/>
          </a:bodyPr>
          <a:p>
            <a:r>
              <a:rPr lang="zh-CN" altLang="en-US">
                <a:solidFill>
                  <a:schemeClr val="accent1"/>
                </a:solidFill>
                <a:effectLst>
                  <a:outerShdw blurRad="38100" dist="25400" dir="5400000" algn="ctr" rotWithShape="0">
                    <a:srgbClr val="6E747A">
                      <a:alpha val="43000"/>
                    </a:srgbClr>
                  </a:outerShdw>
                </a:effectLst>
              </a:rPr>
              <a:t>严格控制剩余比赛的场次</a:t>
            </a:r>
            <a:endParaRPr lang="zh-CN" altLang="en-US">
              <a:solidFill>
                <a:schemeClr val="accent1"/>
              </a:solidFill>
              <a:effectLst>
                <a:outerShdw blurRad="38100" dist="25400" dir="5400000" algn="ctr" rotWithShape="0">
                  <a:srgbClr val="6E747A">
                    <a:alpha val="43000"/>
                  </a:srgbClr>
                </a:outerShdw>
              </a:effectLst>
            </a:endParaRPr>
          </a:p>
        </p:txBody>
      </p:sp>
      <p:pic>
        <p:nvPicPr>
          <p:cNvPr id="4" name="图片 -2147482597"/>
          <p:cNvPicPr>
            <a:picLocks noChangeAspect="1"/>
          </p:cNvPicPr>
          <p:nvPr/>
        </p:nvPicPr>
        <p:blipFill>
          <a:blip r:embed="rId4"/>
          <a:stretch>
            <a:fillRect/>
          </a:stretch>
        </p:blipFill>
        <p:spPr>
          <a:xfrm>
            <a:off x="6671628" y="3212783"/>
            <a:ext cx="3982085" cy="2555875"/>
          </a:xfrm>
          <a:prstGeom prst="rect">
            <a:avLst/>
          </a:prstGeom>
          <a:noFill/>
          <a:ln w="9525">
            <a:noFill/>
          </a:ln>
        </p:spPr>
      </p:pic>
      <p:pic>
        <p:nvPicPr>
          <p:cNvPr id="5" name="图片 -2147482592"/>
          <p:cNvPicPr>
            <a:picLocks noChangeAspect="1"/>
          </p:cNvPicPr>
          <p:nvPr/>
        </p:nvPicPr>
        <p:blipFill>
          <a:blip r:embed="rId5"/>
          <a:stretch>
            <a:fillRect/>
          </a:stretch>
        </p:blipFill>
        <p:spPr>
          <a:xfrm>
            <a:off x="1417955" y="3496945"/>
            <a:ext cx="4646930" cy="1987550"/>
          </a:xfrm>
          <a:prstGeom prst="rect">
            <a:avLst/>
          </a:prstGeom>
          <a:noFill/>
          <a:ln w="9525">
            <a:noFill/>
          </a:ln>
        </p:spPr>
      </p:pic>
      <p:sp>
        <p:nvSpPr>
          <p:cNvPr id="10" name="下箭头 9"/>
          <p:cNvSpPr/>
          <p:nvPr/>
        </p:nvSpPr>
        <p:spPr>
          <a:xfrm>
            <a:off x="5592445" y="1700530"/>
            <a:ext cx="360045" cy="1152525"/>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文本框 10"/>
          <p:cNvSpPr txBox="1"/>
          <p:nvPr/>
        </p:nvSpPr>
        <p:spPr>
          <a:xfrm>
            <a:off x="6096000" y="2030095"/>
            <a:ext cx="2920365" cy="368300"/>
          </a:xfrm>
          <a:prstGeom prst="rect">
            <a:avLst/>
          </a:prstGeom>
          <a:noFill/>
        </p:spPr>
        <p:txBody>
          <a:bodyPr wrap="square" rtlCol="0">
            <a:spAutoFit/>
          </a:bodyPr>
          <a:p>
            <a:r>
              <a:rPr lang="zh-CN" altLang="en-US"/>
              <a:t>随机生成</a:t>
            </a:r>
            <a:r>
              <a:rPr lang="en-US" altLang="zh-CN"/>
              <a:t>w[i]</a:t>
            </a:r>
            <a:r>
              <a:rPr lang="zh-CN" altLang="en-US"/>
              <a:t>、</a:t>
            </a:r>
            <a:r>
              <a:rPr lang="en-US" altLang="zh-CN"/>
              <a:t>r[i]</a:t>
            </a:r>
            <a:r>
              <a:rPr lang="zh-CN" altLang="en-US"/>
              <a:t>、</a:t>
            </a:r>
            <a:r>
              <a:rPr lang="en-US" altLang="zh-CN"/>
              <a:t>g[i][j]</a:t>
            </a:r>
            <a:endParaRPr lang="en-US" altLang="zh-CN"/>
          </a:p>
        </p:txBody>
      </p:sp>
      <p:sp>
        <p:nvSpPr>
          <p:cNvPr id="6" name="文本框 5"/>
          <p:cNvSpPr txBox="1"/>
          <p:nvPr/>
        </p:nvSpPr>
        <p:spPr>
          <a:xfrm>
            <a:off x="8218805" y="2780665"/>
            <a:ext cx="1123315" cy="368300"/>
          </a:xfrm>
          <a:prstGeom prst="rect">
            <a:avLst/>
          </a:prstGeom>
          <a:noFill/>
        </p:spPr>
        <p:txBody>
          <a:bodyPr wrap="square" rtlCol="0">
            <a:spAutoFit/>
          </a:bodyPr>
          <a:p>
            <a:r>
              <a:rPr lang="en-US" altLang="zh-CN"/>
              <a:t>20 </a:t>
            </a:r>
            <a:r>
              <a:rPr lang="zh-CN" altLang="en-US"/>
              <a:t>×</a:t>
            </a:r>
            <a:r>
              <a:rPr lang="en-US" altLang="zh-CN"/>
              <a:t>20</a:t>
            </a:r>
            <a:endParaRPr lang="en-US" altLang="zh-CN"/>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avLst/>
          </a:prstGeom>
          <a:ln>
            <a:noFill/>
          </a:ln>
        </p:spPr>
      </p:pic>
      <p:sp>
        <p:nvSpPr>
          <p:cNvPr id="3" name="New shape"/>
          <p:cNvSpPr/>
          <p:nvPr/>
        </p:nvSpPr>
        <p:spPr>
          <a:xfrm>
            <a:off x="982800" y="103205"/>
            <a:ext cx="9369360" cy="78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sz="3000" b="1" i="0">
                <a:solidFill>
                  <a:schemeClr val="accent1"/>
                </a:solidFill>
                <a:highlight>
                  <a:srgbClr val="FFFFFF">
                    <a:alpha val="0"/>
                  </a:srgbClr>
                </a:highlight>
                <a:latin typeface="微软雅黑" panose="020B0503020204020204" charset="-122"/>
              </a:rPr>
              <a:t>随机样本上的算法</a:t>
            </a:r>
            <a:r>
              <a:rPr lang="zh-CN" sz="3000" b="1" i="0">
                <a:solidFill>
                  <a:schemeClr val="accent1"/>
                </a:solidFill>
                <a:highlight>
                  <a:srgbClr val="FFFFFF">
                    <a:alpha val="0"/>
                  </a:srgbClr>
                </a:highlight>
                <a:latin typeface="微软雅黑" panose="020B0503020204020204" charset="-122"/>
              </a:rPr>
              <a:t>耗时</a:t>
            </a:r>
            <a:endParaRPr lang="zh-CN" sz="3000" b="1" i="0">
              <a:solidFill>
                <a:schemeClr val="accent1"/>
              </a:solidFill>
              <a:highlight>
                <a:srgbClr val="FFFFFF">
                  <a:alpha val="0"/>
                </a:srgbClr>
              </a:highlight>
              <a:latin typeface="微软雅黑" panose="020B0503020204020204" charset="-122"/>
            </a:endParaRPr>
          </a:p>
        </p:txBody>
      </p:sp>
      <p:pic>
        <p:nvPicPr>
          <p:cNvPr id="4" name="图片 -2147482593"/>
          <p:cNvPicPr>
            <a:picLocks noChangeAspect="1"/>
          </p:cNvPicPr>
          <p:nvPr/>
        </p:nvPicPr>
        <p:blipFill>
          <a:blip r:embed="rId3"/>
          <a:stretch>
            <a:fillRect/>
          </a:stretch>
        </p:blipFill>
        <p:spPr>
          <a:xfrm>
            <a:off x="3705543" y="3572193"/>
            <a:ext cx="4584065" cy="2755265"/>
          </a:xfrm>
          <a:prstGeom prst="rect">
            <a:avLst/>
          </a:prstGeom>
          <a:noFill/>
          <a:ln w="9525">
            <a:noFill/>
          </a:ln>
        </p:spPr>
      </p:pic>
      <p:pic>
        <p:nvPicPr>
          <p:cNvPr id="12" name="图片 11"/>
          <p:cNvPicPr>
            <a:picLocks noChangeAspect="1"/>
          </p:cNvPicPr>
          <p:nvPr/>
        </p:nvPicPr>
        <p:blipFill>
          <a:blip r:embed="rId4"/>
          <a:stretch>
            <a:fillRect/>
          </a:stretch>
        </p:blipFill>
        <p:spPr>
          <a:xfrm>
            <a:off x="2641600" y="1053465"/>
            <a:ext cx="6315599" cy="2052000"/>
          </a:xfrm>
          <a:prstGeom prst="rect">
            <a:avLst/>
          </a:prstGeom>
        </p:spPr>
      </p:pic>
      <p:sp>
        <p:nvSpPr>
          <p:cNvPr id="26" name="文本框 25"/>
          <p:cNvSpPr txBox="1"/>
          <p:nvPr/>
        </p:nvSpPr>
        <p:spPr>
          <a:xfrm>
            <a:off x="8648700" y="1557020"/>
            <a:ext cx="1320800" cy="1309370"/>
          </a:xfrm>
          <a:prstGeom prst="rect">
            <a:avLst/>
          </a:prstGeom>
          <a:noFill/>
        </p:spPr>
        <p:txBody>
          <a:bodyPr wrap="square" rtlCol="0">
            <a:spAutoFit/>
          </a:bodyPr>
          <a:p>
            <a:pPr>
              <a:lnSpc>
                <a:spcPct val="110000"/>
              </a:lnSpc>
              <a:spcBef>
                <a:spcPts val="0"/>
              </a:spcBef>
              <a:spcAft>
                <a:spcPts val="0"/>
              </a:spcAft>
            </a:pPr>
            <a:r>
              <a:rPr lang="en-US" altLang="zh-CN">
                <a:solidFill>
                  <a:schemeClr val="accent1"/>
                </a:solidFill>
                <a:effectLst>
                  <a:outerShdw blurRad="38100" dist="25400" dir="5400000" algn="ctr" rotWithShape="0">
                    <a:srgbClr val="6E747A">
                      <a:alpha val="43000"/>
                    </a:srgbClr>
                  </a:outerShdw>
                </a:effectLst>
                <a:sym typeface="+mn-ea"/>
              </a:rPr>
              <a:t>O</a:t>
            </a:r>
            <a:r>
              <a:rPr lang="zh-CN" altLang="en-US">
                <a:solidFill>
                  <a:schemeClr val="accent1"/>
                </a:solidFill>
                <a:effectLst>
                  <a:outerShdw blurRad="38100" dist="25400" dir="5400000" algn="ctr" rotWithShape="0">
                    <a:srgbClr val="6E747A">
                      <a:alpha val="43000"/>
                    </a:srgbClr>
                  </a:outerShdw>
                </a:effectLst>
                <a:sym typeface="+mn-ea"/>
              </a:rPr>
              <a:t>（</a:t>
            </a:r>
            <a:r>
              <a:rPr lang="en-US" altLang="zh-CN">
                <a:solidFill>
                  <a:schemeClr val="accent1"/>
                </a:solidFill>
                <a:effectLst>
                  <a:outerShdw blurRad="38100" dist="25400" dir="5400000" algn="ctr" rotWithShape="0">
                    <a:srgbClr val="6E747A">
                      <a:alpha val="43000"/>
                    </a:srgbClr>
                  </a:outerShdw>
                </a:effectLst>
                <a:sym typeface="+mn-ea"/>
              </a:rPr>
              <a:t>f</a:t>
            </a:r>
            <a:r>
              <a:rPr lang="zh-CN" altLang="en-US">
                <a:solidFill>
                  <a:schemeClr val="accent1"/>
                </a:solidFill>
                <a:effectLst>
                  <a:outerShdw blurRad="38100" dist="25400" dir="5400000" algn="ctr" rotWithShape="0">
                    <a:srgbClr val="6E747A">
                      <a:alpha val="43000"/>
                    </a:srgbClr>
                  </a:outerShdw>
                </a:effectLst>
                <a:sym typeface="+mn-ea"/>
              </a:rPr>
              <a:t>×</a:t>
            </a:r>
            <a:r>
              <a:rPr lang="en-US" altLang="zh-CN">
                <a:solidFill>
                  <a:schemeClr val="accent1"/>
                </a:solidFill>
                <a:effectLst>
                  <a:outerShdw blurRad="38100" dist="25400" dir="5400000" algn="ctr" rotWithShape="0">
                    <a:srgbClr val="6E747A">
                      <a:alpha val="43000"/>
                    </a:srgbClr>
                  </a:outerShdw>
                </a:effectLst>
                <a:sym typeface="+mn-ea"/>
              </a:rPr>
              <a:t>e</a:t>
            </a:r>
            <a:r>
              <a:rPr lang="zh-CN" altLang="en-US">
                <a:solidFill>
                  <a:schemeClr val="accent1"/>
                </a:solidFill>
                <a:effectLst>
                  <a:outerShdw blurRad="38100" dist="25400" dir="5400000" algn="ctr" rotWithShape="0">
                    <a:srgbClr val="6E747A">
                      <a:alpha val="43000"/>
                    </a:srgbClr>
                  </a:outerShdw>
                </a:effectLst>
                <a:sym typeface="+mn-ea"/>
              </a:rPr>
              <a:t>）</a:t>
            </a:r>
            <a:br>
              <a:rPr lang="zh-CN" altLang="en-US">
                <a:solidFill>
                  <a:schemeClr val="accent1"/>
                </a:solidFill>
                <a:effectLst>
                  <a:outerShdw blurRad="38100" dist="25400" dir="5400000" algn="ctr" rotWithShape="0">
                    <a:srgbClr val="6E747A">
                      <a:alpha val="43000"/>
                    </a:srgbClr>
                  </a:outerShdw>
                </a:effectLst>
                <a:sym typeface="+mn-ea"/>
              </a:rPr>
            </a:br>
            <a:r>
              <a:rPr lang="en-US" altLang="zh-CN">
                <a:solidFill>
                  <a:schemeClr val="accent1"/>
                </a:solidFill>
                <a:effectLst>
                  <a:outerShdw blurRad="38100" dist="25400" dir="5400000" algn="ctr" rotWithShape="0">
                    <a:srgbClr val="6E747A">
                      <a:alpha val="43000"/>
                    </a:srgbClr>
                  </a:outerShdw>
                </a:effectLst>
                <a:sym typeface="+mn-ea"/>
              </a:rPr>
              <a:t>O</a:t>
            </a:r>
            <a:r>
              <a:rPr lang="zh-CN" altLang="en-US">
                <a:solidFill>
                  <a:schemeClr val="accent1"/>
                </a:solidFill>
                <a:effectLst>
                  <a:outerShdw blurRad="38100" dist="25400" dir="5400000" algn="ctr" rotWithShape="0">
                    <a:srgbClr val="6E747A">
                      <a:alpha val="43000"/>
                    </a:srgbClr>
                  </a:outerShdw>
                </a:effectLst>
                <a:sym typeface="+mn-ea"/>
              </a:rPr>
              <a:t>（</a:t>
            </a:r>
            <a:r>
              <a:rPr lang="en-US" altLang="zh-CN">
                <a:solidFill>
                  <a:schemeClr val="accent1"/>
                </a:solidFill>
                <a:effectLst>
                  <a:outerShdw blurRad="38100" dist="25400" dir="5400000" algn="ctr" rotWithShape="0">
                    <a:srgbClr val="6E747A">
                      <a:alpha val="43000"/>
                    </a:srgbClr>
                  </a:outerShdw>
                </a:effectLst>
                <a:sym typeface="+mn-ea"/>
              </a:rPr>
              <a:t>v e</a:t>
            </a:r>
            <a:r>
              <a:rPr lang="en-US" altLang="zh-CN" baseline="30000">
                <a:solidFill>
                  <a:schemeClr val="accent1"/>
                </a:solidFill>
                <a:effectLst>
                  <a:outerShdw blurRad="38100" dist="25400" dir="5400000" algn="ctr" rotWithShape="0">
                    <a:srgbClr val="6E747A">
                      <a:alpha val="43000"/>
                    </a:srgbClr>
                  </a:outerShdw>
                </a:effectLst>
                <a:sym typeface="+mn-ea"/>
              </a:rPr>
              <a:t>2</a:t>
            </a:r>
            <a:r>
              <a:rPr lang="zh-CN" altLang="en-US">
                <a:solidFill>
                  <a:schemeClr val="accent1"/>
                </a:solidFill>
                <a:effectLst>
                  <a:outerShdw blurRad="38100" dist="25400" dir="5400000" algn="ctr" rotWithShape="0">
                    <a:srgbClr val="6E747A">
                      <a:alpha val="43000"/>
                    </a:srgbClr>
                  </a:outerShdw>
                </a:effectLst>
                <a:sym typeface="+mn-ea"/>
              </a:rPr>
              <a:t>）</a:t>
            </a:r>
            <a:br>
              <a:rPr lang="zh-CN" altLang="en-US">
                <a:solidFill>
                  <a:schemeClr val="accent1"/>
                </a:solidFill>
                <a:effectLst>
                  <a:outerShdw blurRad="38100" dist="25400" dir="5400000" algn="ctr" rotWithShape="0">
                    <a:srgbClr val="6E747A">
                      <a:alpha val="43000"/>
                    </a:srgbClr>
                  </a:outerShdw>
                </a:effectLst>
                <a:sym typeface="+mn-ea"/>
              </a:rPr>
            </a:br>
            <a:r>
              <a:rPr lang="zh-CN" altLang="en-US">
                <a:solidFill>
                  <a:schemeClr val="accent1"/>
                </a:solidFill>
                <a:effectLst>
                  <a:outerShdw blurRad="38100" dist="25400" dir="5400000" algn="ctr" rotWithShape="0">
                    <a:srgbClr val="6E747A">
                      <a:alpha val="43000"/>
                    </a:srgbClr>
                  </a:outerShdw>
                </a:effectLst>
                <a:sym typeface="+mn-ea"/>
              </a:rPr>
              <a:t>O（v</a:t>
            </a:r>
            <a:r>
              <a:rPr lang="zh-CN" altLang="en-US" baseline="30000">
                <a:solidFill>
                  <a:schemeClr val="accent1"/>
                </a:solidFill>
                <a:effectLst>
                  <a:outerShdw blurRad="38100" dist="25400" dir="5400000" algn="ctr" rotWithShape="0">
                    <a:srgbClr val="6E747A">
                      <a:alpha val="43000"/>
                    </a:srgbClr>
                  </a:outerShdw>
                </a:effectLst>
                <a:sym typeface="+mn-ea"/>
              </a:rPr>
              <a:t>2</a:t>
            </a:r>
            <a:r>
              <a:rPr lang="zh-CN" altLang="en-US">
                <a:solidFill>
                  <a:schemeClr val="accent1"/>
                </a:solidFill>
                <a:effectLst>
                  <a:outerShdw blurRad="38100" dist="25400" dir="5400000" algn="ctr" rotWithShape="0">
                    <a:srgbClr val="6E747A">
                      <a:alpha val="43000"/>
                    </a:srgbClr>
                  </a:outerShdw>
                </a:effectLst>
                <a:sym typeface="+mn-ea"/>
              </a:rPr>
              <a:t> e）</a:t>
            </a:r>
            <a:br>
              <a:rPr lang="zh-CN" altLang="en-US">
                <a:solidFill>
                  <a:schemeClr val="accent1"/>
                </a:solidFill>
                <a:effectLst>
                  <a:outerShdw blurRad="38100" dist="25400" dir="5400000" algn="ctr" rotWithShape="0">
                    <a:srgbClr val="6E747A">
                      <a:alpha val="43000"/>
                    </a:srgbClr>
                  </a:outerShdw>
                </a:effectLst>
                <a:sym typeface="+mn-ea"/>
              </a:rPr>
            </a:br>
            <a:r>
              <a:rPr lang="zh-CN" altLang="en-US">
                <a:solidFill>
                  <a:schemeClr val="accent1"/>
                </a:solidFill>
                <a:effectLst>
                  <a:outerShdw blurRad="38100" dist="25400" dir="5400000" algn="ctr" rotWithShape="0">
                    <a:srgbClr val="6E747A">
                      <a:alpha val="43000"/>
                    </a:srgbClr>
                  </a:outerShdw>
                </a:effectLst>
                <a:sym typeface="+mn-ea"/>
              </a:rPr>
              <a:t>O（v</a:t>
            </a:r>
            <a:r>
              <a:rPr lang="zh-CN" altLang="en-US" baseline="30000">
                <a:solidFill>
                  <a:schemeClr val="accent1"/>
                </a:solidFill>
                <a:effectLst>
                  <a:outerShdw blurRad="38100" dist="25400" dir="5400000" algn="ctr" rotWithShape="0">
                    <a:srgbClr val="6E747A">
                      <a:alpha val="43000"/>
                    </a:srgbClr>
                  </a:outerShdw>
                </a:effectLst>
                <a:sym typeface="+mn-ea"/>
              </a:rPr>
              <a:t>2</a:t>
            </a:r>
            <a:r>
              <a:rPr lang="zh-CN" altLang="en-US">
                <a:solidFill>
                  <a:schemeClr val="accent1"/>
                </a:solidFill>
                <a:effectLst>
                  <a:outerShdw blurRad="38100" dist="25400" dir="5400000" algn="ctr" rotWithShape="0">
                    <a:srgbClr val="6E747A">
                      <a:alpha val="43000"/>
                    </a:srgbClr>
                  </a:outerShdw>
                </a:effectLst>
                <a:sym typeface="+mn-ea"/>
              </a:rPr>
              <a:t> e</a:t>
            </a:r>
            <a:r>
              <a:rPr lang="en-US" altLang="zh-CN" baseline="30000">
                <a:solidFill>
                  <a:schemeClr val="accent1"/>
                </a:solidFill>
                <a:effectLst>
                  <a:outerShdw blurRad="38100" dist="25400" dir="5400000" algn="ctr" rotWithShape="0">
                    <a:srgbClr val="6E747A">
                      <a:alpha val="43000"/>
                    </a:srgbClr>
                  </a:outerShdw>
                </a:effectLst>
                <a:sym typeface="+mn-ea"/>
              </a:rPr>
              <a:t>1/2</a:t>
            </a:r>
            <a:r>
              <a:rPr lang="zh-CN" altLang="en-US">
                <a:solidFill>
                  <a:schemeClr val="accent1"/>
                </a:solidFill>
                <a:effectLst>
                  <a:outerShdw blurRad="38100" dist="25400" dir="5400000" algn="ctr" rotWithShape="0">
                    <a:srgbClr val="6E747A">
                      <a:alpha val="43000"/>
                    </a:srgbClr>
                  </a:outerShdw>
                </a:effectLst>
                <a:sym typeface="+mn-ea"/>
              </a:rPr>
              <a:t>）</a:t>
            </a:r>
            <a:endParaRPr lang="zh-CN" altLang="en-US"/>
          </a:p>
        </p:txBody>
      </p:sp>
      <p:sp>
        <p:nvSpPr>
          <p:cNvPr id="13" name="下箭头 12"/>
          <p:cNvSpPr/>
          <p:nvPr/>
        </p:nvSpPr>
        <p:spPr>
          <a:xfrm>
            <a:off x="5664200" y="2996565"/>
            <a:ext cx="215900" cy="504190"/>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sp>
        <p:nvSpPr>
          <p:cNvPr id="2" name="New shape"/>
          <p:cNvSpPr/>
          <p:nvPr/>
        </p:nvSpPr>
        <p:spPr>
          <a:xfrm>
            <a:off x="611778" y="2200712"/>
            <a:ext cx="11038043" cy="1198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lang="zh-CN" sz="4800" b="1" i="0">
                <a:solidFill>
                  <a:srgbClr val="000000"/>
                </a:solidFill>
                <a:highlight>
                  <a:srgbClr val="FFFFFF">
                    <a:alpha val="0"/>
                  </a:srgbClr>
                </a:highlight>
                <a:latin typeface="微软雅黑" panose="020B0503020204020204" charset="-122"/>
              </a:rPr>
              <a:t>感</a:t>
            </a:r>
            <a:r>
              <a:rPr sz="4800" b="1" i="0">
                <a:solidFill>
                  <a:srgbClr val="000000"/>
                </a:solidFill>
                <a:highlight>
                  <a:srgbClr val="FFFFFF">
                    <a:alpha val="0"/>
                  </a:srgbClr>
                </a:highlight>
                <a:latin typeface="微软雅黑" panose="020B0503020204020204" charset="-122"/>
              </a:rPr>
              <a:t> 谢 </a:t>
            </a:r>
            <a:r>
              <a:rPr lang="zh-CN" sz="4800" b="1" i="0">
                <a:solidFill>
                  <a:srgbClr val="000000"/>
                </a:solidFill>
                <a:highlight>
                  <a:srgbClr val="FFFFFF">
                    <a:alpha val="0"/>
                  </a:srgbClr>
                </a:highlight>
                <a:latin typeface="微软雅黑" panose="020B0503020204020204" charset="-122"/>
              </a:rPr>
              <a:t>观</a:t>
            </a:r>
            <a:r>
              <a:rPr lang="en-US" altLang="zh-CN" sz="4800" b="1" i="0">
                <a:solidFill>
                  <a:srgbClr val="000000"/>
                </a:solidFill>
                <a:highlight>
                  <a:srgbClr val="FFFFFF">
                    <a:alpha val="0"/>
                  </a:srgbClr>
                </a:highlight>
                <a:latin typeface="微软雅黑" panose="020B0503020204020204" charset="-122"/>
              </a:rPr>
              <a:t> </a:t>
            </a:r>
            <a:r>
              <a:rPr lang="zh-CN" sz="4800" b="1" i="0">
                <a:solidFill>
                  <a:srgbClr val="000000"/>
                </a:solidFill>
                <a:highlight>
                  <a:srgbClr val="FFFFFF">
                    <a:alpha val="0"/>
                  </a:srgbClr>
                </a:highlight>
                <a:latin typeface="微软雅黑" panose="020B0503020204020204" charset="-122"/>
              </a:rPr>
              <a:t>看</a:t>
            </a:r>
            <a:endParaRPr lang="zh-CN" sz="4800" b="1" i="0">
              <a:solidFill>
                <a:srgbClr val="000000"/>
              </a:solidFill>
              <a:highlight>
                <a:srgbClr val="FFFFFF">
                  <a:alpha val="0"/>
                </a:srgbClr>
              </a:highlight>
              <a:latin typeface="微软雅黑" panose="020B0503020204020204" charset="-122"/>
            </a:endParaRPr>
          </a:p>
        </p:txBody>
      </p:sp>
      <p:sp>
        <p:nvSpPr>
          <p:cNvPr id="3" name="文本框 2"/>
          <p:cNvSpPr txBox="1"/>
          <p:nvPr/>
        </p:nvSpPr>
        <p:spPr>
          <a:xfrm>
            <a:off x="4247515" y="3758565"/>
            <a:ext cx="3766185" cy="398780"/>
          </a:xfrm>
          <a:prstGeom prst="rect">
            <a:avLst/>
          </a:prstGeom>
          <a:noFill/>
        </p:spPr>
        <p:txBody>
          <a:bodyPr wrap="square" rtlCol="0">
            <a:spAutoFit/>
          </a:bodyPr>
          <a:p>
            <a:r>
              <a:rPr lang="zh-CN" altLang="en-US" sz="2000">
                <a:solidFill>
                  <a:schemeClr val="bg1"/>
                </a:solidFill>
                <a:highlight>
                  <a:srgbClr val="C0C0C0"/>
                </a:highlight>
              </a:rPr>
              <a:t>计算机与软件学院</a:t>
            </a:r>
            <a:r>
              <a:rPr lang="en-US" altLang="zh-CN" sz="2000">
                <a:solidFill>
                  <a:schemeClr val="bg1"/>
                </a:solidFill>
                <a:highlight>
                  <a:srgbClr val="C0C0C0"/>
                </a:highlight>
              </a:rPr>
              <a:t>2022</a:t>
            </a:r>
            <a:r>
              <a:rPr lang="zh-CN" altLang="en-US" sz="2000">
                <a:solidFill>
                  <a:schemeClr val="bg1"/>
                </a:solidFill>
                <a:highlight>
                  <a:srgbClr val="C0C0C0"/>
                </a:highlight>
              </a:rPr>
              <a:t>级国际班</a:t>
            </a:r>
            <a:endParaRPr lang="zh-CN" altLang="en-US" sz="2000">
              <a:solidFill>
                <a:schemeClr val="bg1"/>
              </a:solidFill>
              <a:highlight>
                <a:srgbClr val="C0C0C0"/>
              </a:highlight>
            </a:endParaRPr>
          </a:p>
        </p:txBody>
      </p:sp>
      <p:sp>
        <p:nvSpPr>
          <p:cNvPr id="4" name="文本框 3"/>
          <p:cNvSpPr txBox="1"/>
          <p:nvPr/>
        </p:nvSpPr>
        <p:spPr>
          <a:xfrm>
            <a:off x="4295775" y="4293235"/>
            <a:ext cx="3657600" cy="368300"/>
          </a:xfrm>
          <a:prstGeom prst="rect">
            <a:avLst/>
          </a:prstGeom>
          <a:noFill/>
        </p:spPr>
        <p:txBody>
          <a:bodyPr wrap="square" rtlCol="0">
            <a:spAutoFit/>
          </a:bodyPr>
          <a:p>
            <a:r>
              <a:rPr lang="zh-CN" altLang="en-US">
                <a:solidFill>
                  <a:schemeClr val="accent1"/>
                </a:solidFill>
              </a:rPr>
              <a:t>指导老师：刘刚</a:t>
            </a:r>
            <a:r>
              <a:rPr lang="en-US" altLang="zh-CN">
                <a:solidFill>
                  <a:schemeClr val="accent1"/>
                </a:solidFill>
              </a:rPr>
              <a:t>	</a:t>
            </a:r>
            <a:r>
              <a:rPr lang="zh-CN" altLang="en-US">
                <a:solidFill>
                  <a:schemeClr val="accent1"/>
                </a:solidFill>
              </a:rPr>
              <a:t>分享人：吴嘉楷</a:t>
            </a:r>
            <a:endParaRPr lang="zh-CN" altLang="en-US">
              <a:solidFill>
                <a:schemeClr val="accent1"/>
              </a:solidFill>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0F5FA"/>
        </a:solidFill>
        <a:effectLst/>
      </p:bgPr>
    </p:bg>
    <p:spTree>
      <p:nvGrpSpPr>
        <p:cNvPr id="1" name=""/>
        <p:cNvGrpSpPr/>
        <p:nvPr/>
      </p:nvGrpSpPr>
      <p:grpSpPr>
        <a:xfrm>
          <a:off x="0" y="0"/>
          <a:ext cx="0" cy="0"/>
          <a:chOff x="0" y="0"/>
          <a:chExt cx="0" cy="0"/>
        </a:xfrm>
      </p:grpSpPr>
      <p:pic>
        <p:nvPicPr>
          <p:cNvPr id="2" name="New picture"/>
          <p:cNvPicPr/>
          <p:nvPr/>
        </p:nvPicPr>
        <p:blipFill>
          <a:blip r:embed="rId1"/>
          <a:srcRect/>
          <a:stretch>
            <a:fillRect/>
          </a:stretch>
        </p:blipFill>
        <p:spPr>
          <a:xfrm>
            <a:off x="7802880" y="0"/>
            <a:ext cx="4389120" cy="6858000"/>
          </a:xfrm>
          <a:prstGeom prst="rect">
            <a:avLst/>
          </a:prstGeom>
          <a:ln>
            <a:noFill/>
          </a:ln>
        </p:spPr>
      </p:pic>
      <p:pic>
        <p:nvPicPr>
          <p:cNvPr id="3" name="New picture"/>
          <p:cNvPicPr/>
          <p:nvPr/>
        </p:nvPicPr>
        <p:blipFill>
          <a:blip r:embed="rId2"/>
          <a:srcRect/>
          <a:stretch>
            <a:fillRect/>
          </a:stretch>
        </p:blipFill>
        <p:spPr>
          <a:xfrm>
            <a:off x="766800" y="835200"/>
            <a:ext cx="925200" cy="925200"/>
          </a:xfrm>
          <a:prstGeom prst="rect">
            <a:avLst/>
          </a:prstGeom>
          <a:ln>
            <a:noFill/>
          </a:ln>
        </p:spPr>
      </p:pic>
      <p:sp>
        <p:nvSpPr>
          <p:cNvPr id="4" name="New shape"/>
          <p:cNvSpPr/>
          <p:nvPr/>
        </p:nvSpPr>
        <p:spPr>
          <a:xfrm>
            <a:off x="986400" y="931446"/>
            <a:ext cx="5776571" cy="1189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002B7F"/>
                </a:solidFill>
                <a:highlight>
                  <a:srgbClr val="FFFFFF">
                    <a:alpha val="0"/>
                  </a:srgbClr>
                </a:highlight>
                <a:latin typeface="微软雅黑" panose="020B0503020204020204" charset="-122"/>
              </a:rPr>
              <a:t>01</a:t>
            </a:r>
            <a:endParaRPr sz="4800" b="1" i="0">
              <a:solidFill>
                <a:srgbClr val="002B7F"/>
              </a:solidFill>
              <a:highlight>
                <a:srgbClr val="FFFFFF">
                  <a:alpha val="0"/>
                </a:srgbClr>
              </a:highlight>
              <a:latin typeface="微软雅黑" panose="020B0503020204020204" charset="-122"/>
            </a:endParaRPr>
          </a:p>
        </p:txBody>
      </p:sp>
      <p:sp>
        <p:nvSpPr>
          <p:cNvPr id="5" name="New shape"/>
          <p:cNvSpPr/>
          <p:nvPr/>
        </p:nvSpPr>
        <p:spPr>
          <a:xfrm>
            <a:off x="986400" y="2631242"/>
            <a:ext cx="5771526" cy="1198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altLang="en-US" sz="4800" b="1" i="0">
                <a:solidFill>
                  <a:srgbClr val="0055FF"/>
                </a:solidFill>
                <a:highlight>
                  <a:srgbClr val="FFFFFF">
                    <a:alpha val="0"/>
                  </a:srgbClr>
                </a:highlight>
                <a:latin typeface="微软雅黑" panose="020B0503020204020204" charset="-122"/>
              </a:rPr>
              <a:t>问题</a:t>
            </a:r>
            <a:r>
              <a:rPr lang="zh-CN" altLang="en-US" sz="4800" b="1" i="0">
                <a:solidFill>
                  <a:srgbClr val="0055FF"/>
                </a:solidFill>
                <a:highlight>
                  <a:srgbClr val="FFFFFF">
                    <a:alpha val="0"/>
                  </a:srgbClr>
                </a:highlight>
                <a:latin typeface="微软雅黑" panose="020B0503020204020204" charset="-122"/>
              </a:rPr>
              <a:t>分析</a:t>
            </a:r>
            <a:endParaRPr lang="zh-CN" altLang="en-US" sz="4800" b="1" i="0">
              <a:solidFill>
                <a:srgbClr val="0055FF"/>
              </a:solidFill>
              <a:highlight>
                <a:srgbClr val="FFFFFF">
                  <a:alpha val="0"/>
                </a:srgbClr>
              </a:highlight>
              <a:latin typeface="微软雅黑" panose="020B0503020204020204" charset="-122"/>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avLst/>
          </a:prstGeom>
          <a:ln>
            <a:noFill/>
          </a:ln>
        </p:spPr>
      </p:pic>
      <p:sp>
        <p:nvSpPr>
          <p:cNvPr id="3" name="New shape"/>
          <p:cNvSpPr/>
          <p:nvPr/>
        </p:nvSpPr>
        <p:spPr>
          <a:xfrm>
            <a:off x="982800" y="103205"/>
            <a:ext cx="9369360" cy="78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altLang="en-US" sz="3000" b="1" i="0">
                <a:solidFill>
                  <a:schemeClr val="accent1"/>
                </a:solidFill>
                <a:highlight>
                  <a:srgbClr val="FFFFFF">
                    <a:alpha val="0"/>
                  </a:srgbClr>
                </a:highlight>
                <a:latin typeface="微软雅黑" panose="020B0503020204020204" charset="-122"/>
              </a:rPr>
              <a:t>问题</a:t>
            </a:r>
            <a:r>
              <a:rPr lang="zh-CN" altLang="en-US" sz="3000" b="1" i="0">
                <a:solidFill>
                  <a:schemeClr val="accent1"/>
                </a:solidFill>
                <a:highlight>
                  <a:srgbClr val="FFFFFF">
                    <a:alpha val="0"/>
                  </a:srgbClr>
                </a:highlight>
                <a:latin typeface="微软雅黑" panose="020B0503020204020204" charset="-122"/>
              </a:rPr>
              <a:t>分析</a:t>
            </a:r>
            <a:endParaRPr lang="zh-CN" altLang="en-US" sz="3000" b="1" i="0">
              <a:solidFill>
                <a:schemeClr val="accent1"/>
              </a:solidFill>
              <a:highlight>
                <a:srgbClr val="FFFFFF">
                  <a:alpha val="0"/>
                </a:srgbClr>
              </a:highlight>
              <a:latin typeface="微软雅黑" panose="020B0503020204020204" charset="-122"/>
            </a:endParaRPr>
          </a:p>
        </p:txBody>
      </p:sp>
      <p:sp>
        <p:nvSpPr>
          <p:cNvPr id="14" name="文本框 13"/>
          <p:cNvSpPr txBox="1"/>
          <p:nvPr/>
        </p:nvSpPr>
        <p:spPr>
          <a:xfrm>
            <a:off x="3715385" y="1052830"/>
            <a:ext cx="4864100" cy="368300"/>
          </a:xfrm>
          <a:prstGeom prst="rect">
            <a:avLst/>
          </a:prstGeom>
          <a:noFill/>
        </p:spPr>
        <p:txBody>
          <a:bodyPr wrap="square" rtlCol="0">
            <a:spAutoFit/>
          </a:bodyPr>
          <a:p>
            <a:r>
              <a:rPr lang="zh-CN" altLang="en-US"/>
              <a:t>哪些球队有可能夺冠</a:t>
            </a:r>
            <a:r>
              <a:rPr lang="en-US" altLang="zh-CN"/>
              <a:t>    ==&gt;    </a:t>
            </a:r>
            <a:r>
              <a:rPr lang="zh-CN" altLang="en-US"/>
              <a:t>哪些球队会被淘汰</a:t>
            </a:r>
            <a:endParaRPr lang="zh-CN" altLang="en-US"/>
          </a:p>
        </p:txBody>
      </p:sp>
      <p:sp>
        <p:nvSpPr>
          <p:cNvPr id="15" name="文本框 14"/>
          <p:cNvSpPr txBox="1"/>
          <p:nvPr/>
        </p:nvSpPr>
        <p:spPr>
          <a:xfrm>
            <a:off x="5732145" y="836930"/>
            <a:ext cx="1170940" cy="306705"/>
          </a:xfrm>
          <a:prstGeom prst="rect">
            <a:avLst/>
          </a:prstGeom>
          <a:noFill/>
        </p:spPr>
        <p:txBody>
          <a:bodyPr wrap="square" rtlCol="0">
            <a:spAutoFit/>
          </a:bodyPr>
          <a:p>
            <a:r>
              <a:rPr lang="zh-CN" altLang="en-US" sz="1400">
                <a:solidFill>
                  <a:schemeClr val="accent1"/>
                </a:solidFill>
                <a:effectLst>
                  <a:outerShdw blurRad="38100" dist="25400" dir="5400000" algn="ctr" rotWithShape="0">
                    <a:srgbClr val="6E747A">
                      <a:alpha val="43000"/>
                    </a:srgbClr>
                  </a:outerShdw>
                </a:effectLst>
              </a:rPr>
              <a:t>正难则反</a:t>
            </a:r>
            <a:endParaRPr lang="zh-CN" altLang="en-US" sz="1400">
              <a:solidFill>
                <a:schemeClr val="accent1"/>
              </a:solidFill>
              <a:effectLst>
                <a:outerShdw blurRad="38100" dist="25400" dir="5400000" algn="ctr" rotWithShape="0">
                  <a:srgbClr val="6E747A">
                    <a:alpha val="43000"/>
                  </a:srgbClr>
                </a:outerShdw>
              </a:effectLst>
            </a:endParaRPr>
          </a:p>
        </p:txBody>
      </p:sp>
      <p:sp>
        <p:nvSpPr>
          <p:cNvPr id="16" name="文本框 15"/>
          <p:cNvSpPr txBox="1"/>
          <p:nvPr/>
        </p:nvSpPr>
        <p:spPr>
          <a:xfrm>
            <a:off x="2495550" y="1882775"/>
            <a:ext cx="7788275" cy="922020"/>
          </a:xfrm>
          <a:prstGeom prst="rect">
            <a:avLst/>
          </a:prstGeom>
          <a:noFill/>
        </p:spPr>
        <p:txBody>
          <a:bodyPr wrap="square" rtlCol="0">
            <a:spAutoFit/>
          </a:bodyPr>
          <a:p>
            <a:pPr>
              <a:lnSpc>
                <a:spcPct val="150000"/>
              </a:lnSpc>
            </a:pPr>
            <a:r>
              <a:rPr lang="zh-CN" altLang="en-US"/>
              <a:t>①平凡淘汰</a:t>
            </a:r>
            <a:r>
              <a:rPr lang="en-US" altLang="zh-CN"/>
              <a:t>	——	w[x]+r[x] &lt; w[i]		==&gt; </a:t>
            </a:r>
            <a:r>
              <a:rPr lang="zh-CN" altLang="en-US"/>
              <a:t>不使用最大流</a:t>
            </a:r>
            <a:endParaRPr lang="en-US" altLang="zh-CN"/>
          </a:p>
          <a:p>
            <a:pPr>
              <a:lnSpc>
                <a:spcPct val="150000"/>
              </a:lnSpc>
            </a:pPr>
            <a:r>
              <a:rPr lang="en-US" altLang="zh-CN"/>
              <a:t>②非平凡淘汰	——	MaxFlow &lt; </a:t>
            </a:r>
            <a:r>
              <a:rPr lang="en-US" altLang="zh-CN">
                <a:sym typeface="+mn-ea"/>
              </a:rPr>
              <a:t>FlowFromS </a:t>
            </a:r>
            <a:r>
              <a:rPr lang="en-US" altLang="zh-CN"/>
              <a:t>	==&gt; </a:t>
            </a:r>
            <a:r>
              <a:rPr lang="zh-CN" altLang="en-US"/>
              <a:t>使用最大流</a:t>
            </a:r>
            <a:endParaRPr lang="zh-CN" altLang="en-US"/>
          </a:p>
        </p:txBody>
      </p:sp>
      <p:pic>
        <p:nvPicPr>
          <p:cNvPr id="4" name="图片 -2147482619"/>
          <p:cNvPicPr>
            <a:picLocks noChangeAspect="1"/>
          </p:cNvPicPr>
          <p:nvPr/>
        </p:nvPicPr>
        <p:blipFill>
          <a:blip r:embed="rId3"/>
          <a:stretch>
            <a:fillRect/>
          </a:stretch>
        </p:blipFill>
        <p:spPr>
          <a:xfrm>
            <a:off x="7608570" y="3429000"/>
            <a:ext cx="3147060" cy="2374265"/>
          </a:xfrm>
          <a:prstGeom prst="rect">
            <a:avLst/>
          </a:prstGeom>
          <a:noFill/>
          <a:ln w="9525">
            <a:noFill/>
          </a:ln>
        </p:spPr>
      </p:pic>
      <p:pic>
        <p:nvPicPr>
          <p:cNvPr id="17" name="图片 16"/>
          <p:cNvPicPr>
            <a:picLocks noChangeAspect="1"/>
          </p:cNvPicPr>
          <p:nvPr/>
        </p:nvPicPr>
        <p:blipFill>
          <a:blip r:embed="rId4"/>
          <a:stretch>
            <a:fillRect/>
          </a:stretch>
        </p:blipFill>
        <p:spPr>
          <a:xfrm>
            <a:off x="1559560" y="3799840"/>
            <a:ext cx="5195570" cy="1929765"/>
          </a:xfrm>
          <a:prstGeom prst="rect">
            <a:avLst/>
          </a:prstGeom>
        </p:spPr>
      </p:pic>
      <p:sp>
        <p:nvSpPr>
          <p:cNvPr id="18" name="下箭头 17"/>
          <p:cNvSpPr/>
          <p:nvPr/>
        </p:nvSpPr>
        <p:spPr>
          <a:xfrm>
            <a:off x="6024245" y="1442720"/>
            <a:ext cx="360045" cy="546100"/>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20" name="直接箭头连接符 19"/>
          <p:cNvCxnSpPr/>
          <p:nvPr/>
        </p:nvCxnSpPr>
        <p:spPr>
          <a:xfrm flipH="1">
            <a:off x="2712085" y="2317750"/>
            <a:ext cx="195580" cy="139890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21" name="直接箭头连接符 20"/>
          <p:cNvCxnSpPr/>
          <p:nvPr/>
        </p:nvCxnSpPr>
        <p:spPr>
          <a:xfrm>
            <a:off x="3882390" y="2716530"/>
            <a:ext cx="3653790" cy="71247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0F5FA"/>
        </a:solidFill>
        <a:effectLst/>
      </p:bgPr>
    </p:bg>
    <p:spTree>
      <p:nvGrpSpPr>
        <p:cNvPr id="1" name=""/>
        <p:cNvGrpSpPr/>
        <p:nvPr/>
      </p:nvGrpSpPr>
      <p:grpSpPr>
        <a:xfrm>
          <a:off x="0" y="0"/>
          <a:ext cx="0" cy="0"/>
          <a:chOff x="0" y="0"/>
          <a:chExt cx="0" cy="0"/>
        </a:xfrm>
      </p:grpSpPr>
      <p:pic>
        <p:nvPicPr>
          <p:cNvPr id="2" name="New picture"/>
          <p:cNvPicPr/>
          <p:nvPr/>
        </p:nvPicPr>
        <p:blipFill>
          <a:blip r:embed="rId1"/>
          <a:srcRect/>
          <a:stretch>
            <a:fillRect/>
          </a:stretch>
        </p:blipFill>
        <p:spPr>
          <a:xfrm>
            <a:off x="7802880" y="0"/>
            <a:ext cx="4389120" cy="6858000"/>
          </a:xfrm>
          <a:prstGeom prst="rect">
            <a:avLst/>
          </a:prstGeom>
          <a:ln>
            <a:noFill/>
          </a:ln>
        </p:spPr>
      </p:pic>
      <p:pic>
        <p:nvPicPr>
          <p:cNvPr id="3" name="New picture"/>
          <p:cNvPicPr/>
          <p:nvPr/>
        </p:nvPicPr>
        <p:blipFill>
          <a:blip r:embed="rId2"/>
          <a:srcRect/>
          <a:stretch>
            <a:fillRect/>
          </a:stretch>
        </p:blipFill>
        <p:spPr>
          <a:xfrm>
            <a:off x="766800" y="835200"/>
            <a:ext cx="925200" cy="925200"/>
          </a:xfrm>
          <a:prstGeom prst="rect">
            <a:avLst/>
          </a:prstGeom>
          <a:ln>
            <a:noFill/>
          </a:ln>
        </p:spPr>
      </p:pic>
      <p:sp>
        <p:nvSpPr>
          <p:cNvPr id="4" name="New shape"/>
          <p:cNvSpPr/>
          <p:nvPr/>
        </p:nvSpPr>
        <p:spPr>
          <a:xfrm>
            <a:off x="986400" y="931446"/>
            <a:ext cx="5776571" cy="1189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002B7F"/>
                </a:solidFill>
                <a:highlight>
                  <a:srgbClr val="FFFFFF">
                    <a:alpha val="0"/>
                  </a:srgbClr>
                </a:highlight>
                <a:latin typeface="微软雅黑" panose="020B0503020204020204" charset="-122"/>
              </a:rPr>
              <a:t>02</a:t>
            </a:r>
            <a:endParaRPr sz="4800" b="1" i="0">
              <a:solidFill>
                <a:srgbClr val="002B7F"/>
              </a:solidFill>
              <a:highlight>
                <a:srgbClr val="FFFFFF">
                  <a:alpha val="0"/>
                </a:srgbClr>
              </a:highlight>
              <a:latin typeface="微软雅黑" panose="020B0503020204020204" charset="-122"/>
            </a:endParaRPr>
          </a:p>
        </p:txBody>
      </p:sp>
      <p:sp>
        <p:nvSpPr>
          <p:cNvPr id="5" name="New shape"/>
          <p:cNvSpPr/>
          <p:nvPr/>
        </p:nvSpPr>
        <p:spPr>
          <a:xfrm>
            <a:off x="986400" y="2631242"/>
            <a:ext cx="5771526" cy="1198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sz="4800" b="1" i="0">
                <a:solidFill>
                  <a:srgbClr val="0055FF"/>
                </a:solidFill>
                <a:highlight>
                  <a:srgbClr val="FFFFFF">
                    <a:alpha val="0"/>
                  </a:srgbClr>
                </a:highlight>
                <a:latin typeface="微软雅黑" panose="020B0503020204020204" charset="-122"/>
              </a:rPr>
              <a:t>流网络的</a:t>
            </a:r>
            <a:r>
              <a:rPr lang="zh-CN" sz="4800" b="1" i="0">
                <a:solidFill>
                  <a:srgbClr val="0055FF"/>
                </a:solidFill>
                <a:highlight>
                  <a:srgbClr val="FFFFFF">
                    <a:alpha val="0"/>
                  </a:srgbClr>
                </a:highlight>
                <a:latin typeface="微软雅黑" panose="020B0503020204020204" charset="-122"/>
              </a:rPr>
              <a:t>构建</a:t>
            </a:r>
            <a:endParaRPr lang="zh-CN" sz="4800" b="1" i="0">
              <a:solidFill>
                <a:srgbClr val="0055FF"/>
              </a:solidFill>
              <a:highlight>
                <a:srgbClr val="FFFFFF">
                  <a:alpha val="0"/>
                </a:srgbClr>
              </a:highlight>
              <a:latin typeface="微软雅黑" panose="020B0503020204020204" charset="-122"/>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avLst/>
          </a:prstGeom>
          <a:ln>
            <a:noFill/>
          </a:ln>
        </p:spPr>
      </p:pic>
      <p:sp>
        <p:nvSpPr>
          <p:cNvPr id="3" name="New shape"/>
          <p:cNvSpPr/>
          <p:nvPr/>
        </p:nvSpPr>
        <p:spPr>
          <a:xfrm>
            <a:off x="982800" y="103205"/>
            <a:ext cx="9369360" cy="78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altLang="en-US" sz="3000" b="1" i="0">
                <a:solidFill>
                  <a:schemeClr val="accent1"/>
                </a:solidFill>
                <a:highlight>
                  <a:srgbClr val="FFFFFF">
                    <a:alpha val="0"/>
                  </a:srgbClr>
                </a:highlight>
                <a:latin typeface="微软雅黑" panose="020B0503020204020204" charset="-122"/>
              </a:rPr>
              <a:t>流网络构造</a:t>
            </a:r>
            <a:r>
              <a:rPr lang="zh-CN" altLang="en-US" sz="3000" b="1" i="0">
                <a:solidFill>
                  <a:schemeClr val="accent1"/>
                </a:solidFill>
                <a:highlight>
                  <a:srgbClr val="FFFFFF">
                    <a:alpha val="0"/>
                  </a:srgbClr>
                </a:highlight>
                <a:latin typeface="微软雅黑" panose="020B0503020204020204" charset="-122"/>
              </a:rPr>
              <a:t>原理</a:t>
            </a:r>
            <a:endParaRPr lang="zh-CN" altLang="en-US" sz="3000" b="1" i="0">
              <a:solidFill>
                <a:schemeClr val="accent1"/>
              </a:solidFill>
              <a:highlight>
                <a:srgbClr val="FFFFFF">
                  <a:alpha val="0"/>
                </a:srgbClr>
              </a:highlight>
              <a:latin typeface="微软雅黑" panose="020B0503020204020204" charset="-122"/>
            </a:endParaRPr>
          </a:p>
        </p:txBody>
      </p:sp>
      <p:sp>
        <p:nvSpPr>
          <p:cNvPr id="5" name="文本框 4"/>
          <p:cNvSpPr txBox="1"/>
          <p:nvPr/>
        </p:nvSpPr>
        <p:spPr>
          <a:xfrm>
            <a:off x="1415415" y="1497965"/>
            <a:ext cx="3705225" cy="1198880"/>
          </a:xfrm>
          <a:prstGeom prst="rect">
            <a:avLst/>
          </a:prstGeom>
          <a:noFill/>
        </p:spPr>
        <p:txBody>
          <a:bodyPr wrap="square" rtlCol="0">
            <a:spAutoFit/>
          </a:bodyPr>
          <a:p>
            <a:r>
              <a:rPr lang="zh-CN" altLang="en-US"/>
              <a:t>① 源点S：一个虚拟点。</a:t>
            </a:r>
            <a:endParaRPr lang="zh-CN" altLang="en-US"/>
          </a:p>
          <a:p>
            <a:r>
              <a:rPr lang="zh-CN" altLang="en-US"/>
              <a:t>② 比赛点：代表两支球队间的比赛。</a:t>
            </a:r>
            <a:endParaRPr lang="zh-CN" altLang="en-US"/>
          </a:p>
          <a:p>
            <a:r>
              <a:rPr lang="zh-CN" altLang="en-US"/>
              <a:t>③ 队伍点：每个点代表一支球队。</a:t>
            </a:r>
            <a:endParaRPr lang="zh-CN" altLang="en-US"/>
          </a:p>
          <a:p>
            <a:r>
              <a:rPr lang="zh-CN" altLang="en-US"/>
              <a:t>④ 汇点T：一个虚拟点。</a:t>
            </a:r>
            <a:endParaRPr lang="zh-CN" altLang="en-US"/>
          </a:p>
        </p:txBody>
      </p:sp>
      <p:sp>
        <p:nvSpPr>
          <p:cNvPr id="7" name="文本框 6"/>
          <p:cNvSpPr txBox="1"/>
          <p:nvPr/>
        </p:nvSpPr>
        <p:spPr>
          <a:xfrm>
            <a:off x="6527165" y="2287270"/>
            <a:ext cx="4859020" cy="1337945"/>
          </a:xfrm>
          <a:prstGeom prst="rect">
            <a:avLst/>
          </a:prstGeom>
          <a:noFill/>
        </p:spPr>
        <p:txBody>
          <a:bodyPr wrap="square" rtlCol="0">
            <a:spAutoFit/>
          </a:bodyPr>
          <a:p>
            <a:pPr>
              <a:lnSpc>
                <a:spcPct val="150000"/>
              </a:lnSpc>
            </a:pPr>
            <a:r>
              <a:rPr lang="zh-CN" altLang="en-US"/>
              <a:t>①源点S 到 比赛点i-j 的权值：g[i][j]。</a:t>
            </a:r>
            <a:endParaRPr lang="zh-CN" altLang="en-US"/>
          </a:p>
          <a:p>
            <a:pPr>
              <a:lnSpc>
                <a:spcPct val="150000"/>
              </a:lnSpc>
            </a:pPr>
            <a:r>
              <a:rPr lang="zh-CN" altLang="en-US"/>
              <a:t>②比赛点i-j 到 队伍点i 的权值：无穷大。</a:t>
            </a:r>
            <a:endParaRPr lang="zh-CN" altLang="en-US"/>
          </a:p>
          <a:p>
            <a:pPr>
              <a:lnSpc>
                <a:spcPct val="150000"/>
              </a:lnSpc>
            </a:pPr>
            <a:r>
              <a:rPr lang="zh-CN" altLang="en-US"/>
              <a:t>③队伍点i 到 汇点T 的权值：</a:t>
            </a:r>
            <a:r>
              <a:rPr lang="zh-CN" altLang="en-US">
                <a:ln w="22225">
                  <a:solidFill>
                    <a:schemeClr val="accent2"/>
                  </a:solidFill>
                  <a:prstDash val="solid"/>
                </a:ln>
                <a:solidFill>
                  <a:schemeClr val="accent2">
                    <a:lumMod val="40000"/>
                    <a:lumOff val="60000"/>
                  </a:schemeClr>
                </a:solidFill>
                <a:effectLst/>
              </a:rPr>
              <a:t>w[x] + r[x] - w[i]</a:t>
            </a:r>
            <a:r>
              <a:rPr lang="zh-CN" altLang="en-US"/>
              <a:t>。</a:t>
            </a:r>
            <a:endParaRPr lang="zh-CN" altLang="en-US"/>
          </a:p>
        </p:txBody>
      </p:sp>
      <p:sp>
        <p:nvSpPr>
          <p:cNvPr id="8" name="文本框 7"/>
          <p:cNvSpPr txBox="1"/>
          <p:nvPr/>
        </p:nvSpPr>
        <p:spPr>
          <a:xfrm>
            <a:off x="1343660" y="1052830"/>
            <a:ext cx="4064000" cy="368300"/>
          </a:xfrm>
          <a:prstGeom prst="rect">
            <a:avLst/>
          </a:prstGeom>
          <a:noFill/>
        </p:spPr>
        <p:txBody>
          <a:bodyPr wrap="square" rtlCol="0">
            <a:spAutoFit/>
          </a:bodyPr>
          <a:p>
            <a:r>
              <a:rPr lang="zh-CN" altLang="en-US">
                <a:solidFill>
                  <a:schemeClr val="accent1"/>
                </a:solidFill>
                <a:effectLst>
                  <a:outerShdw blurRad="38100" dist="25400" dir="5400000" algn="ctr" rotWithShape="0">
                    <a:srgbClr val="6E747A">
                      <a:alpha val="43000"/>
                    </a:srgbClr>
                  </a:outerShdw>
                </a:effectLst>
              </a:rPr>
              <a:t>网络节点</a:t>
            </a:r>
            <a:endParaRPr lang="zh-CN" altLang="en-US">
              <a:solidFill>
                <a:schemeClr val="accent1"/>
              </a:solidFill>
              <a:effectLst>
                <a:outerShdw blurRad="38100" dist="25400" dir="5400000" algn="ctr" rotWithShape="0">
                  <a:srgbClr val="6E747A">
                    <a:alpha val="43000"/>
                  </a:srgbClr>
                </a:outerShdw>
              </a:effectLst>
            </a:endParaRPr>
          </a:p>
        </p:txBody>
      </p:sp>
      <p:sp>
        <p:nvSpPr>
          <p:cNvPr id="9" name="文本框 8"/>
          <p:cNvSpPr txBox="1"/>
          <p:nvPr/>
        </p:nvSpPr>
        <p:spPr>
          <a:xfrm>
            <a:off x="6431915" y="1985645"/>
            <a:ext cx="4064000" cy="368300"/>
          </a:xfrm>
          <a:prstGeom prst="rect">
            <a:avLst/>
          </a:prstGeom>
          <a:noFill/>
        </p:spPr>
        <p:txBody>
          <a:bodyPr wrap="square" rtlCol="0">
            <a:spAutoFit/>
          </a:bodyPr>
          <a:p>
            <a:r>
              <a:rPr lang="zh-CN" altLang="en-US">
                <a:solidFill>
                  <a:schemeClr val="accent1"/>
                </a:solidFill>
                <a:effectLst>
                  <a:outerShdw blurRad="38100" dist="25400" dir="5400000" algn="ctr" rotWithShape="0">
                    <a:srgbClr val="6E747A">
                      <a:alpha val="43000"/>
                    </a:srgbClr>
                  </a:outerShdw>
                </a:effectLst>
              </a:rPr>
              <a:t>边权值</a:t>
            </a:r>
            <a:endParaRPr lang="zh-CN" altLang="en-US">
              <a:solidFill>
                <a:schemeClr val="accent1"/>
              </a:solidFill>
              <a:effectLst>
                <a:outerShdw blurRad="38100" dist="25400" dir="5400000" algn="ctr" rotWithShape="0">
                  <a:srgbClr val="6E747A">
                    <a:alpha val="43000"/>
                  </a:srgbClr>
                </a:outerShdw>
              </a:effectLst>
            </a:endParaRPr>
          </a:p>
        </p:txBody>
      </p:sp>
      <p:sp>
        <p:nvSpPr>
          <p:cNvPr id="16" name="文本框 15"/>
          <p:cNvSpPr txBox="1"/>
          <p:nvPr/>
        </p:nvSpPr>
        <p:spPr>
          <a:xfrm>
            <a:off x="9771380" y="835025"/>
            <a:ext cx="1529080" cy="306705"/>
          </a:xfrm>
          <a:prstGeom prst="rect">
            <a:avLst/>
          </a:prstGeom>
          <a:noFill/>
        </p:spPr>
        <p:txBody>
          <a:bodyPr wrap="square" rtlCol="0">
            <a:spAutoFit/>
          </a:bodyPr>
          <a:p>
            <a:r>
              <a:rPr lang="zh-CN" altLang="en-US" sz="1400"/>
              <a:t>球队</a:t>
            </a:r>
            <a:r>
              <a:rPr lang="en-US" altLang="zh-CN" sz="1400"/>
              <a:t>x</a:t>
            </a:r>
            <a:r>
              <a:rPr lang="zh-CN" altLang="en-US" sz="1400"/>
              <a:t>最多的胜场</a:t>
            </a:r>
            <a:endParaRPr lang="zh-CN" altLang="en-US" sz="1400"/>
          </a:p>
        </p:txBody>
      </p:sp>
      <p:cxnSp>
        <p:nvCxnSpPr>
          <p:cNvPr id="24" name="直接箭头连接符 23"/>
          <p:cNvCxnSpPr/>
          <p:nvPr/>
        </p:nvCxnSpPr>
        <p:spPr>
          <a:xfrm>
            <a:off x="8688070" y="3644900"/>
            <a:ext cx="635" cy="79184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25" name="文本框 24"/>
          <p:cNvSpPr txBox="1"/>
          <p:nvPr/>
        </p:nvSpPr>
        <p:spPr>
          <a:xfrm>
            <a:off x="7391400" y="4432935"/>
            <a:ext cx="3441065" cy="368300"/>
          </a:xfrm>
          <a:prstGeom prst="rect">
            <a:avLst/>
          </a:prstGeom>
          <a:noFill/>
        </p:spPr>
        <p:txBody>
          <a:bodyPr wrap="square" rtlCol="0">
            <a:spAutoFit/>
          </a:bodyPr>
          <a:p>
            <a:r>
              <a:rPr lang="zh-CN" altLang="en-US">
                <a:solidFill>
                  <a:schemeClr val="accent1"/>
                </a:solidFill>
                <a:effectLst>
                  <a:outerShdw blurRad="38100" dist="25400" dir="5400000" algn="ctr" rotWithShape="0">
                    <a:srgbClr val="6E747A">
                      <a:alpha val="43000"/>
                    </a:srgbClr>
                  </a:outerShdw>
                </a:effectLst>
              </a:rPr>
              <a:t>要阻止</a:t>
            </a:r>
            <a:r>
              <a:rPr lang="en-US" altLang="zh-CN">
                <a:solidFill>
                  <a:schemeClr val="accent1"/>
                </a:solidFill>
                <a:effectLst>
                  <a:outerShdw blurRad="38100" dist="25400" dir="5400000" algn="ctr" rotWithShape="0">
                    <a:srgbClr val="6E747A">
                      <a:alpha val="43000"/>
                    </a:srgbClr>
                  </a:outerShdw>
                </a:effectLst>
              </a:rPr>
              <a:t>addWin[i]  &gt;  w[x] + r[x]-w[i]</a:t>
            </a:r>
            <a:endParaRPr lang="zh-CN" altLang="en-US">
              <a:solidFill>
                <a:schemeClr val="accent1"/>
              </a:solidFill>
              <a:effectLst>
                <a:outerShdw blurRad="38100" dist="25400" dir="5400000" algn="ctr" rotWithShape="0">
                  <a:srgbClr val="6E747A">
                    <a:alpha val="43000"/>
                  </a:srgbClr>
                </a:outerShdw>
              </a:effectLst>
            </a:endParaRPr>
          </a:p>
        </p:txBody>
      </p:sp>
      <p:sp>
        <p:nvSpPr>
          <p:cNvPr id="26" name="文本框 25"/>
          <p:cNvSpPr txBox="1"/>
          <p:nvPr/>
        </p:nvSpPr>
        <p:spPr>
          <a:xfrm>
            <a:off x="7287895" y="4864735"/>
            <a:ext cx="4064000" cy="645160"/>
          </a:xfrm>
          <a:prstGeom prst="rect">
            <a:avLst/>
          </a:prstGeom>
          <a:noFill/>
        </p:spPr>
        <p:txBody>
          <a:bodyPr wrap="square" rtlCol="0">
            <a:spAutoFit/>
          </a:bodyPr>
          <a:p>
            <a:r>
              <a:rPr lang="en-US" altLang="zh-CN">
                <a:sym typeface="+mn-ea"/>
              </a:rPr>
              <a:t>MaxFlow = FlowFromS   ==&gt;  </a:t>
            </a:r>
            <a:r>
              <a:rPr lang="zh-CN" altLang="en-US">
                <a:sym typeface="+mn-ea"/>
              </a:rPr>
              <a:t>阻止成功</a:t>
            </a:r>
            <a:endParaRPr lang="zh-CN" altLang="en-US"/>
          </a:p>
          <a:p>
            <a:r>
              <a:rPr lang="en-US" altLang="zh-CN">
                <a:sym typeface="+mn-ea"/>
              </a:rPr>
              <a:t>MaxFlow &lt; FlowFromS   ==&gt;  </a:t>
            </a:r>
            <a:r>
              <a:rPr lang="zh-CN" altLang="en-US">
                <a:sym typeface="+mn-ea"/>
              </a:rPr>
              <a:t>阻止失败</a:t>
            </a:r>
            <a:endParaRPr lang="zh-CN" altLang="en-US">
              <a:sym typeface="+mn-ea"/>
            </a:endParaRPr>
          </a:p>
        </p:txBody>
      </p:sp>
      <p:pic>
        <p:nvPicPr>
          <p:cNvPr id="30" name="图片 29" descr="流网络图示"/>
          <p:cNvPicPr>
            <a:picLocks noChangeAspect="1"/>
          </p:cNvPicPr>
          <p:nvPr/>
        </p:nvPicPr>
        <p:blipFill>
          <a:blip r:embed="rId3"/>
          <a:stretch>
            <a:fillRect/>
          </a:stretch>
        </p:blipFill>
        <p:spPr>
          <a:xfrm>
            <a:off x="1817370" y="2943860"/>
            <a:ext cx="4313555" cy="3418205"/>
          </a:xfrm>
          <a:prstGeom prst="rect">
            <a:avLst/>
          </a:prstGeom>
        </p:spPr>
      </p:pic>
      <p:sp>
        <p:nvSpPr>
          <p:cNvPr id="4" name="文本框 3"/>
          <p:cNvSpPr txBox="1"/>
          <p:nvPr/>
        </p:nvSpPr>
        <p:spPr>
          <a:xfrm>
            <a:off x="8187055" y="1078865"/>
            <a:ext cx="2971165" cy="922020"/>
          </a:xfrm>
          <a:prstGeom prst="rect">
            <a:avLst/>
          </a:prstGeom>
          <a:noFill/>
        </p:spPr>
        <p:txBody>
          <a:bodyPr wrap="square" rtlCol="0">
            <a:spAutoFit/>
          </a:bodyPr>
          <a:p>
            <a:r>
              <a:rPr lang="en-US" altLang="zh-CN"/>
              <a:t>w[i]+addWin[i] &lt;= w[x]+r[x]</a:t>
            </a:r>
            <a:endParaRPr lang="en-US" altLang="zh-CN"/>
          </a:p>
          <a:p>
            <a:endParaRPr lang="en-US" altLang="zh-CN"/>
          </a:p>
          <a:p>
            <a:r>
              <a:rPr lang="en-US" altLang="zh-CN"/>
              <a:t>addWin[i]  &lt;= </a:t>
            </a:r>
            <a:r>
              <a:rPr lang="en-US" altLang="zh-CN">
                <a:ln/>
                <a:solidFill>
                  <a:schemeClr val="accent1"/>
                </a:solidFill>
                <a:effectLst>
                  <a:outerShdw blurRad="38100" dist="25400" dir="5400000" algn="ctr" rotWithShape="0">
                    <a:srgbClr val="6E747A">
                      <a:alpha val="43000"/>
                    </a:srgbClr>
                  </a:outerShdw>
                </a:effectLst>
              </a:rPr>
              <a:t>w[x]+r[x]-w[i]</a:t>
            </a:r>
            <a:endParaRPr lang="en-US" altLang="zh-CN">
              <a:ln/>
              <a:solidFill>
                <a:schemeClr val="accent1"/>
              </a:solidFill>
              <a:effectLst>
                <a:outerShdw blurRad="38100" dist="25400" dir="5400000" algn="ctr" rotWithShape="0">
                  <a:srgbClr val="6E747A">
                    <a:alpha val="43000"/>
                  </a:srgbClr>
                </a:outerShdw>
              </a:effectLst>
            </a:endParaRPr>
          </a:p>
        </p:txBody>
      </p:sp>
      <p:cxnSp>
        <p:nvCxnSpPr>
          <p:cNvPr id="10" name="直接箭头连接符 9"/>
          <p:cNvCxnSpPr/>
          <p:nvPr/>
        </p:nvCxnSpPr>
        <p:spPr>
          <a:xfrm>
            <a:off x="10272395" y="1988820"/>
            <a:ext cx="0" cy="129540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11" name="圆角矩形 10"/>
          <p:cNvSpPr/>
          <p:nvPr/>
        </p:nvSpPr>
        <p:spPr>
          <a:xfrm>
            <a:off x="10001250" y="1096010"/>
            <a:ext cx="889635" cy="360045"/>
          </a:xfrm>
          <a:prstGeom prst="roundRect">
            <a:avLst/>
          </a:prstGeom>
          <a:noFill/>
          <a:ln>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 name="文本框 12"/>
          <p:cNvSpPr txBox="1"/>
          <p:nvPr/>
        </p:nvSpPr>
        <p:spPr>
          <a:xfrm>
            <a:off x="8139430" y="843915"/>
            <a:ext cx="1631950" cy="306705"/>
          </a:xfrm>
          <a:prstGeom prst="rect">
            <a:avLst/>
          </a:prstGeom>
          <a:noFill/>
        </p:spPr>
        <p:txBody>
          <a:bodyPr wrap="square" rtlCol="0">
            <a:spAutoFit/>
          </a:bodyPr>
          <a:p>
            <a:r>
              <a:rPr lang="zh-CN" altLang="en-US" sz="1400"/>
              <a:t>其他球队的</a:t>
            </a:r>
            <a:r>
              <a:rPr lang="zh-CN" altLang="en-US" sz="1400"/>
              <a:t>总胜场</a:t>
            </a:r>
            <a:endParaRPr lang="zh-CN" altLang="en-US" sz="1400"/>
          </a:p>
        </p:txBody>
      </p:sp>
      <p:sp>
        <p:nvSpPr>
          <p:cNvPr id="14" name="下箭头 13"/>
          <p:cNvSpPr/>
          <p:nvPr/>
        </p:nvSpPr>
        <p:spPr>
          <a:xfrm>
            <a:off x="9338945" y="1419860"/>
            <a:ext cx="144145" cy="288290"/>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transition/>
  <p:timing>
    <p:tnLst>
      <p:par>
        <p:cTn id="1" dur="indefinite" restart="never" fill="hold"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avLst/>
          </a:prstGeom>
          <a:ln>
            <a:noFill/>
          </a:ln>
        </p:spPr>
      </p:pic>
      <p:sp>
        <p:nvSpPr>
          <p:cNvPr id="3" name="New shape"/>
          <p:cNvSpPr/>
          <p:nvPr/>
        </p:nvSpPr>
        <p:spPr>
          <a:xfrm>
            <a:off x="982800" y="103205"/>
            <a:ext cx="9369360" cy="78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altLang="en-US" sz="3000" b="1" i="0">
                <a:solidFill>
                  <a:schemeClr val="accent1"/>
                </a:solidFill>
                <a:highlight>
                  <a:srgbClr val="FFFFFF">
                    <a:alpha val="0"/>
                  </a:srgbClr>
                </a:highlight>
                <a:latin typeface="微软雅黑" panose="020B0503020204020204" charset="-122"/>
              </a:rPr>
              <a:t>构建流</a:t>
            </a:r>
            <a:r>
              <a:rPr lang="zh-CN" altLang="en-US" sz="3000" b="1" i="0">
                <a:solidFill>
                  <a:schemeClr val="accent1"/>
                </a:solidFill>
                <a:highlight>
                  <a:srgbClr val="FFFFFF">
                    <a:alpha val="0"/>
                  </a:srgbClr>
                </a:highlight>
                <a:latin typeface="微软雅黑" panose="020B0503020204020204" charset="-122"/>
              </a:rPr>
              <a:t>网络</a:t>
            </a:r>
            <a:endParaRPr lang="zh-CN" altLang="en-US" sz="3000" b="1" i="0">
              <a:solidFill>
                <a:schemeClr val="accent1"/>
              </a:solidFill>
              <a:highlight>
                <a:srgbClr val="FFFFFF">
                  <a:alpha val="0"/>
                </a:srgbClr>
              </a:highlight>
              <a:latin typeface="微软雅黑" panose="020B0503020204020204" charset="-122"/>
            </a:endParaRPr>
          </a:p>
        </p:txBody>
      </p:sp>
      <p:pic>
        <p:nvPicPr>
          <p:cNvPr id="6" name="图片 5"/>
          <p:cNvPicPr>
            <a:picLocks noChangeAspect="1"/>
          </p:cNvPicPr>
          <p:nvPr/>
        </p:nvPicPr>
        <p:blipFill>
          <a:blip r:embed="rId3"/>
          <a:srcRect l="593" t="33"/>
          <a:stretch>
            <a:fillRect/>
          </a:stretch>
        </p:blipFill>
        <p:spPr>
          <a:xfrm>
            <a:off x="5150485" y="1268730"/>
            <a:ext cx="4372610" cy="4695825"/>
          </a:xfrm>
          <a:prstGeom prst="rect">
            <a:avLst/>
          </a:prstGeom>
        </p:spPr>
      </p:pic>
      <p:cxnSp>
        <p:nvCxnSpPr>
          <p:cNvPr id="7" name="直接箭头连接符 6"/>
          <p:cNvCxnSpPr/>
          <p:nvPr/>
        </p:nvCxnSpPr>
        <p:spPr>
          <a:xfrm flipV="1">
            <a:off x="8272145" y="4221480"/>
            <a:ext cx="912495" cy="45656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8" name="文本框 7"/>
          <p:cNvSpPr txBox="1"/>
          <p:nvPr/>
        </p:nvSpPr>
        <p:spPr>
          <a:xfrm>
            <a:off x="9257030" y="4046220"/>
            <a:ext cx="2332990" cy="368300"/>
          </a:xfrm>
          <a:prstGeom prst="rect">
            <a:avLst/>
          </a:prstGeom>
          <a:noFill/>
        </p:spPr>
        <p:txBody>
          <a:bodyPr wrap="square" rtlCol="0">
            <a:spAutoFit/>
          </a:bodyPr>
          <a:p>
            <a:r>
              <a:rPr lang="zh-CN" altLang="en-US">
                <a:solidFill>
                  <a:schemeClr val="accent1"/>
                </a:solidFill>
                <a:effectLst>
                  <a:outerShdw blurRad="38100" dist="25400" dir="5400000" algn="ctr" rotWithShape="0">
                    <a:srgbClr val="6E747A">
                      <a:alpha val="43000"/>
                    </a:srgbClr>
                  </a:outerShdw>
                </a:effectLst>
              </a:rPr>
              <a:t>连接源点</a:t>
            </a:r>
            <a:r>
              <a:rPr lang="en-US" altLang="zh-CN">
                <a:solidFill>
                  <a:schemeClr val="accent1"/>
                </a:solidFill>
                <a:effectLst>
                  <a:outerShdw blurRad="38100" dist="25400" dir="5400000" algn="ctr" rotWithShape="0">
                    <a:srgbClr val="6E747A">
                      <a:alpha val="43000"/>
                    </a:srgbClr>
                  </a:outerShdw>
                </a:effectLst>
              </a:rPr>
              <a:t> S </a:t>
            </a:r>
            <a:r>
              <a:rPr lang="zh-CN" altLang="en-US">
                <a:solidFill>
                  <a:schemeClr val="accent1"/>
                </a:solidFill>
                <a:effectLst>
                  <a:outerShdw blurRad="38100" dist="25400" dir="5400000" algn="ctr" rotWithShape="0">
                    <a:srgbClr val="6E747A">
                      <a:alpha val="43000"/>
                    </a:srgbClr>
                  </a:outerShdw>
                </a:effectLst>
              </a:rPr>
              <a:t>与</a:t>
            </a:r>
            <a:r>
              <a:rPr lang="en-US" altLang="zh-CN">
                <a:solidFill>
                  <a:schemeClr val="accent1"/>
                </a:solidFill>
                <a:effectLst>
                  <a:outerShdw blurRad="38100" dist="25400" dir="5400000" algn="ctr" rotWithShape="0">
                    <a:srgbClr val="6E747A">
                      <a:alpha val="43000"/>
                    </a:srgbClr>
                  </a:outerShdw>
                </a:effectLst>
              </a:rPr>
              <a:t> </a:t>
            </a:r>
            <a:r>
              <a:rPr lang="zh-CN" altLang="en-US">
                <a:solidFill>
                  <a:schemeClr val="accent1"/>
                </a:solidFill>
                <a:effectLst>
                  <a:outerShdw blurRad="38100" dist="25400" dir="5400000" algn="ctr" rotWithShape="0">
                    <a:srgbClr val="6E747A">
                      <a:alpha val="43000"/>
                    </a:srgbClr>
                  </a:outerShdw>
                </a:effectLst>
              </a:rPr>
              <a:t>比赛点</a:t>
            </a:r>
            <a:endParaRPr lang="zh-CN" altLang="en-US">
              <a:solidFill>
                <a:schemeClr val="accent1"/>
              </a:solidFill>
              <a:effectLst>
                <a:outerShdw blurRad="38100" dist="25400" dir="5400000" algn="ctr" rotWithShape="0">
                  <a:srgbClr val="6E747A">
                    <a:alpha val="43000"/>
                  </a:srgbClr>
                </a:outerShdw>
              </a:effectLst>
            </a:endParaRPr>
          </a:p>
        </p:txBody>
      </p:sp>
      <p:sp>
        <p:nvSpPr>
          <p:cNvPr id="13" name="右大括号 12"/>
          <p:cNvSpPr/>
          <p:nvPr/>
        </p:nvSpPr>
        <p:spPr>
          <a:xfrm>
            <a:off x="9112250" y="4797425"/>
            <a:ext cx="75565" cy="360045"/>
          </a:xfrm>
          <a:prstGeom prst="rightBrace">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14" name="文本框 13"/>
          <p:cNvSpPr txBox="1"/>
          <p:nvPr/>
        </p:nvSpPr>
        <p:spPr>
          <a:xfrm>
            <a:off x="9256395" y="4797425"/>
            <a:ext cx="2538730" cy="368300"/>
          </a:xfrm>
          <a:prstGeom prst="rect">
            <a:avLst/>
          </a:prstGeom>
          <a:noFill/>
        </p:spPr>
        <p:txBody>
          <a:bodyPr wrap="square" rtlCol="0">
            <a:spAutoFit/>
          </a:bodyPr>
          <a:p>
            <a:r>
              <a:rPr lang="zh-CN" altLang="en-US">
                <a:solidFill>
                  <a:schemeClr val="accent1"/>
                </a:solidFill>
                <a:effectLst>
                  <a:outerShdw blurRad="38100" dist="25400" dir="5400000" algn="ctr" rotWithShape="0">
                    <a:srgbClr val="6E747A">
                      <a:alpha val="43000"/>
                    </a:srgbClr>
                  </a:outerShdw>
                </a:effectLst>
              </a:rPr>
              <a:t>连接比赛点</a:t>
            </a:r>
            <a:r>
              <a:rPr lang="en-US" altLang="zh-CN">
                <a:solidFill>
                  <a:schemeClr val="accent1"/>
                </a:solidFill>
                <a:effectLst>
                  <a:outerShdw blurRad="38100" dist="25400" dir="5400000" algn="ctr" rotWithShape="0">
                    <a:srgbClr val="6E747A">
                      <a:alpha val="43000"/>
                    </a:srgbClr>
                  </a:outerShdw>
                </a:effectLst>
              </a:rPr>
              <a:t> </a:t>
            </a:r>
            <a:r>
              <a:rPr lang="zh-CN" altLang="en-US">
                <a:solidFill>
                  <a:schemeClr val="accent1"/>
                </a:solidFill>
                <a:effectLst>
                  <a:outerShdw blurRad="38100" dist="25400" dir="5400000" algn="ctr" rotWithShape="0">
                    <a:srgbClr val="6E747A">
                      <a:alpha val="43000"/>
                    </a:srgbClr>
                  </a:outerShdw>
                </a:effectLst>
              </a:rPr>
              <a:t>与</a:t>
            </a:r>
            <a:r>
              <a:rPr lang="en-US" altLang="zh-CN">
                <a:solidFill>
                  <a:schemeClr val="accent1"/>
                </a:solidFill>
                <a:effectLst>
                  <a:outerShdw blurRad="38100" dist="25400" dir="5400000" algn="ctr" rotWithShape="0">
                    <a:srgbClr val="6E747A">
                      <a:alpha val="43000"/>
                    </a:srgbClr>
                  </a:outerShdw>
                </a:effectLst>
              </a:rPr>
              <a:t> </a:t>
            </a:r>
            <a:r>
              <a:rPr lang="zh-CN" altLang="en-US">
                <a:solidFill>
                  <a:schemeClr val="accent1"/>
                </a:solidFill>
                <a:effectLst>
                  <a:outerShdw blurRad="38100" dist="25400" dir="5400000" algn="ctr" rotWithShape="0">
                    <a:srgbClr val="6E747A">
                      <a:alpha val="43000"/>
                    </a:srgbClr>
                  </a:outerShdw>
                </a:effectLst>
              </a:rPr>
              <a:t>队伍点</a:t>
            </a:r>
            <a:endParaRPr lang="zh-CN" altLang="en-US">
              <a:solidFill>
                <a:schemeClr val="accent1"/>
              </a:solidFill>
              <a:effectLst>
                <a:outerShdw blurRad="38100" dist="25400" dir="5400000" algn="ctr" rotWithShape="0">
                  <a:srgbClr val="6E747A">
                    <a:alpha val="43000"/>
                  </a:srgbClr>
                </a:outerShdw>
              </a:effectLst>
            </a:endParaRPr>
          </a:p>
        </p:txBody>
      </p:sp>
      <p:cxnSp>
        <p:nvCxnSpPr>
          <p:cNvPr id="15" name="直接箭头连接符 14"/>
          <p:cNvCxnSpPr/>
          <p:nvPr/>
        </p:nvCxnSpPr>
        <p:spPr>
          <a:xfrm>
            <a:off x="7602220" y="5558790"/>
            <a:ext cx="1582420" cy="17462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16" name="文本框 15"/>
          <p:cNvSpPr txBox="1"/>
          <p:nvPr/>
        </p:nvSpPr>
        <p:spPr>
          <a:xfrm>
            <a:off x="9257030" y="5561965"/>
            <a:ext cx="2611755" cy="368300"/>
          </a:xfrm>
          <a:prstGeom prst="rect">
            <a:avLst/>
          </a:prstGeom>
          <a:noFill/>
        </p:spPr>
        <p:txBody>
          <a:bodyPr wrap="square" rtlCol="0">
            <a:spAutoFit/>
          </a:bodyPr>
          <a:p>
            <a:r>
              <a:rPr lang="zh-CN" altLang="en-US">
                <a:solidFill>
                  <a:schemeClr val="accent1"/>
                </a:solidFill>
                <a:effectLst>
                  <a:outerShdw blurRad="38100" dist="25400" dir="5400000" algn="ctr" rotWithShape="0">
                    <a:srgbClr val="6E747A">
                      <a:alpha val="43000"/>
                    </a:srgbClr>
                  </a:outerShdw>
                </a:effectLst>
              </a:rPr>
              <a:t>连接队伍点</a:t>
            </a:r>
            <a:r>
              <a:rPr lang="en-US" altLang="zh-CN">
                <a:solidFill>
                  <a:schemeClr val="accent1"/>
                </a:solidFill>
                <a:effectLst>
                  <a:outerShdw blurRad="38100" dist="25400" dir="5400000" algn="ctr" rotWithShape="0">
                    <a:srgbClr val="6E747A">
                      <a:alpha val="43000"/>
                    </a:srgbClr>
                  </a:outerShdw>
                </a:effectLst>
              </a:rPr>
              <a:t> </a:t>
            </a:r>
            <a:r>
              <a:rPr lang="zh-CN" altLang="en-US">
                <a:solidFill>
                  <a:schemeClr val="accent1"/>
                </a:solidFill>
                <a:effectLst>
                  <a:outerShdw blurRad="38100" dist="25400" dir="5400000" algn="ctr" rotWithShape="0">
                    <a:srgbClr val="6E747A">
                      <a:alpha val="43000"/>
                    </a:srgbClr>
                  </a:outerShdw>
                </a:effectLst>
              </a:rPr>
              <a:t>与</a:t>
            </a:r>
            <a:r>
              <a:rPr lang="en-US" altLang="zh-CN">
                <a:solidFill>
                  <a:schemeClr val="accent1"/>
                </a:solidFill>
                <a:effectLst>
                  <a:outerShdw blurRad="38100" dist="25400" dir="5400000" algn="ctr" rotWithShape="0">
                    <a:srgbClr val="6E747A">
                      <a:alpha val="43000"/>
                    </a:srgbClr>
                  </a:outerShdw>
                </a:effectLst>
              </a:rPr>
              <a:t> </a:t>
            </a:r>
            <a:r>
              <a:rPr lang="zh-CN" altLang="en-US">
                <a:solidFill>
                  <a:schemeClr val="accent1"/>
                </a:solidFill>
                <a:effectLst>
                  <a:outerShdw blurRad="38100" dist="25400" dir="5400000" algn="ctr" rotWithShape="0">
                    <a:srgbClr val="6E747A">
                      <a:alpha val="43000"/>
                    </a:srgbClr>
                  </a:outerShdw>
                </a:effectLst>
              </a:rPr>
              <a:t>汇点</a:t>
            </a:r>
            <a:r>
              <a:rPr lang="en-US" altLang="zh-CN">
                <a:solidFill>
                  <a:schemeClr val="accent1"/>
                </a:solidFill>
                <a:effectLst>
                  <a:outerShdw blurRad="38100" dist="25400" dir="5400000" algn="ctr" rotWithShape="0">
                    <a:srgbClr val="6E747A">
                      <a:alpha val="43000"/>
                    </a:srgbClr>
                  </a:outerShdw>
                </a:effectLst>
              </a:rPr>
              <a:t> T</a:t>
            </a:r>
            <a:endParaRPr lang="en-US" altLang="zh-CN">
              <a:solidFill>
                <a:schemeClr val="accent1"/>
              </a:solidFill>
              <a:effectLst>
                <a:outerShdw blurRad="38100" dist="25400" dir="5400000" algn="ctr" rotWithShape="0">
                  <a:srgbClr val="6E747A">
                    <a:alpha val="43000"/>
                  </a:srgbClr>
                </a:outerShdw>
              </a:effectLst>
            </a:endParaRPr>
          </a:p>
        </p:txBody>
      </p:sp>
      <p:pic>
        <p:nvPicPr>
          <p:cNvPr id="17" name="图片 16"/>
          <p:cNvPicPr>
            <a:picLocks noChangeAspect="1"/>
          </p:cNvPicPr>
          <p:nvPr/>
        </p:nvPicPr>
        <p:blipFill>
          <a:blip r:embed="rId4"/>
          <a:stretch>
            <a:fillRect/>
          </a:stretch>
        </p:blipFill>
        <p:spPr>
          <a:xfrm>
            <a:off x="1053783" y="1699578"/>
            <a:ext cx="3600000" cy="1081717"/>
          </a:xfrm>
          <a:prstGeom prst="rect">
            <a:avLst/>
          </a:prstGeom>
          <a:noFill/>
          <a:ln w="9525">
            <a:noFill/>
          </a:ln>
        </p:spPr>
      </p:pic>
      <p:pic>
        <p:nvPicPr>
          <p:cNvPr id="18" name="图片 17"/>
          <p:cNvPicPr>
            <a:picLocks noChangeAspect="1"/>
          </p:cNvPicPr>
          <p:nvPr/>
        </p:nvPicPr>
        <p:blipFill>
          <a:blip r:embed="rId5"/>
          <a:stretch>
            <a:fillRect/>
          </a:stretch>
        </p:blipFill>
        <p:spPr>
          <a:xfrm>
            <a:off x="1054100" y="3902075"/>
            <a:ext cx="3600000" cy="1642158"/>
          </a:xfrm>
          <a:prstGeom prst="rect">
            <a:avLst/>
          </a:prstGeom>
        </p:spPr>
      </p:pic>
      <p:sp>
        <p:nvSpPr>
          <p:cNvPr id="19" name="文本框 18"/>
          <p:cNvSpPr txBox="1"/>
          <p:nvPr/>
        </p:nvSpPr>
        <p:spPr>
          <a:xfrm>
            <a:off x="838835" y="1239520"/>
            <a:ext cx="1850390" cy="368300"/>
          </a:xfrm>
          <a:prstGeom prst="rect">
            <a:avLst/>
          </a:prstGeom>
          <a:noFill/>
        </p:spPr>
        <p:txBody>
          <a:bodyPr wrap="square" rtlCol="0">
            <a:spAutoFit/>
          </a:bodyPr>
          <a:p>
            <a:r>
              <a:rPr lang="zh-CN" altLang="en-US">
                <a:solidFill>
                  <a:schemeClr val="accent1"/>
                </a:solidFill>
                <a:effectLst>
                  <a:outerShdw blurRad="38100" dist="25400" dir="5400000" algn="ctr" rotWithShape="0">
                    <a:srgbClr val="6E747A">
                      <a:alpha val="43000"/>
                    </a:srgbClr>
                  </a:outerShdw>
                </a:effectLst>
              </a:rPr>
              <a:t>图的存储结构</a:t>
            </a:r>
            <a:endParaRPr lang="zh-CN" altLang="en-US">
              <a:solidFill>
                <a:schemeClr val="accent1"/>
              </a:solidFill>
              <a:effectLst>
                <a:outerShdw blurRad="38100" dist="25400" dir="5400000" algn="ctr" rotWithShape="0">
                  <a:srgbClr val="6E747A">
                    <a:alpha val="43000"/>
                  </a:srgbClr>
                </a:outerShdw>
              </a:effectLst>
            </a:endParaRPr>
          </a:p>
        </p:txBody>
      </p:sp>
      <p:sp>
        <p:nvSpPr>
          <p:cNvPr id="20" name="文本框 19"/>
          <p:cNvSpPr txBox="1"/>
          <p:nvPr/>
        </p:nvSpPr>
        <p:spPr>
          <a:xfrm>
            <a:off x="853440" y="3533775"/>
            <a:ext cx="1612265" cy="368300"/>
          </a:xfrm>
          <a:prstGeom prst="rect">
            <a:avLst/>
          </a:prstGeom>
          <a:noFill/>
        </p:spPr>
        <p:txBody>
          <a:bodyPr wrap="square" rtlCol="0">
            <a:spAutoFit/>
          </a:bodyPr>
          <a:p>
            <a:r>
              <a:rPr lang="zh-CN" altLang="en-US">
                <a:solidFill>
                  <a:schemeClr val="accent1"/>
                </a:solidFill>
                <a:effectLst>
                  <a:outerShdw blurRad="38100" dist="25400" dir="5400000" algn="ctr" rotWithShape="0">
                    <a:srgbClr val="6E747A">
                      <a:alpha val="43000"/>
                    </a:srgbClr>
                  </a:outerShdw>
                </a:effectLst>
              </a:rPr>
              <a:t>添加边的函数</a:t>
            </a:r>
            <a:endParaRPr lang="zh-CN" altLang="en-US">
              <a:solidFill>
                <a:schemeClr val="accent1"/>
              </a:solidFill>
              <a:effectLst>
                <a:outerShdw blurRad="38100" dist="25400" dir="5400000" algn="ctr" rotWithShape="0">
                  <a:srgbClr val="6E747A">
                    <a:alpha val="43000"/>
                  </a:srgbClr>
                </a:outerShdw>
              </a:effectLst>
            </a:endParaRPr>
          </a:p>
        </p:txBody>
      </p:sp>
    </p:spTree>
  </p:cSld>
  <p:clrMapOvr>
    <a:masterClrMapping/>
  </p:clrMapOvr>
  <p:transition/>
  <p:timing>
    <p:tnLst>
      <p:par>
        <p:cTn id="1" dur="indefinite" restart="never" fill="hold"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0F5FA"/>
        </a:solidFill>
        <a:effectLst/>
      </p:bgPr>
    </p:bg>
    <p:spTree>
      <p:nvGrpSpPr>
        <p:cNvPr id="1" name=""/>
        <p:cNvGrpSpPr/>
        <p:nvPr/>
      </p:nvGrpSpPr>
      <p:grpSpPr>
        <a:xfrm>
          <a:off x="0" y="0"/>
          <a:ext cx="0" cy="0"/>
          <a:chOff x="0" y="0"/>
          <a:chExt cx="0" cy="0"/>
        </a:xfrm>
      </p:grpSpPr>
      <p:pic>
        <p:nvPicPr>
          <p:cNvPr id="2" name="New picture"/>
          <p:cNvPicPr/>
          <p:nvPr/>
        </p:nvPicPr>
        <p:blipFill>
          <a:blip r:embed="rId1"/>
          <a:srcRect/>
          <a:stretch>
            <a:fillRect/>
          </a:stretch>
        </p:blipFill>
        <p:spPr>
          <a:xfrm>
            <a:off x="7802880" y="0"/>
            <a:ext cx="4389120" cy="6858000"/>
          </a:xfrm>
          <a:prstGeom prst="rect">
            <a:avLst/>
          </a:prstGeom>
          <a:ln>
            <a:noFill/>
          </a:ln>
        </p:spPr>
      </p:pic>
      <p:pic>
        <p:nvPicPr>
          <p:cNvPr id="3" name="New picture"/>
          <p:cNvPicPr/>
          <p:nvPr/>
        </p:nvPicPr>
        <p:blipFill>
          <a:blip r:embed="rId2"/>
          <a:srcRect/>
          <a:stretch>
            <a:fillRect/>
          </a:stretch>
        </p:blipFill>
        <p:spPr>
          <a:xfrm>
            <a:off x="766800" y="835200"/>
            <a:ext cx="925200" cy="925200"/>
          </a:xfrm>
          <a:prstGeom prst="rect">
            <a:avLst/>
          </a:prstGeom>
          <a:ln>
            <a:noFill/>
          </a:ln>
        </p:spPr>
      </p:pic>
      <p:sp>
        <p:nvSpPr>
          <p:cNvPr id="4" name="New shape"/>
          <p:cNvSpPr/>
          <p:nvPr/>
        </p:nvSpPr>
        <p:spPr>
          <a:xfrm>
            <a:off x="986400" y="931446"/>
            <a:ext cx="5776571" cy="1189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002B7F"/>
                </a:solidFill>
                <a:highlight>
                  <a:srgbClr val="FFFFFF">
                    <a:alpha val="0"/>
                  </a:srgbClr>
                </a:highlight>
                <a:latin typeface="微软雅黑" panose="020B0503020204020204" charset="-122"/>
              </a:rPr>
              <a:t>03</a:t>
            </a:r>
            <a:endParaRPr sz="4800" b="1" i="0">
              <a:solidFill>
                <a:srgbClr val="002B7F"/>
              </a:solidFill>
              <a:highlight>
                <a:srgbClr val="FFFFFF">
                  <a:alpha val="0"/>
                </a:srgbClr>
              </a:highlight>
              <a:latin typeface="微软雅黑" panose="020B0503020204020204" charset="-122"/>
            </a:endParaRPr>
          </a:p>
        </p:txBody>
      </p:sp>
      <p:sp>
        <p:nvSpPr>
          <p:cNvPr id="5" name="New shape"/>
          <p:cNvSpPr/>
          <p:nvPr/>
        </p:nvSpPr>
        <p:spPr>
          <a:xfrm>
            <a:off x="986400" y="2631242"/>
            <a:ext cx="5771526" cy="1198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sz="4800" b="1" i="0">
                <a:solidFill>
                  <a:srgbClr val="0055FF"/>
                </a:solidFill>
                <a:highlight>
                  <a:srgbClr val="FFFFFF">
                    <a:alpha val="0"/>
                  </a:srgbClr>
                </a:highlight>
                <a:latin typeface="微软雅黑" panose="020B0503020204020204" charset="-122"/>
              </a:rPr>
              <a:t>最大</a:t>
            </a:r>
            <a:r>
              <a:rPr lang="zh-CN" sz="4800" b="1" i="0">
                <a:solidFill>
                  <a:srgbClr val="0055FF"/>
                </a:solidFill>
                <a:highlight>
                  <a:srgbClr val="FFFFFF">
                    <a:alpha val="0"/>
                  </a:srgbClr>
                </a:highlight>
                <a:latin typeface="微软雅黑" panose="020B0503020204020204" charset="-122"/>
              </a:rPr>
              <a:t>流算法</a:t>
            </a:r>
            <a:endParaRPr lang="zh-CN" sz="4800" b="1" i="0">
              <a:solidFill>
                <a:srgbClr val="0055FF"/>
              </a:solidFill>
              <a:highlight>
                <a:srgbClr val="FFFFFF">
                  <a:alpha val="0"/>
                </a:srgbClr>
              </a:highlight>
              <a:latin typeface="微软雅黑" panose="020B0503020204020204" charset="-122"/>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avLst/>
          </a:prstGeom>
          <a:ln>
            <a:noFill/>
          </a:ln>
        </p:spPr>
      </p:pic>
      <p:sp>
        <p:nvSpPr>
          <p:cNvPr id="3" name="New shape"/>
          <p:cNvSpPr/>
          <p:nvPr/>
        </p:nvSpPr>
        <p:spPr>
          <a:xfrm>
            <a:off x="982800" y="103205"/>
            <a:ext cx="9369360" cy="78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sz="3000" b="1" i="0">
                <a:solidFill>
                  <a:schemeClr val="accent1"/>
                </a:solidFill>
                <a:highlight>
                  <a:srgbClr val="FFFFFF">
                    <a:alpha val="0"/>
                  </a:srgbClr>
                </a:highlight>
                <a:latin typeface="微软雅黑" panose="020B0503020204020204" charset="-122"/>
              </a:rPr>
              <a:t>Ford-Fulkerson（FF算法）</a:t>
            </a:r>
            <a:endParaRPr lang="zh-CN" sz="3000" b="1" i="0">
              <a:solidFill>
                <a:schemeClr val="accent1"/>
              </a:solidFill>
              <a:highlight>
                <a:srgbClr val="FFFFFF">
                  <a:alpha val="0"/>
                </a:srgbClr>
              </a:highlight>
              <a:latin typeface="微软雅黑" panose="020B0503020204020204" charset="-122"/>
            </a:endParaRPr>
          </a:p>
        </p:txBody>
      </p:sp>
      <p:sp>
        <p:nvSpPr>
          <p:cNvPr id="5" name="文本框 4"/>
          <p:cNvSpPr txBox="1"/>
          <p:nvPr/>
        </p:nvSpPr>
        <p:spPr>
          <a:xfrm>
            <a:off x="1775460" y="1339850"/>
            <a:ext cx="8905240" cy="1050290"/>
          </a:xfrm>
          <a:prstGeom prst="rect">
            <a:avLst/>
          </a:prstGeom>
          <a:noFill/>
        </p:spPr>
        <p:txBody>
          <a:bodyPr wrap="square" rtlCol="0">
            <a:spAutoFit/>
          </a:bodyPr>
          <a:p>
            <a:pPr>
              <a:lnSpc>
                <a:spcPct val="100000"/>
              </a:lnSpc>
              <a:spcBef>
                <a:spcPts val="0"/>
              </a:spcBef>
              <a:spcAft>
                <a:spcPts val="1000"/>
              </a:spcAft>
            </a:pPr>
            <a:r>
              <a:rPr lang="zh-CN" altLang="en-US">
                <a:solidFill>
                  <a:schemeClr val="accent1"/>
                </a:solidFill>
                <a:effectLst>
                  <a:outerShdw blurRad="38100" dist="25400" dir="5400000" algn="ctr" rotWithShape="0">
                    <a:srgbClr val="6E747A">
                      <a:alpha val="43000"/>
                    </a:srgbClr>
                  </a:outerShdw>
                </a:effectLst>
              </a:rPr>
              <a:t>算法思想：</a:t>
            </a:r>
            <a:endParaRPr lang="zh-CN" altLang="en-US">
              <a:solidFill>
                <a:schemeClr val="accent1"/>
              </a:solidFill>
              <a:effectLst>
                <a:outerShdw blurRad="38100" dist="25400" dir="5400000" algn="ctr" rotWithShape="0">
                  <a:srgbClr val="6E747A">
                    <a:alpha val="43000"/>
                  </a:srgbClr>
                </a:outerShdw>
              </a:effectLst>
            </a:endParaRPr>
          </a:p>
          <a:p>
            <a:pPr indent="457200"/>
            <a:r>
              <a:t>不断寻找增广路径，并通过增加路径上的流量来增加总体的流量，直到无法找到增广路径为止，就可以得到最大流。</a:t>
            </a:r>
          </a:p>
        </p:txBody>
      </p:sp>
      <p:sp>
        <p:nvSpPr>
          <p:cNvPr id="13" name="文本框 12"/>
          <p:cNvSpPr txBox="1"/>
          <p:nvPr/>
        </p:nvSpPr>
        <p:spPr>
          <a:xfrm>
            <a:off x="1775460" y="3140075"/>
            <a:ext cx="8937625" cy="2989580"/>
          </a:xfrm>
          <a:prstGeom prst="rect">
            <a:avLst/>
          </a:prstGeom>
          <a:noFill/>
        </p:spPr>
        <p:txBody>
          <a:bodyPr wrap="square" rtlCol="0">
            <a:spAutoFit/>
          </a:bodyPr>
          <a:p>
            <a:pPr>
              <a:lnSpc>
                <a:spcPct val="100000"/>
              </a:lnSpc>
              <a:spcBef>
                <a:spcPts val="0"/>
              </a:spcBef>
              <a:spcAft>
                <a:spcPts val="1000"/>
              </a:spcAft>
            </a:pPr>
            <a:r>
              <a:rPr lang="zh-CN" altLang="en-US">
                <a:solidFill>
                  <a:schemeClr val="accent1"/>
                </a:solidFill>
                <a:effectLst>
                  <a:outerShdw blurRad="38100" dist="25400" dir="5400000" algn="ctr" rotWithShape="0">
                    <a:srgbClr val="6E747A">
                      <a:alpha val="43000"/>
                    </a:srgbClr>
                  </a:outerShdw>
                </a:effectLst>
              </a:rPr>
              <a:t>实现思路：</a:t>
            </a:r>
            <a:endParaRPr lang="zh-CN" altLang="en-US">
              <a:solidFill>
                <a:schemeClr val="accent1"/>
              </a:solidFill>
              <a:effectLst>
                <a:outerShdw blurRad="38100" dist="25400" dir="5400000" algn="ctr" rotWithShape="0">
                  <a:srgbClr val="6E747A">
                    <a:alpha val="43000"/>
                  </a:srgbClr>
                </a:outerShdw>
              </a:effectLst>
            </a:endParaRPr>
          </a:p>
          <a:p>
            <a:pPr>
              <a:lnSpc>
                <a:spcPct val="150000"/>
              </a:lnSpc>
            </a:pPr>
            <a:r>
              <a:rPr lang="zh-CN" altLang="en-US"/>
              <a:t>（1）初始化流量为0。</a:t>
            </a:r>
            <a:endParaRPr lang="zh-CN" altLang="en-US"/>
          </a:p>
          <a:p>
            <a:pPr>
              <a:lnSpc>
                <a:spcPct val="150000"/>
              </a:lnSpc>
            </a:pPr>
            <a:r>
              <a:rPr lang="zh-CN" altLang="en-US"/>
              <a:t>（2）使用深度优先搜索（DFS）在图中找到一条增广路径。</a:t>
            </a:r>
            <a:endParaRPr lang="zh-CN" altLang="en-US"/>
          </a:p>
          <a:p>
            <a:pPr>
              <a:lnSpc>
                <a:spcPct val="150000"/>
              </a:lnSpc>
            </a:pPr>
            <a:r>
              <a:rPr lang="zh-CN" altLang="en-US"/>
              <a:t>（3）如果存在增广路径，则确定路径上的最小剩余容量，这将成为增加的流量。</a:t>
            </a:r>
            <a:endParaRPr lang="zh-CN" altLang="en-US"/>
          </a:p>
          <a:p>
            <a:pPr>
              <a:lnSpc>
                <a:spcPct val="150000"/>
              </a:lnSpc>
            </a:pPr>
            <a:r>
              <a:rPr lang="zh-CN" altLang="en-US"/>
              <a:t>（4）在增广路径上更新每条边的流量，将流量增加到正向边上，减少流量到反向边上。</a:t>
            </a:r>
            <a:endParaRPr lang="zh-CN" altLang="en-US"/>
          </a:p>
          <a:p>
            <a:pPr>
              <a:lnSpc>
                <a:spcPct val="150000"/>
              </a:lnSpc>
            </a:pPr>
            <a:r>
              <a:rPr lang="zh-CN" altLang="en-US"/>
              <a:t>（5）重复步骤2-4，直到没有增广路径可以找到。</a:t>
            </a:r>
            <a:endParaRPr lang="zh-CN" altLang="en-US"/>
          </a:p>
          <a:p>
            <a:pPr>
              <a:lnSpc>
                <a:spcPct val="150000"/>
              </a:lnSpc>
            </a:pPr>
            <a:r>
              <a:rPr lang="zh-CN" altLang="en-US"/>
              <a:t>（6）最终，流量的总和就是最大流。</a:t>
            </a:r>
            <a:endParaRPr lang="zh-CN" altLang="en-US"/>
          </a:p>
        </p:txBody>
      </p:sp>
      <p:sp>
        <p:nvSpPr>
          <p:cNvPr id="4" name="文本框 3"/>
          <p:cNvSpPr txBox="1"/>
          <p:nvPr/>
        </p:nvSpPr>
        <p:spPr>
          <a:xfrm>
            <a:off x="2613660" y="2420620"/>
            <a:ext cx="8067040" cy="368300"/>
          </a:xfrm>
          <a:prstGeom prst="rect">
            <a:avLst/>
          </a:prstGeom>
          <a:noFill/>
        </p:spPr>
        <p:txBody>
          <a:bodyPr wrap="square" rtlCol="0">
            <a:spAutoFit/>
          </a:bodyPr>
          <a:p>
            <a:r>
              <a:rPr>
                <a:solidFill>
                  <a:schemeClr val="accent1"/>
                </a:solidFill>
                <a:effectLst>
                  <a:outerShdw blurRad="38100" dist="25400" dir="5400000" algn="ctr" rotWithShape="0">
                    <a:srgbClr val="6E747A">
                      <a:alpha val="43000"/>
                    </a:srgbClr>
                  </a:outerShdw>
                </a:effectLst>
                <a:sym typeface="+mn-ea"/>
              </a:rPr>
              <a:t>增广路径</a:t>
            </a:r>
            <a:r>
              <a:rPr lang="en-US">
                <a:sym typeface="+mn-ea"/>
              </a:rPr>
              <a:t>   ==&gt;   </a:t>
            </a:r>
            <a:r>
              <a:rPr>
                <a:sym typeface="+mn-ea"/>
              </a:rPr>
              <a:t>从源点到汇点的路径，</a:t>
            </a:r>
            <a:r>
              <a:rPr lang="zh-CN">
                <a:sym typeface="+mn-ea"/>
              </a:rPr>
              <a:t>路径上</a:t>
            </a:r>
            <a:r>
              <a:rPr>
                <a:sym typeface="+mn-ea"/>
              </a:rPr>
              <a:t>的边的</a:t>
            </a:r>
            <a:r>
              <a:rPr b="1">
                <a:sym typeface="+mn-ea"/>
              </a:rPr>
              <a:t>剩余容量</a:t>
            </a:r>
            <a:r>
              <a:rPr lang="zh-CN" b="1">
                <a:sym typeface="+mn-ea"/>
              </a:rPr>
              <a:t>都</a:t>
            </a:r>
            <a:r>
              <a:rPr b="1">
                <a:sym typeface="+mn-ea"/>
              </a:rPr>
              <a:t>大于零</a:t>
            </a:r>
            <a:endParaRPr lang="zh-CN" altLang="en-US" b="1">
              <a:sym typeface="+mn-ea"/>
            </a:endParaRPr>
          </a:p>
        </p:txBody>
      </p:sp>
    </p:spTree>
  </p:cSld>
  <p:clrMapOvr>
    <a:masterClrMapping/>
  </p:clrMapOvr>
  <p:transition/>
</p:sld>
</file>

<file path=ppt/tags/tag1.xml><?xml version="1.0" encoding="utf-8"?>
<p:tagLst xmlns:p="http://schemas.openxmlformats.org/presentationml/2006/main">
  <p:tag name="KSO_WM_DIAGRAM_VIRTUALLY_FRAME" val="{&quot;height&quot;:300.7392913385827,&quot;left&quot;:480.00196850393706,&quot;top&quot;:42.71070866141732,&quot;width&quot;:340.84803149606296}"/>
</p:tagLst>
</file>

<file path=ppt/tags/tag2.xml><?xml version="1.0" encoding="utf-8"?>
<p:tagLst xmlns:p="http://schemas.openxmlformats.org/presentationml/2006/main">
  <p:tag name="KSO_WM_DIAGRAM_VIRTUALLY_FRAME" val="{&quot;height&quot;:300.7392913385827,&quot;left&quot;:480.00196850393706,&quot;top&quot;:42.71070866141732,&quot;width&quot;:340.84803149606296}"/>
</p:tagLst>
</file>

<file path=ppt/tags/tag3.xml><?xml version="1.0" encoding="utf-8"?>
<p:tagLst xmlns:p="http://schemas.openxmlformats.org/presentationml/2006/main">
  <p:tag name="KSO_WM_DIAGRAM_VIRTUALLY_FRAME" val="{&quot;height&quot;:300.7392913385827,&quot;left&quot;:480.00196850393706,&quot;top&quot;:42.71070866141732,&quot;width&quot;:340.84803149606296}"/>
</p:tagLst>
</file>

<file path=ppt/tags/tag4.xml><?xml version="1.0" encoding="utf-8"?>
<p:tagLst xmlns:p="http://schemas.openxmlformats.org/presentationml/2006/main">
  <p:tag name="KSO_WM_DIAGRAM_VIRTUALLY_FRAME" val="{&quot;height&quot;:300.7392913385827,&quot;left&quot;:480.00196850393706,&quot;top&quot;:42.71070866141732,&quot;width&quot;:340.84803149606296}"/>
</p:tagLst>
</file>

<file path=ppt/tags/tag5.xml><?xml version="1.0" encoding="utf-8"?>
<p:tagLst xmlns:p="http://schemas.openxmlformats.org/presentationml/2006/main">
  <p:tag name="AS_NET" val="Unix 5.4 unknown"/>
  <p:tag name="AS_OS" val="Unix 5.4 unknown"/>
  <p:tag name="AS_RELEASE_DATE" val="2013.12.17"/>
  <p:tag name="AS_TITLE" val="Spire.Presentation for .NET "/>
  <p:tag name="AS_VERSION" val="2.1.0.0"/>
  <p:tag name="COMMONDATA" val="eyJoZGlkIjoiOTc3M2Y5NzIzMDFlZjAyY2Q4Njk5ODkyYjFjNzBiNTQifQ=="/>
  <p:tag name="commondata" val="eyJoZGlkIjoiM2JmOTlkYzUxN2IzMGQ4OTAxZGRiZmIyY2Y0ODc1YjAifQ=="/>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2318</Words>
  <Application>WPS 演示</Application>
  <PresentationFormat>宽屏</PresentationFormat>
  <Paragraphs>226</Paragraphs>
  <Slides>22</Slides>
  <Notes>39</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22</vt:i4>
      </vt:variant>
    </vt:vector>
  </HeadingPairs>
  <TitlesOfParts>
    <vt:vector size="29" baseType="lpstr">
      <vt:lpstr>Arial</vt:lpstr>
      <vt:lpstr>宋体</vt:lpstr>
      <vt:lpstr>Wingdings</vt:lpstr>
      <vt:lpstr>微软雅黑</vt:lpstr>
      <vt:lpstr>Calibri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卑挽</cp:lastModifiedBy>
  <cp:revision>313</cp:revision>
  <dcterms:created xsi:type="dcterms:W3CDTF">2024-03-27T00:31:00Z</dcterms:created>
  <dcterms:modified xsi:type="dcterms:W3CDTF">2024-06-13T03:32:49Z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FB7A891FF09F4B4CA53B03D5072DD70B_12</vt:lpwstr>
  </property>
  <property fmtid="{D5CDD505-2E9C-101B-9397-08002B2CF9AE}" pid="3" name="KSOProductBuildVer">
    <vt:lpwstr>2052-12.1.0.16929</vt:lpwstr>
  </property>
</Properties>
</file>