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66" r:id="rId2"/>
    <p:sldId id="3053" r:id="rId3"/>
    <p:sldId id="3048" r:id="rId4"/>
    <p:sldId id="3057" r:id="rId5"/>
    <p:sldId id="3064" r:id="rId6"/>
    <p:sldId id="3060" r:id="rId7"/>
    <p:sldId id="3061" r:id="rId8"/>
    <p:sldId id="3062" r:id="rId9"/>
    <p:sldId id="3063" r:id="rId10"/>
    <p:sldId id="3050" r:id="rId11"/>
    <p:sldId id="30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1F4E79"/>
    <a:srgbClr val="012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1405" autoAdjust="0"/>
  </p:normalViewPr>
  <p:slideViewPr>
    <p:cSldViewPr snapToGrid="0">
      <p:cViewPr varScale="1">
        <p:scale>
          <a:sx n="104" d="100"/>
          <a:sy n="104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8D6-9E63-41F4-88D2-0DFB723FF3F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A820C-D8EB-40E8-9020-88D8685B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4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9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7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2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5" y="1859526"/>
            <a:ext cx="82244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1"/>
                </a:solidFill>
                <a:latin typeface="+mn-ea"/>
              </a:rPr>
              <a:t>임베디드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 기반 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SW 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개발 프로젝트</a:t>
            </a:r>
            <a:endParaRPr lang="en-US" altLang="ko-KR" sz="2700" b="1" dirty="0">
              <a:solidFill>
                <a:schemeClr val="bg1"/>
              </a:solidFill>
              <a:latin typeface="+mn-ea"/>
            </a:endParaRPr>
          </a:p>
          <a:p>
            <a:pPr algn="ctr"/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Potentiometer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와 초음파센서를 활용한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PRND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변속기 및 충돌 방지 시스템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001" y="4107525"/>
            <a:ext cx="374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조</a:t>
            </a:r>
            <a:endParaRPr lang="en-US" altLang="ko-KR" sz="2000" b="1" dirty="0">
              <a:latin typeface="+mn-ea"/>
            </a:endParaRPr>
          </a:p>
          <a:p>
            <a:pPr algn="ctr"/>
            <a:endParaRPr lang="en-US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박대현 안상준 정성진 </a:t>
            </a:r>
            <a:r>
              <a:rPr lang="ko-KR" altLang="en-US" sz="2000" b="1" dirty="0" err="1">
                <a:latin typeface="+mn-ea"/>
              </a:rPr>
              <a:t>채석진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4. </a:t>
            </a:r>
            <a:r>
              <a:rPr lang="ko-KR" altLang="en-US" sz="2250" b="1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204D4B-066A-80FB-5EEC-701DED00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9746"/>
              </p:ext>
            </p:extLst>
          </p:nvPr>
        </p:nvGraphicFramePr>
        <p:xfrm>
          <a:off x="448373" y="1189711"/>
          <a:ext cx="92160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012">
                  <a:extLst>
                    <a:ext uri="{9D8B030D-6E8A-4147-A177-3AD203B41FA5}">
                      <a16:colId xmlns:a16="http://schemas.microsoft.com/office/drawing/2014/main" val="3238675844"/>
                    </a:ext>
                  </a:extLst>
                </a:gridCol>
                <a:gridCol w="1012988">
                  <a:extLst>
                    <a:ext uri="{9D8B030D-6E8A-4147-A177-3AD203B41FA5}">
                      <a16:colId xmlns:a16="http://schemas.microsoft.com/office/drawing/2014/main" val="84053051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6212418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1396269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58733625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756308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 담당 및 일정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9/26(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9/27(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10/4(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10/5(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140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Motor &amp; Potentiometer</a:t>
                      </a: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채석진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424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7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617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Ultrasonic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문서 작성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안상준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92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55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8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Buzzer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통합 검증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정성진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047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35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8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LED &amp;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통합 검증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박대현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11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65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89688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7811324-661B-83B6-6D0B-3DB3A79897C0}"/>
              </a:ext>
            </a:extLst>
          </p:cNvPr>
          <p:cNvSpPr/>
          <p:nvPr/>
        </p:nvSpPr>
        <p:spPr>
          <a:xfrm>
            <a:off x="3805382" y="154247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896140-8100-1E98-0A14-24F21BD4D9BF}"/>
              </a:ext>
            </a:extLst>
          </p:cNvPr>
          <p:cNvSpPr/>
          <p:nvPr/>
        </p:nvSpPr>
        <p:spPr>
          <a:xfrm>
            <a:off x="3805382" y="266123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2C8B6C-8948-6DDC-809A-4BBA7D1BF410}"/>
              </a:ext>
            </a:extLst>
          </p:cNvPr>
          <p:cNvSpPr/>
          <p:nvPr/>
        </p:nvSpPr>
        <p:spPr>
          <a:xfrm>
            <a:off x="3805382" y="378163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573192-F0F3-00B2-0E93-18642775653B}"/>
              </a:ext>
            </a:extLst>
          </p:cNvPr>
          <p:cNvSpPr/>
          <p:nvPr/>
        </p:nvSpPr>
        <p:spPr>
          <a:xfrm>
            <a:off x="3805382" y="490039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D8E82D-3430-E6BF-2587-EC6A2B5ADBE8}"/>
              </a:ext>
            </a:extLst>
          </p:cNvPr>
          <p:cNvSpPr/>
          <p:nvPr/>
        </p:nvSpPr>
        <p:spPr>
          <a:xfrm>
            <a:off x="5301672" y="1921161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2828000-AD39-AE8A-66B2-68953B521EE1}"/>
              </a:ext>
            </a:extLst>
          </p:cNvPr>
          <p:cNvSpPr/>
          <p:nvPr/>
        </p:nvSpPr>
        <p:spPr>
          <a:xfrm>
            <a:off x="6920346" y="2282551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264954-D841-622E-FFD6-D6F9CD476AD5}"/>
              </a:ext>
            </a:extLst>
          </p:cNvPr>
          <p:cNvSpPr/>
          <p:nvPr/>
        </p:nvSpPr>
        <p:spPr>
          <a:xfrm>
            <a:off x="5301672" y="3039902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2777E3A-9CC4-7C21-9B20-C0360FCEDD10}"/>
              </a:ext>
            </a:extLst>
          </p:cNvPr>
          <p:cNvSpPr/>
          <p:nvPr/>
        </p:nvSpPr>
        <p:spPr>
          <a:xfrm>
            <a:off x="6920346" y="3401292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2D3780-6C7B-509E-7B99-EDD08DBE766B}"/>
              </a:ext>
            </a:extLst>
          </p:cNvPr>
          <p:cNvSpPr/>
          <p:nvPr/>
        </p:nvSpPr>
        <p:spPr>
          <a:xfrm>
            <a:off x="5301672" y="4133245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E938A27-0A3F-5087-782D-0D13D0D11A8F}"/>
              </a:ext>
            </a:extLst>
          </p:cNvPr>
          <p:cNvSpPr/>
          <p:nvPr/>
        </p:nvSpPr>
        <p:spPr>
          <a:xfrm>
            <a:off x="6920346" y="4494635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676645-43CB-2C8E-EDD2-27C22046FB7B}"/>
              </a:ext>
            </a:extLst>
          </p:cNvPr>
          <p:cNvSpPr/>
          <p:nvPr/>
        </p:nvSpPr>
        <p:spPr>
          <a:xfrm>
            <a:off x="5301672" y="5251986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B62067-A42A-723F-845B-0BE88864ED9F}"/>
              </a:ext>
            </a:extLst>
          </p:cNvPr>
          <p:cNvSpPr/>
          <p:nvPr/>
        </p:nvSpPr>
        <p:spPr>
          <a:xfrm>
            <a:off x="6920346" y="5613376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1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4" y="2193721"/>
            <a:ext cx="8224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6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41E8-AF9E-5001-A2AE-FFFF2FC97B97}"/>
              </a:ext>
            </a:extLst>
          </p:cNvPr>
          <p:cNvSpPr txBox="1">
            <a:spLocks/>
          </p:cNvSpPr>
          <p:nvPr/>
        </p:nvSpPr>
        <p:spPr>
          <a:xfrm>
            <a:off x="-1" y="748146"/>
            <a:ext cx="9906001" cy="895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44" name="Rectangle 685">
            <a:extLst>
              <a:ext uri="{FF2B5EF4-FFF2-40B4-BE49-F238E27FC236}">
                <a16:creationId xmlns:a16="http://schemas.microsoft.com/office/drawing/2014/main" id="{E3777AF3-195F-FD8F-10A5-3DC7C371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186" y="987031"/>
            <a:ext cx="7278290" cy="3976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225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목차</a:t>
            </a:r>
          </a:p>
        </p:txBody>
      </p:sp>
      <p:graphicFrame>
        <p:nvGraphicFramePr>
          <p:cNvPr id="6" name="Group 677">
            <a:extLst>
              <a:ext uri="{FF2B5EF4-FFF2-40B4-BE49-F238E27FC236}">
                <a16:creationId xmlns:a16="http://schemas.microsoft.com/office/drawing/2014/main" id="{F1581E2A-04D0-2C6F-E1CF-C1E97D73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9807"/>
              </p:ext>
            </p:extLst>
          </p:nvPr>
        </p:nvGraphicFramePr>
        <p:xfrm>
          <a:off x="2978573" y="2247515"/>
          <a:ext cx="4271515" cy="3623454"/>
        </p:xfrm>
        <a:graphic>
          <a:graphicData uri="http://schemas.openxmlformats.org/drawingml/2006/table">
            <a:tbl>
              <a:tblPr/>
              <a:tblGrid>
                <a:gridCol w="345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568">
                <a:tc>
                  <a:txBody>
                    <a:bodyPr/>
                    <a:lstStyle/>
                    <a:p>
                      <a:pPr marL="514350" marR="0" lvl="1" indent="-514350" algn="l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목표</a:t>
                      </a: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 H/W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900">
                <a:tc>
                  <a:txBody>
                    <a:bodyPr/>
                    <a:lstStyle/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en-US" altLang="ko-KR" sz="2000" b="1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개발 일정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B44FBCC-2EC5-8022-29AB-4C92DFE32442}"/>
              </a:ext>
            </a:extLst>
          </p:cNvPr>
          <p:cNvSpPr txBox="1">
            <a:spLocks/>
          </p:cNvSpPr>
          <p:nvPr/>
        </p:nvSpPr>
        <p:spPr>
          <a:xfrm>
            <a:off x="587745" y="3759835"/>
            <a:ext cx="9193564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3DB579-78FA-39A8-BA6C-3FF7EDD650A0}"/>
              </a:ext>
            </a:extLst>
          </p:cNvPr>
          <p:cNvSpPr txBox="1">
            <a:spLocks/>
          </p:cNvSpPr>
          <p:nvPr/>
        </p:nvSpPr>
        <p:spPr>
          <a:xfrm>
            <a:off x="587744" y="1025237"/>
            <a:ext cx="9193563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26394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1. </a:t>
            </a:r>
            <a:r>
              <a:rPr lang="ko-KR" altLang="en-US" sz="2250" b="1" dirty="0"/>
              <a:t>프로젝트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233AF6-BC4B-A6D8-F02F-C63D193C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41" y="4361775"/>
            <a:ext cx="2264079" cy="182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F34EF9-65E8-1C0E-8FE8-2DFD80715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82" y="1504586"/>
            <a:ext cx="2177306" cy="1884037"/>
          </a:xfrm>
          <a:prstGeom prst="rect">
            <a:avLst/>
          </a:prstGeom>
        </p:spPr>
      </p:pic>
      <p:sp>
        <p:nvSpPr>
          <p:cNvPr id="6" name="Rectangle 685">
            <a:extLst>
              <a:ext uri="{FF2B5EF4-FFF2-40B4-BE49-F238E27FC236}">
                <a16:creationId xmlns:a16="http://schemas.microsoft.com/office/drawing/2014/main" id="{95D32831-D6A3-FE6F-771B-080E3BEA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40" y="373860"/>
            <a:ext cx="4941712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PRND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변속기 및 </a:t>
            </a: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SSB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버튼</a:t>
            </a: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후방 주차 경고 및 충돌 방지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E2EF-AA19-2A28-DEA9-21D51594B400}"/>
              </a:ext>
            </a:extLst>
          </p:cNvPr>
          <p:cNvSpPr txBox="1"/>
          <p:nvPr/>
        </p:nvSpPr>
        <p:spPr>
          <a:xfrm>
            <a:off x="4237271" y="1646385"/>
            <a:ext cx="587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SSB :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시동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ON/OFF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모든 기능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후진 구동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작동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전진 구동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E59E-2BF3-A5C8-2B97-6CCF21A6C7A2}"/>
              </a:ext>
            </a:extLst>
          </p:cNvPr>
          <p:cNvSpPr txBox="1"/>
          <p:nvPr/>
        </p:nvSpPr>
        <p:spPr>
          <a:xfrm>
            <a:off x="4218796" y="4315335"/>
            <a:ext cx="5758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센서를 통해서 거리 별 경고음 발생 및 모터 제어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1) 30cm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endParaRPr lang="en-US" altLang="ko-KR" sz="12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20cm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(Mid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                      모터 회전속도 하향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3) 10cm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경고음 작동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(High Tone)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정지시켜 충돌 방지</a:t>
            </a:r>
            <a:endParaRPr lang="en-US" altLang="ko-KR" sz="15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36810-BD1E-4EFF-E209-25554F90B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9" y="1984614"/>
            <a:ext cx="1233702" cy="11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E28B7600-C272-7842-B0FC-58A104CA71BF}"/>
              </a:ext>
            </a:extLst>
          </p:cNvPr>
          <p:cNvSpPr txBox="1">
            <a:spLocks/>
          </p:cNvSpPr>
          <p:nvPr/>
        </p:nvSpPr>
        <p:spPr>
          <a:xfrm>
            <a:off x="587745" y="1025237"/>
            <a:ext cx="8937256" cy="373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상세 하드웨어 구성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2. H/W </a:t>
            </a:r>
            <a:r>
              <a:rPr lang="ko-KR" altLang="en-US" sz="2250" b="1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643C55-0B38-E981-7D73-7CB4A202E48F}"/>
              </a:ext>
            </a:extLst>
          </p:cNvPr>
          <p:cNvGrpSpPr/>
          <p:nvPr/>
        </p:nvGrpSpPr>
        <p:grpSpPr>
          <a:xfrm>
            <a:off x="307516" y="1640469"/>
            <a:ext cx="4524637" cy="4817090"/>
            <a:chOff x="240529" y="1076216"/>
            <a:chExt cx="4524637" cy="4817090"/>
          </a:xfrm>
        </p:grpSpPr>
        <p:pic>
          <p:nvPicPr>
            <p:cNvPr id="4" name="Picture 2" descr="ShieldBuddyTC275 Hitex | Hitex ShieldBuddy MCU Shield ShieldBuddyTC275 |  124-5257 | RS Components">
              <a:extLst>
                <a:ext uri="{FF2B5EF4-FFF2-40B4-BE49-F238E27FC236}">
                  <a16:creationId xmlns:a16="http://schemas.microsoft.com/office/drawing/2014/main" id="{5C36B484-7C58-91B2-9719-9D4635E55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586" y="1984331"/>
              <a:ext cx="4429830" cy="26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Ks0183 keyestudio Multi-purpose Shield V1 - Keyestudio Wiki">
              <a:extLst>
                <a:ext uri="{FF2B5EF4-FFF2-40B4-BE49-F238E27FC236}">
                  <a16:creationId xmlns:a16="http://schemas.microsoft.com/office/drawing/2014/main" id="{26BDCC38-84C1-14F3-D142-A240292D4E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r="9265"/>
            <a:stretch/>
          </p:blipFill>
          <p:spPr bwMode="auto">
            <a:xfrm rot="5400000">
              <a:off x="2571870" y="1577426"/>
              <a:ext cx="2477686" cy="190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4B52B4-7B85-43C1-9E54-B9931C2E2B13}"/>
                </a:ext>
              </a:extLst>
            </p:cNvPr>
            <p:cNvSpPr txBox="1"/>
            <p:nvPr/>
          </p:nvSpPr>
          <p:spPr>
            <a:xfrm>
              <a:off x="813773" y="5285795"/>
              <a:ext cx="18581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2C5F"/>
                  </a:solidFill>
                </a:rPr>
                <a:t>[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Hitex</a:t>
              </a:r>
              <a:r>
                <a:rPr lang="en-US" altLang="ko-KR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ShieldBuddy</a:t>
              </a:r>
              <a:r>
                <a:rPr lang="en-US" altLang="ko-KR" sz="1050" dirty="0">
                  <a:solidFill>
                    <a:srgbClr val="012C5F"/>
                  </a:solidFill>
                </a:rPr>
                <a:t> TC275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pic>
          <p:nvPicPr>
            <p:cNvPr id="11" name="Picture 2" descr="아두이노 HC-SR04 초음파 센서 활용하기">
              <a:extLst>
                <a:ext uri="{FF2B5EF4-FFF2-40B4-BE49-F238E27FC236}">
                  <a16:creationId xmlns:a16="http://schemas.microsoft.com/office/drawing/2014/main" id="{46F91B59-2290-4C5D-5273-73E700A24C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1" b="19767"/>
            <a:stretch/>
          </p:blipFill>
          <p:spPr bwMode="auto">
            <a:xfrm>
              <a:off x="3108489" y="3975936"/>
              <a:ext cx="1434190" cy="7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A9EC6-46AB-6F8C-B41F-04DF315CDF7C}"/>
                </a:ext>
              </a:extLst>
            </p:cNvPr>
            <p:cNvSpPr txBox="1"/>
            <p:nvPr/>
          </p:nvSpPr>
          <p:spPr>
            <a:xfrm>
              <a:off x="2871667" y="3695613"/>
              <a:ext cx="17353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Easy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Module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Shield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V1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CFCD-500E-0EB3-98DE-04AD11E2C654}"/>
                </a:ext>
              </a:extLst>
            </p:cNvPr>
            <p:cNvSpPr txBox="1"/>
            <p:nvPr/>
          </p:nvSpPr>
          <p:spPr>
            <a:xfrm>
              <a:off x="3076701" y="4716731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HC-SR04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3598F3-0317-C60C-4208-1F8A23148568}"/>
                </a:ext>
              </a:extLst>
            </p:cNvPr>
            <p:cNvSpPr txBox="1"/>
            <p:nvPr/>
          </p:nvSpPr>
          <p:spPr>
            <a:xfrm>
              <a:off x="3064373" y="5639390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DC  Motor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B0F51E-CCAF-A9CC-5EC8-A23D0D352C01}"/>
              </a:ext>
            </a:extLst>
          </p:cNvPr>
          <p:cNvSpPr txBox="1"/>
          <p:nvPr/>
        </p:nvSpPr>
        <p:spPr>
          <a:xfrm>
            <a:off x="5253882" y="1597877"/>
            <a:ext cx="44849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1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: IG ON/OFF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(Toggle Function)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2 : </a:t>
            </a:r>
            <a:r>
              <a:rPr lang="ko-KR" altLang="en-US" sz="1500" b="1" dirty="0">
                <a:solidFill>
                  <a:srgbClr val="012C5F"/>
                </a:solidFill>
              </a:rPr>
              <a:t>브레이크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LED 1 : </a:t>
            </a:r>
            <a:r>
              <a:rPr lang="ko-KR" altLang="en-US" sz="1500" b="1" dirty="0">
                <a:solidFill>
                  <a:srgbClr val="012C5F"/>
                </a:solidFill>
              </a:rPr>
              <a:t>후방 장애물 경고등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LED 2 : R</a:t>
            </a:r>
            <a:r>
              <a:rPr lang="ko-KR" altLang="en-US" sz="1500" dirty="0">
                <a:solidFill>
                  <a:srgbClr val="012C5F"/>
                </a:solidFill>
              </a:rPr>
              <a:t>단 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RGB LED :  P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N 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D</a:t>
            </a:r>
            <a:r>
              <a:rPr lang="ko-KR" altLang="en-US" sz="1500" dirty="0">
                <a:solidFill>
                  <a:srgbClr val="012C5F"/>
                </a:solidFill>
              </a:rPr>
              <a:t>단 및 </a:t>
            </a:r>
            <a:r>
              <a:rPr lang="en-US" altLang="ko-KR" sz="1500" b="1" dirty="0">
                <a:solidFill>
                  <a:srgbClr val="012C5F"/>
                </a:solidFill>
              </a:rPr>
              <a:t>IG OFF </a:t>
            </a:r>
            <a:r>
              <a:rPr lang="ko-KR" altLang="en-US" sz="1500" dirty="0">
                <a:solidFill>
                  <a:srgbClr val="012C5F"/>
                </a:solidFill>
              </a:rPr>
              <a:t>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Potentiometer : </a:t>
            </a:r>
            <a:r>
              <a:rPr lang="en-US" altLang="ko-KR" sz="1500" b="1" dirty="0">
                <a:solidFill>
                  <a:srgbClr val="012C5F"/>
                </a:solidFill>
              </a:rPr>
              <a:t>P</a:t>
            </a:r>
            <a:r>
              <a:rPr lang="en-US" altLang="ko-KR" sz="1500" dirty="0">
                <a:solidFill>
                  <a:srgbClr val="012C5F"/>
                </a:solidFill>
              </a:rPr>
              <a:t> / R / N / D </a:t>
            </a:r>
            <a:r>
              <a:rPr lang="ko-KR" altLang="en-US" sz="1500" dirty="0">
                <a:solidFill>
                  <a:srgbClr val="012C5F"/>
                </a:solidFill>
              </a:rPr>
              <a:t>및 가속 페달 </a:t>
            </a:r>
            <a:r>
              <a:rPr lang="ko-KR" altLang="en-US" sz="1500" dirty="0" err="1">
                <a:solidFill>
                  <a:srgbClr val="012C5F"/>
                </a:solidFill>
              </a:rPr>
              <a:t>입력부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BUZZER : </a:t>
            </a:r>
            <a:r>
              <a:rPr lang="ko-KR" altLang="en-US" sz="1500" dirty="0">
                <a:solidFill>
                  <a:srgbClr val="012C5F"/>
                </a:solidFill>
              </a:rPr>
              <a:t>후방 장애물에 따른 거리 별 경고음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U-sonic sensor : </a:t>
            </a:r>
            <a:r>
              <a:rPr lang="ko-KR" altLang="en-US" sz="1500" dirty="0">
                <a:solidFill>
                  <a:srgbClr val="012C5F"/>
                </a:solidFill>
              </a:rPr>
              <a:t>장애물까지 거리를 감지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Motor : R</a:t>
            </a:r>
            <a:r>
              <a:rPr lang="ko-KR" altLang="en-US" sz="1500" dirty="0">
                <a:solidFill>
                  <a:srgbClr val="012C5F"/>
                </a:solidFill>
              </a:rPr>
              <a:t> </a:t>
            </a:r>
            <a:r>
              <a:rPr lang="en-US" altLang="ko-KR" sz="1500" dirty="0">
                <a:solidFill>
                  <a:srgbClr val="012C5F"/>
                </a:solidFill>
              </a:rPr>
              <a:t>/ D</a:t>
            </a:r>
            <a:r>
              <a:rPr lang="ko-KR" altLang="en-US" sz="1500" dirty="0">
                <a:solidFill>
                  <a:srgbClr val="012C5F"/>
                </a:solidFill>
              </a:rPr>
              <a:t>단 입력에 따른 </a:t>
            </a:r>
            <a:r>
              <a:rPr lang="ko-KR" altLang="en-US" sz="1500" dirty="0" err="1">
                <a:solidFill>
                  <a:srgbClr val="012C5F"/>
                </a:solidFill>
              </a:rPr>
              <a:t>구동력</a:t>
            </a:r>
            <a:r>
              <a:rPr lang="ko-KR" altLang="en-US" sz="1500" dirty="0">
                <a:solidFill>
                  <a:srgbClr val="012C5F"/>
                </a:solidFill>
              </a:rPr>
              <a:t>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2D150B1-0809-1B35-F072-1A3EEF149255}"/>
              </a:ext>
            </a:extLst>
          </p:cNvPr>
          <p:cNvSpPr/>
          <p:nvPr/>
        </p:nvSpPr>
        <p:spPr>
          <a:xfrm>
            <a:off x="4269939" y="2202542"/>
            <a:ext cx="996643" cy="9236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5181A4F-01D2-0CDD-5D52-C7154045FAAD}"/>
              </a:ext>
            </a:extLst>
          </p:cNvPr>
          <p:cNvSpPr/>
          <p:nvPr/>
        </p:nvSpPr>
        <p:spPr>
          <a:xfrm>
            <a:off x="4492552" y="4580958"/>
            <a:ext cx="774030" cy="225409"/>
          </a:xfrm>
          <a:custGeom>
            <a:avLst/>
            <a:gdLst>
              <a:gd name="connsiteX0" fmla="*/ 0 w 637309"/>
              <a:gd name="connsiteY0" fmla="*/ 535709 h 535709"/>
              <a:gd name="connsiteX1" fmla="*/ 240145 w 637309"/>
              <a:gd name="connsiteY1" fmla="*/ 535709 h 535709"/>
              <a:gd name="connsiteX2" fmla="*/ 249381 w 637309"/>
              <a:gd name="connsiteY2" fmla="*/ 452582 h 535709"/>
              <a:gd name="connsiteX3" fmla="*/ 249381 w 637309"/>
              <a:gd name="connsiteY3" fmla="*/ 0 h 535709"/>
              <a:gd name="connsiteX4" fmla="*/ 637309 w 637309"/>
              <a:gd name="connsiteY4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35709">
                <a:moveTo>
                  <a:pt x="0" y="535709"/>
                </a:moveTo>
                <a:lnTo>
                  <a:pt x="240145" y="535709"/>
                </a:lnTo>
                <a:lnTo>
                  <a:pt x="249381" y="452582"/>
                </a:lnTo>
                <a:lnTo>
                  <a:pt x="249381" y="0"/>
                </a:lnTo>
                <a:lnTo>
                  <a:pt x="637309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4B28B00-FED6-B4E2-C76A-E35C7A7B81A1}"/>
              </a:ext>
            </a:extLst>
          </p:cNvPr>
          <p:cNvSpPr/>
          <p:nvPr/>
        </p:nvSpPr>
        <p:spPr>
          <a:xfrm flipV="1">
            <a:off x="3705689" y="3784584"/>
            <a:ext cx="1560893" cy="432555"/>
          </a:xfrm>
          <a:custGeom>
            <a:avLst/>
            <a:gdLst>
              <a:gd name="connsiteX0" fmla="*/ 0 w 868218"/>
              <a:gd name="connsiteY0" fmla="*/ 120072 h 120072"/>
              <a:gd name="connsiteX1" fmla="*/ 0 w 868218"/>
              <a:gd name="connsiteY1" fmla="*/ 0 h 120072"/>
              <a:gd name="connsiteX2" fmla="*/ 83127 w 868218"/>
              <a:gd name="connsiteY2" fmla="*/ 0 h 120072"/>
              <a:gd name="connsiteX3" fmla="*/ 868218 w 868218"/>
              <a:gd name="connsiteY3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18" h="120072">
                <a:moveTo>
                  <a:pt x="0" y="120072"/>
                </a:moveTo>
                <a:lnTo>
                  <a:pt x="0" y="0"/>
                </a:lnTo>
                <a:lnTo>
                  <a:pt x="83127" y="0"/>
                </a:lnTo>
                <a:lnTo>
                  <a:pt x="86821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18D425C-5A34-0539-FCAE-898B69A8D7A2}"/>
              </a:ext>
            </a:extLst>
          </p:cNvPr>
          <p:cNvSpPr/>
          <p:nvPr/>
        </p:nvSpPr>
        <p:spPr>
          <a:xfrm>
            <a:off x="4267706" y="3278977"/>
            <a:ext cx="998876" cy="115482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27BE6C-1EC1-BA47-1321-FD22A25A7253}"/>
              </a:ext>
            </a:extLst>
          </p:cNvPr>
          <p:cNvSpPr/>
          <p:nvPr/>
        </p:nvSpPr>
        <p:spPr>
          <a:xfrm>
            <a:off x="3908837" y="3174694"/>
            <a:ext cx="1357745" cy="596197"/>
          </a:xfrm>
          <a:custGeom>
            <a:avLst/>
            <a:gdLst>
              <a:gd name="connsiteX0" fmla="*/ 0 w 1357745"/>
              <a:gd name="connsiteY0" fmla="*/ 0 h 120073"/>
              <a:gd name="connsiteX1" fmla="*/ 0 w 1357745"/>
              <a:gd name="connsiteY1" fmla="*/ 120073 h 120073"/>
              <a:gd name="connsiteX2" fmla="*/ 1357745 w 1357745"/>
              <a:gd name="connsiteY2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745" h="120073">
                <a:moveTo>
                  <a:pt x="0" y="0"/>
                </a:moveTo>
                <a:lnTo>
                  <a:pt x="0" y="120073"/>
                </a:lnTo>
                <a:lnTo>
                  <a:pt x="1357745" y="120073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1990E8E-F047-7215-AC3D-CA6BB0F9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1732"/>
              </p:ext>
            </p:extLst>
          </p:nvPr>
        </p:nvGraphicFramePr>
        <p:xfrm>
          <a:off x="5189164" y="5355481"/>
          <a:ext cx="448497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4436">
                  <a:extLst>
                    <a:ext uri="{9D8B030D-6E8A-4147-A177-3AD203B41FA5}">
                      <a16:colId xmlns:a16="http://schemas.microsoft.com/office/drawing/2014/main" val="1723547714"/>
                    </a:ext>
                  </a:extLst>
                </a:gridCol>
                <a:gridCol w="3730538">
                  <a:extLst>
                    <a:ext uri="{9D8B030D-6E8A-4147-A177-3AD203B41FA5}">
                      <a16:colId xmlns:a16="http://schemas.microsoft.com/office/drawing/2014/main" val="212176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하드웨어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SW 1 / SW2 / Potentiometer / U-sonic sensor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9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LED 1/ LED 2 / RGB LED / Buzzer / Motor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3175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67A1ABBA-1C55-7652-A3AE-681EA01B5F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274814" y="5481802"/>
            <a:ext cx="1236624" cy="709141"/>
          </a:xfrm>
          <a:prstGeom prst="rect">
            <a:avLst/>
          </a:prstGeom>
        </p:spPr>
      </p:pic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D286382-C5B8-EA08-E9F2-8AD254D2DC4C}"/>
              </a:ext>
            </a:extLst>
          </p:cNvPr>
          <p:cNvSpPr/>
          <p:nvPr/>
        </p:nvSpPr>
        <p:spPr>
          <a:xfrm>
            <a:off x="4539218" y="1753955"/>
            <a:ext cx="727364" cy="292134"/>
          </a:xfrm>
          <a:custGeom>
            <a:avLst/>
            <a:gdLst>
              <a:gd name="connsiteX0" fmla="*/ 0 w 800100"/>
              <a:gd name="connsiteY0" fmla="*/ 368300 h 368300"/>
              <a:gd name="connsiteX1" fmla="*/ 508000 w 800100"/>
              <a:gd name="connsiteY1" fmla="*/ 368300 h 368300"/>
              <a:gd name="connsiteX2" fmla="*/ 508000 w 800100"/>
              <a:gd name="connsiteY2" fmla="*/ 0 h 368300"/>
              <a:gd name="connsiteX3" fmla="*/ 800100 w 800100"/>
              <a:gd name="connsiteY3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368300">
                <a:moveTo>
                  <a:pt x="0" y="368300"/>
                </a:moveTo>
                <a:lnTo>
                  <a:pt x="508000" y="368300"/>
                </a:lnTo>
                <a:lnTo>
                  <a:pt x="508000" y="0"/>
                </a:lnTo>
                <a:lnTo>
                  <a:pt x="8001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62D52D0-B9BE-4DBA-CA3C-E474A619340E}"/>
              </a:ext>
            </a:extLst>
          </p:cNvPr>
          <p:cNvSpPr/>
          <p:nvPr/>
        </p:nvSpPr>
        <p:spPr>
          <a:xfrm>
            <a:off x="4516800" y="2607945"/>
            <a:ext cx="749782" cy="45719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7D869FC-5CAB-DD63-8814-D452097CCB0C}"/>
              </a:ext>
            </a:extLst>
          </p:cNvPr>
          <p:cNvSpPr/>
          <p:nvPr/>
        </p:nvSpPr>
        <p:spPr>
          <a:xfrm>
            <a:off x="4267706" y="2734832"/>
            <a:ext cx="998876" cy="240579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80D35D50-5274-54AD-DE9C-F73EEEBAE372}"/>
              </a:ext>
            </a:extLst>
          </p:cNvPr>
          <p:cNvSpPr/>
          <p:nvPr/>
        </p:nvSpPr>
        <p:spPr>
          <a:xfrm>
            <a:off x="4161682" y="5041900"/>
            <a:ext cx="1104900" cy="787400"/>
          </a:xfrm>
          <a:custGeom>
            <a:avLst/>
            <a:gdLst>
              <a:gd name="connsiteX0" fmla="*/ 0 w 1104900"/>
              <a:gd name="connsiteY0" fmla="*/ 787400 h 787400"/>
              <a:gd name="connsiteX1" fmla="*/ 660400 w 1104900"/>
              <a:gd name="connsiteY1" fmla="*/ 787400 h 787400"/>
              <a:gd name="connsiteX2" fmla="*/ 660400 w 1104900"/>
              <a:gd name="connsiteY2" fmla="*/ 0 h 787400"/>
              <a:gd name="connsiteX3" fmla="*/ 1104900 w 1104900"/>
              <a:gd name="connsiteY3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787400">
                <a:moveTo>
                  <a:pt x="0" y="787400"/>
                </a:moveTo>
                <a:lnTo>
                  <a:pt x="660400" y="787400"/>
                </a:lnTo>
                <a:lnTo>
                  <a:pt x="660400" y="0"/>
                </a:lnTo>
                <a:lnTo>
                  <a:pt x="1104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시스템 작동 로직</a:t>
            </a: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B29D221C-2F97-4815-E41E-DCBB86CD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9" y="1619717"/>
            <a:ext cx="9005455" cy="4988841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CA0F5A0-9845-A9DB-4C50-A01FD6838947}"/>
              </a:ext>
            </a:extLst>
          </p:cNvPr>
          <p:cNvSpPr txBox="1"/>
          <p:nvPr/>
        </p:nvSpPr>
        <p:spPr>
          <a:xfrm>
            <a:off x="528479" y="238334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IG off</a:t>
            </a:r>
            <a:endParaRPr lang="ko-KR" altLang="en-US" b="1" dirty="0">
              <a:solidFill>
                <a:srgbClr val="1F4E79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216E7B6-53C7-3D42-4BBB-679D5FC10646}"/>
              </a:ext>
            </a:extLst>
          </p:cNvPr>
          <p:cNvSpPr txBox="1"/>
          <p:nvPr/>
        </p:nvSpPr>
        <p:spPr>
          <a:xfrm>
            <a:off x="676593" y="4445179"/>
            <a:ext cx="9779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1 Click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57BD215-99BF-B086-8A0F-77418E5E065B}"/>
              </a:ext>
            </a:extLst>
          </p:cNvPr>
          <p:cNvSpPr txBox="1"/>
          <p:nvPr/>
        </p:nvSpPr>
        <p:spPr>
          <a:xfrm>
            <a:off x="2193360" y="1766442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D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336A319-405F-545D-4A69-F40369F2A0D9}"/>
              </a:ext>
            </a:extLst>
          </p:cNvPr>
          <p:cNvSpPr txBox="1"/>
          <p:nvPr/>
        </p:nvSpPr>
        <p:spPr>
          <a:xfrm>
            <a:off x="3559422" y="223547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N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5F29AE-95B1-55F8-EE6D-D0D0CD33E426}"/>
              </a:ext>
            </a:extLst>
          </p:cNvPr>
          <p:cNvSpPr txBox="1"/>
          <p:nvPr/>
        </p:nvSpPr>
        <p:spPr>
          <a:xfrm>
            <a:off x="4772932" y="264992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R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B790C72-2121-FDD6-B58B-2360A8ADF441}"/>
              </a:ext>
            </a:extLst>
          </p:cNvPr>
          <p:cNvSpPr txBox="1"/>
          <p:nvPr/>
        </p:nvSpPr>
        <p:spPr>
          <a:xfrm>
            <a:off x="9095550" y="444517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P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81BD58FF-4EC6-9FEE-E606-0002D83987B0}"/>
              </a:ext>
            </a:extLst>
          </p:cNvPr>
          <p:cNvSpPr/>
          <p:nvPr/>
        </p:nvSpPr>
        <p:spPr>
          <a:xfrm>
            <a:off x="458614" y="2041236"/>
            <a:ext cx="1533236" cy="4525819"/>
          </a:xfrm>
          <a:custGeom>
            <a:avLst/>
            <a:gdLst>
              <a:gd name="connsiteX0" fmla="*/ 1533236 w 1533236"/>
              <a:gd name="connsiteY0" fmla="*/ 1209964 h 4525819"/>
              <a:gd name="connsiteX1" fmla="*/ 1533236 w 1533236"/>
              <a:gd name="connsiteY1" fmla="*/ 1209964 h 4525819"/>
              <a:gd name="connsiteX2" fmla="*/ 1293091 w 1533236"/>
              <a:gd name="connsiteY2" fmla="*/ 1209964 h 4525819"/>
              <a:gd name="connsiteX3" fmla="*/ 1293091 w 1533236"/>
              <a:gd name="connsiteY3" fmla="*/ 4525819 h 4525819"/>
              <a:gd name="connsiteX4" fmla="*/ 0 w 1533236"/>
              <a:gd name="connsiteY4" fmla="*/ 4525819 h 4525819"/>
              <a:gd name="connsiteX5" fmla="*/ 0 w 1533236"/>
              <a:gd name="connsiteY5" fmla="*/ 0 h 4525819"/>
              <a:gd name="connsiteX6" fmla="*/ 683491 w 1533236"/>
              <a:gd name="connsiteY6" fmla="*/ 0 h 452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4525819">
                <a:moveTo>
                  <a:pt x="1533236" y="1209964"/>
                </a:moveTo>
                <a:lnTo>
                  <a:pt x="1533236" y="1209964"/>
                </a:lnTo>
                <a:lnTo>
                  <a:pt x="1293091" y="1209964"/>
                </a:lnTo>
                <a:lnTo>
                  <a:pt x="1293091" y="4525819"/>
                </a:lnTo>
                <a:lnTo>
                  <a:pt x="0" y="4525819"/>
                </a:lnTo>
                <a:lnTo>
                  <a:pt x="0" y="0"/>
                </a:lnTo>
                <a:lnTo>
                  <a:pt x="68349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4DE5DC1E-D001-1657-77EA-754E7E787477}"/>
              </a:ext>
            </a:extLst>
          </p:cNvPr>
          <p:cNvSpPr/>
          <p:nvPr/>
        </p:nvSpPr>
        <p:spPr>
          <a:xfrm>
            <a:off x="1810327" y="3676073"/>
            <a:ext cx="1320800" cy="2890982"/>
          </a:xfrm>
          <a:custGeom>
            <a:avLst/>
            <a:gdLst>
              <a:gd name="connsiteX0" fmla="*/ 1320800 w 1320800"/>
              <a:gd name="connsiteY0" fmla="*/ 0 h 2890982"/>
              <a:gd name="connsiteX1" fmla="*/ 1108364 w 1320800"/>
              <a:gd name="connsiteY1" fmla="*/ 0 h 2890982"/>
              <a:gd name="connsiteX2" fmla="*/ 1108364 w 1320800"/>
              <a:gd name="connsiteY2" fmla="*/ 2890982 h 2890982"/>
              <a:gd name="connsiteX3" fmla="*/ 0 w 1320800"/>
              <a:gd name="connsiteY3" fmla="*/ 2890982 h 289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2890982">
                <a:moveTo>
                  <a:pt x="1320800" y="0"/>
                </a:moveTo>
                <a:lnTo>
                  <a:pt x="1108364" y="0"/>
                </a:lnTo>
                <a:lnTo>
                  <a:pt x="1108364" y="2890982"/>
                </a:lnTo>
                <a:lnTo>
                  <a:pt x="0" y="2890982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FB46F68F-CC1C-2374-DCEC-2280B01C39CD}"/>
              </a:ext>
            </a:extLst>
          </p:cNvPr>
          <p:cNvSpPr/>
          <p:nvPr/>
        </p:nvSpPr>
        <p:spPr>
          <a:xfrm>
            <a:off x="2992582" y="4655127"/>
            <a:ext cx="1256145" cy="1902691"/>
          </a:xfrm>
          <a:custGeom>
            <a:avLst/>
            <a:gdLst>
              <a:gd name="connsiteX0" fmla="*/ 1256145 w 1256145"/>
              <a:gd name="connsiteY0" fmla="*/ 0 h 1902691"/>
              <a:gd name="connsiteX1" fmla="*/ 942109 w 1256145"/>
              <a:gd name="connsiteY1" fmla="*/ 0 h 1902691"/>
              <a:gd name="connsiteX2" fmla="*/ 942109 w 1256145"/>
              <a:gd name="connsiteY2" fmla="*/ 1902691 h 1902691"/>
              <a:gd name="connsiteX3" fmla="*/ 0 w 1256145"/>
              <a:gd name="connsiteY3" fmla="*/ 1902691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145" h="1902691">
                <a:moveTo>
                  <a:pt x="1256145" y="0"/>
                </a:moveTo>
                <a:lnTo>
                  <a:pt x="942109" y="0"/>
                </a:lnTo>
                <a:lnTo>
                  <a:pt x="942109" y="1902691"/>
                </a:lnTo>
                <a:lnTo>
                  <a:pt x="0" y="1902691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AC6E44B8-EB3B-EF2F-4FFE-85BC071D7806}"/>
              </a:ext>
            </a:extLst>
          </p:cNvPr>
          <p:cNvSpPr/>
          <p:nvPr/>
        </p:nvSpPr>
        <p:spPr>
          <a:xfrm>
            <a:off x="3998768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처리 216">
            <a:extLst>
              <a:ext uri="{FF2B5EF4-FFF2-40B4-BE49-F238E27FC236}">
                <a16:creationId xmlns:a16="http://schemas.microsoft.com/office/drawing/2014/main" id="{B8DABF95-091C-1834-BB00-73C55C012690}"/>
              </a:ext>
            </a:extLst>
          </p:cNvPr>
          <p:cNvSpPr/>
          <p:nvPr/>
        </p:nvSpPr>
        <p:spPr>
          <a:xfrm>
            <a:off x="477061" y="1930400"/>
            <a:ext cx="1325128" cy="4627418"/>
          </a:xfrm>
          <a:prstGeom prst="flowChartProcess">
            <a:avLst/>
          </a:prstGeom>
          <a:noFill/>
          <a:ln w="28575">
            <a:solidFill>
              <a:srgbClr val="FF0000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27CA679D-3636-5725-80C3-6BD337E60ECB}"/>
              </a:ext>
            </a:extLst>
          </p:cNvPr>
          <p:cNvSpPr/>
          <p:nvPr/>
        </p:nvSpPr>
        <p:spPr>
          <a:xfrm>
            <a:off x="1810327" y="1666739"/>
            <a:ext cx="3408218" cy="4941819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처리 218">
            <a:extLst>
              <a:ext uri="{FF2B5EF4-FFF2-40B4-BE49-F238E27FC236}">
                <a16:creationId xmlns:a16="http://schemas.microsoft.com/office/drawing/2014/main" id="{609A08FC-2069-CF5E-EBDD-02700A3D42D7}"/>
              </a:ext>
            </a:extLst>
          </p:cNvPr>
          <p:cNvSpPr/>
          <p:nvPr/>
        </p:nvSpPr>
        <p:spPr>
          <a:xfrm>
            <a:off x="8469745" y="4313382"/>
            <a:ext cx="1212303" cy="2253673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FF48A5C-8598-D932-86C1-FEB9E89FD1B8}"/>
              </a:ext>
            </a:extLst>
          </p:cNvPr>
          <p:cNvSpPr txBox="1"/>
          <p:nvPr/>
        </p:nvSpPr>
        <p:spPr>
          <a:xfrm>
            <a:off x="5382490" y="2540431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Potentiometer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2A82832-E5BD-D5B2-30B3-EC2A61CB8180}"/>
              </a:ext>
            </a:extLst>
          </p:cNvPr>
          <p:cNvSpPr txBox="1"/>
          <p:nvPr/>
        </p:nvSpPr>
        <p:spPr>
          <a:xfrm>
            <a:off x="7027272" y="2960570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초음파 센서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70621386-AD8A-531F-A687-4E2F3E165F1E}"/>
              </a:ext>
            </a:extLst>
          </p:cNvPr>
          <p:cNvSpPr/>
          <p:nvPr/>
        </p:nvSpPr>
        <p:spPr>
          <a:xfrm>
            <a:off x="4110182" y="3444795"/>
            <a:ext cx="4359563" cy="3163763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A23AC3F-AEC9-AE0E-96F6-FE83C26CDE38}"/>
              </a:ext>
            </a:extLst>
          </p:cNvPr>
          <p:cNvSpPr txBox="1"/>
          <p:nvPr/>
        </p:nvSpPr>
        <p:spPr>
          <a:xfrm>
            <a:off x="1910780" y="5691632"/>
            <a:ext cx="16486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2 Click</a:t>
            </a:r>
          </a:p>
          <a:p>
            <a:pPr algn="ctr"/>
            <a:r>
              <a:rPr lang="en-US" altLang="ko-KR" dirty="0">
                <a:solidFill>
                  <a:srgbClr val="1F4E79"/>
                </a:solidFill>
              </a:rPr>
              <a:t>BRAKE</a:t>
            </a:r>
            <a:endParaRPr lang="ko-KR" altLang="en-US" dirty="0">
              <a:solidFill>
                <a:srgbClr val="1F4E79"/>
              </a:solidFill>
            </a:endParaRPr>
          </a:p>
        </p:txBody>
      </p:sp>
      <p:sp>
        <p:nvSpPr>
          <p:cNvPr id="226" name="자유형: 도형 225">
            <a:extLst>
              <a:ext uri="{FF2B5EF4-FFF2-40B4-BE49-F238E27FC236}">
                <a16:creationId xmlns:a16="http://schemas.microsoft.com/office/drawing/2014/main" id="{F48F39A3-0A69-583B-2546-2EF07C69FDBF}"/>
              </a:ext>
            </a:extLst>
          </p:cNvPr>
          <p:cNvSpPr/>
          <p:nvPr/>
        </p:nvSpPr>
        <p:spPr>
          <a:xfrm>
            <a:off x="5099476" y="5440218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A22819B-6025-65F2-D382-2313F1886D26}"/>
              </a:ext>
            </a:extLst>
          </p:cNvPr>
          <p:cNvSpPr/>
          <p:nvPr/>
        </p:nvSpPr>
        <p:spPr>
          <a:xfrm>
            <a:off x="6160503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순서도: 처리 227">
            <a:extLst>
              <a:ext uri="{FF2B5EF4-FFF2-40B4-BE49-F238E27FC236}">
                <a16:creationId xmlns:a16="http://schemas.microsoft.com/office/drawing/2014/main" id="{074DA25D-CBCB-1955-7CA7-106332653447}"/>
              </a:ext>
            </a:extLst>
          </p:cNvPr>
          <p:cNvSpPr/>
          <p:nvPr/>
        </p:nvSpPr>
        <p:spPr>
          <a:xfrm>
            <a:off x="7888053" y="1599769"/>
            <a:ext cx="1473200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" name="순서도: 처리 228">
            <a:extLst>
              <a:ext uri="{FF2B5EF4-FFF2-40B4-BE49-F238E27FC236}">
                <a16:creationId xmlns:a16="http://schemas.microsoft.com/office/drawing/2014/main" id="{5E766DAC-A195-6DB3-5ADD-9DAF5C6E83A5}"/>
              </a:ext>
            </a:extLst>
          </p:cNvPr>
          <p:cNvSpPr/>
          <p:nvPr/>
        </p:nvSpPr>
        <p:spPr>
          <a:xfrm>
            <a:off x="7874997" y="2113496"/>
            <a:ext cx="1473200" cy="33334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6" grpId="1" animBg="1"/>
      <p:bldP spid="213" grpId="0" animBg="1"/>
      <p:bldP spid="214" grpId="0" animBg="1"/>
      <p:bldP spid="215" grpId="0" animBg="1"/>
      <p:bldP spid="216" grpId="0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5" grpId="0" animBg="1"/>
      <p:bldP spid="226" grpId="0" animBg="1"/>
      <p:bldP spid="227" grpId="0" animBg="1"/>
      <p:bldP spid="228" grpId="0" animBg="1"/>
      <p:bldP spid="2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EB435-B323-AEC6-BBA6-E2A024B7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9" y="2113534"/>
            <a:ext cx="4690613" cy="4196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2C117-21EA-411B-D96E-8ACFE3876B94}"/>
              </a:ext>
            </a:extLst>
          </p:cNvPr>
          <p:cNvSpPr txBox="1"/>
          <p:nvPr/>
        </p:nvSpPr>
        <p:spPr>
          <a:xfrm>
            <a:off x="537412" y="1590150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활용한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IG ON / OFF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7A126CE4-3CF6-9969-538F-A5C313E5C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6646604" y="2086495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ED2A8A-D8B6-6207-082D-29A2D4D67FDC}"/>
              </a:ext>
            </a:extLst>
          </p:cNvPr>
          <p:cNvSpPr/>
          <p:nvPr/>
        </p:nvSpPr>
        <p:spPr>
          <a:xfrm>
            <a:off x="6756348" y="2349694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29DBAA-B764-4A04-970D-AFA67970CFC1}"/>
              </a:ext>
            </a:extLst>
          </p:cNvPr>
          <p:cNvSpPr/>
          <p:nvPr/>
        </p:nvSpPr>
        <p:spPr>
          <a:xfrm>
            <a:off x="7865434" y="2550127"/>
            <a:ext cx="165365" cy="161385"/>
          </a:xfrm>
          <a:prstGeom prst="ellipse">
            <a:avLst/>
          </a:prstGeom>
          <a:solidFill>
            <a:srgbClr val="FF0000">
              <a:alpha val="59000"/>
            </a:srgbClr>
          </a:solidFill>
          <a:ln w="952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03E08FC-ABB7-F6F5-D8B9-CF1C06D18755}"/>
              </a:ext>
            </a:extLst>
          </p:cNvPr>
          <p:cNvSpPr/>
          <p:nvPr/>
        </p:nvSpPr>
        <p:spPr>
          <a:xfrm>
            <a:off x="6756348" y="1688007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SW1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4E0924C1-1582-4A6E-EE82-E80A1A838F46}"/>
              </a:ext>
            </a:extLst>
          </p:cNvPr>
          <p:cNvSpPr/>
          <p:nvPr/>
        </p:nvSpPr>
        <p:spPr>
          <a:xfrm>
            <a:off x="8287494" y="2630819"/>
            <a:ext cx="1383644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169EA6-9596-6E1D-AEBC-0F4A2E32B3F8}"/>
              </a:ext>
            </a:extLst>
          </p:cNvPr>
          <p:cNvSpPr/>
          <p:nvPr/>
        </p:nvSpPr>
        <p:spPr>
          <a:xfrm>
            <a:off x="951345" y="2684676"/>
            <a:ext cx="3380510" cy="136382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A3670-63BD-1AFA-82E5-24F9171632DB}"/>
              </a:ext>
            </a:extLst>
          </p:cNvPr>
          <p:cNvSpPr txBox="1"/>
          <p:nvPr/>
        </p:nvSpPr>
        <p:spPr>
          <a:xfrm>
            <a:off x="4378450" y="2690680"/>
            <a:ext cx="457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 민감도 </a:t>
            </a:r>
            <a:endParaRPr lang="en-US" altLang="ko-KR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목적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16D24-C7AF-ED5F-086D-A5DD30300B9E}"/>
              </a:ext>
            </a:extLst>
          </p:cNvPr>
          <p:cNvSpPr/>
          <p:nvPr/>
        </p:nvSpPr>
        <p:spPr>
          <a:xfrm>
            <a:off x="951345" y="4121451"/>
            <a:ext cx="3380510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33F92-B637-AB02-06CF-361BDE6B305D}"/>
              </a:ext>
            </a:extLst>
          </p:cNvPr>
          <p:cNvSpPr txBox="1"/>
          <p:nvPr/>
        </p:nvSpPr>
        <p:spPr>
          <a:xfrm>
            <a:off x="4358502" y="4070740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18673-C2E8-CB5F-616A-2AC48D1F9B4E}"/>
              </a:ext>
            </a:extLst>
          </p:cNvPr>
          <p:cNvSpPr/>
          <p:nvPr/>
        </p:nvSpPr>
        <p:spPr>
          <a:xfrm>
            <a:off x="951344" y="4411908"/>
            <a:ext cx="4239491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95A6B-6A2D-DD97-42A0-04DCF06F7407}"/>
              </a:ext>
            </a:extLst>
          </p:cNvPr>
          <p:cNvSpPr txBox="1"/>
          <p:nvPr/>
        </p:nvSpPr>
        <p:spPr>
          <a:xfrm>
            <a:off x="5190835" y="4422345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Brake &amp; RGB RED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D41F97-EC47-9D26-AA30-4233C9D6DF31}"/>
              </a:ext>
            </a:extLst>
          </p:cNvPr>
          <p:cNvSpPr/>
          <p:nvPr/>
        </p:nvSpPr>
        <p:spPr>
          <a:xfrm>
            <a:off x="951344" y="4702340"/>
            <a:ext cx="4239491" cy="33996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8F71E-0206-AB80-9E1E-D9D4DC674F1D}"/>
              </a:ext>
            </a:extLst>
          </p:cNvPr>
          <p:cNvSpPr txBox="1"/>
          <p:nvPr/>
        </p:nvSpPr>
        <p:spPr>
          <a:xfrm>
            <a:off x="5217083" y="4744292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off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5AB917-BB74-B811-0D07-C8961DD29572}"/>
              </a:ext>
            </a:extLst>
          </p:cNvPr>
          <p:cNvSpPr/>
          <p:nvPr/>
        </p:nvSpPr>
        <p:spPr>
          <a:xfrm>
            <a:off x="951343" y="5110757"/>
            <a:ext cx="4239491" cy="79589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93A22-9EBC-EA3E-42CC-2B949975D594}"/>
              </a:ext>
            </a:extLst>
          </p:cNvPr>
          <p:cNvSpPr txBox="1"/>
          <p:nvPr/>
        </p:nvSpPr>
        <p:spPr>
          <a:xfrm>
            <a:off x="5217083" y="5185818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5267790" y="3737726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속도 조절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00FF"/>
                </a:solidFill>
              </a:rPr>
              <a:t>BLUE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37195-B89D-A144-5D8F-4C357439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7" y="2120031"/>
            <a:ext cx="4938053" cy="43113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2300068" y="2201191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기어 </a:t>
            </a:r>
            <a:r>
              <a:rPr lang="en-US" altLang="ko-KR" sz="1600" b="1" dirty="0">
                <a:solidFill>
                  <a:srgbClr val="0000FF"/>
                </a:solidFill>
              </a:rPr>
              <a:t>D</a:t>
            </a:r>
            <a:r>
              <a:rPr lang="ko-KR" altLang="en-US" sz="1600" b="1" dirty="0">
                <a:solidFill>
                  <a:srgbClr val="0000FF"/>
                </a:solidFill>
              </a:rPr>
              <a:t>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92457F-04AC-60D6-D51B-3786B08AC250}"/>
              </a:ext>
            </a:extLst>
          </p:cNvPr>
          <p:cNvSpPr/>
          <p:nvPr/>
        </p:nvSpPr>
        <p:spPr>
          <a:xfrm>
            <a:off x="2798763" y="4477954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FF00"/>
                </a:solidFill>
              </a:rPr>
              <a:t>기어 </a:t>
            </a:r>
            <a:r>
              <a:rPr lang="en-US" altLang="ko-KR" sz="1600" b="1" dirty="0">
                <a:solidFill>
                  <a:srgbClr val="00FF00"/>
                </a:solidFill>
              </a:rPr>
              <a:t>N</a:t>
            </a:r>
            <a:r>
              <a:rPr lang="ko-KR" altLang="en-US" sz="1600" b="1" dirty="0">
                <a:solidFill>
                  <a:srgbClr val="00FF00"/>
                </a:solidFill>
              </a:rPr>
              <a:t>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243ED-A6C1-26B9-87A6-3760526E39BF}"/>
              </a:ext>
            </a:extLst>
          </p:cNvPr>
          <p:cNvSpPr txBox="1"/>
          <p:nvPr/>
        </p:nvSpPr>
        <p:spPr>
          <a:xfrm>
            <a:off x="5267790" y="6106871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정지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FF00"/>
                </a:solidFill>
              </a:rPr>
              <a:t>GREEN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A9EF4-E338-976A-90C4-F2D33FA30723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F018435-B81D-061F-E377-22418569CD53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099A3-AD25-EC58-22C9-59391739FA64}"/>
              </a:ext>
            </a:extLst>
          </p:cNvPr>
          <p:cNvSpPr txBox="1"/>
          <p:nvPr/>
        </p:nvSpPr>
        <p:spPr>
          <a:xfrm>
            <a:off x="537412" y="1590150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Potentiometer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P/R/N/D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3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BCC33B4F-5E9D-26C0-E1F9-6413C3193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741440" y="1797555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7C1AB8B-2BD0-1CC2-EE1D-D74B29F36A6F}"/>
              </a:ext>
            </a:extLst>
          </p:cNvPr>
          <p:cNvSpPr/>
          <p:nvPr/>
        </p:nvSpPr>
        <p:spPr>
          <a:xfrm>
            <a:off x="6960270" y="2261187"/>
            <a:ext cx="165365" cy="161385"/>
          </a:xfrm>
          <a:prstGeom prst="ellipse">
            <a:avLst/>
          </a:prstGeom>
          <a:solidFill>
            <a:srgbClr val="0000FF">
              <a:alpha val="59000"/>
            </a:srgbClr>
          </a:solidFill>
          <a:ln w="9525">
            <a:solidFill>
              <a:srgbClr val="0000FF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2D1BB12F-E1B6-482E-C880-DA2B226EB03E}"/>
              </a:ext>
            </a:extLst>
          </p:cNvPr>
          <p:cNvSpPr/>
          <p:nvPr/>
        </p:nvSpPr>
        <p:spPr>
          <a:xfrm>
            <a:off x="7382329" y="2341879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00FF"/>
                </a:solidFill>
              </a:rPr>
              <a:t>BLUE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5F6D402F-EFEB-24F5-8E10-1748B557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741440" y="4170093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17CA107-9FC1-685B-60DE-C98B4ABA05C3}"/>
              </a:ext>
            </a:extLst>
          </p:cNvPr>
          <p:cNvSpPr/>
          <p:nvPr/>
        </p:nvSpPr>
        <p:spPr>
          <a:xfrm>
            <a:off x="6960270" y="4633725"/>
            <a:ext cx="165365" cy="161385"/>
          </a:xfrm>
          <a:prstGeom prst="ellipse">
            <a:avLst/>
          </a:prstGeom>
          <a:solidFill>
            <a:srgbClr val="00FF00">
              <a:alpha val="59000"/>
            </a:srgbClr>
          </a:solidFill>
          <a:ln w="9525">
            <a:solidFill>
              <a:srgbClr val="00FF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B9C9C088-7CFB-16BC-EC36-0E48A0561162}"/>
              </a:ext>
            </a:extLst>
          </p:cNvPr>
          <p:cNvSpPr/>
          <p:nvPr/>
        </p:nvSpPr>
        <p:spPr>
          <a:xfrm>
            <a:off x="7382329" y="4714417"/>
            <a:ext cx="1768536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FF00"/>
                </a:solidFill>
              </a:rPr>
              <a:t>GREEN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9E75486A-471C-B7DA-AAB5-7F030F2B7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8912653">
            <a:off x="6744348" y="5029363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6532-3374-BFAD-76E7-B9B8F2F69D11}"/>
              </a:ext>
            </a:extLst>
          </p:cNvPr>
          <p:cNvSpPr/>
          <p:nvPr/>
        </p:nvSpPr>
        <p:spPr>
          <a:xfrm>
            <a:off x="5851184" y="2308836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3981F12F-70BE-653B-C378-930F77E564C8}"/>
              </a:ext>
            </a:extLst>
          </p:cNvPr>
          <p:cNvSpPr/>
          <p:nvPr/>
        </p:nvSpPr>
        <p:spPr>
          <a:xfrm>
            <a:off x="5835022" y="1516830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642B99-6524-DB15-6542-48B47B850974}"/>
              </a:ext>
            </a:extLst>
          </p:cNvPr>
          <p:cNvCxnSpPr/>
          <p:nvPr/>
        </p:nvCxnSpPr>
        <p:spPr>
          <a:xfrm>
            <a:off x="7125635" y="1683502"/>
            <a:ext cx="60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F9BB24A6-905A-A14D-9527-EEEA0E25EE32}"/>
              </a:ext>
            </a:extLst>
          </p:cNvPr>
          <p:cNvSpPr/>
          <p:nvPr/>
        </p:nvSpPr>
        <p:spPr>
          <a:xfrm>
            <a:off x="7746998" y="1513294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3748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1DFE21-022A-7C7B-F7CA-D6AEF3DD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2" y="1385840"/>
            <a:ext cx="4886791" cy="535322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3790155" y="1758665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역회전 및 </a:t>
            </a:r>
            <a:r>
              <a:rPr lang="en-US" altLang="ko-KR" sz="1500" b="1" dirty="0">
                <a:solidFill>
                  <a:srgbClr val="012C5F"/>
                </a:solidFill>
              </a:rPr>
              <a:t>LED </a:t>
            </a:r>
            <a:r>
              <a:rPr lang="en-US" altLang="ko-KR" sz="1500" b="1" dirty="0">
                <a:solidFill>
                  <a:srgbClr val="FF0000"/>
                </a:solidFill>
              </a:rPr>
              <a:t>RED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2004258" y="1408922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기어 </a:t>
            </a:r>
            <a:r>
              <a:rPr lang="en-US" altLang="ko-KR" sz="1600" b="1" dirty="0">
                <a:solidFill>
                  <a:srgbClr val="FF0000"/>
                </a:solidFill>
              </a:rPr>
              <a:t>R</a:t>
            </a:r>
            <a:r>
              <a:rPr lang="ko-KR" altLang="en-US" sz="1600" b="1" dirty="0">
                <a:solidFill>
                  <a:srgbClr val="FF0000"/>
                </a:solidFill>
              </a:rPr>
              <a:t>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243ED-A6C1-26B9-87A6-3760526E39BF}"/>
              </a:ext>
            </a:extLst>
          </p:cNvPr>
          <p:cNvSpPr txBox="1"/>
          <p:nvPr/>
        </p:nvSpPr>
        <p:spPr>
          <a:xfrm>
            <a:off x="3801064" y="2424992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초음파 센서 작동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1CC01-9E9D-015D-C2E4-686CDF297E7B}"/>
              </a:ext>
            </a:extLst>
          </p:cNvPr>
          <p:cNvSpPr txBox="1"/>
          <p:nvPr/>
        </p:nvSpPr>
        <p:spPr>
          <a:xfrm>
            <a:off x="5347135" y="3459587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30cm </a:t>
            </a:r>
            <a:r>
              <a:rPr lang="ko-KR" altLang="en-US" sz="1500" b="1" dirty="0">
                <a:solidFill>
                  <a:srgbClr val="012C5F"/>
                </a:solidFill>
              </a:rPr>
              <a:t>이상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속도 조절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900D-4BD5-68E4-6BC5-E683F51F95CF}"/>
              </a:ext>
            </a:extLst>
          </p:cNvPr>
          <p:cNvSpPr txBox="1"/>
          <p:nvPr/>
        </p:nvSpPr>
        <p:spPr>
          <a:xfrm>
            <a:off x="5347135" y="4192903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30cm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속도 조절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		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(low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		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최소 밝기</a:t>
            </a:r>
            <a:r>
              <a:rPr lang="en-US" altLang="ko-KR" sz="1500" b="1" dirty="0">
                <a:solidFill>
                  <a:srgbClr val="012C5F"/>
                </a:solidFill>
              </a:rPr>
              <a:t>) 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3CDD-4D4C-E87F-16DD-120A750DEA14}"/>
              </a:ext>
            </a:extLst>
          </p:cNvPr>
          <p:cNvSpPr txBox="1"/>
          <p:nvPr/>
        </p:nvSpPr>
        <p:spPr>
          <a:xfrm>
            <a:off x="5347135" y="4978826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20cm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회전 속도 하향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                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(mid 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	           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중간 밝기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03ACC-6D2F-3CFA-EA6F-442293D1B8B2}"/>
              </a:ext>
            </a:extLst>
          </p:cNvPr>
          <p:cNvSpPr txBox="1"/>
          <p:nvPr/>
        </p:nvSpPr>
        <p:spPr>
          <a:xfrm>
            <a:off x="5347135" y="5835682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10cm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정지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                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(high 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	   	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최대 밝기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1BA77-B5A0-6039-A93D-EC123CEF57BE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EC0B00A-8D00-7F09-A9DF-226D40EFA733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471CA332-49CA-B6AD-AB5C-A41978B05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6662899" y="1489507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200C0DB5-A390-116A-C6E6-C6D324285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6368917">
            <a:off x="7665807" y="2348777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B24E3CF-606C-BD34-1144-EF7DBB43B754}"/>
              </a:ext>
            </a:extLst>
          </p:cNvPr>
          <p:cNvSpPr/>
          <p:nvPr/>
        </p:nvSpPr>
        <p:spPr>
          <a:xfrm>
            <a:off x="7407964" y="2020021"/>
            <a:ext cx="165365" cy="161385"/>
          </a:xfrm>
          <a:prstGeom prst="ellipse">
            <a:avLst/>
          </a:prstGeom>
          <a:solidFill>
            <a:srgbClr val="FF0000">
              <a:alpha val="59000"/>
            </a:srgbClr>
          </a:solidFill>
          <a:ln w="952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58F5BC51-0AAF-52B9-676F-474F2CA777D5}"/>
              </a:ext>
            </a:extLst>
          </p:cNvPr>
          <p:cNvSpPr/>
          <p:nvPr/>
        </p:nvSpPr>
        <p:spPr>
          <a:xfrm>
            <a:off x="7720994" y="2055578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en-US" altLang="ko-KR" dirty="0">
                <a:solidFill>
                  <a:srgbClr val="FF0000"/>
                </a:solidFill>
              </a:rPr>
              <a:t> RED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FDCE2BE-EF07-B161-DDE7-61B1C0C737BC}"/>
              </a:ext>
            </a:extLst>
          </p:cNvPr>
          <p:cNvSpPr/>
          <p:nvPr/>
        </p:nvSpPr>
        <p:spPr>
          <a:xfrm>
            <a:off x="7421702" y="1777948"/>
            <a:ext cx="165365" cy="161385"/>
          </a:xfrm>
          <a:prstGeom prst="ellipse">
            <a:avLst/>
          </a:prstGeom>
          <a:solidFill>
            <a:srgbClr val="0000FF">
              <a:alpha val="59000"/>
            </a:srgbClr>
          </a:solidFill>
          <a:ln w="9525">
            <a:solidFill>
              <a:srgbClr val="0000FF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4EBD211-3E3D-7FB8-CCB8-9B126070C243}"/>
              </a:ext>
            </a:extLst>
          </p:cNvPr>
          <p:cNvSpPr/>
          <p:nvPr/>
        </p:nvSpPr>
        <p:spPr>
          <a:xfrm>
            <a:off x="7720994" y="1685033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en-US" altLang="ko-KR" dirty="0">
                <a:solidFill>
                  <a:srgbClr val="0000FF"/>
                </a:solidFill>
              </a:rPr>
              <a:t> BLUE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70C9DC-16B8-AB19-6880-8D214B5A095C}"/>
              </a:ext>
            </a:extLst>
          </p:cNvPr>
          <p:cNvSpPr/>
          <p:nvPr/>
        </p:nvSpPr>
        <p:spPr>
          <a:xfrm>
            <a:off x="6735735" y="2001535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302CD0FE-E64D-97B4-66B0-C60512E43B3D}"/>
              </a:ext>
            </a:extLst>
          </p:cNvPr>
          <p:cNvSpPr/>
          <p:nvPr/>
        </p:nvSpPr>
        <p:spPr>
          <a:xfrm>
            <a:off x="6719573" y="1209529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26AABF-C059-8CBE-46A8-384B4AEB6A56}"/>
              </a:ext>
            </a:extLst>
          </p:cNvPr>
          <p:cNvCxnSpPr/>
          <p:nvPr/>
        </p:nvCxnSpPr>
        <p:spPr>
          <a:xfrm>
            <a:off x="8010186" y="1376201"/>
            <a:ext cx="60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64954DD1-89D8-6543-C1C5-4783EF569248}"/>
              </a:ext>
            </a:extLst>
          </p:cNvPr>
          <p:cNvSpPr/>
          <p:nvPr/>
        </p:nvSpPr>
        <p:spPr>
          <a:xfrm>
            <a:off x="8631549" y="1205993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38776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4743444" y="3724242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정지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B0F0"/>
                </a:solidFill>
              </a:rPr>
              <a:t>GREEN &amp; BLUE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675160" y="1486576"/>
            <a:ext cx="955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</a:rPr>
              <a:t>기어 </a:t>
            </a:r>
            <a:r>
              <a:rPr lang="en-US" altLang="ko-KR" sz="1600" b="1" dirty="0">
                <a:solidFill>
                  <a:srgbClr val="00B0F0"/>
                </a:solidFill>
              </a:rPr>
              <a:t>P</a:t>
            </a:r>
            <a:r>
              <a:rPr lang="ko-KR" altLang="en-US" sz="1600" b="1" dirty="0">
                <a:solidFill>
                  <a:srgbClr val="00B0F0"/>
                </a:solidFill>
              </a:rPr>
              <a:t>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1BC771-71AE-611B-99EF-3BA6D336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2" y="1857081"/>
            <a:ext cx="3419952" cy="1867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B3E57-17B1-C3E4-4BDF-0B19779A6BB0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5899EBB-82E8-DF45-8C8F-B2D52D436926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B97FDAFC-F51D-65DB-9FA9-5A12A0A39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345043" y="1742002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BAF4113-1705-1314-978E-E427859B4FBF}"/>
              </a:ext>
            </a:extLst>
          </p:cNvPr>
          <p:cNvSpPr/>
          <p:nvPr/>
        </p:nvSpPr>
        <p:spPr>
          <a:xfrm>
            <a:off x="6563873" y="2205634"/>
            <a:ext cx="165365" cy="161385"/>
          </a:xfrm>
          <a:prstGeom prst="ellipse">
            <a:avLst/>
          </a:prstGeom>
          <a:solidFill>
            <a:srgbClr val="00B0F0">
              <a:alpha val="59000"/>
            </a:srgbClr>
          </a:solidFill>
          <a:ln w="9525">
            <a:solidFill>
              <a:srgbClr val="00B0F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AE0D7268-7406-C27A-3FB8-C5E92045A26A}"/>
              </a:ext>
            </a:extLst>
          </p:cNvPr>
          <p:cNvSpPr/>
          <p:nvPr/>
        </p:nvSpPr>
        <p:spPr>
          <a:xfrm>
            <a:off x="6985931" y="2286326"/>
            <a:ext cx="2754703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B0F0"/>
                </a:solidFill>
              </a:rPr>
              <a:t>GREEN &amp; BLUE </a:t>
            </a:r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69D3471A-46D0-F390-6859-C47B86D62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0800000">
            <a:off x="6347951" y="2601272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2868C-750B-3514-D2F9-ECDEE7F99D18}"/>
              </a:ext>
            </a:extLst>
          </p:cNvPr>
          <p:cNvSpPr txBox="1"/>
          <p:nvPr/>
        </p:nvSpPr>
        <p:spPr>
          <a:xfrm>
            <a:off x="587745" y="4256827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2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모터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Brake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 원리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34F3AA-AAB5-21B2-44A9-686FF6A8F233}"/>
              </a:ext>
            </a:extLst>
          </p:cNvPr>
          <p:cNvGrpSpPr/>
          <p:nvPr/>
        </p:nvGrpSpPr>
        <p:grpSpPr>
          <a:xfrm>
            <a:off x="806768" y="4692026"/>
            <a:ext cx="2881240" cy="1928615"/>
            <a:chOff x="5482042" y="4559203"/>
            <a:chExt cx="2881240" cy="19286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379DE76-CF99-734A-DEC8-020FEFF0D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2042" y="4559203"/>
              <a:ext cx="1731818" cy="192861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BA7624F-B2D8-CBD0-BC55-981021E4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8207" y="6295993"/>
              <a:ext cx="2505075" cy="171450"/>
            </a:xfrm>
            <a:prstGeom prst="rect">
              <a:avLst/>
            </a:prstGeom>
          </p:spPr>
        </p:pic>
      </p:grp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4452D255-8102-242F-D502-CAB248F8AA75}"/>
              </a:ext>
            </a:extLst>
          </p:cNvPr>
          <p:cNvSpPr/>
          <p:nvPr/>
        </p:nvSpPr>
        <p:spPr>
          <a:xfrm>
            <a:off x="2599855" y="5719102"/>
            <a:ext cx="1805865" cy="61972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누르면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P02.1 </a:t>
            </a:r>
            <a:r>
              <a:rPr lang="ko-KR" altLang="en-US" dirty="0">
                <a:solidFill>
                  <a:schemeClr val="tx1"/>
                </a:solidFill>
              </a:rPr>
              <a:t>→ </a:t>
            </a:r>
            <a:r>
              <a:rPr lang="en-US" altLang="ko-KR" dirty="0">
                <a:solidFill>
                  <a:schemeClr val="tx1"/>
                </a:solidFill>
              </a:rPr>
              <a:t>0V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1AF874-CB3F-8211-ED5B-04E662777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206" y="4752312"/>
            <a:ext cx="4415421" cy="7800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F1A505-630A-942B-9B11-89B2DE1459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606"/>
          <a:stretch/>
        </p:blipFill>
        <p:spPr>
          <a:xfrm>
            <a:off x="5031206" y="5573066"/>
            <a:ext cx="4408265" cy="91180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CA32F7-EE93-BC4D-434A-F3239DEFB689}"/>
              </a:ext>
            </a:extLst>
          </p:cNvPr>
          <p:cNvSpPr/>
          <p:nvPr/>
        </p:nvSpPr>
        <p:spPr>
          <a:xfrm>
            <a:off x="5031206" y="5303370"/>
            <a:ext cx="3281521" cy="201670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FB0CB1-DD75-DDD5-7422-750A6CED2C13}"/>
              </a:ext>
            </a:extLst>
          </p:cNvPr>
          <p:cNvSpPr/>
          <p:nvPr/>
        </p:nvSpPr>
        <p:spPr>
          <a:xfrm>
            <a:off x="5586098" y="5755841"/>
            <a:ext cx="3815707" cy="201670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  <a:headEnd type="oval" w="sm" len="sm"/>
          <a:tailEnd type="arrow" w="sm" len="sm"/>
        </a:ln>
        <a:effectLst>
          <a:glow rad="50800">
            <a:schemeClr val="bg1">
              <a:alpha val="8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671</Words>
  <Application>Microsoft Office PowerPoint</Application>
  <PresentationFormat>A4 용지(210x297mm)</PresentationFormat>
  <Paragraphs>173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</cp:revision>
  <dcterms:created xsi:type="dcterms:W3CDTF">2023-03-23T04:10:58Z</dcterms:created>
  <dcterms:modified xsi:type="dcterms:W3CDTF">2023-10-05T06:24:06Z</dcterms:modified>
</cp:coreProperties>
</file>