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9"/>
  </p:notesMasterIdLst>
  <p:sldIdLst>
    <p:sldId id="266" r:id="rId2"/>
    <p:sldId id="3053" r:id="rId3"/>
    <p:sldId id="3048" r:id="rId4"/>
    <p:sldId id="3057" r:id="rId5"/>
    <p:sldId id="3059" r:id="rId6"/>
    <p:sldId id="3060" r:id="rId7"/>
    <p:sldId id="305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FF00"/>
    <a:srgbClr val="0000FF"/>
    <a:srgbClr val="012C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1405" autoAdjust="0"/>
  </p:normalViewPr>
  <p:slideViewPr>
    <p:cSldViewPr snapToGrid="0">
      <p:cViewPr varScale="1">
        <p:scale>
          <a:sx n="104" d="100"/>
          <a:sy n="104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028D6-9E63-41F4-88D2-0DFB723FF3F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A820C-D8EB-40E8-9020-88D8685BC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6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3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2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48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7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A820C-D8EB-40E8-9020-88D8685BC7B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01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0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8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8032-D174-4494-B81C-C64CC1BB78D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F58D1-EF7B-468A-89D3-8136B719D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5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331CA-8E48-1617-80E2-6738849CF937}"/>
              </a:ext>
            </a:extLst>
          </p:cNvPr>
          <p:cNvSpPr txBox="1">
            <a:spLocks/>
          </p:cNvSpPr>
          <p:nvPr/>
        </p:nvSpPr>
        <p:spPr>
          <a:xfrm>
            <a:off x="-1" y="1246910"/>
            <a:ext cx="9906001" cy="24014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0795" y="1859526"/>
            <a:ext cx="82244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err="1">
                <a:solidFill>
                  <a:schemeClr val="bg1"/>
                </a:solidFill>
                <a:latin typeface="+mn-ea"/>
              </a:rPr>
              <a:t>임베디드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 기반 </a:t>
            </a:r>
            <a:r>
              <a:rPr lang="en-US" altLang="ko-KR" sz="2700" b="1" dirty="0">
                <a:solidFill>
                  <a:schemeClr val="bg1"/>
                </a:solidFill>
                <a:latin typeface="+mn-ea"/>
              </a:rPr>
              <a:t>SW </a:t>
            </a:r>
            <a:r>
              <a:rPr lang="ko-KR" altLang="en-US" sz="2700" b="1" dirty="0">
                <a:solidFill>
                  <a:schemeClr val="bg1"/>
                </a:solidFill>
                <a:latin typeface="+mn-ea"/>
              </a:rPr>
              <a:t>개발 프로젝트</a:t>
            </a:r>
            <a:endParaRPr lang="en-US" altLang="ko-KR" sz="2700" b="1" dirty="0">
              <a:solidFill>
                <a:schemeClr val="bg1"/>
              </a:solidFill>
              <a:latin typeface="+mn-ea"/>
            </a:endParaRPr>
          </a:p>
          <a:p>
            <a:pPr algn="ctr"/>
            <a:br>
              <a:rPr lang="en-US" altLang="ko-KR" b="1" dirty="0">
                <a:solidFill>
                  <a:schemeClr val="bg1"/>
                </a:solidFill>
                <a:latin typeface="+mn-ea"/>
              </a:rPr>
            </a:br>
            <a:r>
              <a:rPr lang="en-US" altLang="ko-KR" b="1" dirty="0">
                <a:solidFill>
                  <a:schemeClr val="bg1"/>
                </a:solidFill>
                <a:latin typeface="+mn-ea"/>
              </a:rPr>
              <a:t>- Potentiometer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와 초음파센서를 활용한 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+mn-ea"/>
              </a:rPr>
              <a:t>PRND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변속기 및 충돌 방지 시스템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001" y="4107525"/>
            <a:ext cx="374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조</a:t>
            </a:r>
            <a:endParaRPr lang="en-US" altLang="ko-KR" sz="2000" b="1" dirty="0">
              <a:latin typeface="+mn-ea"/>
            </a:endParaRPr>
          </a:p>
          <a:p>
            <a:pPr algn="ctr"/>
            <a:endParaRPr lang="en-US" altLang="ko-KR" sz="2000" b="1" dirty="0">
              <a:latin typeface="+mn-ea"/>
            </a:endParaRPr>
          </a:p>
          <a:p>
            <a:pPr algn="ctr"/>
            <a:r>
              <a:rPr lang="ko-KR" altLang="en-US" sz="2000" b="1" dirty="0">
                <a:latin typeface="+mn-ea"/>
              </a:rPr>
              <a:t>박대현 안상준 정성진 </a:t>
            </a:r>
            <a:r>
              <a:rPr lang="ko-KR" altLang="en-US" sz="2000" b="1" dirty="0" err="1">
                <a:latin typeface="+mn-ea"/>
              </a:rPr>
              <a:t>채석진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37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E41E8-AF9E-5001-A2AE-FFFF2FC97B97}"/>
              </a:ext>
            </a:extLst>
          </p:cNvPr>
          <p:cNvSpPr txBox="1">
            <a:spLocks/>
          </p:cNvSpPr>
          <p:nvPr/>
        </p:nvSpPr>
        <p:spPr>
          <a:xfrm>
            <a:off x="-1" y="748146"/>
            <a:ext cx="9906001" cy="8959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44" name="Rectangle 685">
            <a:extLst>
              <a:ext uri="{FF2B5EF4-FFF2-40B4-BE49-F238E27FC236}">
                <a16:creationId xmlns:a16="http://schemas.microsoft.com/office/drawing/2014/main" id="{E3777AF3-195F-FD8F-10A5-3DC7C371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186" y="987031"/>
            <a:ext cx="7278290" cy="39766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25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목차</a:t>
            </a:r>
          </a:p>
        </p:txBody>
      </p:sp>
      <p:graphicFrame>
        <p:nvGraphicFramePr>
          <p:cNvPr id="6" name="Group 677">
            <a:extLst>
              <a:ext uri="{FF2B5EF4-FFF2-40B4-BE49-F238E27FC236}">
                <a16:creationId xmlns:a16="http://schemas.microsoft.com/office/drawing/2014/main" id="{F1581E2A-04D0-2C6F-E1CF-C1E97D734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69807"/>
              </p:ext>
            </p:extLst>
          </p:nvPr>
        </p:nvGraphicFramePr>
        <p:xfrm>
          <a:off x="2978573" y="2247515"/>
          <a:ext cx="4271515" cy="3623454"/>
        </p:xfrm>
        <a:graphic>
          <a:graphicData uri="http://schemas.openxmlformats.org/drawingml/2006/table">
            <a:tbl>
              <a:tblPr/>
              <a:tblGrid>
                <a:gridCol w="345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568">
                <a:tc>
                  <a:txBody>
                    <a:bodyPr/>
                    <a:lstStyle/>
                    <a:p>
                      <a:pPr marL="514350" marR="0" lvl="1" indent="-514350" algn="l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/>
                        <a:tabLst/>
                        <a:defRPr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목표</a:t>
                      </a: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68">
                <a:tc>
                  <a:txBody>
                    <a:bodyPr/>
                    <a:lstStyle/>
                    <a:p>
                      <a:pPr marL="400050" marR="0" lvl="1" indent="-400050" algn="l" defTabSz="742950" rtl="0" eaLnBrk="1" fontAlgn="auto" latinLnBrk="1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 startAt="2"/>
                        <a:tabLst/>
                        <a:defRPr/>
                      </a:pPr>
                      <a:r>
                        <a:rPr lang="en-US" altLang="ko-KR" sz="2000" b="1" dirty="0">
                          <a:latin typeface="+mn-ea"/>
                          <a:ea typeface="+mn-ea"/>
                        </a:rPr>
                        <a:t> H/W </a:t>
                      </a:r>
                      <a:r>
                        <a:rPr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6900">
                <a:tc>
                  <a:txBody>
                    <a:bodyPr/>
                    <a:lstStyle/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en-US" altLang="ko-KR" sz="2000" b="1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r>
                        <a:rPr kumimoji="1" lang="ko-KR" altLang="en-US" sz="2000" b="1" dirty="0">
                          <a:latin typeface="+mn-ea"/>
                          <a:ea typeface="+mn-ea"/>
                        </a:rPr>
                        <a:t>개발 일정</a:t>
                      </a: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  <a:p>
                      <a:pPr marL="514350" indent="-514350" fontAlgn="base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+mj-lt"/>
                        <a:buAutoNum type="romanUcPeriod" startAt="3"/>
                        <a:defRPr/>
                      </a:pPr>
                      <a:endParaRPr kumimoji="1" lang="en-US" altLang="ko-KR" sz="2000" b="1" dirty="0"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57263" rtl="0" eaLnBrk="1" fontAlgn="base" latinLnBrk="1" hangingPunct="1">
                        <a:lnSpc>
                          <a:spcPct val="2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6153" marB="1615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B44FBCC-2EC5-8022-29AB-4C92DFE32442}"/>
              </a:ext>
            </a:extLst>
          </p:cNvPr>
          <p:cNvSpPr txBox="1">
            <a:spLocks/>
          </p:cNvSpPr>
          <p:nvPr/>
        </p:nvSpPr>
        <p:spPr>
          <a:xfrm>
            <a:off x="587745" y="3759835"/>
            <a:ext cx="8937256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3DB579-78FA-39A8-BA6C-3FF7EDD650A0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13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26394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1. </a:t>
            </a:r>
            <a:r>
              <a:rPr lang="ko-KR" altLang="en-US" sz="2250" b="1" dirty="0"/>
              <a:t>프로젝트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233AF6-BC4B-A6D8-F02F-C63D193C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1" y="4361775"/>
            <a:ext cx="2264079" cy="1820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F34EF9-65E8-1C0E-8FE8-2DFD80715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15" y="1504586"/>
            <a:ext cx="2177306" cy="1884037"/>
          </a:xfrm>
          <a:prstGeom prst="rect">
            <a:avLst/>
          </a:prstGeom>
        </p:spPr>
      </p:pic>
      <p:sp>
        <p:nvSpPr>
          <p:cNvPr id="6" name="Rectangle 685">
            <a:extLst>
              <a:ext uri="{FF2B5EF4-FFF2-40B4-BE49-F238E27FC236}">
                <a16:creationId xmlns:a16="http://schemas.microsoft.com/office/drawing/2014/main" id="{95D32831-D6A3-FE6F-771B-080E3BEA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0" y="373860"/>
            <a:ext cx="4941712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PRND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변속기</a:t>
            </a: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endParaRPr lang="en-US" altLang="ko-KR" sz="2000" b="1" kern="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  <a:p>
            <a:pPr marL="514350" indent="-514350" eaLnBrk="1" hangingPunct="1">
              <a:buFont typeface="+mj-lt"/>
              <a:buAutoNum type="romanUcPeriod"/>
              <a:defRPr/>
            </a:pPr>
            <a:r>
              <a:rPr lang="en-US" altLang="ko-KR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ko-KR" altLang="en-US" sz="2000" b="1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후방 주차 경고 및 충돌 방지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1E2EF-AA19-2A28-DEA9-21D51594B400}"/>
              </a:ext>
            </a:extLst>
          </p:cNvPr>
          <p:cNvSpPr txBox="1"/>
          <p:nvPr/>
        </p:nvSpPr>
        <p:spPr>
          <a:xfrm>
            <a:off x="3766220" y="1664857"/>
            <a:ext cx="5876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모든 기능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후진 구동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 작동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N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정지</a:t>
            </a: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</a:t>
            </a:r>
            <a:r>
              <a:rPr lang="en-US" altLang="ko-KR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</a:t>
            </a:r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표시등 점등되고 모터 전진 구동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E59E-2BF3-A5C8-2B97-6CCF21A6C7A2}"/>
              </a:ext>
            </a:extLst>
          </p:cNvPr>
          <p:cNvSpPr txBox="1"/>
          <p:nvPr/>
        </p:nvSpPr>
        <p:spPr>
          <a:xfrm>
            <a:off x="3766220" y="4315335"/>
            <a:ext cx="5758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초음파 센서를 통해서 거리 별 경고음 발생 및 모터 제어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1) 30cm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(Low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endParaRPr lang="en-US" altLang="ko-KR" sz="12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20cm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경고음 작동 </a:t>
            </a:r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(Mid Tone) 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</a:p>
          <a:p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</a:rPr>
              <a:t>                      모터 회전속도 하향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</a:endParaRPr>
          </a:p>
          <a:p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3) 10cm</a:t>
            </a:r>
            <a:r>
              <a:rPr lang="ko-KR" altLang="en-US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이내 </a:t>
            </a:r>
            <a:r>
              <a:rPr lang="en-US" altLang="ko-KR" sz="15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경고음 작동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(High Tone)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경고등 점등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중간 밝기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1F4E7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500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모터 정지시켜 충돌 방지</a:t>
            </a:r>
            <a:endParaRPr lang="en-US" altLang="ko-KR" sz="1500" b="1" dirty="0">
              <a:solidFill>
                <a:srgbClr val="1F4E7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5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>
            <a:extLst>
              <a:ext uri="{FF2B5EF4-FFF2-40B4-BE49-F238E27FC236}">
                <a16:creationId xmlns:a16="http://schemas.microsoft.com/office/drawing/2014/main" id="{E28B7600-C272-7842-B0FC-58A104CA71BF}"/>
              </a:ext>
            </a:extLst>
          </p:cNvPr>
          <p:cNvSpPr txBox="1">
            <a:spLocks/>
          </p:cNvSpPr>
          <p:nvPr/>
        </p:nvSpPr>
        <p:spPr>
          <a:xfrm>
            <a:off x="587745" y="1025237"/>
            <a:ext cx="8937256" cy="3733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상세 하드웨어 구성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2. H/W </a:t>
            </a:r>
            <a:r>
              <a:rPr lang="ko-KR" altLang="en-US" sz="2250" b="1" dirty="0"/>
              <a:t>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643C55-0B38-E981-7D73-7CB4A202E48F}"/>
              </a:ext>
            </a:extLst>
          </p:cNvPr>
          <p:cNvGrpSpPr/>
          <p:nvPr/>
        </p:nvGrpSpPr>
        <p:grpSpPr>
          <a:xfrm>
            <a:off x="307516" y="1640469"/>
            <a:ext cx="4524637" cy="4817090"/>
            <a:chOff x="240529" y="1076216"/>
            <a:chExt cx="4524637" cy="4817090"/>
          </a:xfrm>
        </p:grpSpPr>
        <p:pic>
          <p:nvPicPr>
            <p:cNvPr id="4" name="Picture 2" descr="ShieldBuddyTC275 Hitex | Hitex ShieldBuddy MCU Shield ShieldBuddyTC275 |  124-5257 | RS Components">
              <a:extLst>
                <a:ext uri="{FF2B5EF4-FFF2-40B4-BE49-F238E27FC236}">
                  <a16:creationId xmlns:a16="http://schemas.microsoft.com/office/drawing/2014/main" id="{5C36B484-7C58-91B2-9719-9D4635E55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667586" y="1984331"/>
              <a:ext cx="4429830" cy="261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Ks0183 keyestudio Multi-purpose Shield V1 - Keyestudio Wiki">
              <a:extLst>
                <a:ext uri="{FF2B5EF4-FFF2-40B4-BE49-F238E27FC236}">
                  <a16:creationId xmlns:a16="http://schemas.microsoft.com/office/drawing/2014/main" id="{26BDCC38-84C1-14F3-D142-A240292D4E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11" r="9265"/>
            <a:stretch/>
          </p:blipFill>
          <p:spPr bwMode="auto">
            <a:xfrm rot="5400000">
              <a:off x="2571870" y="1577426"/>
              <a:ext cx="2477686" cy="1908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4B52B4-7B85-43C1-9E54-B9931C2E2B13}"/>
                </a:ext>
              </a:extLst>
            </p:cNvPr>
            <p:cNvSpPr txBox="1"/>
            <p:nvPr/>
          </p:nvSpPr>
          <p:spPr>
            <a:xfrm>
              <a:off x="813773" y="5285795"/>
              <a:ext cx="18581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2C5F"/>
                  </a:solidFill>
                </a:rPr>
                <a:t>[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Hitex</a:t>
              </a:r>
              <a:r>
                <a:rPr lang="en-US" altLang="ko-KR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 err="1">
                  <a:solidFill>
                    <a:srgbClr val="012C5F"/>
                  </a:solidFill>
                </a:rPr>
                <a:t>ShieldBuddy</a:t>
              </a:r>
              <a:r>
                <a:rPr lang="en-US" altLang="ko-KR" sz="1050" dirty="0">
                  <a:solidFill>
                    <a:srgbClr val="012C5F"/>
                  </a:solidFill>
                </a:rPr>
                <a:t> TC275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pic>
          <p:nvPicPr>
            <p:cNvPr id="11" name="Picture 2" descr="아두이노 HC-SR04 초음파 센서 활용하기">
              <a:extLst>
                <a:ext uri="{FF2B5EF4-FFF2-40B4-BE49-F238E27FC236}">
                  <a16:creationId xmlns:a16="http://schemas.microsoft.com/office/drawing/2014/main" id="{46F91B59-2290-4C5D-5273-73E700A24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31" b="19767"/>
            <a:stretch/>
          </p:blipFill>
          <p:spPr bwMode="auto">
            <a:xfrm>
              <a:off x="3108489" y="3975936"/>
              <a:ext cx="1434190" cy="7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FA9EC6-46AB-6F8C-B41F-04DF315CDF7C}"/>
                </a:ext>
              </a:extLst>
            </p:cNvPr>
            <p:cNvSpPr txBox="1"/>
            <p:nvPr/>
          </p:nvSpPr>
          <p:spPr>
            <a:xfrm>
              <a:off x="2871667" y="3695613"/>
              <a:ext cx="17353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Easy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Module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Shield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V1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F7CFCD-500E-0EB3-98DE-04AD11E2C654}"/>
                </a:ext>
              </a:extLst>
            </p:cNvPr>
            <p:cNvSpPr txBox="1"/>
            <p:nvPr/>
          </p:nvSpPr>
          <p:spPr>
            <a:xfrm>
              <a:off x="3076701" y="4716731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HC-SR04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598F3-0317-C60C-4208-1F8A23148568}"/>
                </a:ext>
              </a:extLst>
            </p:cNvPr>
            <p:cNvSpPr txBox="1"/>
            <p:nvPr/>
          </p:nvSpPr>
          <p:spPr>
            <a:xfrm>
              <a:off x="3064373" y="5639390"/>
              <a:ext cx="14219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12C5F"/>
                  </a:solidFill>
                </a:rPr>
                <a:t>[ DC  Motor</a:t>
              </a:r>
              <a:r>
                <a:rPr lang="ko-KR" altLang="en-US" sz="1050" dirty="0">
                  <a:solidFill>
                    <a:srgbClr val="012C5F"/>
                  </a:solidFill>
                </a:rPr>
                <a:t> </a:t>
              </a:r>
              <a:r>
                <a:rPr lang="en-US" altLang="ko-KR" sz="1050" dirty="0">
                  <a:solidFill>
                    <a:srgbClr val="012C5F"/>
                  </a:solidFill>
                </a:rPr>
                <a:t>]</a:t>
              </a:r>
              <a:endParaRPr lang="ko-KR" altLang="en-US" sz="1050" dirty="0">
                <a:solidFill>
                  <a:srgbClr val="012C5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B0F51E-CCAF-A9CC-5EC8-A23D0D352C01}"/>
              </a:ext>
            </a:extLst>
          </p:cNvPr>
          <p:cNvSpPr txBox="1"/>
          <p:nvPr/>
        </p:nvSpPr>
        <p:spPr>
          <a:xfrm>
            <a:off x="5253882" y="1597877"/>
            <a:ext cx="44849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1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: IG ON/OFF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r>
              <a:rPr lang="ko-KR" altLang="en-US" sz="1500" b="1" dirty="0">
                <a:solidFill>
                  <a:srgbClr val="012C5F"/>
                </a:solidFill>
              </a:rPr>
              <a:t> </a:t>
            </a:r>
            <a:r>
              <a:rPr lang="en-US" altLang="ko-KR" sz="1500" b="1" dirty="0">
                <a:solidFill>
                  <a:srgbClr val="012C5F"/>
                </a:solidFill>
              </a:rPr>
              <a:t>(Toggle Function)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SW 2 : </a:t>
            </a:r>
            <a:r>
              <a:rPr lang="ko-KR" altLang="en-US" sz="1500" b="1" dirty="0">
                <a:solidFill>
                  <a:srgbClr val="012C5F"/>
                </a:solidFill>
              </a:rPr>
              <a:t>브레이크 </a:t>
            </a:r>
            <a:r>
              <a:rPr lang="ko-KR" altLang="en-US" sz="1500" b="1" dirty="0" err="1">
                <a:solidFill>
                  <a:srgbClr val="012C5F"/>
                </a:solidFill>
              </a:rPr>
              <a:t>입력부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b="1" dirty="0">
                <a:solidFill>
                  <a:srgbClr val="012C5F"/>
                </a:solidFill>
              </a:rPr>
              <a:t>LED 1 : </a:t>
            </a:r>
            <a:r>
              <a:rPr lang="ko-KR" altLang="en-US" sz="1500" b="1" dirty="0">
                <a:solidFill>
                  <a:srgbClr val="012C5F"/>
                </a:solidFill>
              </a:rPr>
              <a:t>후방 </a:t>
            </a:r>
            <a:r>
              <a:rPr lang="ko-KR" altLang="en-US" sz="1500" b="1" dirty="0" err="1">
                <a:solidFill>
                  <a:srgbClr val="012C5F"/>
                </a:solidFill>
              </a:rPr>
              <a:t>쟁애물</a:t>
            </a:r>
            <a:r>
              <a:rPr lang="ko-KR" altLang="en-US" sz="1500" b="1" dirty="0">
                <a:solidFill>
                  <a:srgbClr val="012C5F"/>
                </a:solidFill>
              </a:rPr>
              <a:t> 경고등</a:t>
            </a:r>
            <a:endParaRPr lang="en-US" altLang="ko-KR" sz="1500" b="1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LED 2 : R</a:t>
            </a:r>
            <a:r>
              <a:rPr lang="ko-KR" altLang="en-US" sz="1500" dirty="0">
                <a:solidFill>
                  <a:srgbClr val="012C5F"/>
                </a:solidFill>
              </a:rPr>
              <a:t>단 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RGB LED :  P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N </a:t>
            </a:r>
            <a:r>
              <a:rPr lang="ko-KR" altLang="en-US" sz="1500" dirty="0">
                <a:solidFill>
                  <a:srgbClr val="012C5F"/>
                </a:solidFill>
              </a:rPr>
              <a:t>단 </a:t>
            </a:r>
            <a:r>
              <a:rPr lang="en-US" altLang="ko-KR" sz="1500" dirty="0">
                <a:solidFill>
                  <a:srgbClr val="012C5F"/>
                </a:solidFill>
              </a:rPr>
              <a:t>D</a:t>
            </a:r>
            <a:r>
              <a:rPr lang="ko-KR" altLang="en-US" sz="1500" dirty="0">
                <a:solidFill>
                  <a:srgbClr val="012C5F"/>
                </a:solidFill>
              </a:rPr>
              <a:t>단 및 </a:t>
            </a:r>
            <a:r>
              <a:rPr lang="en-US" altLang="ko-KR" sz="1500" b="1" dirty="0">
                <a:solidFill>
                  <a:srgbClr val="012C5F"/>
                </a:solidFill>
              </a:rPr>
              <a:t>IG OFF </a:t>
            </a:r>
            <a:r>
              <a:rPr lang="ko-KR" altLang="en-US" sz="1500" dirty="0">
                <a:solidFill>
                  <a:srgbClr val="012C5F"/>
                </a:solidFill>
              </a:rPr>
              <a:t>표시등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Potentiometer : </a:t>
            </a:r>
            <a:r>
              <a:rPr lang="en-US" altLang="ko-KR" sz="1500" b="1" dirty="0">
                <a:solidFill>
                  <a:srgbClr val="012C5F"/>
                </a:solidFill>
              </a:rPr>
              <a:t>P</a:t>
            </a:r>
            <a:r>
              <a:rPr lang="en-US" altLang="ko-KR" sz="1500" dirty="0">
                <a:solidFill>
                  <a:srgbClr val="012C5F"/>
                </a:solidFill>
              </a:rPr>
              <a:t> / R / N / D </a:t>
            </a:r>
            <a:r>
              <a:rPr lang="ko-KR" altLang="en-US" sz="1500" dirty="0">
                <a:solidFill>
                  <a:srgbClr val="012C5F"/>
                </a:solidFill>
              </a:rPr>
              <a:t>및 가속 페달 </a:t>
            </a:r>
            <a:r>
              <a:rPr lang="ko-KR" altLang="en-US" sz="1500" dirty="0" err="1">
                <a:solidFill>
                  <a:srgbClr val="012C5F"/>
                </a:solidFill>
              </a:rPr>
              <a:t>입력부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BUZZER : </a:t>
            </a:r>
            <a:r>
              <a:rPr lang="ko-KR" altLang="en-US" sz="1500" dirty="0">
                <a:solidFill>
                  <a:srgbClr val="012C5F"/>
                </a:solidFill>
              </a:rPr>
              <a:t>후방 장애물에 따른 거리 별 경고음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U-sonic sensor : </a:t>
            </a:r>
            <a:r>
              <a:rPr lang="ko-KR" altLang="en-US" sz="1500" dirty="0">
                <a:solidFill>
                  <a:srgbClr val="012C5F"/>
                </a:solidFill>
              </a:rPr>
              <a:t>장애물까지 거리를 감지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012C5F"/>
                </a:solidFill>
              </a:rPr>
              <a:t>Motor : R</a:t>
            </a:r>
            <a:r>
              <a:rPr lang="ko-KR" altLang="en-US" sz="1500" dirty="0">
                <a:solidFill>
                  <a:srgbClr val="012C5F"/>
                </a:solidFill>
              </a:rPr>
              <a:t> </a:t>
            </a:r>
            <a:r>
              <a:rPr lang="en-US" altLang="ko-KR" sz="1500" dirty="0">
                <a:solidFill>
                  <a:srgbClr val="012C5F"/>
                </a:solidFill>
              </a:rPr>
              <a:t>/ D</a:t>
            </a:r>
            <a:r>
              <a:rPr lang="ko-KR" altLang="en-US" sz="1500" dirty="0">
                <a:solidFill>
                  <a:srgbClr val="012C5F"/>
                </a:solidFill>
              </a:rPr>
              <a:t>단 입력에 따른 </a:t>
            </a:r>
            <a:r>
              <a:rPr lang="ko-KR" altLang="en-US" sz="1500" dirty="0" err="1">
                <a:solidFill>
                  <a:srgbClr val="012C5F"/>
                </a:solidFill>
              </a:rPr>
              <a:t>구동력</a:t>
            </a:r>
            <a:r>
              <a:rPr lang="ko-KR" altLang="en-US" sz="1500" dirty="0">
                <a:solidFill>
                  <a:srgbClr val="012C5F"/>
                </a:solidFill>
              </a:rPr>
              <a:t> 생성</a:t>
            </a: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dirty="0">
              <a:solidFill>
                <a:srgbClr val="012C5F"/>
              </a:solidFill>
            </a:endParaRPr>
          </a:p>
          <a:p>
            <a:endParaRPr lang="en-US" altLang="ko-KR" sz="1500" dirty="0">
              <a:solidFill>
                <a:srgbClr val="012C5F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02D150B1-0809-1B35-F072-1A3EEF149255}"/>
              </a:ext>
            </a:extLst>
          </p:cNvPr>
          <p:cNvSpPr/>
          <p:nvPr/>
        </p:nvSpPr>
        <p:spPr>
          <a:xfrm>
            <a:off x="4269939" y="2202542"/>
            <a:ext cx="996643" cy="9236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5181A4F-01D2-0CDD-5D52-C7154045FAAD}"/>
              </a:ext>
            </a:extLst>
          </p:cNvPr>
          <p:cNvSpPr/>
          <p:nvPr/>
        </p:nvSpPr>
        <p:spPr>
          <a:xfrm>
            <a:off x="4492552" y="4580958"/>
            <a:ext cx="774030" cy="225409"/>
          </a:xfrm>
          <a:custGeom>
            <a:avLst/>
            <a:gdLst>
              <a:gd name="connsiteX0" fmla="*/ 0 w 637309"/>
              <a:gd name="connsiteY0" fmla="*/ 535709 h 535709"/>
              <a:gd name="connsiteX1" fmla="*/ 240145 w 637309"/>
              <a:gd name="connsiteY1" fmla="*/ 535709 h 535709"/>
              <a:gd name="connsiteX2" fmla="*/ 249381 w 637309"/>
              <a:gd name="connsiteY2" fmla="*/ 452582 h 535709"/>
              <a:gd name="connsiteX3" fmla="*/ 249381 w 637309"/>
              <a:gd name="connsiteY3" fmla="*/ 0 h 535709"/>
              <a:gd name="connsiteX4" fmla="*/ 637309 w 637309"/>
              <a:gd name="connsiteY4" fmla="*/ 0 h 53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35709">
                <a:moveTo>
                  <a:pt x="0" y="535709"/>
                </a:moveTo>
                <a:lnTo>
                  <a:pt x="240145" y="535709"/>
                </a:lnTo>
                <a:lnTo>
                  <a:pt x="249381" y="452582"/>
                </a:lnTo>
                <a:lnTo>
                  <a:pt x="249381" y="0"/>
                </a:lnTo>
                <a:lnTo>
                  <a:pt x="637309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4B28B00-FED6-B4E2-C76A-E35C7A7B81A1}"/>
              </a:ext>
            </a:extLst>
          </p:cNvPr>
          <p:cNvSpPr/>
          <p:nvPr/>
        </p:nvSpPr>
        <p:spPr>
          <a:xfrm flipV="1">
            <a:off x="3705689" y="3784584"/>
            <a:ext cx="1560893" cy="432555"/>
          </a:xfrm>
          <a:custGeom>
            <a:avLst/>
            <a:gdLst>
              <a:gd name="connsiteX0" fmla="*/ 0 w 868218"/>
              <a:gd name="connsiteY0" fmla="*/ 120072 h 120072"/>
              <a:gd name="connsiteX1" fmla="*/ 0 w 868218"/>
              <a:gd name="connsiteY1" fmla="*/ 0 h 120072"/>
              <a:gd name="connsiteX2" fmla="*/ 83127 w 868218"/>
              <a:gd name="connsiteY2" fmla="*/ 0 h 120072"/>
              <a:gd name="connsiteX3" fmla="*/ 868218 w 868218"/>
              <a:gd name="connsiteY3" fmla="*/ 0 h 12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218" h="120072">
                <a:moveTo>
                  <a:pt x="0" y="120072"/>
                </a:moveTo>
                <a:lnTo>
                  <a:pt x="0" y="0"/>
                </a:lnTo>
                <a:lnTo>
                  <a:pt x="83127" y="0"/>
                </a:lnTo>
                <a:lnTo>
                  <a:pt x="868218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A18D425C-5A34-0539-FCAE-898B69A8D7A2}"/>
              </a:ext>
            </a:extLst>
          </p:cNvPr>
          <p:cNvSpPr/>
          <p:nvPr/>
        </p:nvSpPr>
        <p:spPr>
          <a:xfrm>
            <a:off x="4267706" y="3278977"/>
            <a:ext cx="998876" cy="115482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27BE6C-1EC1-BA47-1321-FD22A25A7253}"/>
              </a:ext>
            </a:extLst>
          </p:cNvPr>
          <p:cNvSpPr/>
          <p:nvPr/>
        </p:nvSpPr>
        <p:spPr>
          <a:xfrm>
            <a:off x="3908837" y="3174694"/>
            <a:ext cx="1357745" cy="596197"/>
          </a:xfrm>
          <a:custGeom>
            <a:avLst/>
            <a:gdLst>
              <a:gd name="connsiteX0" fmla="*/ 0 w 1357745"/>
              <a:gd name="connsiteY0" fmla="*/ 0 h 120073"/>
              <a:gd name="connsiteX1" fmla="*/ 0 w 1357745"/>
              <a:gd name="connsiteY1" fmla="*/ 120073 h 120073"/>
              <a:gd name="connsiteX2" fmla="*/ 1357745 w 1357745"/>
              <a:gd name="connsiteY2" fmla="*/ 120073 h 12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745" h="120073">
                <a:moveTo>
                  <a:pt x="0" y="0"/>
                </a:moveTo>
                <a:lnTo>
                  <a:pt x="0" y="120073"/>
                </a:lnTo>
                <a:lnTo>
                  <a:pt x="1357745" y="120073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1990E8E-F047-7215-AC3D-CA6BB0F9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1732"/>
              </p:ext>
            </p:extLst>
          </p:nvPr>
        </p:nvGraphicFramePr>
        <p:xfrm>
          <a:off x="5189164" y="5355481"/>
          <a:ext cx="4484974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4436">
                  <a:extLst>
                    <a:ext uri="{9D8B030D-6E8A-4147-A177-3AD203B41FA5}">
                      <a16:colId xmlns:a16="http://schemas.microsoft.com/office/drawing/2014/main" val="1723547714"/>
                    </a:ext>
                  </a:extLst>
                </a:gridCol>
                <a:gridCol w="3730538">
                  <a:extLst>
                    <a:ext uri="{9D8B030D-6E8A-4147-A177-3AD203B41FA5}">
                      <a16:colId xmlns:a16="http://schemas.microsoft.com/office/drawing/2014/main" val="2121765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기능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하드웨어</a:t>
                      </a:r>
                    </a:p>
                  </a:txBody>
                  <a:tcPr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SW 1 / SW2 / Potentiometer / U-sonic sensor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5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Output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LED 1/ LED 2 / RGB LED / Buzzer / Motor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3175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67A1ABBA-1C55-7652-A3AE-681EA01B5FD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5"/>
          <a:stretch/>
        </p:blipFill>
        <p:spPr>
          <a:xfrm>
            <a:off x="3274814" y="5481802"/>
            <a:ext cx="1236624" cy="709141"/>
          </a:xfrm>
          <a:prstGeom prst="rect">
            <a:avLst/>
          </a:prstGeom>
        </p:spPr>
      </p:pic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D286382-C5B8-EA08-E9F2-8AD254D2DC4C}"/>
              </a:ext>
            </a:extLst>
          </p:cNvPr>
          <p:cNvSpPr/>
          <p:nvPr/>
        </p:nvSpPr>
        <p:spPr>
          <a:xfrm>
            <a:off x="4539218" y="1753955"/>
            <a:ext cx="727364" cy="292134"/>
          </a:xfrm>
          <a:custGeom>
            <a:avLst/>
            <a:gdLst>
              <a:gd name="connsiteX0" fmla="*/ 0 w 800100"/>
              <a:gd name="connsiteY0" fmla="*/ 368300 h 368300"/>
              <a:gd name="connsiteX1" fmla="*/ 508000 w 800100"/>
              <a:gd name="connsiteY1" fmla="*/ 368300 h 368300"/>
              <a:gd name="connsiteX2" fmla="*/ 508000 w 800100"/>
              <a:gd name="connsiteY2" fmla="*/ 0 h 368300"/>
              <a:gd name="connsiteX3" fmla="*/ 800100 w 8001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368300">
                <a:moveTo>
                  <a:pt x="0" y="368300"/>
                </a:moveTo>
                <a:lnTo>
                  <a:pt x="508000" y="368300"/>
                </a:lnTo>
                <a:lnTo>
                  <a:pt x="508000" y="0"/>
                </a:lnTo>
                <a:lnTo>
                  <a:pt x="8001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962D52D0-B9BE-4DBA-CA3C-E474A619340E}"/>
              </a:ext>
            </a:extLst>
          </p:cNvPr>
          <p:cNvSpPr/>
          <p:nvPr/>
        </p:nvSpPr>
        <p:spPr>
          <a:xfrm>
            <a:off x="4516800" y="2607945"/>
            <a:ext cx="749782" cy="45719"/>
          </a:xfrm>
          <a:custGeom>
            <a:avLst/>
            <a:gdLst>
              <a:gd name="connsiteX0" fmla="*/ 0 w 618837"/>
              <a:gd name="connsiteY0" fmla="*/ 9236 h 9236"/>
              <a:gd name="connsiteX1" fmla="*/ 0 w 618837"/>
              <a:gd name="connsiteY1" fmla="*/ 9236 h 9236"/>
              <a:gd name="connsiteX2" fmla="*/ 138546 w 618837"/>
              <a:gd name="connsiteY2" fmla="*/ 0 h 9236"/>
              <a:gd name="connsiteX3" fmla="*/ 618837 w 618837"/>
              <a:gd name="connsiteY3" fmla="*/ 0 h 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37" h="9236">
                <a:moveTo>
                  <a:pt x="0" y="9236"/>
                </a:moveTo>
                <a:lnTo>
                  <a:pt x="0" y="9236"/>
                </a:lnTo>
                <a:lnTo>
                  <a:pt x="138546" y="0"/>
                </a:lnTo>
                <a:lnTo>
                  <a:pt x="61883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7D869FC-5CAB-DD63-8814-D452097CCB0C}"/>
              </a:ext>
            </a:extLst>
          </p:cNvPr>
          <p:cNvSpPr/>
          <p:nvPr/>
        </p:nvSpPr>
        <p:spPr>
          <a:xfrm>
            <a:off x="4267706" y="2734832"/>
            <a:ext cx="998876" cy="240579"/>
          </a:xfrm>
          <a:custGeom>
            <a:avLst/>
            <a:gdLst>
              <a:gd name="connsiteX0" fmla="*/ 0 w 1394691"/>
              <a:gd name="connsiteY0" fmla="*/ 0 h 240146"/>
              <a:gd name="connsiteX1" fmla="*/ 0 w 1394691"/>
              <a:gd name="connsiteY1" fmla="*/ 240146 h 240146"/>
              <a:gd name="connsiteX2" fmla="*/ 1394691 w 1394691"/>
              <a:gd name="connsiteY2" fmla="*/ 240146 h 24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691" h="240146">
                <a:moveTo>
                  <a:pt x="0" y="0"/>
                </a:moveTo>
                <a:lnTo>
                  <a:pt x="0" y="240146"/>
                </a:lnTo>
                <a:lnTo>
                  <a:pt x="1394691" y="240146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80D35D50-5274-54AD-DE9C-F73EEEBAE372}"/>
              </a:ext>
            </a:extLst>
          </p:cNvPr>
          <p:cNvSpPr/>
          <p:nvPr/>
        </p:nvSpPr>
        <p:spPr>
          <a:xfrm>
            <a:off x="4161682" y="5041900"/>
            <a:ext cx="1104900" cy="787400"/>
          </a:xfrm>
          <a:custGeom>
            <a:avLst/>
            <a:gdLst>
              <a:gd name="connsiteX0" fmla="*/ 0 w 1104900"/>
              <a:gd name="connsiteY0" fmla="*/ 787400 h 787400"/>
              <a:gd name="connsiteX1" fmla="*/ 660400 w 1104900"/>
              <a:gd name="connsiteY1" fmla="*/ 787400 h 787400"/>
              <a:gd name="connsiteX2" fmla="*/ 660400 w 1104900"/>
              <a:gd name="connsiteY2" fmla="*/ 0 h 787400"/>
              <a:gd name="connsiteX3" fmla="*/ 1104900 w 1104900"/>
              <a:gd name="connsiteY3" fmla="*/ 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4900" h="787400">
                <a:moveTo>
                  <a:pt x="0" y="787400"/>
                </a:moveTo>
                <a:lnTo>
                  <a:pt x="660400" y="787400"/>
                </a:lnTo>
                <a:lnTo>
                  <a:pt x="660400" y="0"/>
                </a:lnTo>
                <a:lnTo>
                  <a:pt x="1104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oval" w="sm" len="sm"/>
            <a:tailEnd type="arrow" w="sm" len="sm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pic>
        <p:nvPicPr>
          <p:cNvPr id="204" name="그림 203">
            <a:extLst>
              <a:ext uri="{FF2B5EF4-FFF2-40B4-BE49-F238E27FC236}">
                <a16:creationId xmlns:a16="http://schemas.microsoft.com/office/drawing/2014/main" id="{B29D221C-2F97-4815-E41E-DCBB86CD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9" y="1619717"/>
            <a:ext cx="9005455" cy="49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그림 192">
            <a:extLst>
              <a:ext uri="{FF2B5EF4-FFF2-40B4-BE49-F238E27FC236}">
                <a16:creationId xmlns:a16="http://schemas.microsoft.com/office/drawing/2014/main" id="{245078A8-66DB-4494-4C20-D6C91DF2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" y="1889953"/>
            <a:ext cx="9807921" cy="4213366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3. S/W </a:t>
            </a:r>
            <a:r>
              <a:rPr lang="ko-KR" altLang="en-US" sz="2250" b="1" dirty="0"/>
              <a:t>구성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689227-CFC8-8A52-F2C4-159A5FF32354}"/>
              </a:ext>
            </a:extLst>
          </p:cNvPr>
          <p:cNvSpPr txBox="1">
            <a:spLocks/>
          </p:cNvSpPr>
          <p:nvPr/>
        </p:nvSpPr>
        <p:spPr>
          <a:xfrm>
            <a:off x="537412" y="951349"/>
            <a:ext cx="8987589" cy="4385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</a:rPr>
              <a:t>시스템 작동 로직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045A507-12F2-675E-FABE-1C9DD6938C24}"/>
              </a:ext>
            </a:extLst>
          </p:cNvPr>
          <p:cNvSpPr txBox="1"/>
          <p:nvPr/>
        </p:nvSpPr>
        <p:spPr>
          <a:xfrm>
            <a:off x="163092" y="280655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P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01B711-01EB-426D-6771-4AF7A8460F8A}"/>
              </a:ext>
            </a:extLst>
          </p:cNvPr>
          <p:cNvSpPr txBox="1"/>
          <p:nvPr/>
        </p:nvSpPr>
        <p:spPr>
          <a:xfrm>
            <a:off x="1934742" y="216360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D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98510E2-E4B4-5EED-BC17-78BD326F6FB1}"/>
              </a:ext>
            </a:extLst>
          </p:cNvPr>
          <p:cNvSpPr txBox="1"/>
          <p:nvPr/>
        </p:nvSpPr>
        <p:spPr>
          <a:xfrm>
            <a:off x="3181350" y="2793702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N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E2AE0B7-BACB-C5F0-5C5F-D8AADDE880C6}"/>
              </a:ext>
            </a:extLst>
          </p:cNvPr>
          <p:cNvSpPr txBox="1"/>
          <p:nvPr/>
        </p:nvSpPr>
        <p:spPr>
          <a:xfrm>
            <a:off x="4643623" y="331041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R</a:t>
            </a:r>
            <a:r>
              <a:rPr lang="ko-KR" altLang="en-US" b="1" dirty="0">
                <a:solidFill>
                  <a:srgbClr val="1F4E79"/>
                </a:solidFill>
              </a:rPr>
              <a:t>단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9477431-2023-2C39-FE69-AE824F85C22C}"/>
              </a:ext>
            </a:extLst>
          </p:cNvPr>
          <p:cNvSpPr txBox="1"/>
          <p:nvPr/>
        </p:nvSpPr>
        <p:spPr>
          <a:xfrm>
            <a:off x="6004810" y="5523310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30cm</a:t>
            </a:r>
          </a:p>
          <a:p>
            <a:r>
              <a:rPr lang="ko-KR" altLang="en-US" b="1" dirty="0">
                <a:solidFill>
                  <a:srgbClr val="1F4E79"/>
                </a:solidFill>
              </a:rPr>
              <a:t>이내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AB8460E-83CA-9A28-8FA4-C878F00DC48D}"/>
              </a:ext>
            </a:extLst>
          </p:cNvPr>
          <p:cNvSpPr txBox="1"/>
          <p:nvPr/>
        </p:nvSpPr>
        <p:spPr>
          <a:xfrm>
            <a:off x="7268350" y="5523310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20cm</a:t>
            </a:r>
          </a:p>
          <a:p>
            <a:r>
              <a:rPr lang="ko-KR" altLang="en-US" b="1" dirty="0">
                <a:solidFill>
                  <a:srgbClr val="1F4E79"/>
                </a:solidFill>
              </a:rPr>
              <a:t>이내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E39B2C0-2844-A1B4-1452-610BB8B543F2}"/>
              </a:ext>
            </a:extLst>
          </p:cNvPr>
          <p:cNvSpPr txBox="1"/>
          <p:nvPr/>
        </p:nvSpPr>
        <p:spPr>
          <a:xfrm>
            <a:off x="8531890" y="5523310"/>
            <a:ext cx="177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F4E79"/>
                </a:solidFill>
              </a:rPr>
              <a:t>10cm</a:t>
            </a:r>
          </a:p>
          <a:p>
            <a:r>
              <a:rPr lang="ko-KR" altLang="en-US" b="1" dirty="0">
                <a:solidFill>
                  <a:srgbClr val="1F4E79"/>
                </a:solidFill>
              </a:rPr>
              <a:t>이내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D3F0EF9-1C9C-1413-D344-CDC8CABE763E}"/>
              </a:ext>
            </a:extLst>
          </p:cNvPr>
          <p:cNvSpPr txBox="1"/>
          <p:nvPr/>
        </p:nvSpPr>
        <p:spPr>
          <a:xfrm>
            <a:off x="611939" y="4851579"/>
            <a:ext cx="9779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SW 1 Click</a:t>
            </a:r>
            <a:endParaRPr lang="ko-KR" altLang="en-US" dirty="0"/>
          </a:p>
        </p:txBody>
      </p:sp>
      <p:sp>
        <p:nvSpPr>
          <p:cNvPr id="195" name="순서도: 처리 194">
            <a:extLst>
              <a:ext uri="{FF2B5EF4-FFF2-40B4-BE49-F238E27FC236}">
                <a16:creationId xmlns:a16="http://schemas.microsoft.com/office/drawing/2014/main" id="{7155DE3F-6020-2564-50D1-BD38100A9E77}"/>
              </a:ext>
            </a:extLst>
          </p:cNvPr>
          <p:cNvSpPr/>
          <p:nvPr/>
        </p:nvSpPr>
        <p:spPr>
          <a:xfrm>
            <a:off x="217222" y="2420667"/>
            <a:ext cx="1584967" cy="3690320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순서도: 처리 197">
            <a:extLst>
              <a:ext uri="{FF2B5EF4-FFF2-40B4-BE49-F238E27FC236}">
                <a16:creationId xmlns:a16="http://schemas.microsoft.com/office/drawing/2014/main" id="{112A0D14-0D8F-0D2D-D37A-1AAD73AC6854}"/>
              </a:ext>
            </a:extLst>
          </p:cNvPr>
          <p:cNvSpPr/>
          <p:nvPr/>
        </p:nvSpPr>
        <p:spPr>
          <a:xfrm>
            <a:off x="1856319" y="2171273"/>
            <a:ext cx="4148491" cy="3932046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BA14666-A9BD-FEA6-9724-037A0B040451}"/>
              </a:ext>
            </a:extLst>
          </p:cNvPr>
          <p:cNvSpPr txBox="1"/>
          <p:nvPr/>
        </p:nvSpPr>
        <p:spPr>
          <a:xfrm>
            <a:off x="4254500" y="2323160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Potentiometer</a:t>
            </a:r>
            <a:endParaRPr lang="ko-KR" altLang="en-US" dirty="0"/>
          </a:p>
        </p:txBody>
      </p:sp>
      <p:sp>
        <p:nvSpPr>
          <p:cNvPr id="200" name="순서도: 처리 199">
            <a:extLst>
              <a:ext uri="{FF2B5EF4-FFF2-40B4-BE49-F238E27FC236}">
                <a16:creationId xmlns:a16="http://schemas.microsoft.com/office/drawing/2014/main" id="{412EC535-E20C-75F7-22D5-F2DC105E1887}"/>
              </a:ext>
            </a:extLst>
          </p:cNvPr>
          <p:cNvSpPr/>
          <p:nvPr/>
        </p:nvSpPr>
        <p:spPr>
          <a:xfrm>
            <a:off x="4562335" y="3264244"/>
            <a:ext cx="5292619" cy="2846743"/>
          </a:xfrm>
          <a:prstGeom prst="flowChartProcess">
            <a:avLst/>
          </a:prstGeom>
          <a:noFill/>
          <a:ln w="28575">
            <a:solidFill>
              <a:srgbClr val="FF0000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A4E28FA-0304-0BF8-4CE0-98847C8A9903}"/>
              </a:ext>
            </a:extLst>
          </p:cNvPr>
          <p:cNvSpPr txBox="1"/>
          <p:nvPr/>
        </p:nvSpPr>
        <p:spPr>
          <a:xfrm>
            <a:off x="7940676" y="2972041"/>
            <a:ext cx="15843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초음파 센서</a:t>
            </a:r>
          </a:p>
        </p:txBody>
      </p:sp>
      <p:sp>
        <p:nvSpPr>
          <p:cNvPr id="202" name="순서도: 처리 201">
            <a:extLst>
              <a:ext uri="{FF2B5EF4-FFF2-40B4-BE49-F238E27FC236}">
                <a16:creationId xmlns:a16="http://schemas.microsoft.com/office/drawing/2014/main" id="{80F5459C-FDFE-B1AE-FA75-80D1DEB316C6}"/>
              </a:ext>
            </a:extLst>
          </p:cNvPr>
          <p:cNvSpPr/>
          <p:nvPr/>
        </p:nvSpPr>
        <p:spPr>
          <a:xfrm>
            <a:off x="8021490" y="1663149"/>
            <a:ext cx="1473200" cy="333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3" name="순서도: 처리 202">
            <a:extLst>
              <a:ext uri="{FF2B5EF4-FFF2-40B4-BE49-F238E27FC236}">
                <a16:creationId xmlns:a16="http://schemas.microsoft.com/office/drawing/2014/main" id="{A4CBB4D6-3590-9DCC-EDC7-A4413DB25429}"/>
              </a:ext>
            </a:extLst>
          </p:cNvPr>
          <p:cNvSpPr/>
          <p:nvPr/>
        </p:nvSpPr>
        <p:spPr>
          <a:xfrm>
            <a:off x="8044490" y="2185174"/>
            <a:ext cx="1473200" cy="3333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tailEnd type="arrow"/>
          </a:ln>
          <a:effectLst>
            <a:glow rad="50800">
              <a:schemeClr val="bg1"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출력 </a:t>
            </a:r>
            <a:r>
              <a:rPr lang="en-US" altLang="ko-KR" dirty="0">
                <a:solidFill>
                  <a:schemeClr val="tx1"/>
                </a:solidFill>
              </a:rPr>
              <a:t>H/W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  <p:bldP spid="194" grpId="1" animBg="1"/>
      <p:bldP spid="195" grpId="0" animBg="1"/>
      <p:bldP spid="195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C541F1B-60C1-B128-30A6-2275E529EC89}"/>
              </a:ext>
            </a:extLst>
          </p:cNvPr>
          <p:cNvCxnSpPr>
            <a:cxnSpLocks/>
          </p:cNvCxnSpPr>
          <p:nvPr/>
        </p:nvCxnSpPr>
        <p:spPr>
          <a:xfrm>
            <a:off x="587745" y="751129"/>
            <a:ext cx="8937256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B289C0-12EC-C37E-A538-F739A0B48526}"/>
              </a:ext>
            </a:extLst>
          </p:cNvPr>
          <p:cNvSpPr txBox="1"/>
          <p:nvPr/>
        </p:nvSpPr>
        <p:spPr>
          <a:xfrm>
            <a:off x="537412" y="335630"/>
            <a:ext cx="39078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50" b="1" dirty="0"/>
              <a:t>4. </a:t>
            </a:r>
            <a:r>
              <a:rPr lang="ko-KR" altLang="en-US" sz="2250" b="1" dirty="0"/>
              <a:t>개발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204D4B-066A-80FB-5EEC-701DED0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9746"/>
              </p:ext>
            </p:extLst>
          </p:nvPr>
        </p:nvGraphicFramePr>
        <p:xfrm>
          <a:off x="448373" y="1189711"/>
          <a:ext cx="9216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012">
                  <a:extLst>
                    <a:ext uri="{9D8B030D-6E8A-4147-A177-3AD203B41FA5}">
                      <a16:colId xmlns:a16="http://schemas.microsoft.com/office/drawing/2014/main" val="3238675844"/>
                    </a:ext>
                  </a:extLst>
                </a:gridCol>
                <a:gridCol w="1012988">
                  <a:extLst>
                    <a:ext uri="{9D8B030D-6E8A-4147-A177-3AD203B41FA5}">
                      <a16:colId xmlns:a16="http://schemas.microsoft.com/office/drawing/2014/main" val="84053051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86212418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1396269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58733625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756308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 담당 및 일정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9/26(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9/27(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10/4(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10/5(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140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Motor &amp; Potentiometer</a:t>
                      </a: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채석진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424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057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6179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Ultrasonic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문서 작성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안상준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092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558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78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Buzzer &amp;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통합 검증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en-US" altLang="ko-KR" sz="14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정성진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047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351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6585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j-ea"/>
                          <a:ea typeface="+mj-ea"/>
                        </a:rPr>
                        <a:t>LED &amp; </a:t>
                      </a:r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통합 검증</a:t>
                      </a:r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endParaRPr lang="en-US" altLang="ko-KR" sz="1400" dirty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박대현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설계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1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651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j-ea"/>
                          <a:ea typeface="+mj-ea"/>
                        </a:rPr>
                        <a:t>검증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889688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7811324-661B-83B6-6D0B-3DB3A79897C0}"/>
              </a:ext>
            </a:extLst>
          </p:cNvPr>
          <p:cNvSpPr/>
          <p:nvPr/>
        </p:nvSpPr>
        <p:spPr>
          <a:xfrm>
            <a:off x="3805382" y="154247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E896140-8100-1E98-0A14-24F21BD4D9BF}"/>
              </a:ext>
            </a:extLst>
          </p:cNvPr>
          <p:cNvSpPr/>
          <p:nvPr/>
        </p:nvSpPr>
        <p:spPr>
          <a:xfrm>
            <a:off x="3805382" y="2661230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2C8B6C-8948-6DDC-809A-4BBA7D1BF410}"/>
              </a:ext>
            </a:extLst>
          </p:cNvPr>
          <p:cNvSpPr/>
          <p:nvPr/>
        </p:nvSpPr>
        <p:spPr>
          <a:xfrm>
            <a:off x="3805382" y="378163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E573192-F0F3-00B2-0E93-18642775653B}"/>
              </a:ext>
            </a:extLst>
          </p:cNvPr>
          <p:cNvSpPr/>
          <p:nvPr/>
        </p:nvSpPr>
        <p:spPr>
          <a:xfrm>
            <a:off x="3805382" y="4900391"/>
            <a:ext cx="1147618" cy="2586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4D8E82D-3430-E6BF-2587-EC6A2B5ADBE8}"/>
              </a:ext>
            </a:extLst>
          </p:cNvPr>
          <p:cNvSpPr/>
          <p:nvPr/>
        </p:nvSpPr>
        <p:spPr>
          <a:xfrm>
            <a:off x="5301672" y="1921161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2828000-AD39-AE8A-66B2-68953B521EE1}"/>
              </a:ext>
            </a:extLst>
          </p:cNvPr>
          <p:cNvSpPr/>
          <p:nvPr/>
        </p:nvSpPr>
        <p:spPr>
          <a:xfrm>
            <a:off x="6920346" y="2282551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F264954-D841-622E-FFD6-D6F9CD476AD5}"/>
              </a:ext>
            </a:extLst>
          </p:cNvPr>
          <p:cNvSpPr/>
          <p:nvPr/>
        </p:nvSpPr>
        <p:spPr>
          <a:xfrm>
            <a:off x="5301672" y="3039902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2777E3A-9CC4-7C21-9B20-C0360FCEDD10}"/>
              </a:ext>
            </a:extLst>
          </p:cNvPr>
          <p:cNvSpPr/>
          <p:nvPr/>
        </p:nvSpPr>
        <p:spPr>
          <a:xfrm>
            <a:off x="6920346" y="3401292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2D3780-6C7B-509E-7B99-EDD08DBE766B}"/>
              </a:ext>
            </a:extLst>
          </p:cNvPr>
          <p:cNvSpPr/>
          <p:nvPr/>
        </p:nvSpPr>
        <p:spPr>
          <a:xfrm>
            <a:off x="5301672" y="4133245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E938A27-0A3F-5087-782D-0D13D0D11A8F}"/>
              </a:ext>
            </a:extLst>
          </p:cNvPr>
          <p:cNvSpPr/>
          <p:nvPr/>
        </p:nvSpPr>
        <p:spPr>
          <a:xfrm>
            <a:off x="6920346" y="4494635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676645-43CB-2C8E-EDD2-27C22046FB7B}"/>
              </a:ext>
            </a:extLst>
          </p:cNvPr>
          <p:cNvSpPr/>
          <p:nvPr/>
        </p:nvSpPr>
        <p:spPr>
          <a:xfrm>
            <a:off x="5301672" y="5251986"/>
            <a:ext cx="2623127" cy="2586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8B62067-A42A-723F-845B-0BE88864ED9F}"/>
              </a:ext>
            </a:extLst>
          </p:cNvPr>
          <p:cNvSpPr/>
          <p:nvPr/>
        </p:nvSpPr>
        <p:spPr>
          <a:xfrm>
            <a:off x="6920346" y="5613376"/>
            <a:ext cx="2623127" cy="2586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  <a:headEnd type="oval" w="sm" len="sm"/>
          <a:tailEnd type="arrow" w="sm" len="sm"/>
        </a:ln>
        <a:effectLst>
          <a:glow rad="50800">
            <a:schemeClr val="bg1">
              <a:alpha val="80000"/>
            </a:schemeClr>
          </a:glo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2050</TotalTime>
  <Words>410</Words>
  <Application>Microsoft Office PowerPoint</Application>
  <PresentationFormat>A4 용지(210x297mm)</PresentationFormat>
  <Paragraphs>123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47</cp:revision>
  <dcterms:created xsi:type="dcterms:W3CDTF">2023-03-23T04:10:58Z</dcterms:created>
  <dcterms:modified xsi:type="dcterms:W3CDTF">2023-10-05T04:17:11Z</dcterms:modified>
</cp:coreProperties>
</file>