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8" r:id="rId3"/>
    <p:sldId id="269" r:id="rId4"/>
    <p:sldId id="257" r:id="rId5"/>
    <p:sldId id="263" r:id="rId6"/>
    <p:sldId id="259" r:id="rId7"/>
    <p:sldId id="260" r:id="rId8"/>
    <p:sldId id="261" r:id="rId9"/>
    <p:sldId id="262"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AC6CC0-2C2B-4DAA-8ACC-AD8D35689633}">
          <p14:sldIdLst>
            <p14:sldId id="256"/>
            <p14:sldId id="268"/>
            <p14:sldId id="269"/>
            <p14:sldId id="257"/>
            <p14:sldId id="263"/>
            <p14:sldId id="259"/>
            <p14:sldId id="260"/>
            <p14:sldId id="261"/>
            <p14:sldId id="262"/>
            <p14:sldId id="266"/>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54256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D79901-D30D-4ED6-AB26-B6D1A77FB1A4}" type="datetimeFigureOut">
              <a:rPr lang="ru-RU" smtClean="0"/>
              <a:t>01.10.2024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304296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3924955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88806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2206032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250772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48247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428410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99796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276553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79901-D30D-4ED6-AB26-B6D1A77FB1A4}" type="datetimeFigureOut">
              <a:rPr lang="ru-RU" smtClean="0"/>
              <a:t>01.10.2024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287233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D79901-D30D-4ED6-AB26-B6D1A77FB1A4}" type="datetimeFigureOut">
              <a:rPr lang="ru-RU" smtClean="0"/>
              <a:t>01.10.2024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146951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D79901-D30D-4ED6-AB26-B6D1A77FB1A4}" type="datetimeFigureOut">
              <a:rPr lang="ru-RU" smtClean="0"/>
              <a:t>01.10.2024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130521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D79901-D30D-4ED6-AB26-B6D1A77FB1A4}" type="datetimeFigureOut">
              <a:rPr lang="ru-RU" smtClean="0"/>
              <a:t>01.10.2024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41227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79901-D30D-4ED6-AB26-B6D1A77FB1A4}" type="datetimeFigureOut">
              <a:rPr lang="ru-RU" smtClean="0"/>
              <a:t>01.10.2024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218358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D79901-D30D-4ED6-AB26-B6D1A77FB1A4}" type="datetimeFigureOut">
              <a:rPr lang="ru-RU" smtClean="0"/>
              <a:t>01.10.2024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104553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D79901-D30D-4ED6-AB26-B6D1A77FB1A4}" type="datetimeFigureOut">
              <a:rPr lang="ru-RU" smtClean="0"/>
              <a:t>01.10.2024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1094596-8989-4FFE-B735-F5CF143A4DC0}" type="slidenum">
              <a:rPr lang="ru-RU" smtClean="0"/>
              <a:t>‹#›</a:t>
            </a:fld>
            <a:endParaRPr lang="ru-RU"/>
          </a:p>
        </p:txBody>
      </p:sp>
    </p:spTree>
    <p:extLst>
      <p:ext uri="{BB962C8B-B14F-4D97-AF65-F5344CB8AC3E}">
        <p14:creationId xmlns:p14="http://schemas.microsoft.com/office/powerpoint/2010/main" val="366216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D79901-D30D-4ED6-AB26-B6D1A77FB1A4}" type="datetimeFigureOut">
              <a:rPr lang="ru-RU" smtClean="0"/>
              <a:t>01.10.2024</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094596-8989-4FFE-B735-F5CF143A4DC0}" type="slidenum">
              <a:rPr lang="ru-RU" smtClean="0"/>
              <a:t>‹#›</a:t>
            </a:fld>
            <a:endParaRPr lang="ru-RU"/>
          </a:p>
        </p:txBody>
      </p:sp>
    </p:spTree>
    <p:extLst>
      <p:ext uri="{BB962C8B-B14F-4D97-AF65-F5344CB8AC3E}">
        <p14:creationId xmlns:p14="http://schemas.microsoft.com/office/powerpoint/2010/main" val="19651247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06C4-AEB8-4722-5F3F-093B48412B82}"/>
              </a:ext>
            </a:extLst>
          </p:cNvPr>
          <p:cNvSpPr>
            <a:spLocks noGrp="1"/>
          </p:cNvSpPr>
          <p:nvPr>
            <p:ph type="ctrTitle"/>
          </p:nvPr>
        </p:nvSpPr>
        <p:spPr/>
        <p:txBody>
          <a:bodyPr/>
          <a:lstStyle/>
          <a:p>
            <a:r>
              <a:rPr lang="en-US" dirty="0"/>
              <a:t>Churn Analysis </a:t>
            </a:r>
            <a:endParaRPr lang="ru-RU" dirty="0"/>
          </a:p>
        </p:txBody>
      </p:sp>
      <p:sp>
        <p:nvSpPr>
          <p:cNvPr id="3" name="Subtitle 2">
            <a:extLst>
              <a:ext uri="{FF2B5EF4-FFF2-40B4-BE49-F238E27FC236}">
                <a16:creationId xmlns:a16="http://schemas.microsoft.com/office/drawing/2014/main" id="{C7321BB0-BA91-B44F-558C-76E2459ED9D3}"/>
              </a:ext>
            </a:extLst>
          </p:cNvPr>
          <p:cNvSpPr>
            <a:spLocks noGrp="1"/>
          </p:cNvSpPr>
          <p:nvPr>
            <p:ph type="subTitle" idx="1"/>
          </p:nvPr>
        </p:nvSpPr>
        <p:spPr>
          <a:xfrm>
            <a:off x="4515377" y="3996267"/>
            <a:ext cx="6987645" cy="2394701"/>
          </a:xfrm>
        </p:spPr>
        <p:txBody>
          <a:bodyPr>
            <a:normAutofit lnSpcReduction="10000"/>
          </a:bodyPr>
          <a:lstStyle/>
          <a:p>
            <a:r>
              <a:rPr lang="en-US" sz="2800" b="1" dirty="0">
                <a:solidFill>
                  <a:srgbClr val="C00000"/>
                </a:solidFill>
              </a:rPr>
              <a:t>Group  7</a:t>
            </a:r>
          </a:p>
          <a:p>
            <a:r>
              <a:rPr lang="en-US" sz="1600" dirty="0" err="1"/>
              <a:t>Kaike</a:t>
            </a:r>
            <a:r>
              <a:rPr lang="en-US" sz="1600" dirty="0"/>
              <a:t> Vieira</a:t>
            </a:r>
          </a:p>
          <a:p>
            <a:r>
              <a:rPr lang="en-US" sz="1600" dirty="0"/>
              <a:t>Azizbek Makhmudov</a:t>
            </a:r>
          </a:p>
          <a:p>
            <a:r>
              <a:rPr lang="en-US" sz="1600" dirty="0"/>
              <a:t>Kateryna </a:t>
            </a:r>
            <a:r>
              <a:rPr lang="en-US" sz="1600" dirty="0" err="1"/>
              <a:t>Padopryhora</a:t>
            </a:r>
            <a:endParaRPr lang="en-US" sz="1600" dirty="0"/>
          </a:p>
          <a:p>
            <a:r>
              <a:rPr lang="en-US" sz="1600" dirty="0"/>
              <a:t>Sonal Rathod </a:t>
            </a:r>
          </a:p>
          <a:p>
            <a:r>
              <a:rPr lang="en-US" sz="1600" dirty="0"/>
              <a:t>Avani Panchal</a:t>
            </a:r>
          </a:p>
          <a:p>
            <a:pPr algn="l"/>
            <a:endParaRPr lang="en-US" sz="2400" dirty="0">
              <a:solidFill>
                <a:srgbClr val="C00000"/>
              </a:solidFill>
            </a:endParaRPr>
          </a:p>
        </p:txBody>
      </p:sp>
    </p:spTree>
    <p:extLst>
      <p:ext uri="{BB962C8B-B14F-4D97-AF65-F5344CB8AC3E}">
        <p14:creationId xmlns:p14="http://schemas.microsoft.com/office/powerpoint/2010/main" val="1835578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47F75-8CAF-249F-6D5E-8D878A4DB5DF}"/>
              </a:ext>
            </a:extLst>
          </p:cNvPr>
          <p:cNvSpPr txBox="1"/>
          <p:nvPr/>
        </p:nvSpPr>
        <p:spPr>
          <a:xfrm>
            <a:off x="2836606" y="324465"/>
            <a:ext cx="6518788" cy="646331"/>
          </a:xfrm>
          <a:prstGeom prst="rect">
            <a:avLst/>
          </a:prstGeom>
          <a:noFill/>
        </p:spPr>
        <p:txBody>
          <a:bodyPr wrap="square" rtlCol="0">
            <a:spAutoFit/>
          </a:bodyPr>
          <a:lstStyle/>
          <a:p>
            <a:pPr algn="ctr"/>
            <a:r>
              <a:rPr lang="en-US" sz="3600" dirty="0">
                <a:latin typeface="+mj-lt"/>
              </a:rPr>
              <a:t>Groups Likely To Churn</a:t>
            </a:r>
            <a:endParaRPr lang="en-CA" sz="3600" dirty="0">
              <a:latin typeface="+mj-lt"/>
            </a:endParaRPr>
          </a:p>
        </p:txBody>
      </p:sp>
      <p:sp>
        <p:nvSpPr>
          <p:cNvPr id="3" name="TextBox 2">
            <a:extLst>
              <a:ext uri="{FF2B5EF4-FFF2-40B4-BE49-F238E27FC236}">
                <a16:creationId xmlns:a16="http://schemas.microsoft.com/office/drawing/2014/main" id="{3FCCC3A0-3B53-7710-47F9-B10F71BA353F}"/>
              </a:ext>
            </a:extLst>
          </p:cNvPr>
          <p:cNvSpPr txBox="1"/>
          <p:nvPr/>
        </p:nvSpPr>
        <p:spPr>
          <a:xfrm>
            <a:off x="1877961" y="2052344"/>
            <a:ext cx="10058400" cy="5262979"/>
          </a:xfrm>
          <a:prstGeom prst="rect">
            <a:avLst/>
          </a:prstGeom>
          <a:noFill/>
        </p:spPr>
        <p:txBody>
          <a:bodyPr wrap="square" rtlCol="0">
            <a:spAutoFit/>
          </a:bodyPr>
          <a:lstStyle/>
          <a:p>
            <a:pPr marL="285750" indent="-285750">
              <a:buFont typeface="Arial" panose="020B0604020202020204" pitchFamily="34" charset="0"/>
              <a:buChar char="•"/>
            </a:pPr>
            <a:r>
              <a:rPr lang="en-CA" sz="2400" b="1" dirty="0"/>
              <a:t>Urban and Developing Area Customers</a:t>
            </a:r>
            <a:r>
              <a:rPr lang="en-CA" sz="2400" dirty="0"/>
              <a:t>: These regions exhibit higher churn compared to big cities. </a:t>
            </a:r>
          </a:p>
          <a:p>
            <a:pPr marL="285750" indent="-285750">
              <a:buFont typeface="Arial" panose="020B0604020202020204" pitchFamily="34" charset="0"/>
              <a:buChar char="•"/>
            </a:pPr>
            <a:endParaRPr lang="en-CA" sz="2400" b="1" dirty="0"/>
          </a:p>
          <a:p>
            <a:pPr marL="285750" indent="-285750">
              <a:buFont typeface="Arial" panose="020B0604020202020204" pitchFamily="34" charset="0"/>
              <a:buChar char="•"/>
            </a:pPr>
            <a:r>
              <a:rPr lang="en-CA" sz="2400" b="1" dirty="0"/>
              <a:t>Mobile Phone Users</a:t>
            </a:r>
            <a:r>
              <a:rPr lang="en-CA" sz="2400" dirty="0"/>
              <a:t>: Customers using mobile devices are almost twice as likely to churn compared to those using computers.</a:t>
            </a:r>
          </a:p>
          <a:p>
            <a:endParaRPr lang="en-CA" sz="2400" dirty="0"/>
          </a:p>
          <a:p>
            <a:pPr marL="285750" indent="-285750">
              <a:buFont typeface="Arial" panose="020B0604020202020204" pitchFamily="34" charset="0"/>
              <a:buChar char="•"/>
            </a:pPr>
            <a:r>
              <a:rPr lang="en-CA" sz="2400" b="1" dirty="0"/>
              <a:t>Phone Market Customers</a:t>
            </a:r>
            <a:r>
              <a:rPr lang="en-CA" sz="2400" dirty="0"/>
              <a:t>: The phone market shows high churn despite its prominence, indicating a need for service or experience enhancements.</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306686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C375-9295-2D03-90A8-4C62633A946C}"/>
              </a:ext>
            </a:extLst>
          </p:cNvPr>
          <p:cNvSpPr>
            <a:spLocks noGrp="1"/>
          </p:cNvSpPr>
          <p:nvPr>
            <p:ph type="title"/>
          </p:nvPr>
        </p:nvSpPr>
        <p:spPr>
          <a:xfrm>
            <a:off x="1484310" y="221226"/>
            <a:ext cx="10018713" cy="513735"/>
          </a:xfrm>
        </p:spPr>
        <p:txBody>
          <a:bodyPr>
            <a:normAutofit fontScale="90000"/>
          </a:bodyPr>
          <a:lstStyle/>
          <a:p>
            <a:r>
              <a:rPr lang="en-US" dirty="0"/>
              <a:t>Recommendations</a:t>
            </a:r>
            <a:endParaRPr lang="ru-RU" dirty="0"/>
          </a:p>
        </p:txBody>
      </p:sp>
      <p:sp>
        <p:nvSpPr>
          <p:cNvPr id="3" name="Content Placeholder 2">
            <a:extLst>
              <a:ext uri="{FF2B5EF4-FFF2-40B4-BE49-F238E27FC236}">
                <a16:creationId xmlns:a16="http://schemas.microsoft.com/office/drawing/2014/main" id="{2DCEB6B7-929D-AB0B-FDB5-8213B737F7A9}"/>
              </a:ext>
            </a:extLst>
          </p:cNvPr>
          <p:cNvSpPr>
            <a:spLocks noGrp="1"/>
          </p:cNvSpPr>
          <p:nvPr>
            <p:ph idx="1"/>
          </p:nvPr>
        </p:nvSpPr>
        <p:spPr>
          <a:xfrm>
            <a:off x="1484310" y="934064"/>
            <a:ext cx="10018713" cy="4788310"/>
          </a:xfrm>
        </p:spPr>
        <p:txBody>
          <a:bodyPr anchor="t">
            <a:normAutofit lnSpcReduction="10000"/>
          </a:bodyPr>
          <a:lstStyle/>
          <a:p>
            <a:endParaRPr lang="en-US" sz="2000" b="1" dirty="0"/>
          </a:p>
          <a:p>
            <a:r>
              <a:rPr lang="en-US" b="1" dirty="0"/>
              <a:t>Focus on Retention within the First Two Months</a:t>
            </a:r>
            <a:r>
              <a:rPr lang="en-US" dirty="0"/>
              <a:t>: </a:t>
            </a:r>
          </a:p>
          <a:p>
            <a:pPr lvl="1"/>
            <a:r>
              <a:rPr lang="en-US" dirty="0"/>
              <a:t>Implement proactive engagement strategies to keep customers beyond the critical early phase of the subscription;</a:t>
            </a:r>
          </a:p>
          <a:p>
            <a:pPr lvl="1"/>
            <a:r>
              <a:rPr lang="en-US" dirty="0">
                <a:effectLst/>
                <a:ea typeface="Calibri" panose="020F0502020204030204" pitchFamily="34" charset="0"/>
                <a:cs typeface="Times New Roman" panose="02020603050405020304" pitchFamily="18" charset="0"/>
              </a:rPr>
              <a:t>Schedule proactive check-ins with customers to gather feedback and address concerns before they decide to leave.</a:t>
            </a:r>
          </a:p>
          <a:p>
            <a:pPr marL="457200" lvl="1" indent="0">
              <a:buNone/>
            </a:pPr>
            <a:endParaRPr lang="en-US" sz="1600" dirty="0"/>
          </a:p>
          <a:p>
            <a:r>
              <a:rPr lang="en-US" b="1" dirty="0">
                <a:effectLst/>
                <a:ea typeface="Calibri" panose="020F0502020204030204" pitchFamily="34" charset="0"/>
                <a:cs typeface="Times New Roman" panose="02020603050405020304" pitchFamily="18" charset="0"/>
              </a:rPr>
              <a:t>Targeted Engagement for Urban and Developing Area Customers</a:t>
            </a:r>
            <a:r>
              <a:rPr lang="en-US" dirty="0">
                <a:effectLst/>
                <a:ea typeface="Calibri" panose="020F0502020204030204" pitchFamily="34" charset="0"/>
                <a:cs typeface="Times New Roman" panose="02020603050405020304" pitchFamily="18" charset="0"/>
              </a:rPr>
              <a:t>:</a:t>
            </a:r>
          </a:p>
          <a:p>
            <a:pPr lvl="1"/>
            <a:r>
              <a:rPr lang="en-US" dirty="0">
                <a:effectLst/>
                <a:ea typeface="Calibri" panose="020F0502020204030204" pitchFamily="34" charset="0"/>
                <a:cs typeface="Times New Roman" panose="02020603050405020304" pitchFamily="18" charset="0"/>
              </a:rPr>
              <a:t>Develop marketing strategies that resonate with the unique preferences and challenges of customers in these regions;</a:t>
            </a:r>
          </a:p>
          <a:p>
            <a:pPr lvl="1"/>
            <a:r>
              <a:rPr lang="en-US" kern="100" dirty="0">
                <a:effectLst/>
                <a:ea typeface="Calibri" panose="020F0502020204030204" pitchFamily="34" charset="0"/>
                <a:cs typeface="Times New Roman" panose="02020603050405020304" pitchFamily="18" charset="0"/>
              </a:rPr>
              <a:t>Collaborate with local businesses to create offers that are appropriate to this demographic.</a:t>
            </a:r>
            <a:endParaRPr lang="en-US" dirty="0"/>
          </a:p>
          <a:p>
            <a:pPr marL="0" indent="0">
              <a:buNone/>
            </a:pPr>
            <a:endParaRPr lang="ru-RU" dirty="0"/>
          </a:p>
        </p:txBody>
      </p:sp>
    </p:spTree>
    <p:extLst>
      <p:ext uri="{BB962C8B-B14F-4D97-AF65-F5344CB8AC3E}">
        <p14:creationId xmlns:p14="http://schemas.microsoft.com/office/powerpoint/2010/main" val="48349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C375-9295-2D03-90A8-4C62633A946C}"/>
              </a:ext>
            </a:extLst>
          </p:cNvPr>
          <p:cNvSpPr>
            <a:spLocks noGrp="1"/>
          </p:cNvSpPr>
          <p:nvPr>
            <p:ph type="title"/>
          </p:nvPr>
        </p:nvSpPr>
        <p:spPr>
          <a:xfrm>
            <a:off x="1484310" y="221226"/>
            <a:ext cx="10018713" cy="513735"/>
          </a:xfrm>
        </p:spPr>
        <p:txBody>
          <a:bodyPr>
            <a:normAutofit fontScale="90000"/>
          </a:bodyPr>
          <a:lstStyle/>
          <a:p>
            <a:r>
              <a:rPr lang="en-US" dirty="0"/>
              <a:t>Recommendations</a:t>
            </a:r>
            <a:endParaRPr lang="ru-RU" dirty="0"/>
          </a:p>
        </p:txBody>
      </p:sp>
      <p:sp>
        <p:nvSpPr>
          <p:cNvPr id="3" name="Content Placeholder 2">
            <a:extLst>
              <a:ext uri="{FF2B5EF4-FFF2-40B4-BE49-F238E27FC236}">
                <a16:creationId xmlns:a16="http://schemas.microsoft.com/office/drawing/2014/main" id="{2DCEB6B7-929D-AB0B-FDB5-8213B737F7A9}"/>
              </a:ext>
            </a:extLst>
          </p:cNvPr>
          <p:cNvSpPr>
            <a:spLocks noGrp="1"/>
          </p:cNvSpPr>
          <p:nvPr>
            <p:ph idx="1"/>
          </p:nvPr>
        </p:nvSpPr>
        <p:spPr>
          <a:xfrm>
            <a:off x="1484310" y="934064"/>
            <a:ext cx="10018713" cy="4788310"/>
          </a:xfrm>
        </p:spPr>
        <p:txBody>
          <a:bodyPr anchor="t">
            <a:normAutofit/>
          </a:bodyPr>
          <a:lstStyle/>
          <a:p>
            <a:endParaRPr lang="en-US" sz="2000" b="1" dirty="0"/>
          </a:p>
          <a:p>
            <a:r>
              <a:rPr lang="en-US" b="1" dirty="0"/>
              <a:t>Improve the Phone Market Experience</a:t>
            </a:r>
            <a:r>
              <a:rPr lang="en-US" dirty="0"/>
              <a:t>: </a:t>
            </a:r>
          </a:p>
          <a:p>
            <a:pPr lvl="1"/>
            <a:r>
              <a:rPr lang="en-CA" dirty="0"/>
              <a:t>Create targeted promotions for existing mobile phone customers, such as discounts on accessories, trade-in deals, or upgrade offers.</a:t>
            </a:r>
          </a:p>
          <a:p>
            <a:pPr marL="457200" lvl="1" indent="0">
              <a:buNone/>
            </a:pPr>
            <a:endParaRPr lang="en-US" sz="1800" b="1" dirty="0"/>
          </a:p>
          <a:p>
            <a:r>
              <a:rPr lang="en-US" b="1" dirty="0"/>
              <a:t>Encourage Computer-Based Cancellations</a:t>
            </a:r>
            <a:r>
              <a:rPr lang="en-US" dirty="0"/>
              <a:t>: </a:t>
            </a:r>
          </a:p>
          <a:p>
            <a:pPr lvl="1"/>
            <a:r>
              <a:rPr lang="en-US" dirty="0"/>
              <a:t>To reduce impulsive churn, it is recommended to restrict cancellation actions on mobile devices and require customers to use computers for account closures.</a:t>
            </a:r>
          </a:p>
          <a:p>
            <a:pPr marL="0" indent="0">
              <a:buNone/>
            </a:pPr>
            <a:endParaRPr lang="ru-RU" dirty="0"/>
          </a:p>
        </p:txBody>
      </p:sp>
    </p:spTree>
    <p:extLst>
      <p:ext uri="{BB962C8B-B14F-4D97-AF65-F5344CB8AC3E}">
        <p14:creationId xmlns:p14="http://schemas.microsoft.com/office/powerpoint/2010/main" val="256109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B2CD-816C-F83D-2075-5B886BB7B9EC}"/>
              </a:ext>
            </a:extLst>
          </p:cNvPr>
          <p:cNvSpPr>
            <a:spLocks noGrp="1"/>
          </p:cNvSpPr>
          <p:nvPr>
            <p:ph type="title"/>
          </p:nvPr>
        </p:nvSpPr>
        <p:spPr>
          <a:xfrm>
            <a:off x="1086643" y="259327"/>
            <a:ext cx="10018713" cy="930376"/>
          </a:xfrm>
        </p:spPr>
        <p:txBody>
          <a:bodyPr anchor="t">
            <a:normAutofit/>
          </a:bodyPr>
          <a:lstStyle/>
          <a:p>
            <a:r>
              <a:rPr lang="en-US" sz="3600" dirty="0"/>
              <a:t>Context of Project</a:t>
            </a:r>
            <a:endParaRPr lang="en-CA" sz="3600" dirty="0"/>
          </a:p>
        </p:txBody>
      </p:sp>
      <p:sp>
        <p:nvSpPr>
          <p:cNvPr id="3" name="Content Placeholder 2">
            <a:extLst>
              <a:ext uri="{FF2B5EF4-FFF2-40B4-BE49-F238E27FC236}">
                <a16:creationId xmlns:a16="http://schemas.microsoft.com/office/drawing/2014/main" id="{5039732D-6083-AF17-78B0-A0F3C646CED4}"/>
              </a:ext>
            </a:extLst>
          </p:cNvPr>
          <p:cNvSpPr>
            <a:spLocks noGrp="1"/>
          </p:cNvSpPr>
          <p:nvPr>
            <p:ph idx="1"/>
          </p:nvPr>
        </p:nvSpPr>
        <p:spPr>
          <a:xfrm>
            <a:off x="1464646" y="1288026"/>
            <a:ext cx="10018713" cy="5161935"/>
          </a:xfrm>
        </p:spPr>
        <p:txBody>
          <a:bodyPr/>
          <a:lstStyle/>
          <a:p>
            <a:pPr marL="0" indent="0">
              <a:buNone/>
            </a:pPr>
            <a:r>
              <a:rPr lang="en-CA" dirty="0"/>
              <a:t>In today’s competitive business environment, customer retention is critical for maintaining profitability. Understanding </a:t>
            </a:r>
            <a:r>
              <a:rPr lang="en-CA" b="1" dirty="0"/>
              <a:t>why customers churn</a:t>
            </a:r>
            <a:r>
              <a:rPr lang="en-CA" dirty="0"/>
              <a:t> (leave) is essential for businesses to grow and maintain their customer base. </a:t>
            </a:r>
          </a:p>
          <a:p>
            <a:pPr marL="0" indent="0">
              <a:buNone/>
            </a:pPr>
            <a:endParaRPr lang="en-CA" dirty="0"/>
          </a:p>
          <a:p>
            <a:pPr marL="0" indent="0">
              <a:buNone/>
            </a:pPr>
            <a:r>
              <a:rPr lang="en-CA" dirty="0"/>
              <a:t>This project aims to explore patterns of customer churn, identify the key factor, and provide recommendations for reducing churn.</a:t>
            </a:r>
          </a:p>
          <a:p>
            <a:pPr marL="0" indent="0">
              <a:buNone/>
            </a:pPr>
            <a:endParaRPr lang="en-CA" dirty="0"/>
          </a:p>
          <a:p>
            <a:pPr marL="0" indent="0">
              <a:buNone/>
            </a:pPr>
            <a:r>
              <a:rPr lang="en-CA" dirty="0"/>
              <a:t>Focusing on customer churn helps improve overall marketing efficiency. This analysis dives into various customer segments, their behaviors, and how these impact churn rates.</a:t>
            </a:r>
          </a:p>
          <a:p>
            <a:pPr marL="0" indent="0">
              <a:buNone/>
            </a:pPr>
            <a:endParaRPr lang="en-CA" dirty="0"/>
          </a:p>
        </p:txBody>
      </p:sp>
    </p:spTree>
    <p:extLst>
      <p:ext uri="{BB962C8B-B14F-4D97-AF65-F5344CB8AC3E}">
        <p14:creationId xmlns:p14="http://schemas.microsoft.com/office/powerpoint/2010/main" val="356873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3B37-B360-DA02-8B9F-CCAE0887C728}"/>
              </a:ext>
            </a:extLst>
          </p:cNvPr>
          <p:cNvSpPr>
            <a:spLocks noGrp="1"/>
          </p:cNvSpPr>
          <p:nvPr>
            <p:ph type="title"/>
          </p:nvPr>
        </p:nvSpPr>
        <p:spPr>
          <a:xfrm>
            <a:off x="1086643" y="390834"/>
            <a:ext cx="10018713" cy="897194"/>
          </a:xfrm>
        </p:spPr>
        <p:txBody>
          <a:bodyPr anchor="t"/>
          <a:lstStyle/>
          <a:p>
            <a:r>
              <a:rPr lang="en-US" sz="3600" dirty="0"/>
              <a:t>Objectives</a:t>
            </a:r>
            <a:r>
              <a:rPr lang="en-US" dirty="0"/>
              <a:t> </a:t>
            </a:r>
            <a:endParaRPr lang="en-CA" dirty="0"/>
          </a:p>
        </p:txBody>
      </p:sp>
      <p:sp>
        <p:nvSpPr>
          <p:cNvPr id="3" name="Content Placeholder 2">
            <a:extLst>
              <a:ext uri="{FF2B5EF4-FFF2-40B4-BE49-F238E27FC236}">
                <a16:creationId xmlns:a16="http://schemas.microsoft.com/office/drawing/2014/main" id="{1458C91B-5CD4-477C-D89F-9C9360B44C23}"/>
              </a:ext>
            </a:extLst>
          </p:cNvPr>
          <p:cNvSpPr>
            <a:spLocks noGrp="1"/>
          </p:cNvSpPr>
          <p:nvPr>
            <p:ph idx="1"/>
          </p:nvPr>
        </p:nvSpPr>
        <p:spPr>
          <a:xfrm>
            <a:off x="1484310" y="1445343"/>
            <a:ext cx="10018713" cy="4906296"/>
          </a:xfrm>
        </p:spPr>
        <p:txBody>
          <a:bodyPr>
            <a:normAutofit/>
          </a:bodyPr>
          <a:lstStyle/>
          <a:p>
            <a:r>
              <a:rPr lang="en-CA" dirty="0"/>
              <a:t>The primary objective of this analysis is to </a:t>
            </a:r>
            <a:r>
              <a:rPr lang="en-CA" b="1" dirty="0"/>
              <a:t>identify customer groups most likely to churn</a:t>
            </a:r>
            <a:r>
              <a:rPr lang="en-CA" dirty="0"/>
              <a:t> and determine the factors contributing to their churn. This includes:</a:t>
            </a:r>
          </a:p>
          <a:p>
            <a:pPr marL="0" indent="0">
              <a:buNone/>
            </a:pPr>
            <a:endParaRPr lang="en-CA" dirty="0"/>
          </a:p>
          <a:p>
            <a:pPr lvl="1"/>
            <a:r>
              <a:rPr lang="en-CA" b="1" dirty="0"/>
              <a:t>Segmenting customers</a:t>
            </a:r>
            <a:r>
              <a:rPr lang="en-CA" dirty="0"/>
              <a:t> based on geography, device usage, gender and other attributes to find churn patterns.</a:t>
            </a:r>
          </a:p>
          <a:p>
            <a:pPr marL="457200" lvl="1" indent="0">
              <a:buNone/>
            </a:pPr>
            <a:endParaRPr lang="en-CA" dirty="0"/>
          </a:p>
          <a:p>
            <a:pPr lvl="1"/>
            <a:r>
              <a:rPr lang="en-CA" b="1" dirty="0"/>
              <a:t>Analyzing churn rates</a:t>
            </a:r>
            <a:r>
              <a:rPr lang="en-CA" dirty="0"/>
              <a:t> in different customer groups to see where to focus efforts</a:t>
            </a:r>
          </a:p>
          <a:p>
            <a:pPr marL="457200" lvl="1" indent="0">
              <a:buNone/>
            </a:pPr>
            <a:endParaRPr lang="en-CA" dirty="0"/>
          </a:p>
          <a:p>
            <a:pPr lvl="1"/>
            <a:r>
              <a:rPr lang="en-CA" b="1" dirty="0"/>
              <a:t>Providing recommendations</a:t>
            </a:r>
            <a:r>
              <a:rPr lang="en-CA" dirty="0"/>
              <a:t> to help the business reduce churn</a:t>
            </a:r>
          </a:p>
          <a:p>
            <a:pPr marL="0" indent="0">
              <a:buNone/>
            </a:pPr>
            <a:endParaRPr lang="en-CA" dirty="0"/>
          </a:p>
        </p:txBody>
      </p:sp>
    </p:spTree>
    <p:extLst>
      <p:ext uri="{BB962C8B-B14F-4D97-AF65-F5344CB8AC3E}">
        <p14:creationId xmlns:p14="http://schemas.microsoft.com/office/powerpoint/2010/main" val="182609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87" name="Picture 86">
            <a:extLst>
              <a:ext uri="{FF2B5EF4-FFF2-40B4-BE49-F238E27FC236}">
                <a16:creationId xmlns:a16="http://schemas.microsoft.com/office/drawing/2014/main" id="{45F7544B-27A6-C951-14EE-1CDD14047CE9}"/>
              </a:ext>
            </a:extLst>
          </p:cNvPr>
          <p:cNvPicPr>
            <a:picLocks noChangeAspect="1"/>
          </p:cNvPicPr>
          <p:nvPr/>
        </p:nvPicPr>
        <p:blipFill>
          <a:blip r:embed="rId3"/>
          <a:stretch>
            <a:fillRect/>
          </a:stretch>
        </p:blipFill>
        <p:spPr>
          <a:xfrm>
            <a:off x="0" y="0"/>
            <a:ext cx="12192000" cy="6858000"/>
          </a:xfrm>
          <a:prstGeom prst="rect">
            <a:avLst/>
          </a:prstGeom>
          <a:noFill/>
        </p:spPr>
      </p:pic>
      <p:pic>
        <p:nvPicPr>
          <p:cNvPr id="81" name="Picture 80">
            <a:extLst>
              <a:ext uri="{FF2B5EF4-FFF2-40B4-BE49-F238E27FC236}">
                <a16:creationId xmlns:a16="http://schemas.microsoft.com/office/drawing/2014/main" id="{70B61434-1011-7894-18FC-ED96C133E401}"/>
              </a:ext>
            </a:extLst>
          </p:cNvPr>
          <p:cNvPicPr>
            <a:picLocks noChangeAspect="1"/>
          </p:cNvPicPr>
          <p:nvPr/>
        </p:nvPicPr>
        <p:blipFill>
          <a:blip r:embed="rId4"/>
          <a:stretch>
            <a:fillRect/>
          </a:stretch>
        </p:blipFill>
        <p:spPr>
          <a:xfrm>
            <a:off x="7492765" y="310329"/>
            <a:ext cx="3029975" cy="6547671"/>
          </a:xfrm>
          <a:prstGeom prst="rect">
            <a:avLst/>
          </a:prstGeom>
          <a:noFill/>
        </p:spPr>
      </p:pic>
    </p:spTree>
    <p:extLst>
      <p:ext uri="{BB962C8B-B14F-4D97-AF65-F5344CB8AC3E}">
        <p14:creationId xmlns:p14="http://schemas.microsoft.com/office/powerpoint/2010/main" val="389931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E5BD9ED-07E9-4FD9-8AE7-1A6AB10A5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1FD1CF74-D14B-4FF6-998F-B13D1DAED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33" name="Freeform 7">
              <a:extLst>
                <a:ext uri="{FF2B5EF4-FFF2-40B4-BE49-F238E27FC236}">
                  <a16:creationId xmlns:a16="http://schemas.microsoft.com/office/drawing/2014/main" id="{D267DEBC-A320-4DB0-9EA3-D4EF6B280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34" name="Freeform 8">
              <a:extLst>
                <a:ext uri="{FF2B5EF4-FFF2-40B4-BE49-F238E27FC236}">
                  <a16:creationId xmlns:a16="http://schemas.microsoft.com/office/drawing/2014/main" id="{E0A2C889-7791-474B-B35C-4CEC73048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35" name="Freeform 9">
              <a:extLst>
                <a:ext uri="{FF2B5EF4-FFF2-40B4-BE49-F238E27FC236}">
                  <a16:creationId xmlns:a16="http://schemas.microsoft.com/office/drawing/2014/main" id="{8C5AD303-B121-49B0-B54E-B0C86C541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36" name="Freeform 10">
              <a:extLst>
                <a:ext uri="{FF2B5EF4-FFF2-40B4-BE49-F238E27FC236}">
                  <a16:creationId xmlns:a16="http://schemas.microsoft.com/office/drawing/2014/main" id="{31E1A4E4-789B-4942-8EED-E02259A23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37" name="Freeform 11">
              <a:extLst>
                <a:ext uri="{FF2B5EF4-FFF2-40B4-BE49-F238E27FC236}">
                  <a16:creationId xmlns:a16="http://schemas.microsoft.com/office/drawing/2014/main" id="{0A1737FA-CB40-469E-861A-F4844F631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grpSp>
        <p:nvGrpSpPr>
          <p:cNvPr id="39" name="Group 38">
            <a:extLst>
              <a:ext uri="{FF2B5EF4-FFF2-40B4-BE49-F238E27FC236}">
                <a16:creationId xmlns:a16="http://schemas.microsoft.com/office/drawing/2014/main" id="{3CF6CC4E-F8AE-46B8-AF42-C264DA9FF8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0" name="Freeform 6">
              <a:extLst>
                <a:ext uri="{FF2B5EF4-FFF2-40B4-BE49-F238E27FC236}">
                  <a16:creationId xmlns:a16="http://schemas.microsoft.com/office/drawing/2014/main" id="{DAEAD399-3691-4CD7-B52B-C9B09436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41" name="Freeform 7">
              <a:extLst>
                <a:ext uri="{FF2B5EF4-FFF2-40B4-BE49-F238E27FC236}">
                  <a16:creationId xmlns:a16="http://schemas.microsoft.com/office/drawing/2014/main" id="{910AD751-06FB-4939-907D-5875B9B6B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42" name="Freeform 8">
              <a:extLst>
                <a:ext uri="{FF2B5EF4-FFF2-40B4-BE49-F238E27FC236}">
                  <a16:creationId xmlns:a16="http://schemas.microsoft.com/office/drawing/2014/main" id="{534E01E2-CF3B-4438-B865-7B0F1D946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43" name="Freeform 9">
              <a:extLst>
                <a:ext uri="{FF2B5EF4-FFF2-40B4-BE49-F238E27FC236}">
                  <a16:creationId xmlns:a16="http://schemas.microsoft.com/office/drawing/2014/main" id="{1779656F-F5D3-4C3F-A487-6302E3652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44" name="Freeform 10">
              <a:extLst>
                <a:ext uri="{FF2B5EF4-FFF2-40B4-BE49-F238E27FC236}">
                  <a16:creationId xmlns:a16="http://schemas.microsoft.com/office/drawing/2014/main" id="{E472999E-58E4-45E0-8214-7F53A2270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45" name="Freeform 11">
              <a:extLst>
                <a:ext uri="{FF2B5EF4-FFF2-40B4-BE49-F238E27FC236}">
                  <a16:creationId xmlns:a16="http://schemas.microsoft.com/office/drawing/2014/main" id="{538931F4-BE0D-49CA-A368-314C02CCB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5" name="TextBox 4">
            <a:extLst>
              <a:ext uri="{FF2B5EF4-FFF2-40B4-BE49-F238E27FC236}">
                <a16:creationId xmlns:a16="http://schemas.microsoft.com/office/drawing/2014/main" id="{2B53F09A-E145-EF4B-C2AA-C0E3FFFA6875}"/>
              </a:ext>
            </a:extLst>
          </p:cNvPr>
          <p:cNvSpPr txBox="1"/>
          <p:nvPr/>
        </p:nvSpPr>
        <p:spPr>
          <a:xfrm>
            <a:off x="1484310" y="2666999"/>
            <a:ext cx="2812387" cy="3124201"/>
          </a:xfrm>
          <a:prstGeom prst="rect">
            <a:avLst/>
          </a:prstGeom>
          <a:noFill/>
        </p:spPr>
        <p:txBody>
          <a:bodyPr vert="horz" lIns="91440" tIns="45720" rIns="91440" bIns="45720" rtlCol="0" anchor="ctr">
            <a:normAutofit/>
          </a:bodyPr>
          <a:lstStyle/>
          <a:p>
            <a:pPr>
              <a:spcBef>
                <a:spcPct val="20000"/>
              </a:spcBef>
              <a:spcAft>
                <a:spcPts val="600"/>
              </a:spcAft>
              <a:buClr>
                <a:schemeClr val="accent1">
                  <a:lumMod val="75000"/>
                </a:schemeClr>
              </a:buClr>
              <a:buSzPct val="145000"/>
            </a:pPr>
            <a:r>
              <a:rPr lang="en-US" dirty="0"/>
              <a:t>People in big cities are tend to be more loyal, therefore It would be wise to focus on more citizens while the customers from Urban and Developing areas need to be analyzed more to improve the churn rate.</a:t>
            </a:r>
          </a:p>
        </p:txBody>
      </p:sp>
      <p:sp>
        <p:nvSpPr>
          <p:cNvPr id="47" name="Rounded Rectangle 16">
            <a:extLst>
              <a:ext uri="{FF2B5EF4-FFF2-40B4-BE49-F238E27FC236}">
                <a16:creationId xmlns:a16="http://schemas.microsoft.com/office/drawing/2014/main" id="{2D6217BA-2280-4A9E-9B69-707DF505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B89BC99-54DB-C2D7-A0B2-96E1FBF38F4A}"/>
              </a:ext>
            </a:extLst>
          </p:cNvPr>
          <p:cNvPicPr>
            <a:picLocks noChangeAspect="1"/>
          </p:cNvPicPr>
          <p:nvPr/>
        </p:nvPicPr>
        <p:blipFill>
          <a:blip r:embed="rId3"/>
          <a:stretch>
            <a:fillRect/>
          </a:stretch>
        </p:blipFill>
        <p:spPr>
          <a:xfrm>
            <a:off x="4941202" y="1359335"/>
            <a:ext cx="6237359" cy="3851568"/>
          </a:xfrm>
          <a:prstGeom prst="rect">
            <a:avLst/>
          </a:prstGeom>
        </p:spPr>
      </p:pic>
    </p:spTree>
    <p:extLst>
      <p:ext uri="{BB962C8B-B14F-4D97-AF65-F5344CB8AC3E}">
        <p14:creationId xmlns:p14="http://schemas.microsoft.com/office/powerpoint/2010/main" val="24842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9" name="Group 168">
            <a:extLst>
              <a:ext uri="{FF2B5EF4-FFF2-40B4-BE49-F238E27FC236}">
                <a16:creationId xmlns:a16="http://schemas.microsoft.com/office/drawing/2014/main" id="{EE5BD9ED-07E9-4FD9-8AE7-1A6AB10A5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0" name="Freeform 6">
              <a:extLst>
                <a:ext uri="{FF2B5EF4-FFF2-40B4-BE49-F238E27FC236}">
                  <a16:creationId xmlns:a16="http://schemas.microsoft.com/office/drawing/2014/main" id="{1FD1CF74-D14B-4FF6-998F-B13D1DAED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71" name="Freeform 7">
              <a:extLst>
                <a:ext uri="{FF2B5EF4-FFF2-40B4-BE49-F238E27FC236}">
                  <a16:creationId xmlns:a16="http://schemas.microsoft.com/office/drawing/2014/main" id="{D267DEBC-A320-4DB0-9EA3-D4EF6B280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72" name="Freeform 8">
              <a:extLst>
                <a:ext uri="{FF2B5EF4-FFF2-40B4-BE49-F238E27FC236}">
                  <a16:creationId xmlns:a16="http://schemas.microsoft.com/office/drawing/2014/main" id="{E0A2C889-7791-474B-B35C-4CEC73048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73" name="Freeform 9">
              <a:extLst>
                <a:ext uri="{FF2B5EF4-FFF2-40B4-BE49-F238E27FC236}">
                  <a16:creationId xmlns:a16="http://schemas.microsoft.com/office/drawing/2014/main" id="{8C5AD303-B121-49B0-B54E-B0C86C541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4" name="Freeform 10">
              <a:extLst>
                <a:ext uri="{FF2B5EF4-FFF2-40B4-BE49-F238E27FC236}">
                  <a16:creationId xmlns:a16="http://schemas.microsoft.com/office/drawing/2014/main" id="{31E1A4E4-789B-4942-8EED-E02259A23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75" name="Freeform 11">
              <a:extLst>
                <a:ext uri="{FF2B5EF4-FFF2-40B4-BE49-F238E27FC236}">
                  <a16:creationId xmlns:a16="http://schemas.microsoft.com/office/drawing/2014/main" id="{0A1737FA-CB40-469E-861A-F4844F631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grpSp>
        <p:nvGrpSpPr>
          <p:cNvPr id="177" name="Group 176">
            <a:extLst>
              <a:ext uri="{FF2B5EF4-FFF2-40B4-BE49-F238E27FC236}">
                <a16:creationId xmlns:a16="http://schemas.microsoft.com/office/drawing/2014/main" id="{3CF6CC4E-F8AE-46B8-AF42-C264DA9FF8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8" name="Freeform 6">
              <a:extLst>
                <a:ext uri="{FF2B5EF4-FFF2-40B4-BE49-F238E27FC236}">
                  <a16:creationId xmlns:a16="http://schemas.microsoft.com/office/drawing/2014/main" id="{DAEAD399-3691-4CD7-B52B-C9B09436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79" name="Freeform 7">
              <a:extLst>
                <a:ext uri="{FF2B5EF4-FFF2-40B4-BE49-F238E27FC236}">
                  <a16:creationId xmlns:a16="http://schemas.microsoft.com/office/drawing/2014/main" id="{910AD751-06FB-4939-907D-5875B9B6B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80" name="Freeform 8">
              <a:extLst>
                <a:ext uri="{FF2B5EF4-FFF2-40B4-BE49-F238E27FC236}">
                  <a16:creationId xmlns:a16="http://schemas.microsoft.com/office/drawing/2014/main" id="{534E01E2-CF3B-4438-B865-7B0F1D946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81" name="Freeform 9">
              <a:extLst>
                <a:ext uri="{FF2B5EF4-FFF2-40B4-BE49-F238E27FC236}">
                  <a16:creationId xmlns:a16="http://schemas.microsoft.com/office/drawing/2014/main" id="{1779656F-F5D3-4C3F-A487-6302E3652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82" name="Freeform 10">
              <a:extLst>
                <a:ext uri="{FF2B5EF4-FFF2-40B4-BE49-F238E27FC236}">
                  <a16:creationId xmlns:a16="http://schemas.microsoft.com/office/drawing/2014/main" id="{E472999E-58E4-45E0-8214-7F53A2270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3" name="Freeform 11">
              <a:extLst>
                <a:ext uri="{FF2B5EF4-FFF2-40B4-BE49-F238E27FC236}">
                  <a16:creationId xmlns:a16="http://schemas.microsoft.com/office/drawing/2014/main" id="{538931F4-BE0D-49CA-A368-314C02CCB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4" name="Rectangle: Folded Corner 3">
            <a:extLst>
              <a:ext uri="{FF2B5EF4-FFF2-40B4-BE49-F238E27FC236}">
                <a16:creationId xmlns:a16="http://schemas.microsoft.com/office/drawing/2014/main" id="{B53E61ED-7E3F-4AF8-34C3-8D598A24EC5E}"/>
              </a:ext>
            </a:extLst>
          </p:cNvPr>
          <p:cNvSpPr/>
          <p:nvPr/>
        </p:nvSpPr>
        <p:spPr>
          <a:xfrm>
            <a:off x="1484310" y="2666999"/>
            <a:ext cx="2812387" cy="3124201"/>
          </a:xfrm>
          <a:prstGeom prst="foldedCorner">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spcBef>
                <a:spcPct val="20000"/>
              </a:spcBef>
              <a:spcAft>
                <a:spcPts val="600"/>
              </a:spcAft>
              <a:buClr>
                <a:schemeClr val="accent1">
                  <a:lumMod val="75000"/>
                </a:schemeClr>
              </a:buClr>
              <a:buSzPct val="145000"/>
            </a:pPr>
            <a:r>
              <a:rPr lang="en-US" dirty="0">
                <a:solidFill>
                  <a:schemeClr val="tx1"/>
                </a:solidFill>
              </a:rPr>
              <a:t>It is highly recommended to improve the Phone market as it shows the highest rate of churn , even though Grocery has biggest number of complaints, its customers are more likely to be loyal than any other category in the chart. </a:t>
            </a:r>
          </a:p>
        </p:txBody>
      </p:sp>
      <p:sp>
        <p:nvSpPr>
          <p:cNvPr id="185" name="Rounded Rectangle 16">
            <a:extLst>
              <a:ext uri="{FF2B5EF4-FFF2-40B4-BE49-F238E27FC236}">
                <a16:creationId xmlns:a16="http://schemas.microsoft.com/office/drawing/2014/main" id="{2D6217BA-2280-4A9E-9B69-707DF505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17F1F46C-82A0-AE5D-D922-883E02EE9193}"/>
              </a:ext>
            </a:extLst>
          </p:cNvPr>
          <p:cNvPicPr>
            <a:picLocks noChangeAspect="1"/>
          </p:cNvPicPr>
          <p:nvPr/>
        </p:nvPicPr>
        <p:blipFill>
          <a:blip r:embed="rId3"/>
          <a:stretch>
            <a:fillRect/>
          </a:stretch>
        </p:blipFill>
        <p:spPr>
          <a:xfrm>
            <a:off x="4941202" y="1351538"/>
            <a:ext cx="6237359" cy="3867162"/>
          </a:xfrm>
          <a:prstGeom prst="rect">
            <a:avLst/>
          </a:prstGeom>
        </p:spPr>
      </p:pic>
      <p:pic>
        <p:nvPicPr>
          <p:cNvPr id="102" name="Picture 101">
            <a:extLst>
              <a:ext uri="{FF2B5EF4-FFF2-40B4-BE49-F238E27FC236}">
                <a16:creationId xmlns:a16="http://schemas.microsoft.com/office/drawing/2014/main" id="{3C5DB7F0-D684-8919-2A90-7F97016AB03A}"/>
              </a:ext>
            </a:extLst>
          </p:cNvPr>
          <p:cNvPicPr>
            <a:picLocks noChangeAspect="1"/>
          </p:cNvPicPr>
          <p:nvPr/>
        </p:nvPicPr>
        <p:blipFill>
          <a:blip r:embed="rId4"/>
          <a:stretch>
            <a:fillRect/>
          </a:stretch>
        </p:blipFill>
        <p:spPr>
          <a:xfrm>
            <a:off x="9435243" y="795419"/>
            <a:ext cx="1743318" cy="409632"/>
          </a:xfrm>
          <a:prstGeom prst="rect">
            <a:avLst/>
          </a:prstGeom>
        </p:spPr>
      </p:pic>
    </p:spTree>
    <p:extLst>
      <p:ext uri="{BB962C8B-B14F-4D97-AF65-F5344CB8AC3E}">
        <p14:creationId xmlns:p14="http://schemas.microsoft.com/office/powerpoint/2010/main" val="134733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3" name="Group 162">
            <a:extLst>
              <a:ext uri="{FF2B5EF4-FFF2-40B4-BE49-F238E27FC236}">
                <a16:creationId xmlns:a16="http://schemas.microsoft.com/office/drawing/2014/main" id="{EE5BD9ED-07E9-4FD9-8AE7-1A6AB10A5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5" name="Freeform 6">
              <a:extLst>
                <a:ext uri="{FF2B5EF4-FFF2-40B4-BE49-F238E27FC236}">
                  <a16:creationId xmlns:a16="http://schemas.microsoft.com/office/drawing/2014/main" id="{1FD1CF74-D14B-4FF6-998F-B13D1DAED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66" name="Freeform 7">
              <a:extLst>
                <a:ext uri="{FF2B5EF4-FFF2-40B4-BE49-F238E27FC236}">
                  <a16:creationId xmlns:a16="http://schemas.microsoft.com/office/drawing/2014/main" id="{D267DEBC-A320-4DB0-9EA3-D4EF6B280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67" name="Freeform 8">
              <a:extLst>
                <a:ext uri="{FF2B5EF4-FFF2-40B4-BE49-F238E27FC236}">
                  <a16:creationId xmlns:a16="http://schemas.microsoft.com/office/drawing/2014/main" id="{E0A2C889-7791-474B-B35C-4CEC73048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68" name="Freeform 9">
              <a:extLst>
                <a:ext uri="{FF2B5EF4-FFF2-40B4-BE49-F238E27FC236}">
                  <a16:creationId xmlns:a16="http://schemas.microsoft.com/office/drawing/2014/main" id="{8C5AD303-B121-49B0-B54E-B0C86C541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69" name="Freeform 10">
              <a:extLst>
                <a:ext uri="{FF2B5EF4-FFF2-40B4-BE49-F238E27FC236}">
                  <a16:creationId xmlns:a16="http://schemas.microsoft.com/office/drawing/2014/main" id="{31E1A4E4-789B-4942-8EED-E02259A23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70" name="Freeform 11">
              <a:extLst>
                <a:ext uri="{FF2B5EF4-FFF2-40B4-BE49-F238E27FC236}">
                  <a16:creationId xmlns:a16="http://schemas.microsoft.com/office/drawing/2014/main" id="{0A1737FA-CB40-469E-861A-F4844F631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grpSp>
        <p:nvGrpSpPr>
          <p:cNvPr id="156" name="Group 155">
            <a:extLst>
              <a:ext uri="{FF2B5EF4-FFF2-40B4-BE49-F238E27FC236}">
                <a16:creationId xmlns:a16="http://schemas.microsoft.com/office/drawing/2014/main" id="{3CF6CC4E-F8AE-46B8-AF42-C264DA9FF8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7" name="Freeform 6">
              <a:extLst>
                <a:ext uri="{FF2B5EF4-FFF2-40B4-BE49-F238E27FC236}">
                  <a16:creationId xmlns:a16="http://schemas.microsoft.com/office/drawing/2014/main" id="{DAEAD399-3691-4CD7-B52B-C9B09436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58" name="Freeform 7">
              <a:extLst>
                <a:ext uri="{FF2B5EF4-FFF2-40B4-BE49-F238E27FC236}">
                  <a16:creationId xmlns:a16="http://schemas.microsoft.com/office/drawing/2014/main" id="{910AD751-06FB-4939-907D-5875B9B6B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59" name="Freeform 8">
              <a:extLst>
                <a:ext uri="{FF2B5EF4-FFF2-40B4-BE49-F238E27FC236}">
                  <a16:creationId xmlns:a16="http://schemas.microsoft.com/office/drawing/2014/main" id="{534E01E2-CF3B-4438-B865-7B0F1D946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60" name="Freeform 9">
              <a:extLst>
                <a:ext uri="{FF2B5EF4-FFF2-40B4-BE49-F238E27FC236}">
                  <a16:creationId xmlns:a16="http://schemas.microsoft.com/office/drawing/2014/main" id="{1779656F-F5D3-4C3F-A487-6302E3652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61" name="Freeform 10">
              <a:extLst>
                <a:ext uri="{FF2B5EF4-FFF2-40B4-BE49-F238E27FC236}">
                  <a16:creationId xmlns:a16="http://schemas.microsoft.com/office/drawing/2014/main" id="{E472999E-58E4-45E0-8214-7F53A2270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62" name="Freeform 11">
              <a:extLst>
                <a:ext uri="{FF2B5EF4-FFF2-40B4-BE49-F238E27FC236}">
                  <a16:creationId xmlns:a16="http://schemas.microsoft.com/office/drawing/2014/main" id="{538931F4-BE0D-49CA-A368-314C02CCB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4" name="Rectangle: Folded Corner 3">
            <a:extLst>
              <a:ext uri="{FF2B5EF4-FFF2-40B4-BE49-F238E27FC236}">
                <a16:creationId xmlns:a16="http://schemas.microsoft.com/office/drawing/2014/main" id="{E4869BEF-C8CD-3D47-FE4A-0C71E44DEA6A}"/>
              </a:ext>
            </a:extLst>
          </p:cNvPr>
          <p:cNvSpPr/>
          <p:nvPr/>
        </p:nvSpPr>
        <p:spPr>
          <a:xfrm>
            <a:off x="1484310" y="2666999"/>
            <a:ext cx="2812387" cy="3124201"/>
          </a:xfrm>
          <a:prstGeom prst="foldedCorner">
            <a:avLst/>
          </a:prstGeom>
          <a:noFill/>
          <a:ln>
            <a:noFill/>
          </a:ln>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a:bodyPr>
          <a:lstStyle/>
          <a:p>
            <a:pPr>
              <a:spcBef>
                <a:spcPct val="20000"/>
              </a:spcBef>
              <a:spcAft>
                <a:spcPts val="600"/>
              </a:spcAft>
              <a:buClr>
                <a:schemeClr val="accent1">
                  <a:lumMod val="75000"/>
                </a:schemeClr>
              </a:buClr>
              <a:buSzPct val="145000"/>
            </a:pPr>
            <a:r>
              <a:rPr lang="en-US" sz="2000" dirty="0">
                <a:solidFill>
                  <a:schemeClr val="tx1"/>
                </a:solidFill>
              </a:rPr>
              <a:t>In percentage wise, </a:t>
            </a:r>
            <a:r>
              <a:rPr lang="en-US" sz="2000" dirty="0">
                <a:solidFill>
                  <a:schemeClr val="accent1">
                    <a:lumMod val="75000"/>
                  </a:schemeClr>
                </a:solidFill>
              </a:rPr>
              <a:t>Women</a:t>
            </a:r>
            <a:r>
              <a:rPr lang="en-US" sz="2000" dirty="0">
                <a:solidFill>
                  <a:schemeClr val="tx1"/>
                </a:solidFill>
              </a:rPr>
              <a:t> typically churn slightly more than men, </a:t>
            </a:r>
            <a:r>
              <a:rPr lang="en-US" sz="2000" dirty="0">
                <a:solidFill>
                  <a:schemeClr val="accent1">
                    <a:lumMod val="75000"/>
                  </a:schemeClr>
                </a:solidFill>
              </a:rPr>
              <a:t>54%</a:t>
            </a:r>
            <a:r>
              <a:rPr lang="en-US" sz="2000" dirty="0">
                <a:solidFill>
                  <a:schemeClr val="tx1"/>
                </a:solidFill>
              </a:rPr>
              <a:t> and 53.33% in turn. However, this difference is not significant which lets us to focus on both genders equally.</a:t>
            </a:r>
          </a:p>
        </p:txBody>
      </p:sp>
      <p:sp>
        <p:nvSpPr>
          <p:cNvPr id="164" name="Rounded Rectangle 16">
            <a:extLst>
              <a:ext uri="{FF2B5EF4-FFF2-40B4-BE49-F238E27FC236}">
                <a16:creationId xmlns:a16="http://schemas.microsoft.com/office/drawing/2014/main" id="{2D6217BA-2280-4A9E-9B69-707DF505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67145073-220B-F7DF-5629-0B8C9006E16A}"/>
              </a:ext>
            </a:extLst>
          </p:cNvPr>
          <p:cNvPicPr>
            <a:picLocks noChangeAspect="1"/>
          </p:cNvPicPr>
          <p:nvPr/>
        </p:nvPicPr>
        <p:blipFill>
          <a:blip r:embed="rId3"/>
          <a:stretch>
            <a:fillRect/>
          </a:stretch>
        </p:blipFill>
        <p:spPr>
          <a:xfrm>
            <a:off x="4941202" y="1351538"/>
            <a:ext cx="6237359" cy="3867162"/>
          </a:xfrm>
          <a:prstGeom prst="rect">
            <a:avLst/>
          </a:prstGeom>
        </p:spPr>
      </p:pic>
      <p:pic>
        <p:nvPicPr>
          <p:cNvPr id="6" name="Picture 5">
            <a:extLst>
              <a:ext uri="{FF2B5EF4-FFF2-40B4-BE49-F238E27FC236}">
                <a16:creationId xmlns:a16="http://schemas.microsoft.com/office/drawing/2014/main" id="{853729FE-0BAC-B941-CFD1-A714CD5F5F6E}"/>
              </a:ext>
            </a:extLst>
          </p:cNvPr>
          <p:cNvPicPr>
            <a:picLocks noChangeAspect="1"/>
          </p:cNvPicPr>
          <p:nvPr/>
        </p:nvPicPr>
        <p:blipFill>
          <a:blip r:embed="rId4"/>
          <a:stretch>
            <a:fillRect/>
          </a:stretch>
        </p:blipFill>
        <p:spPr>
          <a:xfrm>
            <a:off x="9444769" y="736046"/>
            <a:ext cx="1733792" cy="695422"/>
          </a:xfrm>
          <a:prstGeom prst="rect">
            <a:avLst/>
          </a:prstGeom>
        </p:spPr>
      </p:pic>
    </p:spTree>
    <p:extLst>
      <p:ext uri="{BB962C8B-B14F-4D97-AF65-F5344CB8AC3E}">
        <p14:creationId xmlns:p14="http://schemas.microsoft.com/office/powerpoint/2010/main" val="189850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5CA013A8-F21F-D6A9-C3E4-432D9294F85B}"/>
              </a:ext>
            </a:extLst>
          </p:cNvPr>
          <p:cNvSpPr/>
          <p:nvPr/>
        </p:nvSpPr>
        <p:spPr>
          <a:xfrm>
            <a:off x="7718323" y="796412"/>
            <a:ext cx="3372464" cy="3913239"/>
          </a:xfrm>
          <a:prstGeom prst="foldedCorner">
            <a:avLst/>
          </a:prstGeom>
          <a:solidFill>
            <a:schemeClr val="accent1">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People churn almost two times more using their mobile phones compared to computers. It might be because of instant and temporary emotional decisions. In order to reduce the churn rate, cancelling the membership should be restricted while using cellphones. To do so, only computer login ought to be available option. </a:t>
            </a:r>
            <a:endParaRPr lang="ru-RU" dirty="0"/>
          </a:p>
        </p:txBody>
      </p:sp>
      <p:pic>
        <p:nvPicPr>
          <p:cNvPr id="7" name="Picture 6">
            <a:extLst>
              <a:ext uri="{FF2B5EF4-FFF2-40B4-BE49-F238E27FC236}">
                <a16:creationId xmlns:a16="http://schemas.microsoft.com/office/drawing/2014/main" id="{718687D3-18AF-68EA-E54E-46416AAFCEA5}"/>
              </a:ext>
            </a:extLst>
          </p:cNvPr>
          <p:cNvPicPr>
            <a:picLocks noChangeAspect="1"/>
          </p:cNvPicPr>
          <p:nvPr/>
        </p:nvPicPr>
        <p:blipFill>
          <a:blip r:embed="rId2"/>
          <a:stretch>
            <a:fillRect/>
          </a:stretch>
        </p:blipFill>
        <p:spPr>
          <a:xfrm>
            <a:off x="2927270" y="0"/>
            <a:ext cx="4091215" cy="6858000"/>
          </a:xfrm>
          <a:prstGeom prst="rect">
            <a:avLst/>
          </a:prstGeom>
        </p:spPr>
      </p:pic>
    </p:spTree>
    <p:extLst>
      <p:ext uri="{BB962C8B-B14F-4D97-AF65-F5344CB8AC3E}">
        <p14:creationId xmlns:p14="http://schemas.microsoft.com/office/powerpoint/2010/main" val="240850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D320BC-DEB5-8ACD-F9AF-C5CCA504755A}"/>
              </a:ext>
            </a:extLst>
          </p:cNvPr>
          <p:cNvPicPr>
            <a:picLocks noChangeAspect="1"/>
          </p:cNvPicPr>
          <p:nvPr/>
        </p:nvPicPr>
        <p:blipFill>
          <a:blip r:embed="rId2"/>
          <a:stretch>
            <a:fillRect/>
          </a:stretch>
        </p:blipFill>
        <p:spPr>
          <a:xfrm>
            <a:off x="1" y="0"/>
            <a:ext cx="5525728" cy="4225557"/>
          </a:xfrm>
          <a:prstGeom prst="rect">
            <a:avLst/>
          </a:prstGeom>
        </p:spPr>
      </p:pic>
      <p:sp>
        <p:nvSpPr>
          <p:cNvPr id="3" name="Rectangle: Folded Corner 2">
            <a:extLst>
              <a:ext uri="{FF2B5EF4-FFF2-40B4-BE49-F238E27FC236}">
                <a16:creationId xmlns:a16="http://schemas.microsoft.com/office/drawing/2014/main" id="{0679182C-C4C1-1CB6-225C-616B63DEC27D}"/>
              </a:ext>
            </a:extLst>
          </p:cNvPr>
          <p:cNvSpPr/>
          <p:nvPr/>
        </p:nvSpPr>
        <p:spPr>
          <a:xfrm>
            <a:off x="0" y="4306529"/>
            <a:ext cx="5525728" cy="1455174"/>
          </a:xfrm>
          <a:prstGeom prst="foldedCorner">
            <a:avLst/>
          </a:prstGeom>
          <a:solidFill>
            <a:schemeClr val="accent1">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i="1" dirty="0"/>
              <a:t>Logistic Regression</a:t>
            </a:r>
          </a:p>
          <a:p>
            <a:pPr algn="ctr"/>
            <a:r>
              <a:rPr lang="en-US" dirty="0"/>
              <a:t>Test Data Accuracy : </a:t>
            </a:r>
            <a:r>
              <a:rPr lang="ru-RU" sz="3200" b="1" i="0" dirty="0">
                <a:solidFill>
                  <a:schemeClr val="bg1"/>
                </a:solidFill>
                <a:effectLst/>
                <a:latin typeface="Courier New" panose="02070309020205020404" pitchFamily="49" charset="0"/>
              </a:rPr>
              <a:t>0.8881</a:t>
            </a:r>
            <a:endParaRPr lang="ru-RU" b="1" dirty="0">
              <a:solidFill>
                <a:schemeClr val="bg1"/>
              </a:solidFill>
            </a:endParaRPr>
          </a:p>
        </p:txBody>
      </p:sp>
      <p:pic>
        <p:nvPicPr>
          <p:cNvPr id="4" name="Picture 3">
            <a:extLst>
              <a:ext uri="{FF2B5EF4-FFF2-40B4-BE49-F238E27FC236}">
                <a16:creationId xmlns:a16="http://schemas.microsoft.com/office/drawing/2014/main" id="{D20969C2-A20B-B1BD-FD44-9DC0844A3B7C}"/>
              </a:ext>
            </a:extLst>
          </p:cNvPr>
          <p:cNvPicPr>
            <a:picLocks noChangeAspect="1"/>
          </p:cNvPicPr>
          <p:nvPr/>
        </p:nvPicPr>
        <p:blipFill>
          <a:blip r:embed="rId3"/>
          <a:stretch>
            <a:fillRect/>
          </a:stretch>
        </p:blipFill>
        <p:spPr>
          <a:xfrm>
            <a:off x="6361470" y="2507226"/>
            <a:ext cx="5830529" cy="4350774"/>
          </a:xfrm>
          <a:prstGeom prst="rect">
            <a:avLst/>
          </a:prstGeom>
        </p:spPr>
      </p:pic>
      <p:sp>
        <p:nvSpPr>
          <p:cNvPr id="5" name="Rectangle: Folded Corner 4">
            <a:extLst>
              <a:ext uri="{FF2B5EF4-FFF2-40B4-BE49-F238E27FC236}">
                <a16:creationId xmlns:a16="http://schemas.microsoft.com/office/drawing/2014/main" id="{382F0C01-4DB9-1E02-A37C-7E84369E2D7A}"/>
              </a:ext>
            </a:extLst>
          </p:cNvPr>
          <p:cNvSpPr/>
          <p:nvPr/>
        </p:nvSpPr>
        <p:spPr>
          <a:xfrm>
            <a:off x="6361471" y="816077"/>
            <a:ext cx="5909186" cy="1602660"/>
          </a:xfrm>
          <a:prstGeom prst="foldedCorner">
            <a:avLst/>
          </a:prstGeom>
          <a:solidFill>
            <a:schemeClr val="accent1">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i="1" dirty="0"/>
              <a:t>Decision Tree</a:t>
            </a:r>
          </a:p>
          <a:p>
            <a:pPr algn="ctr"/>
            <a:r>
              <a:rPr lang="en-US" dirty="0"/>
              <a:t>Test Data Accuracy :</a:t>
            </a:r>
            <a:r>
              <a:rPr lang="ru-RU" sz="3200" b="1" i="0" dirty="0">
                <a:solidFill>
                  <a:schemeClr val="bg1"/>
                </a:solidFill>
                <a:effectLst/>
                <a:latin typeface="Courier New" panose="02070309020205020404" pitchFamily="49" charset="0"/>
              </a:rPr>
              <a:t>0.9378</a:t>
            </a:r>
            <a:endParaRPr lang="ru-RU" b="1" dirty="0">
              <a:solidFill>
                <a:schemeClr val="bg1"/>
              </a:solidFill>
            </a:endParaRPr>
          </a:p>
        </p:txBody>
      </p:sp>
    </p:spTree>
    <p:extLst>
      <p:ext uri="{BB962C8B-B14F-4D97-AF65-F5344CB8AC3E}">
        <p14:creationId xmlns:p14="http://schemas.microsoft.com/office/powerpoint/2010/main" val="178087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3675</TotalTime>
  <Words>562</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Courier New</vt:lpstr>
      <vt:lpstr>Parallax</vt:lpstr>
      <vt:lpstr>Churn Analysis </vt:lpstr>
      <vt:lpstr>Context of Project</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 </dc:title>
  <dc:creator>Azizbek Makhmudov</dc:creator>
  <cp:lastModifiedBy>Kateryna Podopryhora</cp:lastModifiedBy>
  <cp:revision>6</cp:revision>
  <dcterms:created xsi:type="dcterms:W3CDTF">2024-09-26T16:34:54Z</dcterms:created>
  <dcterms:modified xsi:type="dcterms:W3CDTF">2024-10-02T03:07:08Z</dcterms:modified>
</cp:coreProperties>
</file>