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7" r:id="rId5"/>
    <p:sldId id="259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54" autoAdjust="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03D06-DA93-4EB8-8BDF-8BD84B8192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B318681-B56C-4570-A897-57ABE80CA441}">
      <dgm:prSet phldrT="[Text]"/>
      <dgm:spPr>
        <a:solidFill>
          <a:srgbClr val="09124F">
            <a:alpha val="30000"/>
          </a:srgbClr>
        </a:solidFill>
      </dgm:spPr>
      <dgm:t>
        <a:bodyPr/>
        <a:lstStyle/>
        <a:p>
          <a:pPr algn="ctr">
            <a:spcAft>
              <a:spcPts val="0"/>
            </a:spcAft>
          </a:pPr>
          <a:r>
            <a:rPr lang="en-CA" dirty="0">
              <a:solidFill>
                <a:srgbClr val="09124F">
                  <a:alpha val="90000"/>
                </a:srgbClr>
              </a:solidFill>
            </a:rPr>
            <a:t>Comparative Analysis of Big 5 Canadian Banks</a:t>
          </a:r>
        </a:p>
      </dgm:t>
    </dgm:pt>
    <dgm:pt modelId="{90F26455-07A8-4F89-8FBC-E0BA3ABBDAEE}" type="parTrans" cxnId="{C6625732-F12A-493E-9643-FB69DF9D0183}">
      <dgm:prSet/>
      <dgm:spPr/>
      <dgm:t>
        <a:bodyPr/>
        <a:lstStyle/>
        <a:p>
          <a:endParaRPr lang="en-CA"/>
        </a:p>
      </dgm:t>
    </dgm:pt>
    <dgm:pt modelId="{929B2116-29EC-41B7-8D0F-77D89EA0A00D}" type="sibTrans" cxnId="{C6625732-F12A-493E-9643-FB69DF9D0183}">
      <dgm:prSet/>
      <dgm:spPr/>
      <dgm:t>
        <a:bodyPr/>
        <a:lstStyle/>
        <a:p>
          <a:endParaRPr lang="en-CA"/>
        </a:p>
      </dgm:t>
    </dgm:pt>
    <dgm:pt modelId="{D39ECC01-83ED-4B39-B735-701B2AF056CD}">
      <dgm:prSet phldrT="[Text]"/>
      <dgm:spPr>
        <a:solidFill>
          <a:srgbClr val="09124F">
            <a:alpha val="30000"/>
          </a:srgbClr>
        </a:solidFill>
      </dgm:spPr>
      <dgm:t>
        <a:bodyPr/>
        <a:lstStyle/>
        <a:p>
          <a:pPr algn="ctr"/>
          <a:r>
            <a:rPr lang="en-CA" dirty="0">
              <a:solidFill>
                <a:srgbClr val="09124F">
                  <a:alpha val="90000"/>
                </a:srgbClr>
              </a:solidFill>
            </a:rPr>
            <a:t>Identify the most profitable bank</a:t>
          </a:r>
        </a:p>
      </dgm:t>
    </dgm:pt>
    <dgm:pt modelId="{E3B47B4D-D0C4-4DC2-96F0-CDE0D88D7F6A}" type="parTrans" cxnId="{844551AC-5CDB-44AF-A95B-2943A4006162}">
      <dgm:prSet/>
      <dgm:spPr/>
      <dgm:t>
        <a:bodyPr/>
        <a:lstStyle/>
        <a:p>
          <a:endParaRPr lang="en-CA"/>
        </a:p>
      </dgm:t>
    </dgm:pt>
    <dgm:pt modelId="{A429A3D4-D20F-4408-86D1-7C16E36ECA52}" type="sibTrans" cxnId="{844551AC-5CDB-44AF-A95B-2943A4006162}">
      <dgm:prSet/>
      <dgm:spPr/>
      <dgm:t>
        <a:bodyPr/>
        <a:lstStyle/>
        <a:p>
          <a:endParaRPr lang="en-CA"/>
        </a:p>
      </dgm:t>
    </dgm:pt>
    <dgm:pt modelId="{42195F4A-2B58-4569-82E0-3423243E909E}">
      <dgm:prSet phldrT="[Text]"/>
      <dgm:spPr>
        <a:solidFill>
          <a:srgbClr val="09124F">
            <a:alpha val="30000"/>
          </a:srgbClr>
        </a:solidFill>
      </dgm:spPr>
      <dgm:t>
        <a:bodyPr/>
        <a:lstStyle/>
        <a:p>
          <a:pPr algn="ctr"/>
          <a:r>
            <a:rPr lang="en-CA" dirty="0">
              <a:solidFill>
                <a:srgbClr val="09124F">
                  <a:alpha val="90000"/>
                </a:srgbClr>
              </a:solidFill>
            </a:rPr>
            <a:t>Choose the most reliable bank for investments </a:t>
          </a:r>
        </a:p>
      </dgm:t>
    </dgm:pt>
    <dgm:pt modelId="{903E1582-E00C-4A84-9E8F-8B17C7F6E2C8}" type="parTrans" cxnId="{56D5E111-568E-45DC-BE0D-402AB2566F76}">
      <dgm:prSet/>
      <dgm:spPr/>
      <dgm:t>
        <a:bodyPr/>
        <a:lstStyle/>
        <a:p>
          <a:endParaRPr lang="en-CA"/>
        </a:p>
      </dgm:t>
    </dgm:pt>
    <dgm:pt modelId="{D7BB8230-3533-4184-8AC2-8E7EE745B688}" type="sibTrans" cxnId="{56D5E111-568E-45DC-BE0D-402AB2566F76}">
      <dgm:prSet/>
      <dgm:spPr/>
      <dgm:t>
        <a:bodyPr/>
        <a:lstStyle/>
        <a:p>
          <a:endParaRPr lang="en-CA"/>
        </a:p>
      </dgm:t>
    </dgm:pt>
    <dgm:pt modelId="{3CF516AC-845C-4E63-8A69-DF65B2279E0C}" type="pres">
      <dgm:prSet presAssocID="{F7603D06-DA93-4EB8-8BDF-8BD84B819282}" presName="linear" presStyleCnt="0">
        <dgm:presLayoutVars>
          <dgm:animLvl val="lvl"/>
          <dgm:resizeHandles val="exact"/>
        </dgm:presLayoutVars>
      </dgm:prSet>
      <dgm:spPr/>
    </dgm:pt>
    <dgm:pt modelId="{87172368-99B4-4167-807D-319F146608EE}" type="pres">
      <dgm:prSet presAssocID="{AB318681-B56C-4570-A897-57ABE80CA441}" presName="parentText" presStyleLbl="node1" presStyleIdx="0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CD37D7B5-4A2D-414F-91C5-60F7C5C0F157}" type="pres">
      <dgm:prSet presAssocID="{929B2116-29EC-41B7-8D0F-77D89EA0A00D}" presName="spacer" presStyleCnt="0"/>
      <dgm:spPr/>
    </dgm:pt>
    <dgm:pt modelId="{868DA4EB-503E-43B3-9A7E-AEE9CB2DBA6C}" type="pres">
      <dgm:prSet presAssocID="{D39ECC01-83ED-4B39-B735-701B2AF056CD}" presName="parentText" presStyleLbl="node1" presStyleIdx="1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BE929A49-CC2E-4E3A-99C1-18E69DE22E9D}" type="pres">
      <dgm:prSet presAssocID="{A429A3D4-D20F-4408-86D1-7C16E36ECA52}" presName="spacer" presStyleCnt="0"/>
      <dgm:spPr/>
    </dgm:pt>
    <dgm:pt modelId="{0E4F1CF6-32E4-4885-97AE-11187B25FDE2}" type="pres">
      <dgm:prSet presAssocID="{42195F4A-2B58-4569-82E0-3423243E909E}" presName="parentText" presStyleLbl="node1" presStyleIdx="2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</dgm:ptLst>
  <dgm:cxnLst>
    <dgm:cxn modelId="{56D5E111-568E-45DC-BE0D-402AB2566F76}" srcId="{F7603D06-DA93-4EB8-8BDF-8BD84B819282}" destId="{42195F4A-2B58-4569-82E0-3423243E909E}" srcOrd="2" destOrd="0" parTransId="{903E1582-E00C-4A84-9E8F-8B17C7F6E2C8}" sibTransId="{D7BB8230-3533-4184-8AC2-8E7EE745B688}"/>
    <dgm:cxn modelId="{C6625732-F12A-493E-9643-FB69DF9D0183}" srcId="{F7603D06-DA93-4EB8-8BDF-8BD84B819282}" destId="{AB318681-B56C-4570-A897-57ABE80CA441}" srcOrd="0" destOrd="0" parTransId="{90F26455-07A8-4F89-8FBC-E0BA3ABBDAEE}" sibTransId="{929B2116-29EC-41B7-8D0F-77D89EA0A00D}"/>
    <dgm:cxn modelId="{0E634944-CA9D-4870-B8E5-07DBEB20343D}" type="presOf" srcId="{F7603D06-DA93-4EB8-8BDF-8BD84B819282}" destId="{3CF516AC-845C-4E63-8A69-DF65B2279E0C}" srcOrd="0" destOrd="0" presId="urn:microsoft.com/office/officeart/2005/8/layout/vList2"/>
    <dgm:cxn modelId="{94BEF575-E7C8-4916-B6E2-D496605688F7}" type="presOf" srcId="{D39ECC01-83ED-4B39-B735-701B2AF056CD}" destId="{868DA4EB-503E-43B3-9A7E-AEE9CB2DBA6C}" srcOrd="0" destOrd="0" presId="urn:microsoft.com/office/officeart/2005/8/layout/vList2"/>
    <dgm:cxn modelId="{844551AC-5CDB-44AF-A95B-2943A4006162}" srcId="{F7603D06-DA93-4EB8-8BDF-8BD84B819282}" destId="{D39ECC01-83ED-4B39-B735-701B2AF056CD}" srcOrd="1" destOrd="0" parTransId="{E3B47B4D-D0C4-4DC2-96F0-CDE0D88D7F6A}" sibTransId="{A429A3D4-D20F-4408-86D1-7C16E36ECA52}"/>
    <dgm:cxn modelId="{0E12D7B0-6A13-4A79-B19B-74CE103FC745}" type="presOf" srcId="{AB318681-B56C-4570-A897-57ABE80CA441}" destId="{87172368-99B4-4167-807D-319F146608EE}" srcOrd="0" destOrd="0" presId="urn:microsoft.com/office/officeart/2005/8/layout/vList2"/>
    <dgm:cxn modelId="{B8A9D0F8-CC6B-4074-A730-07F8B307EF6A}" type="presOf" srcId="{42195F4A-2B58-4569-82E0-3423243E909E}" destId="{0E4F1CF6-32E4-4885-97AE-11187B25FDE2}" srcOrd="0" destOrd="0" presId="urn:microsoft.com/office/officeart/2005/8/layout/vList2"/>
    <dgm:cxn modelId="{B96E08DB-29EF-4C63-9648-F05A8431DA82}" type="presParOf" srcId="{3CF516AC-845C-4E63-8A69-DF65B2279E0C}" destId="{87172368-99B4-4167-807D-319F146608EE}" srcOrd="0" destOrd="0" presId="urn:microsoft.com/office/officeart/2005/8/layout/vList2"/>
    <dgm:cxn modelId="{95F11621-F6D5-4272-B792-36A18D13CD03}" type="presParOf" srcId="{3CF516AC-845C-4E63-8A69-DF65B2279E0C}" destId="{CD37D7B5-4A2D-414F-91C5-60F7C5C0F157}" srcOrd="1" destOrd="0" presId="urn:microsoft.com/office/officeart/2005/8/layout/vList2"/>
    <dgm:cxn modelId="{059E5F20-0811-4A2F-9872-D5E64ACF9FFC}" type="presParOf" srcId="{3CF516AC-845C-4E63-8A69-DF65B2279E0C}" destId="{868DA4EB-503E-43B3-9A7E-AEE9CB2DBA6C}" srcOrd="2" destOrd="0" presId="urn:microsoft.com/office/officeart/2005/8/layout/vList2"/>
    <dgm:cxn modelId="{4D0525CA-F0CD-4DB7-8DF9-31A8148F4C0E}" type="presParOf" srcId="{3CF516AC-845C-4E63-8A69-DF65B2279E0C}" destId="{BE929A49-CC2E-4E3A-99C1-18E69DE22E9D}" srcOrd="3" destOrd="0" presId="urn:microsoft.com/office/officeart/2005/8/layout/vList2"/>
    <dgm:cxn modelId="{ED1A0DDC-3832-4563-B42F-9EE6D67D59A8}" type="presParOf" srcId="{3CF516AC-845C-4E63-8A69-DF65B2279E0C}" destId="{0E4F1CF6-32E4-4885-97AE-11187B25FD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8CC982-89DB-485F-9F13-35716EE146C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2121E1D-DACA-4B89-B88D-06490AF22903}">
      <dgm:prSet phldrT="[Text]" custT="1"/>
      <dgm:spPr/>
      <dgm:t>
        <a:bodyPr anchor="ctr"/>
        <a:lstStyle/>
        <a:p>
          <a:r>
            <a:rPr lang="en-CA" sz="4000" b="0" dirty="0">
              <a:solidFill>
                <a:srgbClr val="09124F"/>
              </a:solidFill>
            </a:rPr>
            <a:t>Opportunities for Improvement</a:t>
          </a:r>
        </a:p>
      </dgm:t>
    </dgm:pt>
    <dgm:pt modelId="{5D64325D-01BE-4597-BDAE-807CB378DAFD}" type="parTrans" cxnId="{98364130-1BC9-4E32-8B5C-C9121F28400E}">
      <dgm:prSet/>
      <dgm:spPr/>
      <dgm:t>
        <a:bodyPr/>
        <a:lstStyle/>
        <a:p>
          <a:endParaRPr lang="en-CA"/>
        </a:p>
      </dgm:t>
    </dgm:pt>
    <dgm:pt modelId="{86F530D6-9ED4-411E-893F-4324EC1A3913}" type="sibTrans" cxnId="{98364130-1BC9-4E32-8B5C-C9121F28400E}">
      <dgm:prSet/>
      <dgm:spPr/>
      <dgm:t>
        <a:bodyPr/>
        <a:lstStyle/>
        <a:p>
          <a:endParaRPr lang="en-CA"/>
        </a:p>
      </dgm:t>
    </dgm:pt>
    <dgm:pt modelId="{E99031A0-A69D-4D7B-B069-F782EA084B8E}">
      <dgm:prSet phldrT="[Text]" custT="1"/>
      <dgm:spPr/>
      <dgm:t>
        <a:bodyPr anchor="ctr"/>
        <a:lstStyle/>
        <a:p>
          <a:r>
            <a:rPr lang="en-CA" sz="3600" dirty="0">
              <a:ln>
                <a:noFill/>
              </a:ln>
              <a:solidFill>
                <a:srgbClr val="09124F">
                  <a:alpha val="80000"/>
                </a:srgbClr>
              </a:solidFill>
            </a:rPr>
            <a:t>Automating Data Updates</a:t>
          </a:r>
        </a:p>
      </dgm:t>
    </dgm:pt>
    <dgm:pt modelId="{D076044E-3159-4A98-AAB7-85BA91673ABA}" type="parTrans" cxnId="{EB362392-D965-4C25-BE69-046C5F983A31}">
      <dgm:prSet/>
      <dgm:spPr/>
      <dgm:t>
        <a:bodyPr/>
        <a:lstStyle/>
        <a:p>
          <a:endParaRPr lang="en-CA"/>
        </a:p>
      </dgm:t>
    </dgm:pt>
    <dgm:pt modelId="{E1B6A3C8-C783-4A3F-8E0C-2880D34037AE}" type="sibTrans" cxnId="{EB362392-D965-4C25-BE69-046C5F983A31}">
      <dgm:prSet/>
      <dgm:spPr/>
      <dgm:t>
        <a:bodyPr/>
        <a:lstStyle/>
        <a:p>
          <a:endParaRPr lang="en-CA"/>
        </a:p>
      </dgm:t>
    </dgm:pt>
    <dgm:pt modelId="{83DDB626-4197-4680-9B7B-0B351B1AE2A0}">
      <dgm:prSet phldrT="[Text]" custT="1"/>
      <dgm:spPr/>
      <dgm:t>
        <a:bodyPr anchor="ctr"/>
        <a:lstStyle/>
        <a:p>
          <a:r>
            <a:rPr lang="en-CA" sz="3600" dirty="0">
              <a:solidFill>
                <a:srgbClr val="09124F">
                  <a:alpha val="80000"/>
                </a:srgbClr>
              </a:solidFill>
            </a:rPr>
            <a:t>Integrate Real-Time Financial Data</a:t>
          </a:r>
        </a:p>
      </dgm:t>
    </dgm:pt>
    <dgm:pt modelId="{3DC6479A-8B02-4299-A244-4AC0F1D8B99F}" type="parTrans" cxnId="{BA0CD1F4-217B-44E2-A874-CBFB971AC143}">
      <dgm:prSet/>
      <dgm:spPr/>
      <dgm:t>
        <a:bodyPr/>
        <a:lstStyle/>
        <a:p>
          <a:endParaRPr lang="en-CA"/>
        </a:p>
      </dgm:t>
    </dgm:pt>
    <dgm:pt modelId="{127C28CC-D46D-443D-B7C7-7C14B7E6FC62}" type="sibTrans" cxnId="{BA0CD1F4-217B-44E2-A874-CBFB971AC143}">
      <dgm:prSet/>
      <dgm:spPr/>
      <dgm:t>
        <a:bodyPr/>
        <a:lstStyle/>
        <a:p>
          <a:endParaRPr lang="en-CA"/>
        </a:p>
      </dgm:t>
    </dgm:pt>
    <dgm:pt modelId="{F6C140C7-47DA-4379-B663-D91B34681B47}">
      <dgm:prSet phldrT="[Text]" custT="1"/>
      <dgm:spPr/>
      <dgm:t>
        <a:bodyPr anchor="ctr"/>
        <a:lstStyle/>
        <a:p>
          <a:r>
            <a:rPr lang="en-CA" sz="3600" dirty="0">
              <a:solidFill>
                <a:srgbClr val="09124F">
                  <a:alpha val="80000"/>
                </a:srgbClr>
              </a:solidFill>
            </a:rPr>
            <a:t>Enhance Visualizations</a:t>
          </a:r>
        </a:p>
      </dgm:t>
    </dgm:pt>
    <dgm:pt modelId="{71B46202-4342-4FC1-B7F8-03A331A668A0}" type="parTrans" cxnId="{174B679B-F938-4924-8651-3D20E200858C}">
      <dgm:prSet/>
      <dgm:spPr/>
      <dgm:t>
        <a:bodyPr/>
        <a:lstStyle/>
        <a:p>
          <a:endParaRPr lang="en-CA"/>
        </a:p>
      </dgm:t>
    </dgm:pt>
    <dgm:pt modelId="{29710842-B409-47D2-BBB7-E889F4F5529E}" type="sibTrans" cxnId="{174B679B-F938-4924-8651-3D20E200858C}">
      <dgm:prSet/>
      <dgm:spPr/>
      <dgm:t>
        <a:bodyPr/>
        <a:lstStyle/>
        <a:p>
          <a:endParaRPr lang="en-CA"/>
        </a:p>
      </dgm:t>
    </dgm:pt>
    <dgm:pt modelId="{C47C7DC4-AF10-485D-A90B-485D0D0846E8}" type="pres">
      <dgm:prSet presAssocID="{F78CC982-89DB-485F-9F13-35716EE146CD}" presName="vert0" presStyleCnt="0">
        <dgm:presLayoutVars>
          <dgm:dir/>
          <dgm:animOne val="branch"/>
          <dgm:animLvl val="lvl"/>
        </dgm:presLayoutVars>
      </dgm:prSet>
      <dgm:spPr/>
    </dgm:pt>
    <dgm:pt modelId="{20125D65-A115-4354-998B-70D12123BB83}" type="pres">
      <dgm:prSet presAssocID="{12121E1D-DACA-4B89-B88D-06490AF22903}" presName="thickLine" presStyleLbl="alignNode1" presStyleIdx="0" presStyleCnt="1"/>
      <dgm:spPr>
        <a:ln>
          <a:solidFill>
            <a:srgbClr val="09124F"/>
          </a:solidFill>
        </a:ln>
      </dgm:spPr>
    </dgm:pt>
    <dgm:pt modelId="{7A2EB5F4-B680-4E67-B412-D6B623A8EC76}" type="pres">
      <dgm:prSet presAssocID="{12121E1D-DACA-4B89-B88D-06490AF22903}" presName="horz1" presStyleCnt="0"/>
      <dgm:spPr/>
    </dgm:pt>
    <dgm:pt modelId="{3E11EB99-54F1-47CD-B800-7585CB60F60E}" type="pres">
      <dgm:prSet presAssocID="{12121E1D-DACA-4B89-B88D-06490AF22903}" presName="tx1" presStyleLbl="revTx" presStyleIdx="0" presStyleCnt="4" custScaleX="291352"/>
      <dgm:spPr/>
    </dgm:pt>
    <dgm:pt modelId="{45E1C83C-733C-4369-9482-590DA009B73B}" type="pres">
      <dgm:prSet presAssocID="{12121E1D-DACA-4B89-B88D-06490AF22903}" presName="vert1" presStyleCnt="0"/>
      <dgm:spPr/>
    </dgm:pt>
    <dgm:pt modelId="{F89682C0-F0A3-4B36-9131-AACDA2EFD080}" type="pres">
      <dgm:prSet presAssocID="{E99031A0-A69D-4D7B-B069-F782EA084B8E}" presName="vertSpace2a" presStyleCnt="0"/>
      <dgm:spPr/>
    </dgm:pt>
    <dgm:pt modelId="{1D6759D4-A81F-4DC0-87DD-6FDB0286B7D2}" type="pres">
      <dgm:prSet presAssocID="{E99031A0-A69D-4D7B-B069-F782EA084B8E}" presName="horz2" presStyleCnt="0"/>
      <dgm:spPr/>
    </dgm:pt>
    <dgm:pt modelId="{1AC11504-A595-46D3-9AD4-C6AD89E415B6}" type="pres">
      <dgm:prSet presAssocID="{E99031A0-A69D-4D7B-B069-F782EA084B8E}" presName="horzSpace2" presStyleCnt="0"/>
      <dgm:spPr/>
    </dgm:pt>
    <dgm:pt modelId="{AAAADD3F-F63B-40FF-9A09-BB2025D2AC4A}" type="pres">
      <dgm:prSet presAssocID="{E99031A0-A69D-4D7B-B069-F782EA084B8E}" presName="tx2" presStyleLbl="revTx" presStyleIdx="1" presStyleCnt="4"/>
      <dgm:spPr/>
    </dgm:pt>
    <dgm:pt modelId="{78A221BB-1EE2-425A-A34D-34DF1DA2FE49}" type="pres">
      <dgm:prSet presAssocID="{E99031A0-A69D-4D7B-B069-F782EA084B8E}" presName="vert2" presStyleCnt="0"/>
      <dgm:spPr/>
    </dgm:pt>
    <dgm:pt modelId="{166BFDA0-BD7D-454E-A52A-092930C38433}" type="pres">
      <dgm:prSet presAssocID="{E99031A0-A69D-4D7B-B069-F782EA084B8E}" presName="thinLine2b" presStyleLbl="callout" presStyleIdx="0" presStyleCnt="3"/>
      <dgm:spPr>
        <a:ln>
          <a:solidFill>
            <a:srgbClr val="09124F">
              <a:alpha val="30000"/>
            </a:srgbClr>
          </a:solidFill>
        </a:ln>
      </dgm:spPr>
    </dgm:pt>
    <dgm:pt modelId="{814337CD-8B44-4CD6-B4BD-924250482DE0}" type="pres">
      <dgm:prSet presAssocID="{E99031A0-A69D-4D7B-B069-F782EA084B8E}" presName="vertSpace2b" presStyleCnt="0"/>
      <dgm:spPr/>
    </dgm:pt>
    <dgm:pt modelId="{4CAADEAA-1A68-4D96-B63A-304D21EB3720}" type="pres">
      <dgm:prSet presAssocID="{83DDB626-4197-4680-9B7B-0B351B1AE2A0}" presName="horz2" presStyleCnt="0"/>
      <dgm:spPr/>
    </dgm:pt>
    <dgm:pt modelId="{394B5164-134E-423E-844A-E09B2228F4EF}" type="pres">
      <dgm:prSet presAssocID="{83DDB626-4197-4680-9B7B-0B351B1AE2A0}" presName="horzSpace2" presStyleCnt="0"/>
      <dgm:spPr/>
    </dgm:pt>
    <dgm:pt modelId="{CA808FB2-4319-4628-A1CE-5B16D0DCACFF}" type="pres">
      <dgm:prSet presAssocID="{83DDB626-4197-4680-9B7B-0B351B1AE2A0}" presName="tx2" presStyleLbl="revTx" presStyleIdx="2" presStyleCnt="4"/>
      <dgm:spPr/>
    </dgm:pt>
    <dgm:pt modelId="{515F75D9-14AD-404A-AAB4-2342EB62C18B}" type="pres">
      <dgm:prSet presAssocID="{83DDB626-4197-4680-9B7B-0B351B1AE2A0}" presName="vert2" presStyleCnt="0"/>
      <dgm:spPr/>
    </dgm:pt>
    <dgm:pt modelId="{C0C14394-9017-43CD-B96B-9C6A3F5AE96E}" type="pres">
      <dgm:prSet presAssocID="{83DDB626-4197-4680-9B7B-0B351B1AE2A0}" presName="thinLine2b" presStyleLbl="callout" presStyleIdx="1" presStyleCnt="3"/>
      <dgm:spPr>
        <a:ln>
          <a:solidFill>
            <a:srgbClr val="09124F">
              <a:alpha val="30000"/>
            </a:srgbClr>
          </a:solidFill>
        </a:ln>
      </dgm:spPr>
    </dgm:pt>
    <dgm:pt modelId="{EBFEB2B2-07D3-4F1C-BFDF-21DBBAFA915F}" type="pres">
      <dgm:prSet presAssocID="{83DDB626-4197-4680-9B7B-0B351B1AE2A0}" presName="vertSpace2b" presStyleCnt="0"/>
      <dgm:spPr/>
    </dgm:pt>
    <dgm:pt modelId="{F55ED03A-0C4D-4084-8CC0-7E311B00EB1D}" type="pres">
      <dgm:prSet presAssocID="{F6C140C7-47DA-4379-B663-D91B34681B47}" presName="horz2" presStyleCnt="0"/>
      <dgm:spPr/>
    </dgm:pt>
    <dgm:pt modelId="{C31133F6-5276-4D10-8881-F038AF7C96B9}" type="pres">
      <dgm:prSet presAssocID="{F6C140C7-47DA-4379-B663-D91B34681B47}" presName="horzSpace2" presStyleCnt="0"/>
      <dgm:spPr/>
    </dgm:pt>
    <dgm:pt modelId="{3DFD5241-E358-4472-9499-A7B5A80A903F}" type="pres">
      <dgm:prSet presAssocID="{F6C140C7-47DA-4379-B663-D91B34681B47}" presName="tx2" presStyleLbl="revTx" presStyleIdx="3" presStyleCnt="4"/>
      <dgm:spPr/>
    </dgm:pt>
    <dgm:pt modelId="{2F947F58-5828-4518-A592-9D86333CEC98}" type="pres">
      <dgm:prSet presAssocID="{F6C140C7-47DA-4379-B663-D91B34681B47}" presName="vert2" presStyleCnt="0"/>
      <dgm:spPr/>
    </dgm:pt>
    <dgm:pt modelId="{34A8ECDE-4437-43B2-B1FE-F8510B8DEE0C}" type="pres">
      <dgm:prSet presAssocID="{F6C140C7-47DA-4379-B663-D91B34681B47}" presName="thinLine2b" presStyleLbl="callout" presStyleIdx="2" presStyleCnt="3"/>
      <dgm:spPr>
        <a:ln>
          <a:solidFill>
            <a:srgbClr val="09124F">
              <a:alpha val="30000"/>
            </a:srgbClr>
          </a:solidFill>
        </a:ln>
      </dgm:spPr>
    </dgm:pt>
    <dgm:pt modelId="{8216DBB7-583A-4C38-9401-82B58A13E60C}" type="pres">
      <dgm:prSet presAssocID="{F6C140C7-47DA-4379-B663-D91B34681B47}" presName="vertSpace2b" presStyleCnt="0"/>
      <dgm:spPr/>
    </dgm:pt>
  </dgm:ptLst>
  <dgm:cxnLst>
    <dgm:cxn modelId="{98364130-1BC9-4E32-8B5C-C9121F28400E}" srcId="{F78CC982-89DB-485F-9F13-35716EE146CD}" destId="{12121E1D-DACA-4B89-B88D-06490AF22903}" srcOrd="0" destOrd="0" parTransId="{5D64325D-01BE-4597-BDAE-807CB378DAFD}" sibTransId="{86F530D6-9ED4-411E-893F-4324EC1A3913}"/>
    <dgm:cxn modelId="{4A64F33B-052D-4869-8937-0BAC592E238D}" type="presOf" srcId="{F78CC982-89DB-485F-9F13-35716EE146CD}" destId="{C47C7DC4-AF10-485D-A90B-485D0D0846E8}" srcOrd="0" destOrd="0" presId="urn:microsoft.com/office/officeart/2008/layout/LinedList"/>
    <dgm:cxn modelId="{D39F346F-FDCD-4DF1-93D3-E71514272E97}" type="presOf" srcId="{F6C140C7-47DA-4379-B663-D91B34681B47}" destId="{3DFD5241-E358-4472-9499-A7B5A80A903F}" srcOrd="0" destOrd="0" presId="urn:microsoft.com/office/officeart/2008/layout/LinedList"/>
    <dgm:cxn modelId="{EB362392-D965-4C25-BE69-046C5F983A31}" srcId="{12121E1D-DACA-4B89-B88D-06490AF22903}" destId="{E99031A0-A69D-4D7B-B069-F782EA084B8E}" srcOrd="0" destOrd="0" parTransId="{D076044E-3159-4A98-AAB7-85BA91673ABA}" sibTransId="{E1B6A3C8-C783-4A3F-8E0C-2880D34037AE}"/>
    <dgm:cxn modelId="{174B679B-F938-4924-8651-3D20E200858C}" srcId="{12121E1D-DACA-4B89-B88D-06490AF22903}" destId="{F6C140C7-47DA-4379-B663-D91B34681B47}" srcOrd="2" destOrd="0" parTransId="{71B46202-4342-4FC1-B7F8-03A331A668A0}" sibTransId="{29710842-B409-47D2-BBB7-E889F4F5529E}"/>
    <dgm:cxn modelId="{87357E9D-FF27-4073-9CFF-3FABAB5E750D}" type="presOf" srcId="{83DDB626-4197-4680-9B7B-0B351B1AE2A0}" destId="{CA808FB2-4319-4628-A1CE-5B16D0DCACFF}" srcOrd="0" destOrd="0" presId="urn:microsoft.com/office/officeart/2008/layout/LinedList"/>
    <dgm:cxn modelId="{717311B6-59DC-4CB9-B34B-0880A5288EE9}" type="presOf" srcId="{E99031A0-A69D-4D7B-B069-F782EA084B8E}" destId="{AAAADD3F-F63B-40FF-9A09-BB2025D2AC4A}" srcOrd="0" destOrd="0" presId="urn:microsoft.com/office/officeart/2008/layout/LinedList"/>
    <dgm:cxn modelId="{BA0CD1F4-217B-44E2-A874-CBFB971AC143}" srcId="{12121E1D-DACA-4B89-B88D-06490AF22903}" destId="{83DDB626-4197-4680-9B7B-0B351B1AE2A0}" srcOrd="1" destOrd="0" parTransId="{3DC6479A-8B02-4299-A244-4AC0F1D8B99F}" sibTransId="{127C28CC-D46D-443D-B7C7-7C14B7E6FC62}"/>
    <dgm:cxn modelId="{650A8AF5-014F-41A9-8CAC-E17421997744}" type="presOf" srcId="{12121E1D-DACA-4B89-B88D-06490AF22903}" destId="{3E11EB99-54F1-47CD-B800-7585CB60F60E}" srcOrd="0" destOrd="0" presId="urn:microsoft.com/office/officeart/2008/layout/LinedList"/>
    <dgm:cxn modelId="{431045D9-D8CA-496A-B032-4E51A1A157B3}" type="presParOf" srcId="{C47C7DC4-AF10-485D-A90B-485D0D0846E8}" destId="{20125D65-A115-4354-998B-70D12123BB83}" srcOrd="0" destOrd="0" presId="urn:microsoft.com/office/officeart/2008/layout/LinedList"/>
    <dgm:cxn modelId="{6787A6D8-1B0B-4A94-9DA9-61E7F7CF1178}" type="presParOf" srcId="{C47C7DC4-AF10-485D-A90B-485D0D0846E8}" destId="{7A2EB5F4-B680-4E67-B412-D6B623A8EC76}" srcOrd="1" destOrd="0" presId="urn:microsoft.com/office/officeart/2008/layout/LinedList"/>
    <dgm:cxn modelId="{BAC4DE55-7882-4775-8C05-16AD44D7803D}" type="presParOf" srcId="{7A2EB5F4-B680-4E67-B412-D6B623A8EC76}" destId="{3E11EB99-54F1-47CD-B800-7585CB60F60E}" srcOrd="0" destOrd="0" presId="urn:microsoft.com/office/officeart/2008/layout/LinedList"/>
    <dgm:cxn modelId="{94FA9B9F-7863-4305-BE94-55F35FB9E154}" type="presParOf" srcId="{7A2EB5F4-B680-4E67-B412-D6B623A8EC76}" destId="{45E1C83C-733C-4369-9482-590DA009B73B}" srcOrd="1" destOrd="0" presId="urn:microsoft.com/office/officeart/2008/layout/LinedList"/>
    <dgm:cxn modelId="{342AD2D9-7931-4D39-B9E9-6EA98D080E29}" type="presParOf" srcId="{45E1C83C-733C-4369-9482-590DA009B73B}" destId="{F89682C0-F0A3-4B36-9131-AACDA2EFD080}" srcOrd="0" destOrd="0" presId="urn:microsoft.com/office/officeart/2008/layout/LinedList"/>
    <dgm:cxn modelId="{45275FA1-8F33-4729-9457-2D27E6EB6D09}" type="presParOf" srcId="{45E1C83C-733C-4369-9482-590DA009B73B}" destId="{1D6759D4-A81F-4DC0-87DD-6FDB0286B7D2}" srcOrd="1" destOrd="0" presId="urn:microsoft.com/office/officeart/2008/layout/LinedList"/>
    <dgm:cxn modelId="{6C752582-DAAA-45C6-A78C-F4B643EB46DA}" type="presParOf" srcId="{1D6759D4-A81F-4DC0-87DD-6FDB0286B7D2}" destId="{1AC11504-A595-46D3-9AD4-C6AD89E415B6}" srcOrd="0" destOrd="0" presId="urn:microsoft.com/office/officeart/2008/layout/LinedList"/>
    <dgm:cxn modelId="{F10E17B1-2C3C-46E2-BA50-62E007D6D2D5}" type="presParOf" srcId="{1D6759D4-A81F-4DC0-87DD-6FDB0286B7D2}" destId="{AAAADD3F-F63B-40FF-9A09-BB2025D2AC4A}" srcOrd="1" destOrd="0" presId="urn:microsoft.com/office/officeart/2008/layout/LinedList"/>
    <dgm:cxn modelId="{D2BE33FC-BC24-4428-9C6E-3657E06A033B}" type="presParOf" srcId="{1D6759D4-A81F-4DC0-87DD-6FDB0286B7D2}" destId="{78A221BB-1EE2-425A-A34D-34DF1DA2FE49}" srcOrd="2" destOrd="0" presId="urn:microsoft.com/office/officeart/2008/layout/LinedList"/>
    <dgm:cxn modelId="{5BBAE4E1-2E6D-44A5-AAD3-40002D9B2307}" type="presParOf" srcId="{45E1C83C-733C-4369-9482-590DA009B73B}" destId="{166BFDA0-BD7D-454E-A52A-092930C38433}" srcOrd="2" destOrd="0" presId="urn:microsoft.com/office/officeart/2008/layout/LinedList"/>
    <dgm:cxn modelId="{46A07582-345F-48C0-AC87-04CAED50F24E}" type="presParOf" srcId="{45E1C83C-733C-4369-9482-590DA009B73B}" destId="{814337CD-8B44-4CD6-B4BD-924250482DE0}" srcOrd="3" destOrd="0" presId="urn:microsoft.com/office/officeart/2008/layout/LinedList"/>
    <dgm:cxn modelId="{6DF46983-317F-41DC-8579-B29ECA041454}" type="presParOf" srcId="{45E1C83C-733C-4369-9482-590DA009B73B}" destId="{4CAADEAA-1A68-4D96-B63A-304D21EB3720}" srcOrd="4" destOrd="0" presId="urn:microsoft.com/office/officeart/2008/layout/LinedList"/>
    <dgm:cxn modelId="{A3AB2C77-68F0-4A4A-83F6-A250E2D287CD}" type="presParOf" srcId="{4CAADEAA-1A68-4D96-B63A-304D21EB3720}" destId="{394B5164-134E-423E-844A-E09B2228F4EF}" srcOrd="0" destOrd="0" presId="urn:microsoft.com/office/officeart/2008/layout/LinedList"/>
    <dgm:cxn modelId="{BD78A3F2-81ED-432E-89C6-2629EAA2F2AA}" type="presParOf" srcId="{4CAADEAA-1A68-4D96-B63A-304D21EB3720}" destId="{CA808FB2-4319-4628-A1CE-5B16D0DCACFF}" srcOrd="1" destOrd="0" presId="urn:microsoft.com/office/officeart/2008/layout/LinedList"/>
    <dgm:cxn modelId="{4C889BBA-8A97-4779-BB49-7C0390017D9F}" type="presParOf" srcId="{4CAADEAA-1A68-4D96-B63A-304D21EB3720}" destId="{515F75D9-14AD-404A-AAB4-2342EB62C18B}" srcOrd="2" destOrd="0" presId="urn:microsoft.com/office/officeart/2008/layout/LinedList"/>
    <dgm:cxn modelId="{C011820F-2F4C-4E48-852D-FBBFBC89B77D}" type="presParOf" srcId="{45E1C83C-733C-4369-9482-590DA009B73B}" destId="{C0C14394-9017-43CD-B96B-9C6A3F5AE96E}" srcOrd="5" destOrd="0" presId="urn:microsoft.com/office/officeart/2008/layout/LinedList"/>
    <dgm:cxn modelId="{B9D98A18-3569-4C95-BFA5-5F1A675F894F}" type="presParOf" srcId="{45E1C83C-733C-4369-9482-590DA009B73B}" destId="{EBFEB2B2-07D3-4F1C-BFDF-21DBBAFA915F}" srcOrd="6" destOrd="0" presId="urn:microsoft.com/office/officeart/2008/layout/LinedList"/>
    <dgm:cxn modelId="{5068DB68-6B3A-4E78-BD20-C32C7978AEEE}" type="presParOf" srcId="{45E1C83C-733C-4369-9482-590DA009B73B}" destId="{F55ED03A-0C4D-4084-8CC0-7E311B00EB1D}" srcOrd="7" destOrd="0" presId="urn:microsoft.com/office/officeart/2008/layout/LinedList"/>
    <dgm:cxn modelId="{99F8CAE4-3C17-49CF-82A5-CF2E20710509}" type="presParOf" srcId="{F55ED03A-0C4D-4084-8CC0-7E311B00EB1D}" destId="{C31133F6-5276-4D10-8881-F038AF7C96B9}" srcOrd="0" destOrd="0" presId="urn:microsoft.com/office/officeart/2008/layout/LinedList"/>
    <dgm:cxn modelId="{4BF4D7F7-FC56-4A41-B2FE-1ACEE7EAC449}" type="presParOf" srcId="{F55ED03A-0C4D-4084-8CC0-7E311B00EB1D}" destId="{3DFD5241-E358-4472-9499-A7B5A80A903F}" srcOrd="1" destOrd="0" presId="urn:microsoft.com/office/officeart/2008/layout/LinedList"/>
    <dgm:cxn modelId="{AD9DDBE2-B45A-40C4-AB07-2E777E3DABDA}" type="presParOf" srcId="{F55ED03A-0C4D-4084-8CC0-7E311B00EB1D}" destId="{2F947F58-5828-4518-A592-9D86333CEC98}" srcOrd="2" destOrd="0" presId="urn:microsoft.com/office/officeart/2008/layout/LinedList"/>
    <dgm:cxn modelId="{E0BEF4C8-7766-490D-B324-9B3FD876A53B}" type="presParOf" srcId="{45E1C83C-733C-4369-9482-590DA009B73B}" destId="{34A8ECDE-4437-43B2-B1FE-F8510B8DEE0C}" srcOrd="8" destOrd="0" presId="urn:microsoft.com/office/officeart/2008/layout/LinedList"/>
    <dgm:cxn modelId="{E299DE66-199C-462A-BEFF-A8D3A59FE1F6}" type="presParOf" srcId="{45E1C83C-733C-4369-9482-590DA009B73B}" destId="{8216DBB7-583A-4C38-9401-82B58A13E60C}" srcOrd="9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2368-99B4-4167-807D-319F146608EE}">
      <dsp:nvSpPr>
        <dsp:cNvPr id="0" name=""/>
        <dsp:cNvSpPr/>
      </dsp:nvSpPr>
      <dsp:spPr>
        <a:xfrm>
          <a:off x="0" y="4502"/>
          <a:ext cx="7988300" cy="1213289"/>
        </a:xfrm>
        <a:prstGeom prst="flowChartProcess">
          <a:avLst/>
        </a:prstGeom>
        <a:solidFill>
          <a:srgbClr val="09124F">
            <a:alpha val="3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3400" kern="1200" dirty="0">
              <a:solidFill>
                <a:srgbClr val="09124F">
                  <a:alpha val="90000"/>
                </a:srgbClr>
              </a:solidFill>
            </a:rPr>
            <a:t>Comparative Analysis of Big 5 Canadian Banks</a:t>
          </a:r>
        </a:p>
      </dsp:txBody>
      <dsp:txXfrm>
        <a:off x="0" y="4502"/>
        <a:ext cx="7988300" cy="1213289"/>
      </dsp:txXfrm>
    </dsp:sp>
    <dsp:sp modelId="{868DA4EB-503E-43B3-9A7E-AEE9CB2DBA6C}">
      <dsp:nvSpPr>
        <dsp:cNvPr id="0" name=""/>
        <dsp:cNvSpPr/>
      </dsp:nvSpPr>
      <dsp:spPr>
        <a:xfrm>
          <a:off x="0" y="1315712"/>
          <a:ext cx="7988300" cy="1213289"/>
        </a:xfrm>
        <a:prstGeom prst="flowChartProcess">
          <a:avLst/>
        </a:prstGeom>
        <a:solidFill>
          <a:srgbClr val="09124F">
            <a:alpha val="3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09124F">
                  <a:alpha val="90000"/>
                </a:srgbClr>
              </a:solidFill>
            </a:rPr>
            <a:t>Identify the most profitable bank</a:t>
          </a:r>
        </a:p>
      </dsp:txBody>
      <dsp:txXfrm>
        <a:off x="0" y="1315712"/>
        <a:ext cx="7988300" cy="1213289"/>
      </dsp:txXfrm>
    </dsp:sp>
    <dsp:sp modelId="{0E4F1CF6-32E4-4885-97AE-11187B25FDE2}">
      <dsp:nvSpPr>
        <dsp:cNvPr id="0" name=""/>
        <dsp:cNvSpPr/>
      </dsp:nvSpPr>
      <dsp:spPr>
        <a:xfrm>
          <a:off x="0" y="2626921"/>
          <a:ext cx="7988300" cy="1213289"/>
        </a:xfrm>
        <a:prstGeom prst="flowChartProcess">
          <a:avLst/>
        </a:prstGeom>
        <a:solidFill>
          <a:srgbClr val="09124F">
            <a:alpha val="3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09124F">
                  <a:alpha val="90000"/>
                </a:srgbClr>
              </a:solidFill>
            </a:rPr>
            <a:t>Choose the most reliable bank for investments </a:t>
          </a:r>
        </a:p>
      </dsp:txBody>
      <dsp:txXfrm>
        <a:off x="0" y="2626921"/>
        <a:ext cx="7988300" cy="121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5D65-A115-4354-998B-70D12123BB8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EB99-54F1-47CD-B800-7585CB60F60E}">
      <dsp:nvSpPr>
        <dsp:cNvPr id="0" name=""/>
        <dsp:cNvSpPr/>
      </dsp:nvSpPr>
      <dsp:spPr>
        <a:xfrm>
          <a:off x="0" y="0"/>
          <a:ext cx="4428063" cy="437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b="0" kern="1200" dirty="0">
              <a:solidFill>
                <a:srgbClr val="09124F"/>
              </a:solidFill>
            </a:rPr>
            <a:t>Opportunities for Improvement</a:t>
          </a:r>
        </a:p>
      </dsp:txBody>
      <dsp:txXfrm>
        <a:off x="0" y="0"/>
        <a:ext cx="4428063" cy="4373064"/>
      </dsp:txXfrm>
    </dsp:sp>
    <dsp:sp modelId="{AAAADD3F-F63B-40FF-9A09-BB2025D2AC4A}">
      <dsp:nvSpPr>
        <dsp:cNvPr id="0" name=""/>
        <dsp:cNvSpPr/>
      </dsp:nvSpPr>
      <dsp:spPr>
        <a:xfrm>
          <a:off x="4542050" y="68329"/>
          <a:ext cx="5965343" cy="136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>
              <a:ln>
                <a:noFill/>
              </a:ln>
              <a:solidFill>
                <a:srgbClr val="09124F">
                  <a:alpha val="80000"/>
                </a:srgbClr>
              </a:solidFill>
            </a:rPr>
            <a:t>Automating Data Updates</a:t>
          </a:r>
        </a:p>
      </dsp:txBody>
      <dsp:txXfrm>
        <a:off x="4542050" y="68329"/>
        <a:ext cx="5965343" cy="1366582"/>
      </dsp:txXfrm>
    </dsp:sp>
    <dsp:sp modelId="{166BFDA0-BD7D-454E-A52A-092930C38433}">
      <dsp:nvSpPr>
        <dsp:cNvPr id="0" name=""/>
        <dsp:cNvSpPr/>
      </dsp:nvSpPr>
      <dsp:spPr>
        <a:xfrm>
          <a:off x="4428063" y="1434911"/>
          <a:ext cx="60793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>
              <a:alpha val="3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08FB2-4319-4628-A1CE-5B16D0DCACFF}">
      <dsp:nvSpPr>
        <dsp:cNvPr id="0" name=""/>
        <dsp:cNvSpPr/>
      </dsp:nvSpPr>
      <dsp:spPr>
        <a:xfrm>
          <a:off x="4542050" y="1503240"/>
          <a:ext cx="5965343" cy="136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>
              <a:solidFill>
                <a:srgbClr val="09124F">
                  <a:alpha val="80000"/>
                </a:srgbClr>
              </a:solidFill>
            </a:rPr>
            <a:t>Integrate Real-Time Financial Data</a:t>
          </a:r>
        </a:p>
      </dsp:txBody>
      <dsp:txXfrm>
        <a:off x="4542050" y="1503240"/>
        <a:ext cx="5965343" cy="1366582"/>
      </dsp:txXfrm>
    </dsp:sp>
    <dsp:sp modelId="{C0C14394-9017-43CD-B96B-9C6A3F5AE96E}">
      <dsp:nvSpPr>
        <dsp:cNvPr id="0" name=""/>
        <dsp:cNvSpPr/>
      </dsp:nvSpPr>
      <dsp:spPr>
        <a:xfrm>
          <a:off x="4428063" y="2869823"/>
          <a:ext cx="60793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>
              <a:alpha val="3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D5241-E358-4472-9499-A7B5A80A903F}">
      <dsp:nvSpPr>
        <dsp:cNvPr id="0" name=""/>
        <dsp:cNvSpPr/>
      </dsp:nvSpPr>
      <dsp:spPr>
        <a:xfrm>
          <a:off x="4542050" y="2938152"/>
          <a:ext cx="5965343" cy="136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>
              <a:solidFill>
                <a:srgbClr val="09124F">
                  <a:alpha val="80000"/>
                </a:srgbClr>
              </a:solidFill>
            </a:rPr>
            <a:t>Enhance Visualizations</a:t>
          </a:r>
        </a:p>
      </dsp:txBody>
      <dsp:txXfrm>
        <a:off x="4542050" y="2938152"/>
        <a:ext cx="5965343" cy="1366582"/>
      </dsp:txXfrm>
    </dsp:sp>
    <dsp:sp modelId="{34A8ECDE-4437-43B2-B1FE-F8510B8DEE0C}">
      <dsp:nvSpPr>
        <dsp:cNvPr id="0" name=""/>
        <dsp:cNvSpPr/>
      </dsp:nvSpPr>
      <dsp:spPr>
        <a:xfrm>
          <a:off x="4428063" y="4304734"/>
          <a:ext cx="60793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>
              <a:alpha val="3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DE35-0B4F-4C16-8FED-FBC71F1D2359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272E-E712-4BFC-9178-5D1B097478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48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6272E-E712-4BFC-9178-5D1B097478E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75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FV rises while IR falls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bank is </a:t>
            </a:r>
            <a:r>
              <a:rPr lang="en-US" b="1" dirty="0"/>
              <a:t>generating value through other means</a:t>
            </a:r>
            <a:r>
              <a:rPr lang="en-US" dirty="0"/>
              <a:t>, such as increased transaction fees, investments, or higher loan volume despite lower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could indicate </a:t>
            </a:r>
            <a:r>
              <a:rPr lang="en-US" b="1" dirty="0"/>
              <a:t>stronger customer retention</a:t>
            </a:r>
            <a:r>
              <a:rPr lang="en-US" dirty="0"/>
              <a:t> or a shift towards non-interest revenue streams.</a:t>
            </a:r>
          </a:p>
          <a:p>
            <a:pPr>
              <a:buNone/>
            </a:pPr>
            <a:r>
              <a:rPr lang="en-US" b="1" dirty="0"/>
              <a:t>FV falls while IR rises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bank might be </a:t>
            </a:r>
            <a:r>
              <a:rPr lang="en-US" b="1" dirty="0"/>
              <a:t>losing customers due to high borrowing costs</a:t>
            </a:r>
            <a:r>
              <a:rPr lang="en-US" dirty="0"/>
              <a:t>, reducing the total value of deposits and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Could indicate </a:t>
            </a:r>
            <a:r>
              <a:rPr lang="en-US" b="1" dirty="0"/>
              <a:t>higher loan defaults</a:t>
            </a:r>
            <a:r>
              <a:rPr lang="en-US" dirty="0"/>
              <a:t>, affecting the overall future cash flows.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6272E-E712-4BFC-9178-5D1B097478E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1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Automating Data Updates: </a:t>
            </a:r>
            <a:r>
              <a:rPr lang="en-US" dirty="0"/>
              <a:t>Implement a system that automatically updates visualizations as new financial data becomes available.</a:t>
            </a:r>
          </a:p>
          <a:p>
            <a:r>
              <a:rPr lang="en-US" b="1" dirty="0"/>
              <a:t>Integrate Real-Time Financial Data: </a:t>
            </a:r>
            <a:r>
              <a:rPr lang="en-US" dirty="0"/>
              <a:t>Expand data sources to include live market updates for more accurate and timely analysis.</a:t>
            </a:r>
          </a:p>
          <a:p>
            <a:r>
              <a:rPr lang="en-US" b="1" dirty="0"/>
              <a:t>Enhancing Visualizations: </a:t>
            </a:r>
            <a:r>
              <a:rPr lang="en-US" dirty="0"/>
              <a:t> dynamic dashboards that adjust to new data in real time for improved decision-making.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6272E-E712-4BFC-9178-5D1B097478E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1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39DE-F6E5-5159-BF67-A69E0DB6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2F3A2-38EC-8E9E-3FBB-09B0F05F8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427D-C4F4-0129-0A40-6644B04A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E43A-2F3E-3F38-7E98-D6A95217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0EA0-BF71-7A4A-A131-129E82F5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DD7F-A949-948D-7110-073D1EF8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A86C6-A05D-C7B1-0932-602CEC58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31DA-D0FE-C89B-8349-D7CB9A74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516D-D471-4DA1-5F47-61D2AB67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538D-E766-2D98-F004-31FD433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9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197C-83D2-CE2B-0FD9-BEFD8BF92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906ED-5A30-8A52-9674-E30B2EE9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3997-D7D2-EE10-CDCF-E0F7917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E6D0-EB5A-A78D-F317-DCD2650C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B011-28BB-F7BE-01AE-286BC0A8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2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23E9-F5AF-3A60-87B6-E7ABE58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7E03-460A-DD85-FC55-D29D70C0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59BF-90E4-9CCE-847F-64A99B08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F9BA-147B-5822-C05B-1EAF644B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43A5-0F6A-FD41-046F-C7139B1A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64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9811-420F-770D-BAB4-6F985153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194B-004D-8E50-D828-F90547CE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AD79-D193-EC14-58A4-28C0D547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D728-0443-9628-D4AF-C25899DB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E2EC-EE0B-5DD6-7449-36CD4DB6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93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EBA6-E74D-4FAE-BA8B-8DFBA338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76E-79A0-A7C5-7254-C3B019AAF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E669-4D58-B47E-E554-AAA2D6B3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05800-01EF-99DD-7E94-E2CE8297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74DEC-50CB-9C9E-BE28-9E6F65C1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E0D14-63B0-8F0F-A1D9-C365C562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0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A2F0-8F53-0F04-CDB5-1BD8EBAE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DE987-1B05-60C2-2B85-60A50E43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3A50E-8CE7-9090-AD9B-1575730E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87430-223D-26E6-E66C-232D35F78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A70AF-1B87-A274-C70D-930986D05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73BE2-78C0-464E-D9A4-2644169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56450-A853-E650-5733-1A6DCF79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EC405-EE25-A694-BC48-C1BCCD24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4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A18B-EE26-D4F1-F3D6-4C5F288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436A3-7086-EC65-076E-DA27F96D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FDC28-5DA2-0C3D-7F83-A2AD1571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4EA88-AE5A-6227-3EAC-8D355CB5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92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1F5ED-943B-D0E9-EF7D-EF6AD6C7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3B0E-DEB2-1436-85CE-89CCABE5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FA4C-60CA-F6DC-0491-B91E8973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51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AEF3-EF99-9025-027A-4637D063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337E-DB70-E6E2-8A6C-71622B97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91B6E-6481-6843-B7A7-735798BA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910B2-00A7-F3EA-7FFA-3C11F811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DCA7-4176-0BFD-EDB5-868A205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0377-497F-0937-BCB7-68794CEA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7536-0DF6-A714-D743-949CF99C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18B7D-A7B7-22DB-F8FB-B52246362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F0686-0859-35E6-66EC-A3AF5EE75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3C2C-8C65-B38A-7FEC-35D5245E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5D6C-1C0B-03C3-A306-6151980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E476-4DA9-FB1C-B97D-EF3EA80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3668-1D98-B433-7A3A-10A378F0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5243-0BEA-ACBB-9762-FFFA2C84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7027-094F-36C9-A459-0987C0DE3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4B3A8-C41E-4621-B4B7-0E7B41A04C6B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2D48-D02D-E906-5212-F7B0DD2EF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0B45-12CB-EDA5-AB00-7780D6E32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1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3F4F-408E-844E-846A-F89A54F4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CA" b="1" dirty="0">
                <a:solidFill>
                  <a:srgbClr val="09124F"/>
                </a:solidFill>
              </a:rPr>
              <a:t>Big 5 Canadian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1768-FF27-4F1F-0E63-B5DB4DB1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1642"/>
          </a:xfrm>
        </p:spPr>
        <p:txBody>
          <a:bodyPr/>
          <a:lstStyle/>
          <a:p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</a:rPr>
              <a:t>Descriptive Data Analysis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A red and blue letters on a black background&#10;&#10;AI-generated content may be incorrect.">
            <a:extLst>
              <a:ext uri="{FF2B5EF4-FFF2-40B4-BE49-F238E27FC236}">
                <a16:creationId xmlns:a16="http://schemas.microsoft.com/office/drawing/2014/main" id="{3C14B5F4-8D78-73E3-7501-A667C7B3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65" y="4833428"/>
            <a:ext cx="1882361" cy="653679"/>
          </a:xfrm>
          <a:prstGeom prst="rect">
            <a:avLst/>
          </a:prstGeom>
        </p:spPr>
      </p:pic>
      <p:pic>
        <p:nvPicPr>
          <p:cNvPr id="8" name="Picture 7" descr="A number with a black background&#10;&#10;AI-generated content may be incorrect.">
            <a:extLst>
              <a:ext uri="{FF2B5EF4-FFF2-40B4-BE49-F238E27FC236}">
                <a16:creationId xmlns:a16="http://schemas.microsoft.com/office/drawing/2014/main" id="{3A402680-5161-A127-AD1D-15153918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74" y="4921296"/>
            <a:ext cx="1882361" cy="477943"/>
          </a:xfrm>
          <a:prstGeom prst="rect">
            <a:avLst/>
          </a:prstGeom>
        </p:spPr>
      </p:pic>
      <p:pic>
        <p:nvPicPr>
          <p:cNvPr id="12" name="Picture 11" descr="A blue and yellow logo&#10;&#10;AI-generated content may be incorrect.">
            <a:extLst>
              <a:ext uri="{FF2B5EF4-FFF2-40B4-BE49-F238E27FC236}">
                <a16:creationId xmlns:a16="http://schemas.microsoft.com/office/drawing/2014/main" id="{A26CD97E-E82F-E4C0-1A3C-082EA1A83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83" y="4630853"/>
            <a:ext cx="814483" cy="1058828"/>
          </a:xfrm>
          <a:prstGeom prst="rect">
            <a:avLst/>
          </a:prstGeom>
        </p:spPr>
      </p:pic>
      <p:pic>
        <p:nvPicPr>
          <p:cNvPr id="18" name="Picture 17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6F8A34BC-4E7C-5DE1-8033-78147BD04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14" y="4028069"/>
            <a:ext cx="2264396" cy="2264396"/>
          </a:xfrm>
          <a:prstGeom prst="rect">
            <a:avLst/>
          </a:prstGeom>
        </p:spPr>
      </p:pic>
      <p:pic>
        <p:nvPicPr>
          <p:cNvPr id="24" name="Picture 23" descr="A green and white logo&#10;&#10;AI-generated content may be incorrect.">
            <a:extLst>
              <a:ext uri="{FF2B5EF4-FFF2-40B4-BE49-F238E27FC236}">
                <a16:creationId xmlns:a16="http://schemas.microsoft.com/office/drawing/2014/main" id="{443EE324-7F55-3E1A-F8F1-EB40E10093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57" y="4630853"/>
            <a:ext cx="1185255" cy="1058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C454F2-900C-1F1C-35A8-4D77D45D4DC5}"/>
              </a:ext>
            </a:extLst>
          </p:cNvPr>
          <p:cNvSpPr/>
          <p:nvPr/>
        </p:nvSpPr>
        <p:spPr>
          <a:xfrm>
            <a:off x="0" y="2058090"/>
            <a:ext cx="12192000" cy="1508400"/>
          </a:xfrm>
          <a:prstGeom prst="rect">
            <a:avLst/>
          </a:prstGeom>
          <a:solidFill>
            <a:srgbClr val="09124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84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1B74FA-4EC6-2EB5-404F-266C49EDA62D}"/>
              </a:ext>
            </a:extLst>
          </p:cNvPr>
          <p:cNvSpPr/>
          <p:nvPr/>
        </p:nvSpPr>
        <p:spPr>
          <a:xfrm>
            <a:off x="0" y="0"/>
            <a:ext cx="12193200" cy="1508400"/>
          </a:xfrm>
          <a:prstGeom prst="rect">
            <a:avLst/>
          </a:prstGeom>
          <a:solidFill>
            <a:srgbClr val="09124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0E2E7-A1FC-BB73-8E78-F671AC90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4800"/>
          </a:xfrm>
          <a:noFill/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dirty="0">
                <a:solidFill>
                  <a:srgbClr val="09124F"/>
                </a:solidFill>
              </a:rPr>
              <a:t>Project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9FE4C3-44FC-BF15-2EDC-E9DD827E6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807815"/>
              </p:ext>
            </p:extLst>
          </p:nvPr>
        </p:nvGraphicFramePr>
        <p:xfrm>
          <a:off x="2101850" y="2251287"/>
          <a:ext cx="7988300" cy="384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7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2AF9-2A60-8019-9A8D-3D5CF7D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Alpha Vantage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F45F4-A03E-C141-8F17-32AAA6DA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61" y="1600411"/>
            <a:ext cx="8464830" cy="45362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6713C3-0110-2BDE-8550-6D2CD53ED351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FCC1-747A-BE24-44A4-ABAA7E91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Data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E4857-3AD9-0738-1D6E-9CC7461C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6" y="1654615"/>
            <a:ext cx="6677807" cy="4838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BA4668-5CA6-D3BD-F765-E815676F800C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6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D968105-720A-9BD6-FFDE-81062B1CCC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68367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D968105-720A-9BD6-FFDE-81062B1CCC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8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E33E-0A03-2AA7-B7AF-565CB724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Big 5 Comparison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2A56D-827A-D09D-19D6-0E334734F79E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7B6E9-79A4-CB0E-CCE3-739017D7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2796"/>
              </p:ext>
            </p:extLst>
          </p:nvPr>
        </p:nvGraphicFramePr>
        <p:xfrm>
          <a:off x="2690499" y="2055813"/>
          <a:ext cx="6811002" cy="4199706"/>
        </p:xfrm>
        <a:graphic>
          <a:graphicData uri="http://schemas.openxmlformats.org/drawingml/2006/table">
            <a:tbl>
              <a:tblPr/>
              <a:tblGrid>
                <a:gridCol w="1593660">
                  <a:extLst>
                    <a:ext uri="{9D8B030D-6E8A-4147-A177-3AD203B41FA5}">
                      <a16:colId xmlns:a16="http://schemas.microsoft.com/office/drawing/2014/main" val="2810898152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653183752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2499941201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216260117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826892574"/>
                    </a:ext>
                  </a:extLst>
                </a:gridCol>
                <a:gridCol w="1347022">
                  <a:extLst>
                    <a:ext uri="{9D8B030D-6E8A-4147-A177-3AD203B41FA5}">
                      <a16:colId xmlns:a16="http://schemas.microsoft.com/office/drawing/2014/main" val="4109156259"/>
                    </a:ext>
                  </a:extLst>
                </a:gridCol>
              </a:tblGrid>
              <a:tr h="699951">
                <a:tc>
                  <a:txBody>
                    <a:bodyPr/>
                    <a:lstStyle/>
                    <a:p>
                      <a:pPr algn="ctr" fontAlgn="b"/>
                      <a:endParaRPr lang="en-CA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BMO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CIBC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RBC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Scotia Bank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1615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135.0bn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102.1bn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236.2bn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225.6bn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154.5bn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39644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 Income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3.9bn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14.8bn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50386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Profit Margin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12.60%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21.50%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26.30%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20.30%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23.20%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30823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Current Ratio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1.217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1.08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192263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Return on Equity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2.98%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3.01%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3.70%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3.35%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2.98%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7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3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D226-C9BC-96EE-36FF-E6B4DA28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Future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4274-2FE4-2729-5A09-D614B01FFF86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273880-38A9-9E66-F5FB-F34A54047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304936"/>
              </p:ext>
            </p:extLst>
          </p:nvPr>
        </p:nvGraphicFramePr>
        <p:xfrm>
          <a:off x="838200" y="1874949"/>
          <a:ext cx="10515600" cy="437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911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09D4-A723-CE3E-8177-C7732ACD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412" y="1822390"/>
            <a:ext cx="6751176" cy="3213219"/>
          </a:xfrm>
        </p:spPr>
        <p:txBody>
          <a:bodyPr>
            <a:normAutofit/>
          </a:bodyPr>
          <a:lstStyle/>
          <a:p>
            <a:pPr algn="ctr"/>
            <a:r>
              <a:rPr lang="en-CA" sz="115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01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A57A8F52-C24B-44C7-9F96-D8E13B9820F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UW/jNgz+K4FfugHpQZYs2+pbkzbbsN6ha3sdhqEIaIlJdHXswHZ6zYr896NlN02XtL01h2HoLTBgiJQ+kZ9FisydZ2w5S2HxAaboHXi9PL+eQnHdib2ulzUyBjqUOmAjieDHTIsoFqTNZ5XNs9I7uPMqKMZYXdpyDmkNRMI/vUAKLkyipWGBAPCViMC76nqQpqcwrueMIC2x682wKPMMUvsXNhCkqoo5Lrse3s7SvIB6o/MKKqw3u6HpNCbD/He1HaAre4PnqKtGGkkThIHgSYIRqCA2IQtp2simFa2sEZLF8e2sIBvv7l3kkovI8DgyPpiQM4iMojXVYlZrD80NZBrNCqUGubw3g3e9QZFPHVzLoqaZx1llqwUN+pBiZqAg2YXDY0ti4fcJFujW9PPM2Mb2O+8wM/XrBEdV/e7n0xkUtmyUD6NfbT2Pdn6YmM6nblLtGpZli3eezwuNZzh6GDj7lkTuaZET9c7Go5rbWnZmxxMHWEvOZ7AF8sQSA5A6DiCd13iGJld2inuc+Wqf+fRcMHbgnj2He0Haj5klaLlcPtroeReD/6CLXOz7fF/4F1wcSPWUi/S7ak7wGvBX+bB5cp5yZZJ/7hdII2LKd9uVTRi4Y741EOoAckFGx64Cm7UhEagw4sZXOgi0lkkCFAa1vLTZOG3D8mFtc469cgL0pkyQfKJtaxz3aQXERrGIA5OcHhEqLl/EqvC2SvLbTTSMBB8JI6UJfYZhwKSJX0QDx0JvXlXE7wYkOTsyEaPUFFNCi1SEgb8jpEFIfG1iJaWMGTOcCdwREvxgZIIg1gHnfk1pgnpHSIwSroORzziykAmpQ7arlVuzPEFsT7ebCfVxfPxsKe4KPVmc4A2mm3Gy0m+q7uPjktJHc2G0qeAVsdam8RWUtz381qxxws6DoFa3Pnh/YAu7Hq5s2V3R0SfROC+sJva/C0Z+m0NRX6P/k7JGyntKyJNnKfm+wuYIFq9j4z1COS++2oV2etm5gCTFjbt2QSWi1cMjW+p8nlVn2+7ef9+swbwiZcdVJ50fBpc/brHJ1QPPZfaUrv/+hELxcVq/L6lpu09r5UQbkAuXyN/kibtP1G/UvbWs+0Y9XKXQN+pfkxKvXOHlx8JQVYhUzIFRkkVUfz1deLV9bqL9IEiYBgERMmrsA7XW5z535f6zzqVnx7IH2XX597x1ko/zzsezk9ekq1+mMMafCmuGg74k93tqqHjYHwbymA17chANWf9YHR8O/KND1dssVf1kFMZGMyVR+BCpOIri15eq36aVe6I2fJGLMrUai0c+elMsxu6UUq8KzodZs5HFRp8bp0bn4tYud++IVpj8c1a3tK6Dfeo2cCvK9g+Mb8hEc7iVUjxGjYqpWFIjKUKxa4emQ8E4i0DrSPlcapaw3fpIh7qN/nxelTPQeAoZbvkMRD9kBs0Ln8L9Obb6CsvlFxe7qfyqEwAA&quot;"/>
    <we:property name="creatorSessionId" value="&quot;d6dda03e-cbca-4aa9-9f66-9eef2918f37d&quot;"/>
    <we:property name="creatorTenantId" value="&quot;c986676f-9b39-4d08-b4f8-a668e0e8c6a5&quot;"/>
    <we:property name="creatorUserId" value="&quot;1003200319872271&quot;"/>
    <we:property name="datasetId" value="&quot;9d9a1b3d-f74a-4bfb-9c31-17254118b15e&quot;"/>
    <we:property name="embedUrl" value="&quot;/reportEmbed?reportId=1f7f554e-734f-4f01-898e-8d3557a33728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+1ZbW/bNhD+K4a+tAPcgaREUco323G2okmbOW6HYSiCo0jZbGTJo6Q0XuD/PpJSEid24sJJuyCoYUDg2909x7tHR+rSE6qcZ7B4DzPp7Xn9ojibgT7rRF7Xy9u+Dx/eHfVG707f946GpruYV6rIS2/v0qtAT2T1SZU1ZFaC6fz7c9eDLDuGiW2lkJWy682lLoscMvWvbCaboUrXctn15MU8KzRYkScVVNKKPTfTTdvoxr/6RiMklTqXJzKpml6ShpHwgQQxIhIzhJCMzbRUZZVZaSXwxfBiro01l1coCCU+EyRiAoMICQIm7JpqMbejPXEOeSLFtRQr5NOVGaTrHehi5sS1jkrMzGFeqWphGgPIZC5Am76xk4eWxgt/TqWWbs2gyIVqbL/0ermwj0OZVvY5KGZz0KpsBm9a75SdZzTfTMzqmZtkocmybOWdFLVO5EimNw1n39I491gXxvXOxn3rW9s3UpOpE2h7TuawQeShMh6AzPkAstrKE2ZypWbyFUE4foOw+Y8R2nP/V07u2Ix+zJURTZfLW4oehhg8Q4jEf4PJGx+Pib9H4/sgmt/nJoJXBH8ThvXIuQ/KtPg60NK0jKewU1c2aeDCfGMi2ARySWbCrgKVtykBXIRxRFPBYj9kmASUhbZ/c9a0eTEwmieFVolx1eOQ9tWE9iE/K+9CPSwmRefj6HANLmrgqnyStaxxA61JM+/tzNDMb1qJ04MBxZHfj09jEg5OAzpEp316wE7RYBgPewd4vxf3LXfxL8Z9FqwLUeZHxhkpoywiyI9RhFBglTyotJyCea7JEphxLCQlsaEWgiIWC9gqq5IXFS8u1qVRnmKJDGPRkCIJHPkB2bpbKyx2e6uOJJS1lt+6V+30sjMGnsm7GzYuKsg6I3ku83o9SNGy+4PtOdbyXBV12flLgn6cXU+TvNaOXaL5bK42hGiIWRLEaWxiAHDESJzEuwfCdwX44ze+SFXVOTJFiMqfhT2rgbjNuh3DQULCYwyURlFEmCQkgJ/h4EaH/bfj/d4zMOR2HNxr1m4BgAMBQRiimEUYCZ9TDvJnAKy8mJq8ewbmbKKDp+OBwDfFhkhjRAElNPFDn+8eBr8rUwzrZLo4NG/PbB3+9fj60BXgT6amb05xbX2+Q0i1Z6trUd7mmnjFGtfZuemwwy2G7VH5UHH7Ij3yRw3anm1/OmXFKUfmlDTdjS5epD/2YfEMyHMkq1rnnSLvDP+pzYLO69GH4S+70GdmTsCDqQn82yR6datkdH5ZOVG34b9wtPki9/eKFl8ovBWOe6EIrwnrheJrCOizK3MSnwHjPhGcIoZiEgTUt3Y8mPHg0rlfV5Uz5U7lhECKAAcgGSWhZJFAif9MC+it3FZmKpH6FkZvJvXEbaOAChyGeaNIyWa8EG5YOogbb0Jf7ZsVovia22tPd8t5H126FWV7yf2Enmh3P0h5ikPGeICIICEnUXL/VrUX/TFPUokZ5zHwwPeTMInYxov+H7aR+BvLqye6ULWdHZuSndcn00JXm96a/8/R7P67ua2RzkFvfIkXWkjdb17X+0pffSIi3TtGf1c09mvP9mriO25vky6+DBlISf1IxBECEUZYPJIsY4FTivyQSsGMcAijED+WfwMZUp+G5uTqUxKThPPkkSJpkoQkIcZAjlgiOA4Jf5RIJ3UTpxZ1Vc4hkceQyw3cajIIciHFFn51X0U9p8SYpGyEPbzAfiu9puLl8j8eGWWZth0AAA==&quot;"/>
    <we:property name="isFiltersActionButtonVisible" value="true"/>
    <we:property name="isVisualContainerHeaderHidden" value="false"/>
    <we:property name="pageDisplayName" value="&quot;TVM&quot;"/>
    <we:property name="pageName" value="&quot;75d46432bbe7a948d606&quot;"/>
    <we:property name="pptInsertionSessionID" value="&quot;942E4596-3ED7-4019-92B4-2253E8544BC3&quot;"/>
    <we:property name="reportEmbeddedTime" value="&quot;2025-04-02T18:15:52.921Z&quot;"/>
    <we:property name="reportName" value="&quot;Financial Analytics Project&quot;"/>
    <we:property name="reportState" value="&quot;CONNECTED&quot;"/>
    <we:property name="reportUrl" value="&quot;/groups/me/reports/1f7f554e-734f-4f01-898e-8d3557a33728/75d46432bbe7a948d606?experience=power-bi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245</Words>
  <Application>Microsoft Office PowerPoint</Application>
  <PresentationFormat>Widescreen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Office Theme</vt:lpstr>
      <vt:lpstr>Big 5 Canadian Banks</vt:lpstr>
      <vt:lpstr>Project Overview</vt:lpstr>
      <vt:lpstr>Alpha Vantage API</vt:lpstr>
      <vt:lpstr>Data Modeling</vt:lpstr>
      <vt:lpstr>PowerPoint Presentation</vt:lpstr>
      <vt:lpstr>Big 5 Comparison</vt:lpstr>
      <vt:lpstr>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Kaike Vieira</dc:creator>
  <cp:lastModifiedBy>Kaike Vieira</cp:lastModifiedBy>
  <cp:revision>17</cp:revision>
  <dcterms:created xsi:type="dcterms:W3CDTF">2025-04-02T17:23:23Z</dcterms:created>
  <dcterms:modified xsi:type="dcterms:W3CDTF">2025-06-12T18:47:56Z</dcterms:modified>
</cp:coreProperties>
</file>