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61" r:id="rId7"/>
    <p:sldId id="263" r:id="rId8"/>
    <p:sldId id="264" r:id="rId9"/>
    <p:sldId id="265" r:id="rId10"/>
    <p:sldId id="259" r:id="rId11"/>
    <p:sldId id="267" r:id="rId12"/>
    <p:sldId id="266" r:id="rId13"/>
    <p:sldId id="268" r:id="rId14"/>
    <p:sldId id="269" r:id="rId15"/>
    <p:sldId id="271" r:id="rId16"/>
    <p:sldId id="272" r:id="rId17"/>
    <p:sldId id="273" r:id="rId18"/>
    <p:sldId id="270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Iterator_Pattern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無反覆器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2000" dirty="0" smtClean="0"/>
              <a:t>聚合中有陣列有</a:t>
            </a:r>
            <a:r>
              <a:rPr lang="en-US" altLang="zh-TW" sz="2000" dirty="0" err="1" smtClean="0"/>
              <a:t>ArrayList</a:t>
            </a:r>
            <a:r>
              <a:rPr lang="zh-TW" altLang="en-US" sz="2000" dirty="0" smtClean="0"/>
              <a:t>，甚至更多。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有幾個聚合就需要幾個迴圈。</a:t>
            </a:r>
            <a:endParaRPr lang="en-US" altLang="zh-TW" sz="2000" dirty="0" smtClean="0"/>
          </a:p>
          <a:p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有反覆器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000" dirty="0" smtClean="0"/>
              <a:t>將菜單實踐方式封裝起來。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只需一個迴圈可以多型態處理很多聚合。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使我們能夠取得一個聚集內的每一個元素，而不需要知道其實踐方式。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聚集管好旗下物件，而不須理會反覆取得資料的事情。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合成模式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Menu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Menu</a:t>
            </a:r>
            <a:endParaRPr lang="zh-TW" altLang="en-US" dirty="0"/>
          </a:p>
        </p:txBody>
      </p:sp>
      <p:sp>
        <p:nvSpPr>
          <p:cNvPr id="10" name="流程圖: 程序 9"/>
          <p:cNvSpPr/>
          <p:nvPr/>
        </p:nvSpPr>
        <p:spPr>
          <a:xfrm>
            <a:off x="3707904" y="1772816"/>
            <a:ext cx="1656184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All Menus</a:t>
            </a:r>
          </a:p>
        </p:txBody>
      </p:sp>
      <p:sp>
        <p:nvSpPr>
          <p:cNvPr id="11" name="流程圖: 程序 10"/>
          <p:cNvSpPr/>
          <p:nvPr/>
        </p:nvSpPr>
        <p:spPr>
          <a:xfrm>
            <a:off x="3707904" y="2996952"/>
            <a:ext cx="1656184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</a:rPr>
              <a:t>RifleMenus</a:t>
            </a:r>
            <a:endParaRPr lang="en-US" altLang="zh-TW" sz="2000" b="1" dirty="0" smtClean="0">
              <a:solidFill>
                <a:schemeClr val="tx1"/>
              </a:solidFill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1331640" y="2996952"/>
            <a:ext cx="1656184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</a:rPr>
              <a:t>SniperMenu</a:t>
            </a:r>
            <a:endParaRPr lang="en-US" altLang="zh-TW" sz="2000" b="1" dirty="0" smtClean="0">
              <a:solidFill>
                <a:schemeClr val="tx1"/>
              </a:solidFill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5796136" y="2996952"/>
            <a:ext cx="2088232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</a:rPr>
              <a:t>MachineMenus</a:t>
            </a:r>
            <a:endParaRPr lang="en-US" altLang="zh-TW" sz="2000" b="1" dirty="0" smtClean="0">
              <a:solidFill>
                <a:schemeClr val="tx1"/>
              </a:solidFill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179512" y="4437112"/>
            <a:ext cx="2016224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</a:rPr>
              <a:t>AirdropMenus</a:t>
            </a:r>
            <a:endParaRPr lang="en-US" altLang="zh-TW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1" idx="0"/>
            <a:endCxn id="10" idx="2"/>
          </p:cNvCxnSpPr>
          <p:nvPr/>
        </p:nvCxnSpPr>
        <p:spPr>
          <a:xfrm flipV="1">
            <a:off x="4535996" y="23488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0"/>
            <a:endCxn id="10" idx="2"/>
          </p:cNvCxnSpPr>
          <p:nvPr/>
        </p:nvCxnSpPr>
        <p:spPr>
          <a:xfrm flipV="1">
            <a:off x="2159732" y="2348880"/>
            <a:ext cx="23762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4" idx="0"/>
            <a:endCxn id="12" idx="2"/>
          </p:cNvCxnSpPr>
          <p:nvPr/>
        </p:nvCxnSpPr>
        <p:spPr>
          <a:xfrm flipV="1">
            <a:off x="1187624" y="3573016"/>
            <a:ext cx="97210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3" idx="0"/>
            <a:endCxn id="10" idx="2"/>
          </p:cNvCxnSpPr>
          <p:nvPr/>
        </p:nvCxnSpPr>
        <p:spPr>
          <a:xfrm flipH="1" flipV="1">
            <a:off x="4535996" y="2348880"/>
            <a:ext cx="23042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0" y="4077072"/>
            <a:ext cx="2374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>
                <a:solidFill>
                  <a:srgbClr val="FF0000"/>
                </a:solidFill>
              </a:rPr>
              <a:t>AirdropMenus</a:t>
            </a:r>
            <a:r>
              <a:rPr lang="zh-TW" altLang="en-US" sz="2000" dirty="0" smtClean="0">
                <a:solidFill>
                  <a:srgbClr val="FF0000"/>
                </a:solidFill>
              </a:rPr>
              <a:t>非</a:t>
            </a:r>
            <a:r>
              <a:rPr lang="en-US" altLang="zh-TW" sz="2000" dirty="0" smtClean="0">
                <a:solidFill>
                  <a:srgbClr val="FF0000"/>
                </a:solidFill>
              </a:rPr>
              <a:t>Gun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2267744" y="4437112"/>
            <a:ext cx="792088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Gun</a:t>
            </a:r>
          </a:p>
        </p:txBody>
      </p:sp>
      <p:sp>
        <p:nvSpPr>
          <p:cNvPr id="43" name="流程圖: 程序 42"/>
          <p:cNvSpPr/>
          <p:nvPr/>
        </p:nvSpPr>
        <p:spPr>
          <a:xfrm>
            <a:off x="4716016" y="4437112"/>
            <a:ext cx="792088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Gun</a:t>
            </a:r>
          </a:p>
        </p:txBody>
      </p:sp>
      <p:sp>
        <p:nvSpPr>
          <p:cNvPr id="44" name="流程圖: 程序 43"/>
          <p:cNvSpPr/>
          <p:nvPr/>
        </p:nvSpPr>
        <p:spPr>
          <a:xfrm>
            <a:off x="3131840" y="4437112"/>
            <a:ext cx="792088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Gun</a:t>
            </a:r>
          </a:p>
        </p:txBody>
      </p:sp>
      <p:sp>
        <p:nvSpPr>
          <p:cNvPr id="45" name="流程圖: 程序 44"/>
          <p:cNvSpPr/>
          <p:nvPr/>
        </p:nvSpPr>
        <p:spPr>
          <a:xfrm>
            <a:off x="7596336" y="3861048"/>
            <a:ext cx="792088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Gun</a:t>
            </a:r>
          </a:p>
        </p:txBody>
      </p:sp>
      <p:sp>
        <p:nvSpPr>
          <p:cNvPr id="46" name="流程圖: 程序 45"/>
          <p:cNvSpPr/>
          <p:nvPr/>
        </p:nvSpPr>
        <p:spPr>
          <a:xfrm>
            <a:off x="7092280" y="4509120"/>
            <a:ext cx="792088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Gun</a:t>
            </a:r>
          </a:p>
        </p:txBody>
      </p:sp>
      <p:sp>
        <p:nvSpPr>
          <p:cNvPr id="47" name="流程圖: 程序 46"/>
          <p:cNvSpPr/>
          <p:nvPr/>
        </p:nvSpPr>
        <p:spPr>
          <a:xfrm>
            <a:off x="6012160" y="4437112"/>
            <a:ext cx="792088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Gun</a:t>
            </a:r>
          </a:p>
        </p:txBody>
      </p:sp>
      <p:cxnSp>
        <p:nvCxnSpPr>
          <p:cNvPr id="48" name="直線單箭頭接點 47"/>
          <p:cNvCxnSpPr>
            <a:stCxn id="42" idx="0"/>
            <a:endCxn id="12" idx="2"/>
          </p:cNvCxnSpPr>
          <p:nvPr/>
        </p:nvCxnSpPr>
        <p:spPr>
          <a:xfrm flipH="1" flipV="1">
            <a:off x="2159732" y="3573016"/>
            <a:ext cx="5040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44" idx="0"/>
            <a:endCxn id="12" idx="2"/>
          </p:cNvCxnSpPr>
          <p:nvPr/>
        </p:nvCxnSpPr>
        <p:spPr>
          <a:xfrm flipH="1" flipV="1">
            <a:off x="2159732" y="3573016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3" idx="0"/>
            <a:endCxn id="11" idx="2"/>
          </p:cNvCxnSpPr>
          <p:nvPr/>
        </p:nvCxnSpPr>
        <p:spPr>
          <a:xfrm flipH="1" flipV="1">
            <a:off x="4535996" y="3573016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7" idx="0"/>
            <a:endCxn id="13" idx="2"/>
          </p:cNvCxnSpPr>
          <p:nvPr/>
        </p:nvCxnSpPr>
        <p:spPr>
          <a:xfrm flipV="1">
            <a:off x="6408204" y="3573016"/>
            <a:ext cx="43204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6" idx="0"/>
            <a:endCxn id="13" idx="2"/>
          </p:cNvCxnSpPr>
          <p:nvPr/>
        </p:nvCxnSpPr>
        <p:spPr>
          <a:xfrm flipH="1" flipV="1">
            <a:off x="6840252" y="3573016"/>
            <a:ext cx="64807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5" idx="0"/>
            <a:endCxn id="13" idx="2"/>
          </p:cNvCxnSpPr>
          <p:nvPr/>
        </p:nvCxnSpPr>
        <p:spPr>
          <a:xfrm flipH="1" flipV="1">
            <a:off x="6840252" y="3573016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圖: 程序 74"/>
          <p:cNvSpPr/>
          <p:nvPr/>
        </p:nvSpPr>
        <p:spPr>
          <a:xfrm>
            <a:off x="323528" y="5589240"/>
            <a:ext cx="792088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Gun</a:t>
            </a:r>
          </a:p>
        </p:txBody>
      </p:sp>
      <p:sp>
        <p:nvSpPr>
          <p:cNvPr id="76" name="流程圖: 程序 75"/>
          <p:cNvSpPr/>
          <p:nvPr/>
        </p:nvSpPr>
        <p:spPr>
          <a:xfrm>
            <a:off x="1403648" y="5589240"/>
            <a:ext cx="792088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Gun</a:t>
            </a:r>
          </a:p>
        </p:txBody>
      </p:sp>
      <p:cxnSp>
        <p:nvCxnSpPr>
          <p:cNvPr id="79" name="直線單箭頭接點 78"/>
          <p:cNvCxnSpPr>
            <a:stCxn id="75" idx="0"/>
            <a:endCxn id="14" idx="2"/>
          </p:cNvCxnSpPr>
          <p:nvPr/>
        </p:nvCxnSpPr>
        <p:spPr>
          <a:xfrm flipV="1">
            <a:off x="719572" y="5013176"/>
            <a:ext cx="4680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76" idx="0"/>
            <a:endCxn id="14" idx="2"/>
          </p:cNvCxnSpPr>
          <p:nvPr/>
        </p:nvCxnSpPr>
        <p:spPr>
          <a:xfrm flipH="1" flipV="1">
            <a:off x="1187624" y="5013176"/>
            <a:ext cx="61206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合成模式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物件合成樹狀結構，將菜單和項目放在相同的結構中。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3563888" y="249289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483768" y="35010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63888" y="35010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572000" y="35010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0" idx="0"/>
            <a:endCxn id="9" idx="4"/>
          </p:cNvCxnSpPr>
          <p:nvPr/>
        </p:nvCxnSpPr>
        <p:spPr>
          <a:xfrm flipV="1">
            <a:off x="2771800" y="3068960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0"/>
            <a:endCxn id="9" idx="4"/>
          </p:cNvCxnSpPr>
          <p:nvPr/>
        </p:nvCxnSpPr>
        <p:spPr>
          <a:xfrm flipV="1">
            <a:off x="3851920" y="30689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2" idx="0"/>
            <a:endCxn id="9" idx="4"/>
          </p:cNvCxnSpPr>
          <p:nvPr/>
        </p:nvCxnSpPr>
        <p:spPr>
          <a:xfrm flipH="1" flipV="1">
            <a:off x="3851920" y="3068960"/>
            <a:ext cx="10081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139952" y="263691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menu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123728" y="4077072"/>
            <a:ext cx="1172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MenuItem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275856" y="4077072"/>
            <a:ext cx="1172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MenuItem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4077072"/>
            <a:ext cx="1172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MenuItem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5796136" y="465313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>
            <a:stCxn id="28" idx="0"/>
            <a:endCxn id="27" idx="0"/>
          </p:cNvCxnSpPr>
          <p:nvPr/>
        </p:nvCxnSpPr>
        <p:spPr>
          <a:xfrm flipH="1" flipV="1">
            <a:off x="4942387" y="4077072"/>
            <a:ext cx="114178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004048" y="3645024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menu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5229200"/>
            <a:ext cx="1172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MenuItem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635896" y="1556792"/>
            <a:ext cx="2304256" cy="187220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&lt;abstract&gt;</a:t>
            </a:r>
          </a:p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</a:rPr>
              <a:t>MenuComponent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getName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getAmmo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  <a:br>
              <a:rPr lang="en-US" altLang="zh-TW" sz="1200" b="1" dirty="0" smtClean="0">
                <a:solidFill>
                  <a:schemeClr val="tx1"/>
                </a:solidFill>
              </a:rPr>
            </a:br>
            <a:r>
              <a:rPr lang="en-US" altLang="zh-TW" sz="1200" b="1" dirty="0" err="1" smtClean="0">
                <a:solidFill>
                  <a:schemeClr val="tx1"/>
                </a:solidFill>
              </a:rPr>
              <a:t>isAuto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getDamage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add(</a:t>
            </a:r>
            <a:r>
              <a:rPr lang="en-US" altLang="zh-TW" sz="1200" b="1" dirty="0" err="1" smtClean="0">
                <a:solidFill>
                  <a:schemeClr val="tx1"/>
                </a:solidFill>
              </a:rPr>
              <a:t>Componemt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remove(</a:t>
            </a:r>
            <a:r>
              <a:rPr lang="en-US" altLang="zh-TW" sz="1200" b="1" dirty="0" err="1" smtClean="0">
                <a:solidFill>
                  <a:schemeClr val="tx1"/>
                </a:solidFill>
              </a:rPr>
              <a:t>Componemt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print()</a:t>
            </a:r>
          </a:p>
        </p:txBody>
      </p:sp>
      <p:sp>
        <p:nvSpPr>
          <p:cNvPr id="5" name="流程圖: 程序 4"/>
          <p:cNvSpPr/>
          <p:nvPr/>
        </p:nvSpPr>
        <p:spPr>
          <a:xfrm>
            <a:off x="1043608" y="1628800"/>
            <a:ext cx="1440160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6" name="向右箭號 5"/>
          <p:cNvSpPr/>
          <p:nvPr/>
        </p:nvSpPr>
        <p:spPr>
          <a:xfrm>
            <a:off x="2843808" y="177281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程序 6"/>
          <p:cNvSpPr/>
          <p:nvPr/>
        </p:nvSpPr>
        <p:spPr>
          <a:xfrm>
            <a:off x="1979712" y="4149080"/>
            <a:ext cx="1872208" cy="129614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</a:rPr>
              <a:t>GunItem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getName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getAmmo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isAuto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getDamage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print()</a:t>
            </a:r>
          </a:p>
        </p:txBody>
      </p:sp>
      <p:sp>
        <p:nvSpPr>
          <p:cNvPr id="8" name="流程圖: 程序 7"/>
          <p:cNvSpPr/>
          <p:nvPr/>
        </p:nvSpPr>
        <p:spPr>
          <a:xfrm>
            <a:off x="5508104" y="4149080"/>
            <a:ext cx="1872208" cy="129614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</a:rPr>
              <a:t>GunMenu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getName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add(</a:t>
            </a:r>
            <a:r>
              <a:rPr lang="en-US" altLang="zh-TW" sz="1200" b="1" dirty="0" err="1" smtClean="0">
                <a:solidFill>
                  <a:schemeClr val="tx1"/>
                </a:solidFill>
              </a:rPr>
              <a:t>Compomemt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remove(</a:t>
            </a:r>
            <a:r>
              <a:rPr lang="en-US" altLang="zh-TW" sz="1200" b="1" dirty="0" err="1" smtClean="0">
                <a:solidFill>
                  <a:schemeClr val="tx1"/>
                </a:solidFill>
              </a:rPr>
              <a:t>Compomemt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print()</a:t>
            </a:r>
          </a:p>
        </p:txBody>
      </p:sp>
      <p:cxnSp>
        <p:nvCxnSpPr>
          <p:cNvPr id="9" name="直線單箭頭接點 8"/>
          <p:cNvCxnSpPr>
            <a:stCxn id="7" idx="0"/>
            <a:endCxn id="4" idx="2"/>
          </p:cNvCxnSpPr>
          <p:nvPr/>
        </p:nvCxnSpPr>
        <p:spPr>
          <a:xfrm flipV="1">
            <a:off x="2915816" y="3429000"/>
            <a:ext cx="18722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0"/>
            <a:endCxn id="4" idx="2"/>
          </p:cNvCxnSpPr>
          <p:nvPr/>
        </p:nvCxnSpPr>
        <p:spPr>
          <a:xfrm flipH="1" flipV="1">
            <a:off x="4788024" y="3429000"/>
            <a:ext cx="165618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548680"/>
            <a:ext cx="500345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06363"/>
            <a:ext cx="5381625" cy="675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223838"/>
            <a:ext cx="8713787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88640"/>
            <a:ext cx="3707904" cy="65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3" y="188640"/>
            <a:ext cx="5023333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-27384"/>
            <a:ext cx="809690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圖: 程序 5"/>
          <p:cNvSpPr/>
          <p:nvPr/>
        </p:nvSpPr>
        <p:spPr>
          <a:xfrm>
            <a:off x="1619672" y="2132856"/>
            <a:ext cx="1512168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步槍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7" name="流程圖: 程序 6"/>
          <p:cNvSpPr/>
          <p:nvPr/>
        </p:nvSpPr>
        <p:spPr>
          <a:xfrm>
            <a:off x="3707904" y="2132856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狙擊槍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8" name="流程圖: 程序 7"/>
          <p:cNvSpPr/>
          <p:nvPr/>
        </p:nvSpPr>
        <p:spPr>
          <a:xfrm>
            <a:off x="3635896" y="548680"/>
            <a:ext cx="1656184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Gun</a:t>
            </a:r>
          </a:p>
        </p:txBody>
      </p:sp>
      <p:sp>
        <p:nvSpPr>
          <p:cNvPr id="9" name="向下箭號 8"/>
          <p:cNvSpPr/>
          <p:nvPr/>
        </p:nvSpPr>
        <p:spPr>
          <a:xfrm rot="2324205">
            <a:off x="2924776" y="1391285"/>
            <a:ext cx="288032" cy="36004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18928310">
            <a:off x="5881029" y="1318070"/>
            <a:ext cx="288032" cy="36004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195736" y="1772816"/>
            <a:ext cx="6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95936" y="1772816"/>
            <a:ext cx="99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ArrayList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4355976" y="134076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084168" y="1772816"/>
            <a:ext cx="1231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?</a:t>
            </a:r>
            <a:r>
              <a:rPr lang="en-US" altLang="zh-TW" dirty="0" err="1" smtClean="0"/>
              <a:t>Hashtable</a:t>
            </a:r>
            <a:endParaRPr lang="zh-TW" altLang="en-US" dirty="0"/>
          </a:p>
        </p:txBody>
      </p:sp>
      <p:sp>
        <p:nvSpPr>
          <p:cNvPr id="15" name="流程圖: 程序 14"/>
          <p:cNvSpPr/>
          <p:nvPr/>
        </p:nvSpPr>
        <p:spPr>
          <a:xfrm>
            <a:off x="6012160" y="2132856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?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槍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Menu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645024"/>
            <a:ext cx="4320480" cy="276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933056"/>
            <a:ext cx="417113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620688"/>
            <a:ext cx="6336704" cy="566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當有數個物件的聚合，並想用一致的方式對待他們。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所以元件可以是葉節點也可以是合成節點。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因此不用一堆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來針對不同物件進行呼叫。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捨棄</a:t>
            </a:r>
            <a:r>
              <a:rPr lang="zh-TW" altLang="en-US" sz="2400" dirty="0" smtClean="0">
                <a:solidFill>
                  <a:srgbClr val="FF0000"/>
                </a:solidFill>
              </a:rPr>
              <a:t>單一責任 </a:t>
            </a:r>
            <a:r>
              <a:rPr lang="zh-TW" altLang="en-US" sz="2400" dirty="0" smtClean="0"/>
              <a:t>換取 </a:t>
            </a:r>
            <a:r>
              <a:rPr lang="zh-TW" altLang="en-US" sz="2400" dirty="0" smtClean="0">
                <a:solidFill>
                  <a:srgbClr val="FF0000"/>
                </a:solidFill>
              </a:rPr>
              <a:t>透明性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80728"/>
            <a:ext cx="5616624" cy="241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2195736" y="548680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封裝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反覆取得聚合內 每個項目的過程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>
          <a:xfrm>
            <a:off x="3995936" y="3501008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3131840" y="4077072"/>
            <a:ext cx="2232248" cy="10081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</a:rPr>
              <a:t>Java.util.Iterator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Boolean </a:t>
            </a:r>
            <a:r>
              <a:rPr lang="en-US" altLang="zh-TW" sz="1200" b="1" dirty="0" err="1" smtClean="0">
                <a:solidFill>
                  <a:schemeClr val="tx1"/>
                </a:solidFill>
              </a:rPr>
              <a:t>hasnext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Object next();</a:t>
            </a:r>
          </a:p>
        </p:txBody>
      </p:sp>
      <p:sp>
        <p:nvSpPr>
          <p:cNvPr id="10" name="流程圖: 程序 9"/>
          <p:cNvSpPr/>
          <p:nvPr/>
        </p:nvSpPr>
        <p:spPr>
          <a:xfrm>
            <a:off x="899592" y="5517232"/>
            <a:ext cx="1944216" cy="9361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?_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Iterator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Boolean </a:t>
            </a:r>
            <a:r>
              <a:rPr lang="en-US" altLang="zh-TW" sz="1200" b="1" dirty="0" err="1" smtClean="0">
                <a:solidFill>
                  <a:schemeClr val="tx1"/>
                </a:solidFill>
              </a:rPr>
              <a:t>hasnext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(){}</a:t>
            </a: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Gun next(){}</a:t>
            </a:r>
          </a:p>
        </p:txBody>
      </p:sp>
      <p:sp>
        <p:nvSpPr>
          <p:cNvPr id="11" name="流程圖: 程序 10"/>
          <p:cNvSpPr/>
          <p:nvPr/>
        </p:nvSpPr>
        <p:spPr>
          <a:xfrm>
            <a:off x="3275856" y="5517232"/>
            <a:ext cx="1944216" cy="9361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?_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Iterator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Boolean </a:t>
            </a:r>
            <a:r>
              <a:rPr lang="en-US" altLang="zh-TW" sz="1200" b="1" dirty="0" err="1" smtClean="0">
                <a:solidFill>
                  <a:schemeClr val="tx1"/>
                </a:solidFill>
              </a:rPr>
              <a:t>hasnext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(){}</a:t>
            </a: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Gun next(){}</a:t>
            </a:r>
          </a:p>
        </p:txBody>
      </p:sp>
      <p:sp>
        <p:nvSpPr>
          <p:cNvPr id="12" name="流程圖: 程序 11"/>
          <p:cNvSpPr/>
          <p:nvPr/>
        </p:nvSpPr>
        <p:spPr>
          <a:xfrm>
            <a:off x="5580112" y="5517232"/>
            <a:ext cx="1944216" cy="9361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?_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Iterator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Boolean </a:t>
            </a:r>
            <a:r>
              <a:rPr lang="en-US" altLang="zh-TW" sz="1200" b="1" dirty="0" err="1" smtClean="0">
                <a:solidFill>
                  <a:schemeClr val="tx1"/>
                </a:solidFill>
              </a:rPr>
              <a:t>hasnext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(){}</a:t>
            </a: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Gun next(){}</a:t>
            </a:r>
          </a:p>
        </p:txBody>
      </p:sp>
      <p:cxnSp>
        <p:nvCxnSpPr>
          <p:cNvPr id="14" name="直線單箭頭接點 13"/>
          <p:cNvCxnSpPr>
            <a:stCxn id="10" idx="0"/>
            <a:endCxn id="9" idx="2"/>
          </p:cNvCxnSpPr>
          <p:nvPr/>
        </p:nvCxnSpPr>
        <p:spPr>
          <a:xfrm flipV="1">
            <a:off x="1871700" y="5085184"/>
            <a:ext cx="23762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0"/>
            <a:endCxn id="9" idx="2"/>
          </p:cNvCxnSpPr>
          <p:nvPr/>
        </p:nvCxnSpPr>
        <p:spPr>
          <a:xfrm flipV="1">
            <a:off x="4247964" y="50851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0"/>
            <a:endCxn id="9" idx="2"/>
          </p:cNvCxnSpPr>
          <p:nvPr/>
        </p:nvCxnSpPr>
        <p:spPr>
          <a:xfrm flipH="1" flipV="1">
            <a:off x="4247964" y="5085184"/>
            <a:ext cx="23042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1043608" y="1844824"/>
            <a:ext cx="1728192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createIterator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addguns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107504" y="3501008"/>
            <a:ext cx="1728192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步槍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createIterator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addguns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流程圖: 程序 6"/>
          <p:cNvSpPr/>
          <p:nvPr/>
        </p:nvSpPr>
        <p:spPr>
          <a:xfrm>
            <a:off x="2195736" y="3501008"/>
            <a:ext cx="1656184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狙擊槍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createIterator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addguns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9" name="直線單箭頭接點 8"/>
          <p:cNvCxnSpPr>
            <a:stCxn id="6" idx="0"/>
            <a:endCxn id="5" idx="2"/>
          </p:cNvCxnSpPr>
          <p:nvPr/>
        </p:nvCxnSpPr>
        <p:spPr>
          <a:xfrm flipV="1">
            <a:off x="971600" y="2924944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1835696" y="2924944"/>
            <a:ext cx="118813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39552" y="4653136"/>
            <a:ext cx="95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Arraylist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555776" y="4653136"/>
            <a:ext cx="68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22" name="流程圖: 程序 21"/>
          <p:cNvSpPr/>
          <p:nvPr/>
        </p:nvSpPr>
        <p:spPr>
          <a:xfrm>
            <a:off x="4067944" y="2060848"/>
            <a:ext cx="1440160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27" name="流程圖: 程序 26"/>
          <p:cNvSpPr/>
          <p:nvPr/>
        </p:nvSpPr>
        <p:spPr>
          <a:xfrm>
            <a:off x="6516216" y="1988840"/>
            <a:ext cx="1944216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</a:rPr>
              <a:t>Java.util.Iterator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Boolean </a:t>
            </a:r>
            <a:r>
              <a:rPr lang="en-US" altLang="zh-TW" sz="1200" b="1" dirty="0" err="1" smtClean="0">
                <a:solidFill>
                  <a:schemeClr val="tx1"/>
                </a:solidFill>
              </a:rPr>
              <a:t>hasnext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Object next();</a:t>
            </a:r>
          </a:p>
        </p:txBody>
      </p:sp>
      <p:sp>
        <p:nvSpPr>
          <p:cNvPr id="28" name="流程圖: 程序 27"/>
          <p:cNvSpPr/>
          <p:nvPr/>
        </p:nvSpPr>
        <p:spPr>
          <a:xfrm>
            <a:off x="7020272" y="3933056"/>
            <a:ext cx="1944216" cy="9361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狙擊槍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_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Iterator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Boolean </a:t>
            </a:r>
            <a:r>
              <a:rPr lang="en-US" altLang="zh-TW" sz="1200" b="1" dirty="0" err="1" smtClean="0">
                <a:solidFill>
                  <a:schemeClr val="tx1"/>
                </a:solidFill>
              </a:rPr>
              <a:t>hasnext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(){}</a:t>
            </a: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Gun next(){}</a:t>
            </a:r>
          </a:p>
        </p:txBody>
      </p:sp>
      <p:cxnSp>
        <p:nvCxnSpPr>
          <p:cNvPr id="29" name="直線單箭頭接點 28"/>
          <p:cNvCxnSpPr>
            <a:stCxn id="28" idx="0"/>
            <a:endCxn id="27" idx="2"/>
          </p:cNvCxnSpPr>
          <p:nvPr/>
        </p:nvCxnSpPr>
        <p:spPr>
          <a:xfrm flipH="1" flipV="1">
            <a:off x="7488324" y="2780928"/>
            <a:ext cx="50405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向右箭號 31"/>
          <p:cNvSpPr/>
          <p:nvPr/>
        </p:nvSpPr>
        <p:spPr>
          <a:xfrm>
            <a:off x="5724128" y="2276872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 rot="10800000">
            <a:off x="3059832" y="2276872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程序 33"/>
          <p:cNvSpPr/>
          <p:nvPr/>
        </p:nvSpPr>
        <p:spPr>
          <a:xfrm>
            <a:off x="1043608" y="5517232"/>
            <a:ext cx="1656184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Gun</a:t>
            </a:r>
          </a:p>
        </p:txBody>
      </p:sp>
      <p:sp>
        <p:nvSpPr>
          <p:cNvPr id="35" name="向右箭號 34"/>
          <p:cNvSpPr/>
          <p:nvPr/>
        </p:nvSpPr>
        <p:spPr>
          <a:xfrm rot="2648607">
            <a:off x="826582" y="5139297"/>
            <a:ext cx="432048" cy="17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7482510">
            <a:off x="2524137" y="5157176"/>
            <a:ext cx="427244" cy="146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程序 36"/>
          <p:cNvSpPr/>
          <p:nvPr/>
        </p:nvSpPr>
        <p:spPr>
          <a:xfrm>
            <a:off x="4860032" y="3933056"/>
            <a:ext cx="1944216" cy="9361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步槍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_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Iterator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200" b="1" dirty="0" smtClean="0">
                <a:solidFill>
                  <a:schemeClr val="tx1"/>
                </a:solidFill>
              </a:rPr>
              <a:t>使用</a:t>
            </a:r>
            <a:r>
              <a:rPr lang="en-US" altLang="zh-TW" sz="1200" b="1" dirty="0" err="1" smtClean="0">
                <a:solidFill>
                  <a:schemeClr val="tx1"/>
                </a:solidFill>
              </a:rPr>
              <a:t>Arraylist</a:t>
            </a:r>
            <a:r>
              <a:rPr lang="zh-TW" altLang="en-US" sz="1200" b="1" dirty="0" smtClean="0">
                <a:solidFill>
                  <a:schemeClr val="tx1"/>
                </a:solidFill>
              </a:rPr>
              <a:t>內建</a:t>
            </a:r>
            <a:r>
              <a:rPr lang="en-US" altLang="zh-TW" sz="1200" b="1" dirty="0" err="1" smtClean="0">
                <a:solidFill>
                  <a:schemeClr val="tx1"/>
                </a:solidFill>
              </a:rPr>
              <a:t>Iterator</a:t>
            </a:r>
            <a:endParaRPr lang="en-US" altLang="zh-TW" sz="1200" b="1" dirty="0" smtClean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707904" y="49411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每一個</a:t>
            </a:r>
            <a:r>
              <a:rPr lang="zh-TW" altLang="en-US" sz="1400" dirty="0" smtClean="0">
                <a:solidFill>
                  <a:srgbClr val="FF0000"/>
                </a:solidFill>
              </a:rPr>
              <a:t>聚集</a:t>
            </a:r>
            <a:r>
              <a:rPr lang="zh-TW" altLang="en-US" sz="1400" dirty="0" smtClean="0"/>
              <a:t>都要</a:t>
            </a:r>
            <a:endParaRPr lang="en-US" altLang="zh-TW" sz="1400" dirty="0" smtClean="0"/>
          </a:p>
          <a:p>
            <a:r>
              <a:rPr lang="zh-TW" altLang="en-US" sz="1400" dirty="0" smtClean="0">
                <a:solidFill>
                  <a:srgbClr val="FF0000"/>
                </a:solidFill>
              </a:rPr>
              <a:t>實體化</a:t>
            </a:r>
            <a:r>
              <a:rPr lang="zh-TW" altLang="en-US" sz="1400" dirty="0" smtClean="0"/>
              <a:t>一個</a:t>
            </a:r>
            <a:r>
              <a:rPr lang="zh-TW" altLang="en-US" sz="1400" dirty="0" smtClean="0">
                <a:solidFill>
                  <a:srgbClr val="FF0000"/>
                </a:solidFill>
              </a:rPr>
              <a:t>反覆器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50863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向右箭號 3"/>
          <p:cNvSpPr/>
          <p:nvPr/>
        </p:nvSpPr>
        <p:spPr>
          <a:xfrm>
            <a:off x="6372200" y="1700808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6372200" y="2996952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6372200" y="4293096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28184" y="1268760"/>
            <a:ext cx="953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Arraylist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72200" y="2636912"/>
            <a:ext cx="68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28184" y="3861048"/>
            <a:ext cx="1123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Hashtable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80312" y="16288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/>
              <a:t>步槍</a:t>
            </a:r>
            <a:r>
              <a:rPr lang="en-US" altLang="zh-TW" b="1" dirty="0" smtClean="0"/>
              <a:t>Menu</a:t>
            </a:r>
          </a:p>
        </p:txBody>
      </p:sp>
      <p:sp>
        <p:nvSpPr>
          <p:cNvPr id="11" name="矩形 10"/>
          <p:cNvSpPr/>
          <p:nvPr/>
        </p:nvSpPr>
        <p:spPr>
          <a:xfrm>
            <a:off x="7361531" y="2996952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/>
              <a:t>狙擊槍</a:t>
            </a:r>
            <a:r>
              <a:rPr lang="en-US" altLang="zh-TW" b="1" dirty="0" smtClean="0"/>
              <a:t>Menu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5724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96752"/>
            <a:ext cx="5810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流程圖: 程序 6"/>
          <p:cNvSpPr/>
          <p:nvPr/>
        </p:nvSpPr>
        <p:spPr>
          <a:xfrm>
            <a:off x="6228184" y="116632"/>
            <a:ext cx="1728192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createIterator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addguns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流程圖: 程序 7"/>
          <p:cNvSpPr/>
          <p:nvPr/>
        </p:nvSpPr>
        <p:spPr>
          <a:xfrm>
            <a:off x="6300192" y="3573016"/>
            <a:ext cx="1656184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狙擊槍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createIterator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b="1" dirty="0" err="1" smtClean="0">
                <a:solidFill>
                  <a:schemeClr val="tx1"/>
                </a:solidFill>
              </a:rPr>
              <a:t>addguns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9" name="直線單箭頭接點 8"/>
          <p:cNvCxnSpPr>
            <a:stCxn id="8" idx="0"/>
            <a:endCxn id="7" idx="2"/>
          </p:cNvCxnSpPr>
          <p:nvPr/>
        </p:nvCxnSpPr>
        <p:spPr>
          <a:xfrm flipH="1" flipV="1">
            <a:off x="7092280" y="1196752"/>
            <a:ext cx="36004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6336704" cy="522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流程圖: 程序 2"/>
          <p:cNvSpPr/>
          <p:nvPr/>
        </p:nvSpPr>
        <p:spPr>
          <a:xfrm>
            <a:off x="3635896" y="188640"/>
            <a:ext cx="1944216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</a:rPr>
              <a:t>Java.util.Iterator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Boolean </a:t>
            </a:r>
            <a:r>
              <a:rPr lang="en-US" altLang="zh-TW" sz="1200" b="1" dirty="0" err="1" smtClean="0">
                <a:solidFill>
                  <a:schemeClr val="tx1"/>
                </a:solidFill>
              </a:rPr>
              <a:t>hasnext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Object next();</a:t>
            </a:r>
          </a:p>
        </p:txBody>
      </p:sp>
      <p:cxnSp>
        <p:nvCxnSpPr>
          <p:cNvPr id="4" name="直線單箭頭接點 3"/>
          <p:cNvCxnSpPr>
            <a:stCxn id="5122" idx="0"/>
            <a:endCxn id="3" idx="2"/>
          </p:cNvCxnSpPr>
          <p:nvPr/>
        </p:nvCxnSpPr>
        <p:spPr>
          <a:xfrm flipV="1">
            <a:off x="3851920" y="980728"/>
            <a:ext cx="75608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向右箭號 4"/>
          <p:cNvSpPr/>
          <p:nvPr/>
        </p:nvSpPr>
        <p:spPr>
          <a:xfrm>
            <a:off x="5004048" y="2348880"/>
            <a:ext cx="25922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343507" y="1412776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建構式需要傳入</a:t>
            </a:r>
            <a:endParaRPr lang="en-US" altLang="zh-TW" dirty="0" smtClean="0"/>
          </a:p>
          <a:p>
            <a:r>
              <a:rPr lang="en-US" altLang="zh-TW" dirty="0" err="1" smtClean="0"/>
              <a:t>SniperMenu</a:t>
            </a:r>
            <a:endParaRPr lang="en-US" altLang="zh-TW" dirty="0" smtClean="0"/>
          </a:p>
          <a:p>
            <a:r>
              <a:rPr lang="zh-TW" altLang="en-US" dirty="0" smtClean="0"/>
              <a:t>來當作參數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39909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764704"/>
            <a:ext cx="45053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測試結果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501008"/>
            <a:ext cx="480221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772816"/>
            <a:ext cx="6624736" cy="151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362</Words>
  <Application>Microsoft Office PowerPoint</Application>
  <PresentationFormat>如螢幕大小 (4:3)</PresentationFormat>
  <Paragraphs>132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Iterator_Pattern</vt:lpstr>
      <vt:lpstr>投影片 2</vt:lpstr>
      <vt:lpstr>投影片 3</vt:lpstr>
      <vt:lpstr>URL</vt:lpstr>
      <vt:lpstr>投影片 5</vt:lpstr>
      <vt:lpstr>投影片 6</vt:lpstr>
      <vt:lpstr>投影片 7</vt:lpstr>
      <vt:lpstr>投影片 8</vt:lpstr>
      <vt:lpstr>測試結果</vt:lpstr>
      <vt:lpstr>結論</vt:lpstr>
      <vt:lpstr>合成模式</vt:lpstr>
      <vt:lpstr>Menu中的Menu</vt:lpstr>
      <vt:lpstr>合成模式</vt:lpstr>
      <vt:lpstr>URL</vt:lpstr>
      <vt:lpstr>投影片 15</vt:lpstr>
      <vt:lpstr>投影片 16</vt:lpstr>
      <vt:lpstr>投影片 17</vt:lpstr>
      <vt:lpstr>投影片 18</vt:lpstr>
      <vt:lpstr>投影片 19</vt:lpstr>
      <vt:lpstr>投影片 20</vt:lpstr>
      <vt:lpstr>結論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chuankai[林傳凱]</dc:creator>
  <cp:lastModifiedBy>chuankai</cp:lastModifiedBy>
  <cp:revision>66</cp:revision>
  <dcterms:created xsi:type="dcterms:W3CDTF">2021-02-09T02:43:42Z</dcterms:created>
  <dcterms:modified xsi:type="dcterms:W3CDTF">2021-02-20T05:57:53Z</dcterms:modified>
</cp:coreProperties>
</file>