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irKROq6Dj7snjdF7HOk288ePnE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C0625AE-800A-47F6-B018-7B2B4A473159}">
  <a:tblStyle styleId="{9C0625AE-800A-47F6-B018-7B2B4A47315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ja-JP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" name="Google Shape;2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aeff30bf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aaeff30bf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1f764e1fe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1f764e1fe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b1f764e1fe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" name="Google Shape;3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" name="Google Shape;4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" name="Google Shape;5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" name="Google Shape;6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" name="Google Shape;8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" name="Google Shape;9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>
  <p:cSld name="タイトル スライド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4"/>
          <p:cNvSpPr/>
          <p:nvPr/>
        </p:nvSpPr>
        <p:spPr>
          <a:xfrm>
            <a:off x="5568951" y="3391421"/>
            <a:ext cx="6288616" cy="36000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pic>
        <p:nvPicPr>
          <p:cNvPr id="12" name="Google Shape;1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9461" y="2078642"/>
            <a:ext cx="2947091" cy="221031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4"/>
          <p:cNvSpPr/>
          <p:nvPr/>
        </p:nvSpPr>
        <p:spPr>
          <a:xfrm>
            <a:off x="0" y="6812282"/>
            <a:ext cx="12192000" cy="45719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ユーザー設定レイアウト">
  <p:cSld name="ユーザー設定レイアウト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/>
          <p:nvPr>
            <p:ph type="title"/>
          </p:nvPr>
        </p:nvSpPr>
        <p:spPr>
          <a:xfrm>
            <a:off x="356225" y="182220"/>
            <a:ext cx="11512844" cy="515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14400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  <a:defRPr b="0" i="0" sz="3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5"/>
          <p:cNvSpPr txBox="1"/>
          <p:nvPr>
            <p:ph idx="11" type="ftr"/>
          </p:nvPr>
        </p:nvSpPr>
        <p:spPr>
          <a:xfrm>
            <a:off x="9927431" y="6580204"/>
            <a:ext cx="1821983" cy="244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  <p:sp>
        <p:nvSpPr>
          <p:cNvPr id="17" name="Google Shape;17;p15"/>
          <p:cNvSpPr txBox="1"/>
          <p:nvPr>
            <p:ph idx="12" type="sldNum"/>
          </p:nvPr>
        </p:nvSpPr>
        <p:spPr>
          <a:xfrm>
            <a:off x="11749414" y="6576221"/>
            <a:ext cx="442586" cy="281780"/>
          </a:xfrm>
          <a:prstGeom prst="rect">
            <a:avLst/>
          </a:prstGeom>
          <a:solidFill>
            <a:srgbClr val="33DD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grpSp>
        <p:nvGrpSpPr>
          <p:cNvPr id="18" name="Google Shape;18;p15"/>
          <p:cNvGrpSpPr/>
          <p:nvPr/>
        </p:nvGrpSpPr>
        <p:grpSpPr>
          <a:xfrm>
            <a:off x="356226" y="647316"/>
            <a:ext cx="11507750" cy="72000"/>
            <a:chOff x="405185" y="910291"/>
            <a:chExt cx="8495707" cy="72000"/>
          </a:xfrm>
        </p:grpSpPr>
        <p:sp>
          <p:nvSpPr>
            <p:cNvPr id="19" name="Google Shape;19;p15"/>
            <p:cNvSpPr/>
            <p:nvPr/>
          </p:nvSpPr>
          <p:spPr>
            <a:xfrm>
              <a:off x="405185" y="910291"/>
              <a:ext cx="2052000" cy="72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  <p:sp>
          <p:nvSpPr>
            <p:cNvPr id="20" name="Google Shape;20;p15"/>
            <p:cNvSpPr/>
            <p:nvPr/>
          </p:nvSpPr>
          <p:spPr>
            <a:xfrm>
              <a:off x="2457185" y="943298"/>
              <a:ext cx="6443707" cy="36000"/>
            </a:xfrm>
            <a:prstGeom prst="rect">
              <a:avLst/>
            </a:prstGeom>
            <a:solidFill>
              <a:srgbClr val="D2FFC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endParaRPr>
            </a:p>
          </p:txBody>
        </p:sp>
      </p:grpSp>
      <p:sp>
        <p:nvSpPr>
          <p:cNvPr id="21" name="Google Shape;21;p15"/>
          <p:cNvSpPr/>
          <p:nvPr/>
        </p:nvSpPr>
        <p:spPr>
          <a:xfrm>
            <a:off x="0" y="6812282"/>
            <a:ext cx="12192000" cy="45719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345223" y="781878"/>
            <a:ext cx="11523846" cy="56851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 txBox="1"/>
          <p:nvPr>
            <p:ph type="ctrTitle"/>
          </p:nvPr>
        </p:nvSpPr>
        <p:spPr>
          <a:xfrm>
            <a:off x="5531029" y="2840946"/>
            <a:ext cx="6468138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</a:pPr>
            <a:r>
              <a:rPr b="1" i="0" lang="ja-JP" sz="3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ブランチ運用ルール</a:t>
            </a:r>
            <a:endParaRPr b="1" i="0" sz="32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5660908" y="2386867"/>
            <a:ext cx="2608449" cy="377026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ja-JP" sz="20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Webダイレクト販売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9583551" y="3504204"/>
            <a:ext cx="2277145" cy="377026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ja-JP" sz="20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202</a:t>
            </a:r>
            <a:r>
              <a:rPr lang="ja-JP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1</a:t>
            </a:r>
            <a:r>
              <a:rPr b="0" i="0" lang="ja-JP" sz="20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/1/</a:t>
            </a:r>
            <a:r>
              <a:rPr lang="ja-JP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9583551" y="3816624"/>
            <a:ext cx="2277145" cy="377026"/>
          </a:xfrm>
          <a:prstGeom prst="roundRect">
            <a:avLst>
              <a:gd fmla="val 0" name="adj"/>
            </a:avLst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ja-JP" sz="20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Ver</a:t>
            </a:r>
            <a:r>
              <a:rPr lang="ja-JP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2</a:t>
            </a:r>
            <a:r>
              <a:rPr b="0" i="0" lang="ja-JP" sz="20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.</a:t>
            </a:r>
            <a:r>
              <a:rPr lang="ja-JP" sz="20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2</a:t>
            </a:r>
            <a:endParaRPr b="0" i="0" sz="20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/>
          <p:nvPr>
            <p:ph type="title"/>
          </p:nvPr>
        </p:nvSpPr>
        <p:spPr>
          <a:xfrm>
            <a:off x="356225" y="182220"/>
            <a:ext cx="11512844" cy="515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1440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Meiryo"/>
              <a:buNone/>
            </a:pPr>
            <a:r>
              <a:rPr lang="ja-JP" sz="2880"/>
              <a:t>7. 開発フロー（各社社内レビュー）</a:t>
            </a:r>
            <a:endParaRPr sz="2880"/>
          </a:p>
        </p:txBody>
      </p:sp>
      <p:sp>
        <p:nvSpPr>
          <p:cNvPr id="113" name="Google Shape;113;p10"/>
          <p:cNvSpPr txBox="1"/>
          <p:nvPr>
            <p:ph idx="11" type="ftr"/>
          </p:nvPr>
        </p:nvSpPr>
        <p:spPr>
          <a:xfrm>
            <a:off x="9927431" y="6580204"/>
            <a:ext cx="1821983" cy="244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Sasuke Financial Lab株式会社</a:t>
            </a:r>
            <a:endParaRPr/>
          </a:p>
        </p:txBody>
      </p:sp>
      <p:sp>
        <p:nvSpPr>
          <p:cNvPr id="114" name="Google Shape;114;p10"/>
          <p:cNvSpPr txBox="1"/>
          <p:nvPr>
            <p:ph idx="12" type="sldNum"/>
          </p:nvPr>
        </p:nvSpPr>
        <p:spPr>
          <a:xfrm>
            <a:off x="11749414" y="6576221"/>
            <a:ext cx="442586" cy="281780"/>
          </a:xfrm>
          <a:prstGeom prst="rect">
            <a:avLst/>
          </a:prstGeom>
          <a:solidFill>
            <a:srgbClr val="33DD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15" name="Google Shape;115;p10"/>
          <p:cNvSpPr/>
          <p:nvPr/>
        </p:nvSpPr>
        <p:spPr>
          <a:xfrm>
            <a:off x="757384" y="1838034"/>
            <a:ext cx="1579418" cy="877455"/>
          </a:xfrm>
          <a:prstGeom prst="rect">
            <a:avLst/>
          </a:prstGeom>
          <a:solidFill>
            <a:srgbClr val="26A500"/>
          </a:solidFill>
          <a:ln cap="flat" cmpd="sng" w="12700">
            <a:solidFill>
              <a:srgbClr val="25A1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Backlog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チケット作成</a:t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6" name="Google Shape;116;p10"/>
          <p:cNvSpPr/>
          <p:nvPr/>
        </p:nvSpPr>
        <p:spPr>
          <a:xfrm>
            <a:off x="3697202" y="1835838"/>
            <a:ext cx="1579418" cy="877455"/>
          </a:xfrm>
          <a:prstGeom prst="rect">
            <a:avLst/>
          </a:prstGeom>
          <a:solidFill>
            <a:srgbClr val="26A500"/>
          </a:solidFill>
          <a:ln cap="flat" cmpd="sng" w="12700">
            <a:solidFill>
              <a:srgbClr val="25A1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feature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ブランチ作成</a:t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7" name="Google Shape;117;p10"/>
          <p:cNvSpPr/>
          <p:nvPr/>
        </p:nvSpPr>
        <p:spPr>
          <a:xfrm>
            <a:off x="6637020" y="1824408"/>
            <a:ext cx="1579418" cy="877455"/>
          </a:xfrm>
          <a:prstGeom prst="rect">
            <a:avLst/>
          </a:prstGeom>
          <a:solidFill>
            <a:srgbClr val="26A500"/>
          </a:solidFill>
          <a:ln cap="flat" cmpd="sng" w="12700">
            <a:solidFill>
              <a:srgbClr val="25A1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開発</a:t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コミット</a:t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8" name="Google Shape;118;p10"/>
          <p:cNvSpPr/>
          <p:nvPr/>
        </p:nvSpPr>
        <p:spPr>
          <a:xfrm>
            <a:off x="5145350" y="1095085"/>
            <a:ext cx="1340772" cy="61723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-JP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最新のdevelopブランチから</a:t>
            </a:r>
            <a:endParaRPr b="0" i="0" sz="12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19" name="Google Shape;119;p10"/>
          <p:cNvSpPr/>
          <p:nvPr/>
        </p:nvSpPr>
        <p:spPr>
          <a:xfrm>
            <a:off x="8048914" y="1095085"/>
            <a:ext cx="1340772" cy="61723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-JP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ローカル作業</a:t>
            </a:r>
            <a:endParaRPr b="0" i="0" sz="12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-JP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featureブランチ</a:t>
            </a:r>
            <a:endParaRPr b="0" i="0" sz="12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0" name="Google Shape;120;p10"/>
          <p:cNvSpPr/>
          <p:nvPr/>
        </p:nvSpPr>
        <p:spPr>
          <a:xfrm>
            <a:off x="6637020" y="3349219"/>
            <a:ext cx="1579418" cy="877455"/>
          </a:xfrm>
          <a:prstGeom prst="rect">
            <a:avLst/>
          </a:prstGeom>
          <a:solidFill>
            <a:srgbClr val="26A500"/>
          </a:solidFill>
          <a:ln cap="flat" cmpd="sng" w="12700">
            <a:solidFill>
              <a:srgbClr val="25A1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プッシュ</a:t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プルリク作成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0"/>
          <p:cNvSpPr/>
          <p:nvPr/>
        </p:nvSpPr>
        <p:spPr>
          <a:xfrm>
            <a:off x="6637020" y="4874031"/>
            <a:ext cx="1579418" cy="877455"/>
          </a:xfrm>
          <a:prstGeom prst="rect">
            <a:avLst/>
          </a:prstGeom>
          <a:solidFill>
            <a:srgbClr val="26A500"/>
          </a:solidFill>
          <a:ln cap="flat" cmpd="sng" w="12700">
            <a:solidFill>
              <a:srgbClr val="25A1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プルリク</a:t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レビュー</a:t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2" name="Google Shape;122;p10"/>
          <p:cNvSpPr/>
          <p:nvPr/>
        </p:nvSpPr>
        <p:spPr>
          <a:xfrm>
            <a:off x="7720734" y="5897663"/>
            <a:ext cx="1340772" cy="61723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36793" y="-36108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-JP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各社社内</a:t>
            </a:r>
            <a:endParaRPr b="0" i="0" sz="12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-JP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第三者レビュー</a:t>
            </a:r>
            <a:endParaRPr b="0" i="0" sz="12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cxnSp>
        <p:nvCxnSpPr>
          <p:cNvPr id="123" name="Google Shape;123;p10"/>
          <p:cNvCxnSpPr>
            <a:stCxn id="115" idx="3"/>
            <a:endCxn id="116" idx="1"/>
          </p:cNvCxnSpPr>
          <p:nvPr/>
        </p:nvCxnSpPr>
        <p:spPr>
          <a:xfrm flipH="1" rot="10800000">
            <a:off x="2336802" y="2274661"/>
            <a:ext cx="1360500" cy="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4" name="Google Shape;124;p10"/>
          <p:cNvCxnSpPr>
            <a:stCxn id="116" idx="3"/>
            <a:endCxn id="117" idx="1"/>
          </p:cNvCxnSpPr>
          <p:nvPr/>
        </p:nvCxnSpPr>
        <p:spPr>
          <a:xfrm flipH="1" rot="10800000">
            <a:off x="5276620" y="2263166"/>
            <a:ext cx="1360500" cy="11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" name="Google Shape;125;p10"/>
          <p:cNvCxnSpPr>
            <a:stCxn id="117" idx="2"/>
            <a:endCxn id="120" idx="0"/>
          </p:cNvCxnSpPr>
          <p:nvPr/>
        </p:nvCxnSpPr>
        <p:spPr>
          <a:xfrm>
            <a:off x="7426729" y="2701863"/>
            <a:ext cx="0" cy="64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6" name="Google Shape;126;p10"/>
          <p:cNvCxnSpPr>
            <a:stCxn id="120" idx="2"/>
            <a:endCxn id="121" idx="0"/>
          </p:cNvCxnSpPr>
          <p:nvPr/>
        </p:nvCxnSpPr>
        <p:spPr>
          <a:xfrm>
            <a:off x="7426729" y="4226674"/>
            <a:ext cx="0" cy="64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7" name="Google Shape;127;p10"/>
          <p:cNvCxnSpPr>
            <a:stCxn id="121" idx="3"/>
            <a:endCxn id="117" idx="3"/>
          </p:cNvCxnSpPr>
          <p:nvPr/>
        </p:nvCxnSpPr>
        <p:spPr>
          <a:xfrm flipH="1" rot="10800000">
            <a:off x="8216438" y="2263258"/>
            <a:ext cx="600" cy="3049500"/>
          </a:xfrm>
          <a:prstGeom prst="bentConnector3">
            <a:avLst>
              <a:gd fmla="val 321945000" name="adj1"/>
            </a:avLst>
          </a:prstGeom>
          <a:noFill/>
          <a:ln cap="flat" cmpd="sng" w="19050">
            <a:solidFill>
              <a:schemeClr val="dk1"/>
            </a:solidFill>
            <a:prstDash val="dot"/>
            <a:miter lim="800000"/>
            <a:headEnd len="sm" w="sm" type="none"/>
            <a:tailEnd len="med" w="med" type="triangle"/>
          </a:ln>
        </p:spPr>
      </p:cxnSp>
      <p:sp>
        <p:nvSpPr>
          <p:cNvPr id="128" name="Google Shape;128;p10"/>
          <p:cNvSpPr txBox="1"/>
          <p:nvPr/>
        </p:nvSpPr>
        <p:spPr>
          <a:xfrm>
            <a:off x="8270138" y="4990445"/>
            <a:ext cx="4491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NG</a:t>
            </a:r>
            <a:endParaRPr b="0" i="0" sz="14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29" name="Google Shape;129;p10"/>
          <p:cNvSpPr/>
          <p:nvPr/>
        </p:nvSpPr>
        <p:spPr>
          <a:xfrm>
            <a:off x="10240239" y="3654334"/>
            <a:ext cx="1581378" cy="116981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112186" y="14044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-JP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レビュー指摘対応</a:t>
            </a:r>
            <a:endParaRPr b="0" i="0" sz="12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-JP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・コミット追加</a:t>
            </a:r>
            <a:endParaRPr b="0" i="0" sz="12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-JP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・再プッシュ</a:t>
            </a:r>
            <a:endParaRPr b="0" i="0" sz="12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-JP" sz="1200" u="none" cap="none" strike="noStrike">
                <a:solidFill>
                  <a:srgbClr val="FF0000"/>
                </a:solidFill>
                <a:latin typeface="Meiryo"/>
                <a:ea typeface="Meiryo"/>
                <a:cs typeface="Meiryo"/>
                <a:sym typeface="Meiryo"/>
              </a:rPr>
              <a:t>※プルリク再作成はしない</a:t>
            </a:r>
            <a:endParaRPr b="0" i="0" sz="1200" u="none" cap="none" strike="noStrike">
              <a:solidFill>
                <a:srgbClr val="FF0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cxnSp>
        <p:nvCxnSpPr>
          <p:cNvPr id="130" name="Google Shape;130;p10"/>
          <p:cNvCxnSpPr>
            <a:stCxn id="121" idx="1"/>
            <a:endCxn id="131" idx="3"/>
          </p:cNvCxnSpPr>
          <p:nvPr/>
        </p:nvCxnSpPr>
        <p:spPr>
          <a:xfrm rot="10800000">
            <a:off x="5276520" y="5301358"/>
            <a:ext cx="1360500" cy="11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1" name="Google Shape;131;p10"/>
          <p:cNvSpPr/>
          <p:nvPr/>
        </p:nvSpPr>
        <p:spPr>
          <a:xfrm>
            <a:off x="3697202" y="4862600"/>
            <a:ext cx="1579418" cy="877455"/>
          </a:xfrm>
          <a:prstGeom prst="rect">
            <a:avLst/>
          </a:prstGeom>
          <a:solidFill>
            <a:srgbClr val="26A500"/>
          </a:solidFill>
          <a:ln cap="flat" cmpd="sng" w="12700">
            <a:solidFill>
              <a:srgbClr val="25A1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develop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マージ</a:t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2" name="Google Shape;132;p10"/>
          <p:cNvSpPr/>
          <p:nvPr/>
        </p:nvSpPr>
        <p:spPr>
          <a:xfrm>
            <a:off x="8335760" y="2811768"/>
            <a:ext cx="1340772" cy="61723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-JP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feature to developブランチ</a:t>
            </a:r>
            <a:endParaRPr b="0" i="0" sz="12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33" name="Google Shape;133;p10"/>
          <p:cNvSpPr/>
          <p:nvPr/>
        </p:nvSpPr>
        <p:spPr>
          <a:xfrm>
            <a:off x="4776781" y="5897663"/>
            <a:ext cx="1340772" cy="61723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37816" y="-3833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-JP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レビュアーが実施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0"/>
          <p:cNvSpPr txBox="1"/>
          <p:nvPr/>
        </p:nvSpPr>
        <p:spPr>
          <a:xfrm>
            <a:off x="6148821" y="4990446"/>
            <a:ext cx="4395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OK</a:t>
            </a:r>
            <a:endParaRPr b="0" i="0" sz="14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cxnSp>
        <p:nvCxnSpPr>
          <p:cNvPr id="135" name="Google Shape;135;p10"/>
          <p:cNvCxnSpPr>
            <a:stCxn id="131" idx="1"/>
          </p:cNvCxnSpPr>
          <p:nvPr/>
        </p:nvCxnSpPr>
        <p:spPr>
          <a:xfrm rot="10800000">
            <a:off x="1547102" y="2715627"/>
            <a:ext cx="2150100" cy="25857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ot"/>
            <a:miter lim="800000"/>
            <a:headEnd len="sm" w="sm" type="none"/>
            <a:tailEnd len="med" w="med" type="triangle"/>
          </a:ln>
        </p:spPr>
      </p:cxnSp>
      <p:sp>
        <p:nvSpPr>
          <p:cNvPr id="136" name="Google Shape;136;p10"/>
          <p:cNvSpPr/>
          <p:nvPr/>
        </p:nvSpPr>
        <p:spPr>
          <a:xfrm>
            <a:off x="1874189" y="4105188"/>
            <a:ext cx="1495915" cy="68281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6743" y="61489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-JP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チケットクローズ</a:t>
            </a:r>
            <a:endParaRPr b="0" i="0" sz="12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-JP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レビュアーが実施</a:t>
            </a:r>
            <a:endParaRPr b="0" i="0" sz="12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>
            <p:ph type="title"/>
          </p:nvPr>
        </p:nvSpPr>
        <p:spPr>
          <a:xfrm>
            <a:off x="356225" y="182220"/>
            <a:ext cx="11512844" cy="515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1440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Meiryo"/>
              <a:buNone/>
            </a:pPr>
            <a:r>
              <a:rPr lang="ja-JP" sz="2880"/>
              <a:t>8. 開発フロー（Sasukeレビュー ）</a:t>
            </a:r>
            <a:endParaRPr sz="2880"/>
          </a:p>
        </p:txBody>
      </p:sp>
      <p:sp>
        <p:nvSpPr>
          <p:cNvPr id="142" name="Google Shape;142;p11"/>
          <p:cNvSpPr txBox="1"/>
          <p:nvPr>
            <p:ph idx="12" type="sldNum"/>
          </p:nvPr>
        </p:nvSpPr>
        <p:spPr>
          <a:xfrm>
            <a:off x="11749414" y="6576221"/>
            <a:ext cx="442586" cy="281780"/>
          </a:xfrm>
          <a:prstGeom prst="rect">
            <a:avLst/>
          </a:prstGeom>
          <a:solidFill>
            <a:srgbClr val="33DD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graphicFrame>
        <p:nvGraphicFramePr>
          <p:cNvPr id="143" name="Google Shape;143;p11"/>
          <p:cNvGraphicFramePr/>
          <p:nvPr/>
        </p:nvGraphicFramePr>
        <p:xfrm>
          <a:off x="1265382" y="18875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{9C0625AE-800A-47F6-B018-7B2B4A473159}</a:tableStyleId>
              </a:tblPr>
              <a:tblGrid>
                <a:gridCol w="1697650"/>
                <a:gridCol w="6790575"/>
              </a:tblGrid>
              <a:tr h="42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eiryo"/>
                        <a:buNone/>
                      </a:pPr>
                      <a:r>
                        <a:rPr b="1" lang="ja-JP" sz="1800" u="none" cap="none" strike="noStrike"/>
                        <a:t>Sasuke</a:t>
                      </a:r>
                      <a:endParaRPr b="1" sz="18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eiryo"/>
                        <a:buNone/>
                      </a:pPr>
                      <a:r>
                        <a:rPr lang="ja-JP" sz="1800" u="none" cap="none" strike="noStrike"/>
                        <a:t>1. Backlogで修正依頼チケットを作成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375">
                <a:tc row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ja-JP" sz="1800" u="none" cap="none" strike="noStrike"/>
                        <a:t>開発者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eiryo"/>
                        <a:buNone/>
                      </a:pPr>
                      <a:r>
                        <a:rPr lang="ja-JP" sz="1800" u="none" cap="none" strike="noStrike"/>
                        <a:t>2. developブランチからfeatureブランチを作成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3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cap="none" strike="noStrike"/>
                        <a:t>3. featureブランチでソースコードを修正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3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cap="none" strike="noStrike"/>
                        <a:t>4. 変更内容をコミット（機能単位）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3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cap="none" strike="noStrike"/>
                        <a:t>5. 変更内容をリモートにプッシュ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3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cap="none" strike="noStrike"/>
                        <a:t>6. developブランチに向けてプルリクエストを作成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ja-JP" sz="1800" u="none" cap="none" strike="noStrike"/>
                        <a:t>Sasuke</a:t>
                      </a:r>
                      <a:endParaRPr b="1"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cap="none" strike="noStrike"/>
                        <a:t>7. プルリクエストでレビューを行う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ja-JP" sz="1800" u="none" cap="none" strike="noStrike"/>
                        <a:t>開発者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cap="none" strike="noStrike"/>
                        <a:t>8. レビューコメントを修正しコミット・プッシュを行う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3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ja-JP" sz="1800" u="none" cap="none" strike="noStrike"/>
                        <a:t>Sasuke</a:t>
                      </a:r>
                      <a:endParaRPr b="1" sz="18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B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cap="none" strike="noStrike"/>
                        <a:t>9. 修正差分コミットを確認し問題なければマージ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3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eiryo"/>
                        <a:buNone/>
                      </a:pPr>
                      <a:r>
                        <a:rPr lang="ja-JP" sz="1800" u="none" cap="none" strike="noStrike"/>
                        <a:t>10. チケットクローズ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4" name="Google Shape;144;p11"/>
          <p:cNvSpPr txBox="1"/>
          <p:nvPr/>
        </p:nvSpPr>
        <p:spPr>
          <a:xfrm>
            <a:off x="840509" y="1241199"/>
            <a:ext cx="180049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Sasuke</a:t>
            </a:r>
            <a:endParaRPr b="1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レビューフロー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1"/>
          <p:cNvSpPr txBox="1"/>
          <p:nvPr>
            <p:ph idx="11" type="ftr"/>
          </p:nvPr>
        </p:nvSpPr>
        <p:spPr>
          <a:xfrm>
            <a:off x="9927431" y="6580204"/>
            <a:ext cx="1821983" cy="244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Sasuke Financial Lab株式会社</a:t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8876146" y="1343661"/>
            <a:ext cx="2873268" cy="1538084"/>
          </a:xfrm>
          <a:prstGeom prst="wedgeRoundRectCallout">
            <a:avLst>
              <a:gd fmla="val -75167" name="adj1"/>
              <a:gd fmla="val -8286" name="adj2"/>
              <a:gd fmla="val 16667" name="adj3"/>
            </a:avLst>
          </a:prstGeom>
          <a:solidFill>
            <a:schemeClr val="accent1"/>
          </a:solidFill>
          <a:ln cap="flat" cmpd="sng" w="12700">
            <a:solidFill>
              <a:srgbClr val="B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ja-JP" sz="16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▼チケット作成</a:t>
            </a:r>
            <a:endParaRPr b="0" i="0" sz="16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ja-JP" sz="16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画面や機能といった単位で修正依頼チケットを作成</a:t>
            </a:r>
            <a:endParaRPr b="0" i="0" sz="16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/>
          <p:nvPr>
            <p:ph type="title"/>
          </p:nvPr>
        </p:nvSpPr>
        <p:spPr>
          <a:xfrm>
            <a:off x="356225" y="182220"/>
            <a:ext cx="11512844" cy="515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1440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Meiryo"/>
              <a:buNone/>
            </a:pPr>
            <a:r>
              <a:rPr lang="ja-JP" sz="2880"/>
              <a:t>8. 開発フロー（Sasukeレビュー）</a:t>
            </a:r>
            <a:endParaRPr sz="2880"/>
          </a:p>
        </p:txBody>
      </p:sp>
      <p:sp>
        <p:nvSpPr>
          <p:cNvPr id="152" name="Google Shape;152;p12"/>
          <p:cNvSpPr txBox="1"/>
          <p:nvPr>
            <p:ph idx="11" type="ftr"/>
          </p:nvPr>
        </p:nvSpPr>
        <p:spPr>
          <a:xfrm>
            <a:off x="9927431" y="6580204"/>
            <a:ext cx="1821983" cy="244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Sasuke Financial Lab株式会社</a:t>
            </a:r>
            <a:endParaRPr/>
          </a:p>
        </p:txBody>
      </p:sp>
      <p:sp>
        <p:nvSpPr>
          <p:cNvPr id="153" name="Google Shape;153;p12"/>
          <p:cNvSpPr txBox="1"/>
          <p:nvPr>
            <p:ph idx="12" type="sldNum"/>
          </p:nvPr>
        </p:nvSpPr>
        <p:spPr>
          <a:xfrm>
            <a:off x="11749414" y="6576221"/>
            <a:ext cx="442586" cy="281780"/>
          </a:xfrm>
          <a:prstGeom prst="rect">
            <a:avLst/>
          </a:prstGeom>
          <a:solidFill>
            <a:srgbClr val="33DD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54" name="Google Shape;154;p12"/>
          <p:cNvSpPr/>
          <p:nvPr/>
        </p:nvSpPr>
        <p:spPr>
          <a:xfrm>
            <a:off x="757384" y="1838034"/>
            <a:ext cx="1579418" cy="877455"/>
          </a:xfrm>
          <a:prstGeom prst="rect">
            <a:avLst/>
          </a:prstGeom>
          <a:solidFill>
            <a:srgbClr val="26A500"/>
          </a:solidFill>
          <a:ln cap="flat" cmpd="sng" w="12700">
            <a:solidFill>
              <a:srgbClr val="25A1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Backlog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チケット作成</a:t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5" name="Google Shape;155;p12"/>
          <p:cNvSpPr/>
          <p:nvPr/>
        </p:nvSpPr>
        <p:spPr>
          <a:xfrm>
            <a:off x="3697202" y="1835838"/>
            <a:ext cx="1579418" cy="877455"/>
          </a:xfrm>
          <a:prstGeom prst="rect">
            <a:avLst/>
          </a:prstGeom>
          <a:solidFill>
            <a:srgbClr val="26A500"/>
          </a:solidFill>
          <a:ln cap="flat" cmpd="sng" w="12700">
            <a:solidFill>
              <a:srgbClr val="25A1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feature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ブランチ作成</a:t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6" name="Google Shape;156;p12"/>
          <p:cNvSpPr/>
          <p:nvPr/>
        </p:nvSpPr>
        <p:spPr>
          <a:xfrm>
            <a:off x="6637020" y="1824408"/>
            <a:ext cx="1579418" cy="877455"/>
          </a:xfrm>
          <a:prstGeom prst="rect">
            <a:avLst/>
          </a:prstGeom>
          <a:solidFill>
            <a:srgbClr val="26A500"/>
          </a:solidFill>
          <a:ln cap="flat" cmpd="sng" w="12700">
            <a:solidFill>
              <a:srgbClr val="25A1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開発</a:t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コミット</a:t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7" name="Google Shape;157;p12"/>
          <p:cNvSpPr/>
          <p:nvPr/>
        </p:nvSpPr>
        <p:spPr>
          <a:xfrm>
            <a:off x="5145350" y="1095085"/>
            <a:ext cx="1340772" cy="61723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-JP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最新のdevelopブランチから</a:t>
            </a:r>
            <a:endParaRPr b="0" i="0" sz="12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8" name="Google Shape;158;p12"/>
          <p:cNvSpPr/>
          <p:nvPr/>
        </p:nvSpPr>
        <p:spPr>
          <a:xfrm>
            <a:off x="8048914" y="1095085"/>
            <a:ext cx="1340772" cy="61723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-JP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ローカル作業</a:t>
            </a:r>
            <a:endParaRPr b="0" i="0" sz="12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-JP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featureブランチ</a:t>
            </a:r>
            <a:endParaRPr b="0" i="0" sz="12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59" name="Google Shape;159;p12"/>
          <p:cNvSpPr/>
          <p:nvPr/>
        </p:nvSpPr>
        <p:spPr>
          <a:xfrm>
            <a:off x="6637020" y="3349219"/>
            <a:ext cx="1579418" cy="877455"/>
          </a:xfrm>
          <a:prstGeom prst="rect">
            <a:avLst/>
          </a:prstGeom>
          <a:solidFill>
            <a:srgbClr val="26A500"/>
          </a:solidFill>
          <a:ln cap="flat" cmpd="sng" w="12700">
            <a:solidFill>
              <a:srgbClr val="25A1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プッシュ</a:t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プルリク作成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2"/>
          <p:cNvSpPr/>
          <p:nvPr/>
        </p:nvSpPr>
        <p:spPr>
          <a:xfrm>
            <a:off x="6637020" y="4874031"/>
            <a:ext cx="1579418" cy="877455"/>
          </a:xfrm>
          <a:prstGeom prst="rect">
            <a:avLst/>
          </a:prstGeom>
          <a:solidFill>
            <a:srgbClr val="26A500"/>
          </a:solidFill>
          <a:ln cap="flat" cmpd="sng" w="12700">
            <a:solidFill>
              <a:srgbClr val="25A1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プルリク</a:t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レビュー</a:t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1" name="Google Shape;161;p12"/>
          <p:cNvSpPr/>
          <p:nvPr/>
        </p:nvSpPr>
        <p:spPr>
          <a:xfrm>
            <a:off x="7720734" y="5897663"/>
            <a:ext cx="1340772" cy="61723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36793" y="-36108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-JP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Sasukeレビュー</a:t>
            </a:r>
            <a:endParaRPr b="0" i="0" sz="12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cxnSp>
        <p:nvCxnSpPr>
          <p:cNvPr id="162" name="Google Shape;162;p12"/>
          <p:cNvCxnSpPr>
            <a:stCxn id="154" idx="3"/>
            <a:endCxn id="155" idx="1"/>
          </p:cNvCxnSpPr>
          <p:nvPr/>
        </p:nvCxnSpPr>
        <p:spPr>
          <a:xfrm flipH="1" rot="10800000">
            <a:off x="2336802" y="2274661"/>
            <a:ext cx="1360500" cy="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3" name="Google Shape;163;p12"/>
          <p:cNvCxnSpPr>
            <a:stCxn id="155" idx="3"/>
            <a:endCxn id="156" idx="1"/>
          </p:cNvCxnSpPr>
          <p:nvPr/>
        </p:nvCxnSpPr>
        <p:spPr>
          <a:xfrm flipH="1" rot="10800000">
            <a:off x="5276620" y="2263166"/>
            <a:ext cx="1360500" cy="11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4" name="Google Shape;164;p12"/>
          <p:cNvCxnSpPr>
            <a:stCxn id="156" idx="2"/>
            <a:endCxn id="159" idx="0"/>
          </p:cNvCxnSpPr>
          <p:nvPr/>
        </p:nvCxnSpPr>
        <p:spPr>
          <a:xfrm>
            <a:off x="7426729" y="2701863"/>
            <a:ext cx="0" cy="64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5" name="Google Shape;165;p12"/>
          <p:cNvCxnSpPr>
            <a:stCxn id="159" idx="2"/>
            <a:endCxn id="160" idx="0"/>
          </p:cNvCxnSpPr>
          <p:nvPr/>
        </p:nvCxnSpPr>
        <p:spPr>
          <a:xfrm>
            <a:off x="7426729" y="4226674"/>
            <a:ext cx="0" cy="64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6" name="Google Shape;166;p12"/>
          <p:cNvCxnSpPr>
            <a:stCxn id="160" idx="3"/>
            <a:endCxn id="156" idx="3"/>
          </p:cNvCxnSpPr>
          <p:nvPr/>
        </p:nvCxnSpPr>
        <p:spPr>
          <a:xfrm flipH="1" rot="10800000">
            <a:off x="8216438" y="2263258"/>
            <a:ext cx="600" cy="3049500"/>
          </a:xfrm>
          <a:prstGeom prst="bentConnector3">
            <a:avLst>
              <a:gd fmla="val 321945000" name="adj1"/>
            </a:avLst>
          </a:prstGeom>
          <a:noFill/>
          <a:ln cap="flat" cmpd="sng" w="19050">
            <a:solidFill>
              <a:schemeClr val="dk1"/>
            </a:solidFill>
            <a:prstDash val="dot"/>
            <a:miter lim="800000"/>
            <a:headEnd len="sm" w="sm" type="none"/>
            <a:tailEnd len="med" w="med" type="triangle"/>
          </a:ln>
        </p:spPr>
      </p:cxnSp>
      <p:sp>
        <p:nvSpPr>
          <p:cNvPr id="167" name="Google Shape;167;p12"/>
          <p:cNvSpPr txBox="1"/>
          <p:nvPr/>
        </p:nvSpPr>
        <p:spPr>
          <a:xfrm>
            <a:off x="8270138" y="4990445"/>
            <a:ext cx="44916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NG</a:t>
            </a:r>
            <a:endParaRPr b="0" i="0" sz="14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68" name="Google Shape;168;p12"/>
          <p:cNvSpPr/>
          <p:nvPr/>
        </p:nvSpPr>
        <p:spPr>
          <a:xfrm>
            <a:off x="10240239" y="3654334"/>
            <a:ext cx="1581378" cy="116981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112186" y="14044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-JP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レビュー指摘対応</a:t>
            </a:r>
            <a:endParaRPr b="0" i="0" sz="12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-JP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・コミット追加</a:t>
            </a:r>
            <a:endParaRPr b="0" i="0" sz="12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-JP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・再プッシュ</a:t>
            </a:r>
            <a:endParaRPr b="0" i="0" sz="12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-JP" sz="1200" u="none" cap="none" strike="noStrike">
                <a:solidFill>
                  <a:srgbClr val="FF0000"/>
                </a:solidFill>
                <a:latin typeface="Meiryo"/>
                <a:ea typeface="Meiryo"/>
                <a:cs typeface="Meiryo"/>
                <a:sym typeface="Meiryo"/>
              </a:rPr>
              <a:t>※プルリク再作成はしない</a:t>
            </a:r>
            <a:endParaRPr b="0" i="0" sz="1200" u="none" cap="none" strike="noStrike">
              <a:solidFill>
                <a:srgbClr val="FF0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cxnSp>
        <p:nvCxnSpPr>
          <p:cNvPr id="169" name="Google Shape;169;p12"/>
          <p:cNvCxnSpPr>
            <a:stCxn id="160" idx="1"/>
            <a:endCxn id="170" idx="3"/>
          </p:cNvCxnSpPr>
          <p:nvPr/>
        </p:nvCxnSpPr>
        <p:spPr>
          <a:xfrm rot="10800000">
            <a:off x="5276520" y="5301358"/>
            <a:ext cx="1360500" cy="11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0" name="Google Shape;170;p12"/>
          <p:cNvSpPr/>
          <p:nvPr/>
        </p:nvSpPr>
        <p:spPr>
          <a:xfrm>
            <a:off x="3697202" y="4862600"/>
            <a:ext cx="1579418" cy="877455"/>
          </a:xfrm>
          <a:prstGeom prst="rect">
            <a:avLst/>
          </a:prstGeom>
          <a:solidFill>
            <a:srgbClr val="26A500"/>
          </a:solidFill>
          <a:ln cap="flat" cmpd="sng" w="12700">
            <a:solidFill>
              <a:srgbClr val="25A1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develop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マージ</a:t>
            </a:r>
            <a:endParaRPr b="0" i="0" sz="18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1" name="Google Shape;171;p12"/>
          <p:cNvSpPr/>
          <p:nvPr/>
        </p:nvSpPr>
        <p:spPr>
          <a:xfrm>
            <a:off x="8335760" y="2811768"/>
            <a:ext cx="1340772" cy="61723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46000" y="13500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-JP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feature to developブランチ</a:t>
            </a:r>
            <a:endParaRPr b="0" i="0" sz="12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2" name="Google Shape;172;p12"/>
          <p:cNvSpPr/>
          <p:nvPr/>
        </p:nvSpPr>
        <p:spPr>
          <a:xfrm>
            <a:off x="4776781" y="5897663"/>
            <a:ext cx="1340772" cy="61723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37816" y="-38330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-JP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Sasukeが実施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2"/>
          <p:cNvSpPr txBox="1"/>
          <p:nvPr/>
        </p:nvSpPr>
        <p:spPr>
          <a:xfrm>
            <a:off x="6148821" y="4990446"/>
            <a:ext cx="4395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OK</a:t>
            </a:r>
            <a:endParaRPr b="0" i="0" sz="14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74" name="Google Shape;174;p12"/>
          <p:cNvSpPr/>
          <p:nvPr/>
        </p:nvSpPr>
        <p:spPr>
          <a:xfrm>
            <a:off x="1874189" y="4105188"/>
            <a:ext cx="1495915" cy="682811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6743" y="61489"/>
                </a:lnTo>
              </a:path>
            </a:pathLst>
          </a:cu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-JP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チケットクローズ</a:t>
            </a:r>
            <a:endParaRPr b="0" i="0" sz="12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ja-JP" sz="12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Sasukeが実施</a:t>
            </a:r>
            <a:endParaRPr b="0" i="0" sz="12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cxnSp>
        <p:nvCxnSpPr>
          <p:cNvPr id="175" name="Google Shape;175;p12"/>
          <p:cNvCxnSpPr>
            <a:stCxn id="170" idx="1"/>
            <a:endCxn id="154" idx="2"/>
          </p:cNvCxnSpPr>
          <p:nvPr/>
        </p:nvCxnSpPr>
        <p:spPr>
          <a:xfrm rot="10800000">
            <a:off x="1547102" y="2715627"/>
            <a:ext cx="2150100" cy="25857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dot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aeff30bf2_0_0"/>
          <p:cNvSpPr/>
          <p:nvPr/>
        </p:nvSpPr>
        <p:spPr>
          <a:xfrm>
            <a:off x="8893325" y="2911020"/>
            <a:ext cx="2664000" cy="1650300"/>
          </a:xfrm>
          <a:prstGeom prst="wedgeRoundRectCallout">
            <a:avLst>
              <a:gd fmla="val -70099" name="adj1"/>
              <a:gd fmla="val -27474" name="adj2"/>
              <a:gd fmla="val 16667" name="adj3"/>
            </a:avLst>
          </a:prstGeom>
          <a:solidFill>
            <a:schemeClr val="accent1"/>
          </a:solidFill>
          <a:ln cap="flat" cmpd="sng" w="12700">
            <a:solidFill>
              <a:srgbClr val="B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ja-JP" sz="16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複数チケットを1ブランチで直しても良い。</a:t>
            </a:r>
            <a:endParaRPr sz="1600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ja-JP" sz="16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その場合はコミットをチケット別に切ること。</a:t>
            </a:r>
            <a:endParaRPr b="0" i="0" sz="16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181" name="Google Shape;181;gaaeff30bf2_0_0"/>
          <p:cNvSpPr txBox="1"/>
          <p:nvPr>
            <p:ph type="title"/>
          </p:nvPr>
        </p:nvSpPr>
        <p:spPr>
          <a:xfrm>
            <a:off x="356225" y="182220"/>
            <a:ext cx="11512800" cy="51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144000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Meiryo"/>
              <a:buNone/>
            </a:pPr>
            <a:r>
              <a:rPr lang="ja-JP" sz="2880"/>
              <a:t>8. 開発フロー（</a:t>
            </a:r>
            <a:r>
              <a:rPr lang="ja-JP" sz="2880"/>
              <a:t>単体テスト</a:t>
            </a:r>
            <a:r>
              <a:rPr lang="ja-JP" sz="2880"/>
              <a:t>）</a:t>
            </a:r>
            <a:endParaRPr sz="2880"/>
          </a:p>
        </p:txBody>
      </p:sp>
      <p:sp>
        <p:nvSpPr>
          <p:cNvPr id="182" name="Google Shape;182;gaaeff30bf2_0_0"/>
          <p:cNvSpPr txBox="1"/>
          <p:nvPr>
            <p:ph idx="12" type="sldNum"/>
          </p:nvPr>
        </p:nvSpPr>
        <p:spPr>
          <a:xfrm>
            <a:off x="11749414" y="6576221"/>
            <a:ext cx="442500" cy="281700"/>
          </a:xfrm>
          <a:prstGeom prst="rect">
            <a:avLst/>
          </a:prstGeom>
          <a:solidFill>
            <a:srgbClr val="33DD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graphicFrame>
        <p:nvGraphicFramePr>
          <p:cNvPr id="183" name="Google Shape;183;gaaeff30bf2_0_0"/>
          <p:cNvGraphicFramePr/>
          <p:nvPr/>
        </p:nvGraphicFramePr>
        <p:xfrm>
          <a:off x="1321957" y="16988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{9C0625AE-800A-47F6-B018-7B2B4A473159}</a:tableStyleId>
              </a:tblPr>
              <a:tblGrid>
                <a:gridCol w="7443350"/>
              </a:tblGrid>
              <a:tr h="42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eiryo"/>
                        <a:buNone/>
                      </a:pPr>
                      <a:r>
                        <a:rPr lang="ja-JP" sz="1800" u="none" cap="none" strike="noStrike"/>
                        <a:t>1. </a:t>
                      </a:r>
                      <a:r>
                        <a:rPr lang="ja-JP" sz="1800"/>
                        <a:t>単体テストの不具合チケットのチケット番号を確認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eiryo"/>
                        <a:buNone/>
                      </a:pPr>
                      <a:r>
                        <a:rPr lang="ja-JP" sz="1800" u="none" cap="none" strike="noStrike"/>
                        <a:t>2. developブランチからfeatureブランチ</a:t>
                      </a:r>
                      <a:r>
                        <a:rPr lang="ja-JP" sz="1800"/>
                        <a:t>（チケット番号）</a:t>
                      </a:r>
                      <a:r>
                        <a:rPr lang="ja-JP" sz="1800" u="none" cap="none" strike="noStrike"/>
                        <a:t>を作成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cap="none" strike="noStrike"/>
                        <a:t>3. featureブランチで</a:t>
                      </a:r>
                      <a:r>
                        <a:rPr lang="ja-JP" sz="1800"/>
                        <a:t>不具合</a:t>
                      </a:r>
                      <a:r>
                        <a:rPr lang="ja-JP" sz="1800" u="none" cap="none" strike="noStrike"/>
                        <a:t>を修正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cap="none" strike="noStrike"/>
                        <a:t>4. 変更内容をコミット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/>
                        <a:t>コミットコメントは命名規則に従うこと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cap="none" strike="noStrike"/>
                        <a:t>5. </a:t>
                      </a:r>
                      <a:r>
                        <a:rPr lang="ja-JP" sz="1800"/>
                        <a:t>developブランチに向けてプルリクエストを作成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/>
                        <a:t>　レビュー担当者は「実装者」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cap="none" strike="noStrike"/>
                        <a:t>6. </a:t>
                      </a:r>
                      <a:r>
                        <a:rPr lang="ja-JP" sz="1800"/>
                        <a:t>レビュー担当者がマージ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cap="none" strike="noStrike"/>
                        <a:t>7. </a:t>
                      </a:r>
                      <a:r>
                        <a:rPr lang="ja-JP" sz="1800"/>
                        <a:t>チケットを更新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/>
                        <a:t>コメント：プルリク のURLを記載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/>
                        <a:t>ステータス：「処理済み」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/>
                        <a:t>担当者：「単体テスト実施者」</a:t>
                      </a:r>
                      <a:endParaRPr sz="18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4" name="Google Shape;184;gaaeff30bf2_0_0"/>
          <p:cNvSpPr txBox="1"/>
          <p:nvPr/>
        </p:nvSpPr>
        <p:spPr>
          <a:xfrm>
            <a:off x="482024" y="1080850"/>
            <a:ext cx="3527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ja-JP" sz="1800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単体テスト不具合 修正</a:t>
            </a:r>
            <a:r>
              <a:rPr b="1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フロー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aaeff30bf2_0_0"/>
          <p:cNvSpPr txBox="1"/>
          <p:nvPr>
            <p:ph idx="11" type="ftr"/>
          </p:nvPr>
        </p:nvSpPr>
        <p:spPr>
          <a:xfrm>
            <a:off x="9927431" y="6580204"/>
            <a:ext cx="1821900" cy="2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Sasuke Financial Lab株式会社</a:t>
            </a:r>
            <a:endParaRPr/>
          </a:p>
        </p:txBody>
      </p:sp>
      <p:sp>
        <p:nvSpPr>
          <p:cNvPr id="186" name="Google Shape;186;gaaeff30bf2_0_0"/>
          <p:cNvSpPr/>
          <p:nvPr/>
        </p:nvSpPr>
        <p:spPr>
          <a:xfrm>
            <a:off x="8995625" y="1636055"/>
            <a:ext cx="2664000" cy="863700"/>
          </a:xfrm>
          <a:prstGeom prst="wedgeRoundRectCallout">
            <a:avLst>
              <a:gd fmla="val -72169" name="adj1"/>
              <a:gd fmla="val 35810" name="adj2"/>
              <a:gd fmla="val 16667" name="adj3"/>
            </a:avLst>
          </a:prstGeom>
          <a:solidFill>
            <a:schemeClr val="accent1"/>
          </a:solidFill>
          <a:ln cap="flat" cmpd="sng" w="12700">
            <a:solidFill>
              <a:srgbClr val="B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ja-JP" sz="1600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developは一時的にsasuketm</a:t>
            </a:r>
            <a:endParaRPr b="0" i="0" sz="16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1f764e1fe_0_0"/>
          <p:cNvSpPr txBox="1"/>
          <p:nvPr>
            <p:ph idx="1" type="body"/>
          </p:nvPr>
        </p:nvSpPr>
        <p:spPr>
          <a:xfrm>
            <a:off x="345223" y="781878"/>
            <a:ext cx="11523900" cy="568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ja-JP"/>
              <a:t>レビュー指摘のプレフィックス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・[must] 対応必須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・[want] 可能な限り対応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・[nits] 軽い指摘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・[imo] レビュアーの意見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ja-JP"/>
              <a:t>・[ask] 実装者への質問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b1f764e1fe_0_0"/>
          <p:cNvSpPr txBox="1"/>
          <p:nvPr>
            <p:ph type="title"/>
          </p:nvPr>
        </p:nvSpPr>
        <p:spPr>
          <a:xfrm>
            <a:off x="356225" y="182220"/>
            <a:ext cx="11512800" cy="515100"/>
          </a:xfrm>
          <a:prstGeom prst="rect">
            <a:avLst/>
          </a:prstGeom>
        </p:spPr>
        <p:txBody>
          <a:bodyPr anchorCtr="0" anchor="ctr" bIns="45700" lIns="0" spcFirstLastPara="1" rIns="1440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Appendix</a:t>
            </a:r>
            <a:endParaRPr/>
          </a:p>
        </p:txBody>
      </p:sp>
      <p:sp>
        <p:nvSpPr>
          <p:cNvPr id="194" name="Google Shape;194;gb1f764e1fe_0_0"/>
          <p:cNvSpPr txBox="1"/>
          <p:nvPr>
            <p:ph idx="12" type="sldNum"/>
          </p:nvPr>
        </p:nvSpPr>
        <p:spPr>
          <a:xfrm>
            <a:off x="11749414" y="6576221"/>
            <a:ext cx="442500" cy="28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"/>
          <p:cNvSpPr txBox="1"/>
          <p:nvPr>
            <p:ph type="title"/>
          </p:nvPr>
        </p:nvSpPr>
        <p:spPr>
          <a:xfrm>
            <a:off x="356225" y="182220"/>
            <a:ext cx="11512844" cy="515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1440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Meiryo"/>
              <a:buNone/>
            </a:pPr>
            <a:r>
              <a:rPr lang="ja-JP" sz="2880"/>
              <a:t>index</a:t>
            </a:r>
            <a:endParaRPr sz="2880"/>
          </a:p>
        </p:txBody>
      </p:sp>
      <p:sp>
        <p:nvSpPr>
          <p:cNvPr id="36" name="Google Shape;36;p2"/>
          <p:cNvSpPr txBox="1"/>
          <p:nvPr>
            <p:ph idx="11" type="ftr"/>
          </p:nvPr>
        </p:nvSpPr>
        <p:spPr>
          <a:xfrm>
            <a:off x="9927431" y="6580204"/>
            <a:ext cx="1821983" cy="244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Sasuke Financial Lab株式会社</a:t>
            </a:r>
            <a:endParaRPr/>
          </a:p>
        </p:txBody>
      </p:sp>
      <p:sp>
        <p:nvSpPr>
          <p:cNvPr id="37" name="Google Shape;37;p2"/>
          <p:cNvSpPr txBox="1"/>
          <p:nvPr>
            <p:ph idx="12" type="sldNum"/>
          </p:nvPr>
        </p:nvSpPr>
        <p:spPr>
          <a:xfrm>
            <a:off x="11749414" y="6576221"/>
            <a:ext cx="442586" cy="281780"/>
          </a:xfrm>
          <a:prstGeom prst="rect">
            <a:avLst/>
          </a:prstGeom>
          <a:solidFill>
            <a:srgbClr val="33DD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38" name="Google Shape;38;p2"/>
          <p:cNvSpPr txBox="1"/>
          <p:nvPr>
            <p:ph idx="1" type="body"/>
          </p:nvPr>
        </p:nvSpPr>
        <p:spPr>
          <a:xfrm>
            <a:off x="345223" y="951345"/>
            <a:ext cx="11523846" cy="5515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ja-JP" sz="2400"/>
              <a:t>ブランチの種類</a:t>
            </a:r>
            <a:endParaRPr sz="2400"/>
          </a:p>
          <a:p>
            <a:pPr indent="-457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ja-JP" sz="2400"/>
              <a:t>ブランチ命名規則</a:t>
            </a:r>
            <a:endParaRPr sz="2400"/>
          </a:p>
          <a:p>
            <a:pPr indent="-457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ja-JP" sz="2400"/>
              <a:t>リリースフロー</a:t>
            </a:r>
            <a:endParaRPr sz="2400"/>
          </a:p>
          <a:p>
            <a:pPr indent="-457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ja-JP" sz="2400"/>
              <a:t>コミット</a:t>
            </a:r>
            <a:endParaRPr sz="2400"/>
          </a:p>
          <a:p>
            <a:pPr indent="-457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ja-JP" sz="2400"/>
              <a:t>プルリクエスト</a:t>
            </a:r>
            <a:endParaRPr sz="2400"/>
          </a:p>
          <a:p>
            <a:pPr indent="-457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ja-JP" sz="2400"/>
              <a:t>Backlog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ja-JP" sz="2400"/>
              <a:t>開発フロー（各社社内レビュー）</a:t>
            </a:r>
            <a:endParaRPr sz="2400"/>
          </a:p>
          <a:p>
            <a:pPr indent="-457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ja-JP" sz="2400"/>
              <a:t>開発フロー（Sasukeレビュー）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356225" y="182220"/>
            <a:ext cx="11512844" cy="515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1440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Meiryo"/>
              <a:buNone/>
            </a:pPr>
            <a:r>
              <a:rPr lang="ja-JP" sz="2880"/>
              <a:t>1. ブランチの種類</a:t>
            </a:r>
            <a:endParaRPr sz="2880"/>
          </a:p>
        </p:txBody>
      </p:sp>
      <p:sp>
        <p:nvSpPr>
          <p:cNvPr id="45" name="Google Shape;45;p3"/>
          <p:cNvSpPr txBox="1"/>
          <p:nvPr>
            <p:ph idx="11" type="ftr"/>
          </p:nvPr>
        </p:nvSpPr>
        <p:spPr>
          <a:xfrm>
            <a:off x="9927431" y="6580204"/>
            <a:ext cx="1821983" cy="244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Sasuke Financial Lab株式会社</a:t>
            </a:r>
            <a:endParaRPr/>
          </a:p>
        </p:txBody>
      </p:sp>
      <p:sp>
        <p:nvSpPr>
          <p:cNvPr id="46" name="Google Shape;46;p3"/>
          <p:cNvSpPr txBox="1"/>
          <p:nvPr>
            <p:ph idx="12" type="sldNum"/>
          </p:nvPr>
        </p:nvSpPr>
        <p:spPr>
          <a:xfrm>
            <a:off x="11749414" y="6576221"/>
            <a:ext cx="442586" cy="281780"/>
          </a:xfrm>
          <a:prstGeom prst="rect">
            <a:avLst/>
          </a:prstGeom>
          <a:solidFill>
            <a:srgbClr val="33DD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1040405" y="5576177"/>
            <a:ext cx="68163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※リリース前に実際に作業を行うのは</a:t>
            </a:r>
            <a:r>
              <a:rPr b="0" i="0" lang="ja-JP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feature</a:t>
            </a:r>
            <a:r>
              <a:rPr b="0" i="0" lang="ja-JP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ブランチのみ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※</a:t>
            </a:r>
            <a:r>
              <a:rPr b="0" i="0" lang="ja-JP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developブランチへの直プッシュは禁止</a:t>
            </a:r>
            <a:endParaRPr b="0" i="0" sz="1800" u="none" cap="none" strike="noStrike">
              <a:solidFill>
                <a:srgbClr val="FF0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aphicFrame>
        <p:nvGraphicFramePr>
          <p:cNvPr id="48" name="Google Shape;48;p3"/>
          <p:cNvGraphicFramePr/>
          <p:nvPr/>
        </p:nvGraphicFramePr>
        <p:xfrm>
          <a:off x="1040396" y="11499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{9C0625AE-800A-47F6-B018-7B2B4A473159}</a:tableStyleId>
              </a:tblPr>
              <a:tblGrid>
                <a:gridCol w="1698950"/>
                <a:gridCol w="2330925"/>
                <a:gridCol w="6163875"/>
              </a:tblGrid>
              <a:tr h="420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ja-JP" sz="1800" u="none" cap="none" strike="noStrike"/>
                        <a:t>デプロイ環境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ja-JP" sz="1800" u="none" cap="none" strike="noStrike"/>
                        <a:t>説明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633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ja-JP" sz="1800" u="none" cap="none" strike="noStrike"/>
                        <a:t>master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cap="none" strike="noStrike"/>
                        <a:t>本番環境</a:t>
                      </a:r>
                      <a:endParaRPr sz="18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cap="none" strike="noStrike"/>
                        <a:t>本番用のmasterブランチ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3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ja-JP" sz="1800" u="none" cap="none" strike="noStrike"/>
                        <a:t>hotfix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cap="none" strike="noStrike"/>
                        <a:t>検証環境（緊急時）</a:t>
                      </a:r>
                      <a:endParaRPr sz="18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cap="none" strike="noStrike"/>
                        <a:t>リリース後に緊急性の高いバグがあった場合の緊急リリースブランチ。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ja-JP" sz="1800" u="none" cap="none" strike="noStrike"/>
                        <a:t>release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cap="none" strike="noStrike"/>
                        <a:t>検証環境</a:t>
                      </a:r>
                      <a:endParaRPr sz="18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cap="none" strike="noStrike"/>
                        <a:t>リリース単位のブランチ。検証環境でのテストなどで利用。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1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-JP" sz="1800"/>
                        <a:t>staging</a:t>
                      </a:r>
                      <a:endParaRPr b="1" sz="18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/>
                        <a:t>テスト環境</a:t>
                      </a:r>
                      <a:endParaRPr sz="18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/>
                        <a:t>ITa、ITb等のテスト用ブランチ</a:t>
                      </a:r>
                      <a:endParaRPr sz="18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3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ja-JP" sz="1800" u="none" cap="none" strike="noStrike"/>
                        <a:t>develop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cap="none" strike="noStrike"/>
                        <a:t>開発環境</a:t>
                      </a:r>
                      <a:endParaRPr sz="18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cap="none" strike="noStrike"/>
                        <a:t>開発用ブランチ。Sasuke内レビューなどで利用。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ja-JP" sz="1800" u="none" cap="none" strike="noStrike"/>
                        <a:t>feature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cap="none" strike="noStrike"/>
                        <a:t>ローカル環境</a:t>
                      </a:r>
                      <a:endParaRPr sz="18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cap="none" strike="noStrike"/>
                        <a:t>機能開発用ブランチ。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type="title"/>
          </p:nvPr>
        </p:nvSpPr>
        <p:spPr>
          <a:xfrm>
            <a:off x="356225" y="182220"/>
            <a:ext cx="11512844" cy="515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1440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Meiryo"/>
              <a:buNone/>
            </a:pPr>
            <a:r>
              <a:rPr lang="ja-JP" sz="2880"/>
              <a:t>2. ブランチ命名規則</a:t>
            </a:r>
            <a:endParaRPr sz="2880"/>
          </a:p>
        </p:txBody>
      </p:sp>
      <p:sp>
        <p:nvSpPr>
          <p:cNvPr id="54" name="Google Shape;54;p4"/>
          <p:cNvSpPr txBox="1"/>
          <p:nvPr>
            <p:ph idx="11" type="ftr"/>
          </p:nvPr>
        </p:nvSpPr>
        <p:spPr>
          <a:xfrm>
            <a:off x="9927431" y="6580204"/>
            <a:ext cx="1821983" cy="244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Sasuke Financial Lab株式会社</a:t>
            </a:r>
            <a:endParaRPr/>
          </a:p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11749414" y="6576221"/>
            <a:ext cx="442586" cy="281780"/>
          </a:xfrm>
          <a:prstGeom prst="rect">
            <a:avLst/>
          </a:prstGeom>
          <a:solidFill>
            <a:srgbClr val="33DD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1057821" y="5573772"/>
            <a:ext cx="697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※チケット番号：Backlogチケットのチケット番号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7" name="Google Shape;57;p4"/>
          <p:cNvGraphicFramePr/>
          <p:nvPr/>
        </p:nvGraphicFramePr>
        <p:xfrm>
          <a:off x="1057821" y="117440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{9C0625AE-800A-47F6-B018-7B2B4A473159}</a:tableStyleId>
              </a:tblPr>
              <a:tblGrid>
                <a:gridCol w="1660200"/>
                <a:gridCol w="3320375"/>
                <a:gridCol w="4980575"/>
              </a:tblGrid>
              <a:tr h="41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ja-JP" sz="1800" u="none" cap="none" strike="noStrike"/>
                        <a:t>命名規則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ja-JP" sz="1800" u="none" cap="none" strike="noStrike"/>
                        <a:t>命名例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628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ja-JP" sz="1800" u="none" cap="none" strike="noStrike"/>
                        <a:t>master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cap="none" strike="noStrike"/>
                        <a:t>master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cap="none" strike="noStrike"/>
                        <a:t>master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ja-JP" sz="1800" u="none" cap="none" strike="noStrike"/>
                        <a:t>hotfix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cap="none" strike="noStrike"/>
                        <a:t>hotfix_{</a:t>
                      </a:r>
                      <a:r>
                        <a:rPr b="1" lang="ja-JP" sz="1800" u="none" cap="none" strike="noStrike"/>
                        <a:t>チケット番号</a:t>
                      </a:r>
                      <a:r>
                        <a:rPr lang="ja-JP" sz="1800" u="none" cap="none" strike="noStrike"/>
                        <a:t>}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cap="none" strike="noStrike"/>
                        <a:t>hotfix_SASUKE_PROJ_H8739-111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5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ja-JP" sz="1800" u="none" cap="none" strike="noStrike"/>
                        <a:t>release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eiryo"/>
                        <a:buNone/>
                      </a:pPr>
                      <a:r>
                        <a:rPr lang="ja-JP" sz="1800" u="none" cap="none" strike="noStrike"/>
                        <a:t>release_{</a:t>
                      </a:r>
                      <a:r>
                        <a:rPr lang="ja-JP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YYYYMMDD</a:t>
                      </a:r>
                      <a:r>
                        <a:rPr lang="ja-JP" sz="1800" u="none" cap="none" strike="noStrike"/>
                        <a:t>}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cap="none" strike="noStrike"/>
                        <a:t>release_20201122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5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ja-JP" sz="1800"/>
                        <a:t>staging</a:t>
                      </a:r>
                      <a:endParaRPr b="1" sz="18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/>
                        <a:t>staging_{テスト環境}</a:t>
                      </a:r>
                      <a:endParaRPr sz="18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sz="1800"/>
                        <a:t>staging_ITa</a:t>
                      </a:r>
                      <a:endParaRPr sz="18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7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ja-JP" sz="1800" u="none" cap="none" strike="noStrike"/>
                        <a:t>develop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cap="none" strike="noStrike"/>
                        <a:t>develop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cap="none" strike="noStrike"/>
                        <a:t>develop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6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ja-JP" sz="1800" u="none" cap="none" strike="noStrike"/>
                        <a:t>feature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cap="none" strike="noStrike"/>
                        <a:t>{</a:t>
                      </a:r>
                      <a:r>
                        <a:rPr b="1" lang="ja-JP" sz="1800" u="none" cap="none" strike="noStrike"/>
                        <a:t>チケット番号</a:t>
                      </a:r>
                      <a:r>
                        <a:rPr lang="ja-JP" sz="1800" u="none" cap="none" strike="noStrike"/>
                        <a:t>}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cap="none" strike="noStrike">
                          <a:solidFill>
                            <a:srgbClr val="FF0000"/>
                          </a:solidFill>
                        </a:rPr>
                        <a:t>SASUKE_PROJ_H8739-111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/>
          <p:nvPr>
            <p:ph type="title"/>
          </p:nvPr>
        </p:nvSpPr>
        <p:spPr>
          <a:xfrm>
            <a:off x="356225" y="182220"/>
            <a:ext cx="11512844" cy="515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1440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Meiryo"/>
              <a:buNone/>
            </a:pPr>
            <a:r>
              <a:rPr lang="ja-JP" sz="2880"/>
              <a:t>3. リリースフロー</a:t>
            </a:r>
            <a:endParaRPr sz="2880"/>
          </a:p>
        </p:txBody>
      </p:sp>
      <p:sp>
        <p:nvSpPr>
          <p:cNvPr id="63" name="Google Shape;63;p5"/>
          <p:cNvSpPr txBox="1"/>
          <p:nvPr>
            <p:ph idx="11" type="ftr"/>
          </p:nvPr>
        </p:nvSpPr>
        <p:spPr>
          <a:xfrm>
            <a:off x="9927431" y="6580204"/>
            <a:ext cx="1821983" cy="244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Sasuke Financial Lab株式会社</a:t>
            </a:r>
            <a:endParaRPr/>
          </a:p>
        </p:txBody>
      </p:sp>
      <p:sp>
        <p:nvSpPr>
          <p:cNvPr id="64" name="Google Shape;64;p5"/>
          <p:cNvSpPr txBox="1"/>
          <p:nvPr>
            <p:ph idx="12" type="sldNum"/>
          </p:nvPr>
        </p:nvSpPr>
        <p:spPr>
          <a:xfrm>
            <a:off x="11749414" y="6576221"/>
            <a:ext cx="442586" cy="281780"/>
          </a:xfrm>
          <a:prstGeom prst="rect">
            <a:avLst/>
          </a:prstGeom>
          <a:solidFill>
            <a:srgbClr val="33DD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pic>
        <p:nvPicPr>
          <p:cNvPr id="65" name="Google Shape;6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9920" y="1007595"/>
            <a:ext cx="7998323" cy="4956567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5"/>
          <p:cNvSpPr txBox="1"/>
          <p:nvPr/>
        </p:nvSpPr>
        <p:spPr>
          <a:xfrm>
            <a:off x="527986" y="1007595"/>
            <a:ext cx="146706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ja-JP" sz="20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▼イメージ</a:t>
            </a:r>
            <a:endParaRPr b="0" i="0" sz="20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5006079" y="6015940"/>
            <a:ext cx="6743335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ja-JP" sz="1400" u="none" cap="none" strike="noStrike">
                <a:solidFill>
                  <a:srgbClr val="4C4C59"/>
                </a:solidFill>
                <a:latin typeface="Arial"/>
                <a:ea typeface="Arial"/>
                <a:cs typeface="Arial"/>
                <a:sym typeface="Arial"/>
              </a:rPr>
              <a:t>※hotfixの戻しマージの際、releaseブランチがある場合はreleaseブランチを経由</a:t>
            </a:r>
            <a:br>
              <a:rPr b="0" i="0" lang="ja-JP" sz="1400" u="none" cap="none" strike="noStrike">
                <a:solidFill>
                  <a:srgbClr val="4C4C59"/>
                </a:solidFill>
                <a:latin typeface="Meiryo"/>
                <a:ea typeface="Meiryo"/>
                <a:cs typeface="Meiryo"/>
                <a:sym typeface="Meiryo"/>
              </a:rPr>
            </a:br>
            <a:r>
              <a:rPr b="0" i="0" lang="ja-JP" sz="1400" u="none" cap="none" strike="noStrike">
                <a:solidFill>
                  <a:srgbClr val="4C4C59"/>
                </a:solidFill>
                <a:latin typeface="Meiryo"/>
                <a:ea typeface="Meiryo"/>
                <a:cs typeface="Meiryo"/>
                <a:sym typeface="Meiryo"/>
              </a:rPr>
              <a:t>※releaseブランチの→矢印は</a:t>
            </a:r>
            <a:r>
              <a:rPr b="0" i="0" lang="ja-JP" sz="1400" u="none" cap="none" strike="noStrike">
                <a:solidFill>
                  <a:srgbClr val="4C4C59"/>
                </a:solidFill>
                <a:latin typeface="Arial"/>
                <a:ea typeface="Arial"/>
                <a:cs typeface="Arial"/>
                <a:sym typeface="Arial"/>
              </a:rPr>
              <a:t>releaseからfeatureブランチ作成、マージ</a:t>
            </a:r>
            <a:endParaRPr b="0" i="0" sz="1400" u="none" cap="none" strike="noStrike">
              <a:solidFill>
                <a:srgbClr val="4C4C59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"/>
          <p:cNvSpPr txBox="1"/>
          <p:nvPr>
            <p:ph type="title"/>
          </p:nvPr>
        </p:nvSpPr>
        <p:spPr>
          <a:xfrm>
            <a:off x="356225" y="182220"/>
            <a:ext cx="11512844" cy="515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1440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Meiryo"/>
              <a:buNone/>
            </a:pPr>
            <a:r>
              <a:rPr lang="ja-JP" sz="2880"/>
              <a:t>4. コミット</a:t>
            </a:r>
            <a:endParaRPr sz="2880"/>
          </a:p>
        </p:txBody>
      </p:sp>
      <p:sp>
        <p:nvSpPr>
          <p:cNvPr id="73" name="Google Shape;73;p6"/>
          <p:cNvSpPr txBox="1"/>
          <p:nvPr>
            <p:ph idx="11" type="ftr"/>
          </p:nvPr>
        </p:nvSpPr>
        <p:spPr>
          <a:xfrm>
            <a:off x="9927431" y="6580204"/>
            <a:ext cx="1821983" cy="244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Sasuke Financial Lab株式会社</a:t>
            </a:r>
            <a:endParaRPr/>
          </a:p>
        </p:txBody>
      </p:sp>
      <p:sp>
        <p:nvSpPr>
          <p:cNvPr id="74" name="Google Shape;74;p6"/>
          <p:cNvSpPr txBox="1"/>
          <p:nvPr>
            <p:ph idx="12" type="sldNum"/>
          </p:nvPr>
        </p:nvSpPr>
        <p:spPr>
          <a:xfrm>
            <a:off x="11749414" y="6576221"/>
            <a:ext cx="442586" cy="281780"/>
          </a:xfrm>
          <a:prstGeom prst="rect">
            <a:avLst/>
          </a:prstGeom>
          <a:solidFill>
            <a:srgbClr val="33DD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75" name="Google Shape;75;p6"/>
          <p:cNvSpPr/>
          <p:nvPr/>
        </p:nvSpPr>
        <p:spPr>
          <a:xfrm>
            <a:off x="526473" y="994504"/>
            <a:ext cx="8451273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ja-JP" sz="20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▼コミット</a:t>
            </a:r>
            <a:endParaRPr b="0" i="0" sz="20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コミットは</a:t>
            </a:r>
            <a:r>
              <a:rPr b="0" i="0" lang="ja-JP" sz="1800" u="none" cap="none" strike="noStrike">
                <a:solidFill>
                  <a:srgbClr val="FF0000"/>
                </a:solidFill>
                <a:latin typeface="Meiryo"/>
                <a:ea typeface="Meiryo"/>
                <a:cs typeface="Meiryo"/>
                <a:sym typeface="Meiryo"/>
              </a:rPr>
              <a:t>機能単位</a:t>
            </a: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に行うこと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何の機能を追加・修正したかわかるようなコミットコメントを行うこと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6"/>
          <p:cNvSpPr txBox="1"/>
          <p:nvPr/>
        </p:nvSpPr>
        <p:spPr>
          <a:xfrm>
            <a:off x="526473" y="2609616"/>
            <a:ext cx="6306535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ja-JP" sz="20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▼コミットコメント</a:t>
            </a:r>
            <a:endParaRPr b="0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rgbClr val="FF0000"/>
                </a:solidFill>
                <a:latin typeface="Meiryo"/>
                <a:ea typeface="Meiryo"/>
                <a:cs typeface="Meiryo"/>
                <a:sym typeface="Meiryo"/>
              </a:rPr>
              <a:t>{プレフィックス}: {ブランチ名}: {コメント}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例：add: SASUKE_PROJ_H8739-111: ◯◯◯処理を追加</a:t>
            </a:r>
            <a:endParaRPr b="0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graphicFrame>
        <p:nvGraphicFramePr>
          <p:cNvPr id="77" name="Google Shape;77;p6"/>
          <p:cNvGraphicFramePr/>
          <p:nvPr/>
        </p:nvGraphicFramePr>
        <p:xfrm>
          <a:off x="649431" y="451061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{9C0625AE-800A-47F6-B018-7B2B4A473159}</a:tableStyleId>
              </a:tblPr>
              <a:tblGrid>
                <a:gridCol w="1763175"/>
                <a:gridCol w="3526375"/>
              </a:tblGrid>
              <a:tr h="32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ja-JP" sz="1800" u="none" cap="none" strike="noStrike"/>
                        <a:t>fix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cap="none" strike="noStrike"/>
                        <a:t>バグ、機能修正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ja-JP" sz="1800" u="none" cap="none" strike="noStrike"/>
                        <a:t>add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cap="none" strike="noStrike"/>
                        <a:t>新規機能追加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ja-JP" sz="1800" u="none" cap="none" strike="noStrike"/>
                        <a:t>update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cap="none" strike="noStrike"/>
                        <a:t>機能修正（バグ以外）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8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ja-JP" sz="1800" u="none" cap="none" strike="noStrike"/>
                        <a:t>remove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cap="none" strike="noStrike"/>
                        <a:t>機能削除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8" name="Google Shape;78;p6"/>
          <p:cNvSpPr txBox="1"/>
          <p:nvPr/>
        </p:nvSpPr>
        <p:spPr>
          <a:xfrm>
            <a:off x="526473" y="4126108"/>
            <a:ext cx="1800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プレフィックス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/>
          <p:nvPr>
            <p:ph type="title"/>
          </p:nvPr>
        </p:nvSpPr>
        <p:spPr>
          <a:xfrm>
            <a:off x="356225" y="182220"/>
            <a:ext cx="11512844" cy="515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1440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Meiryo"/>
              <a:buNone/>
            </a:pPr>
            <a:r>
              <a:rPr lang="ja-JP" sz="2880"/>
              <a:t>5. プルリクエスト</a:t>
            </a:r>
            <a:endParaRPr sz="2880"/>
          </a:p>
        </p:txBody>
      </p:sp>
      <p:sp>
        <p:nvSpPr>
          <p:cNvPr id="84" name="Google Shape;84;p7"/>
          <p:cNvSpPr txBox="1"/>
          <p:nvPr>
            <p:ph idx="11" type="ftr"/>
          </p:nvPr>
        </p:nvSpPr>
        <p:spPr>
          <a:xfrm>
            <a:off x="9927431" y="6580204"/>
            <a:ext cx="1821983" cy="244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Sasuke Financial Lab株式会社</a:t>
            </a:r>
            <a:endParaRPr/>
          </a:p>
        </p:txBody>
      </p:sp>
      <p:sp>
        <p:nvSpPr>
          <p:cNvPr id="85" name="Google Shape;85;p7"/>
          <p:cNvSpPr txBox="1"/>
          <p:nvPr>
            <p:ph idx="12" type="sldNum"/>
          </p:nvPr>
        </p:nvSpPr>
        <p:spPr>
          <a:xfrm>
            <a:off x="11749414" y="6576221"/>
            <a:ext cx="442586" cy="281780"/>
          </a:xfrm>
          <a:prstGeom prst="rect">
            <a:avLst/>
          </a:prstGeom>
          <a:solidFill>
            <a:srgbClr val="33DD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86" name="Google Shape;86;p7"/>
          <p:cNvSpPr/>
          <p:nvPr/>
        </p:nvSpPr>
        <p:spPr>
          <a:xfrm>
            <a:off x="526473" y="994504"/>
            <a:ext cx="9319491" cy="34470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ja-JP" sz="20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▼プルリク作成</a:t>
            </a:r>
            <a:r>
              <a:rPr b="0" i="0" lang="ja-JP" sz="20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（ブランチ作成元 -&gt; 作業ブランチ -&gt; プルリク作成先）</a:t>
            </a:r>
            <a:endParaRPr b="0" i="0" sz="20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・新規開発</a:t>
            </a:r>
            <a:endParaRPr b="1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develop -&gt; featureブランチ作成 -&gt; developに向けてプルリク作成</a:t>
            </a:r>
            <a:b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</a:br>
            <a:b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</a:br>
            <a:r>
              <a:rPr b="1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・サスケレビュー指摘修正</a:t>
            </a:r>
            <a:endParaRPr b="1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develop -&gt; featureブランチ作成 -&gt; developに向けてプルリク作成</a:t>
            </a:r>
            <a:b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</a:br>
            <a:endParaRPr b="0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・結合テスト修正</a:t>
            </a:r>
            <a:endParaRPr b="1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release -&gt; featureブランチ作成 -&gt; releaseに向けてプルリク作成</a:t>
            </a:r>
            <a:r>
              <a:rPr b="0" i="0" lang="ja-JP" sz="1400" u="none" cap="none" strike="noStrike">
                <a:solidFill>
                  <a:srgbClr val="FF0000"/>
                </a:solidFill>
                <a:latin typeface="Meiryo"/>
                <a:ea typeface="Meiryo"/>
                <a:cs typeface="Meiryo"/>
                <a:sym typeface="Meiryo"/>
              </a:rPr>
              <a:t>（※調整中）</a:t>
            </a:r>
            <a:br>
              <a:rPr b="0" i="0" lang="ja-JP" sz="1400" u="none" cap="none" strike="noStrike">
                <a:solidFill>
                  <a:srgbClr val="FF0000"/>
                </a:solidFill>
                <a:latin typeface="Meiryo"/>
                <a:ea typeface="Meiryo"/>
                <a:cs typeface="Meiryo"/>
                <a:sym typeface="Meiryo"/>
              </a:rPr>
            </a:br>
            <a:endParaRPr b="0" i="0" sz="1800" u="none" cap="none" strike="noStrike">
              <a:solidFill>
                <a:srgbClr val="FF0000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・hotfix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master -&gt; hotfixブランチ作成 -&gt; masterに向けてプルリク作成</a:t>
            </a:r>
            <a:endParaRPr b="0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87" name="Google Shape;87;p7"/>
          <p:cNvSpPr txBox="1"/>
          <p:nvPr/>
        </p:nvSpPr>
        <p:spPr>
          <a:xfrm>
            <a:off x="526473" y="4791117"/>
            <a:ext cx="7802136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ja-JP" sz="20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▼プルリクコメント</a:t>
            </a:r>
            <a:endParaRPr b="0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・タイトル</a:t>
            </a:r>
            <a:endParaRPr b="0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{チケット番号} 修正概要</a:t>
            </a:r>
            <a:endParaRPr b="0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例：SASUKE_PROJ_H8739-111_○○の処理追加</a:t>
            </a:r>
            <a:endParaRPr b="0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・</a:t>
            </a:r>
            <a:r>
              <a:rPr b="1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内容</a:t>
            </a:r>
            <a:endParaRPr b="1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　レビュアーにレビューして欲しい観点や参考リンクなどを記載すること</a:t>
            </a:r>
            <a:endParaRPr b="0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/>
          <p:nvPr>
            <p:ph type="title"/>
          </p:nvPr>
        </p:nvSpPr>
        <p:spPr>
          <a:xfrm>
            <a:off x="339578" y="246875"/>
            <a:ext cx="11512844" cy="515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1440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Meiryo"/>
              <a:buNone/>
            </a:pPr>
            <a:r>
              <a:rPr lang="ja-JP" sz="2880"/>
              <a:t>6. Backlog</a:t>
            </a:r>
            <a:endParaRPr sz="2880"/>
          </a:p>
        </p:txBody>
      </p:sp>
      <p:sp>
        <p:nvSpPr>
          <p:cNvPr id="93" name="Google Shape;93;p8"/>
          <p:cNvSpPr txBox="1"/>
          <p:nvPr>
            <p:ph idx="11" type="ftr"/>
          </p:nvPr>
        </p:nvSpPr>
        <p:spPr>
          <a:xfrm>
            <a:off x="9927431" y="6580204"/>
            <a:ext cx="1821983" cy="244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Sasuke Financial Lab株式会社</a:t>
            </a:r>
            <a:endParaRPr/>
          </a:p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11749414" y="6576221"/>
            <a:ext cx="442586" cy="281780"/>
          </a:xfrm>
          <a:prstGeom prst="rect">
            <a:avLst/>
          </a:prstGeom>
          <a:solidFill>
            <a:srgbClr val="33DD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95" name="Google Shape;95;p8"/>
          <p:cNvSpPr/>
          <p:nvPr/>
        </p:nvSpPr>
        <p:spPr>
          <a:xfrm>
            <a:off x="526473" y="994504"/>
            <a:ext cx="9319491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ja-JP" sz="20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▼プロジェクト</a:t>
            </a:r>
            <a:endParaRPr b="1" i="0" sz="20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SASUKE_PROJ_H8739</a:t>
            </a:r>
            <a:endParaRPr b="0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96" name="Google Shape;96;p8"/>
          <p:cNvSpPr/>
          <p:nvPr/>
        </p:nvSpPr>
        <p:spPr>
          <a:xfrm>
            <a:off x="526472" y="2407577"/>
            <a:ext cx="9319491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ja-JP" sz="20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▼チケット作成</a:t>
            </a:r>
            <a:endParaRPr b="1" i="0" sz="20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開発者、およびSasukeレビュー時に</a:t>
            </a:r>
            <a:r>
              <a:rPr b="0" i="0" lang="ja-JP" sz="1800" u="none" cap="none" strike="noStrike">
                <a:solidFill>
                  <a:srgbClr val="FF0000"/>
                </a:solidFill>
                <a:latin typeface="Meiryo"/>
                <a:ea typeface="Meiryo"/>
                <a:cs typeface="Meiryo"/>
                <a:sym typeface="Meiryo"/>
              </a:rPr>
              <a:t>画面・機能単位</a:t>
            </a: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でチケットを作成</a:t>
            </a:r>
            <a:endParaRPr b="0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97" name="Google Shape;97;p8"/>
          <p:cNvSpPr/>
          <p:nvPr/>
        </p:nvSpPr>
        <p:spPr>
          <a:xfrm>
            <a:off x="526472" y="3820650"/>
            <a:ext cx="10778838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ja-JP" sz="20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▼チケット運用</a:t>
            </a:r>
            <a:endParaRPr b="1" i="0" sz="20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開発者・・・開発を行う際に自身の担当単位で作成 ※原則作成希望だがすでに取りかかりは除く</a:t>
            </a:r>
            <a:endParaRPr b="0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Sasuke・・・developブランチをベースにレビューを行う。修正依頼があればチケット起票</a:t>
            </a:r>
            <a:endParaRPr b="0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※Sasukeレビューの親課題</a:t>
            </a:r>
            <a:endParaRPr b="0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https://sasuke-fl.backlog.com/view/SASUKE_PROJ_H8739-221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/>
          <p:nvPr>
            <p:ph type="title"/>
          </p:nvPr>
        </p:nvSpPr>
        <p:spPr>
          <a:xfrm>
            <a:off x="356225" y="182220"/>
            <a:ext cx="11512844" cy="5151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1440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Meiryo"/>
              <a:buNone/>
            </a:pPr>
            <a:r>
              <a:rPr lang="ja-JP" sz="2880"/>
              <a:t>7. 開発フロー（各社社内レビュー）</a:t>
            </a:r>
            <a:endParaRPr sz="2880"/>
          </a:p>
        </p:txBody>
      </p:sp>
      <p:sp>
        <p:nvSpPr>
          <p:cNvPr id="103" name="Google Shape;103;p9"/>
          <p:cNvSpPr txBox="1"/>
          <p:nvPr>
            <p:ph idx="12" type="sldNum"/>
          </p:nvPr>
        </p:nvSpPr>
        <p:spPr>
          <a:xfrm>
            <a:off x="11749414" y="6576221"/>
            <a:ext cx="442586" cy="281780"/>
          </a:xfrm>
          <a:prstGeom prst="rect">
            <a:avLst/>
          </a:prstGeom>
          <a:solidFill>
            <a:srgbClr val="33DD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graphicFrame>
        <p:nvGraphicFramePr>
          <p:cNvPr id="104" name="Google Shape;104;p9"/>
          <p:cNvGraphicFramePr/>
          <p:nvPr/>
        </p:nvGraphicFramePr>
        <p:xfrm>
          <a:off x="1265382" y="18875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{9C0625AE-800A-47F6-B018-7B2B4A473159}</a:tableStyleId>
              </a:tblPr>
              <a:tblGrid>
                <a:gridCol w="1697650"/>
                <a:gridCol w="6790575"/>
              </a:tblGrid>
              <a:tr h="420375">
                <a:tc row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ja-JP" sz="1800" u="none" cap="none" strike="noStrike"/>
                        <a:t>開発者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cap="none" strike="noStrike"/>
                        <a:t>1. Backlogで開発チケットを作成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3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Meiryo"/>
                        <a:buNone/>
                      </a:pPr>
                      <a:r>
                        <a:rPr lang="ja-JP" sz="1800" u="none" cap="none" strike="noStrike"/>
                        <a:t>2. developブランチからfeatureブランチを作成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3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cap="none" strike="noStrike"/>
                        <a:t>3. featureブランチでソースコードを修正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3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cap="none" strike="noStrike"/>
                        <a:t>4. 変更内容をコミット（機能単位）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3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cap="none" strike="noStrike"/>
                        <a:t>5. 変更内容をリモートにプッシュ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3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cap="none" strike="noStrike"/>
                        <a:t>6. developブランチに向けてプルリクエストを作成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ja-JP" sz="1800" u="none" cap="none" strike="noStrike"/>
                        <a:t>レビュアー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cap="none" strike="noStrike"/>
                        <a:t>7. プルリクエストでレビューを行う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ja-JP" sz="1800" u="none" cap="none" strike="noStrike"/>
                        <a:t>開発者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cap="none" strike="noStrike"/>
                        <a:t>8. レビューコメントを修正しコミット・プッシュを行う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3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ja-JP" sz="1800" u="none" cap="none" strike="noStrike"/>
                        <a:t>レビュアー</a:t>
                      </a:r>
                      <a:endParaRPr sz="1400" u="none" cap="none" strike="noStrike"/>
                    </a:p>
                  </a:txBody>
                  <a:tcPr marT="19050" marB="19050" marR="28575" marL="2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cap="none" strike="noStrike"/>
                        <a:t>9. 修正差分コミットを確認し問題なければマージ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03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ja-JP" sz="1800" u="none" cap="none" strike="noStrike"/>
                        <a:t>10. チケットクローズ</a:t>
                      </a:r>
                      <a:endParaRPr sz="1400" u="none" cap="none" strike="noStrike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5" name="Google Shape;105;p9"/>
          <p:cNvSpPr txBox="1"/>
          <p:nvPr/>
        </p:nvSpPr>
        <p:spPr>
          <a:xfrm>
            <a:off x="840509" y="1241199"/>
            <a:ext cx="180049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各社社内</a:t>
            </a:r>
            <a:endParaRPr b="1" i="0" sz="18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ja-JP" sz="18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レビューフロー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9"/>
          <p:cNvSpPr txBox="1"/>
          <p:nvPr>
            <p:ph idx="11" type="ftr"/>
          </p:nvPr>
        </p:nvSpPr>
        <p:spPr>
          <a:xfrm>
            <a:off x="9927431" y="6580204"/>
            <a:ext cx="1821983" cy="2447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ja-JP"/>
              <a:t>Sasuke Financial Lab株式会社</a:t>
            </a:r>
            <a:endParaRPr/>
          </a:p>
        </p:txBody>
      </p:sp>
      <p:sp>
        <p:nvSpPr>
          <p:cNvPr id="107" name="Google Shape;107;p9"/>
          <p:cNvSpPr/>
          <p:nvPr/>
        </p:nvSpPr>
        <p:spPr>
          <a:xfrm>
            <a:off x="8876145" y="1343661"/>
            <a:ext cx="2873269" cy="2458905"/>
          </a:xfrm>
          <a:prstGeom prst="wedgeRoundRectCallout">
            <a:avLst>
              <a:gd fmla="val -75167" name="adj1"/>
              <a:gd fmla="val -8286" name="adj2"/>
              <a:gd fmla="val 16667" name="adj3"/>
            </a:avLst>
          </a:prstGeom>
          <a:solidFill>
            <a:schemeClr val="accent1"/>
          </a:solidFill>
          <a:ln cap="flat" cmpd="sng" w="12700">
            <a:solidFill>
              <a:srgbClr val="BA4A4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ja-JP" sz="16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▼Backlogチケット</a:t>
            </a:r>
            <a:endParaRPr b="0" i="0" sz="16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ja-JP" sz="16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原則作成としたいが、すでに開発中のものは作成しなくてOK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ja-JP" sz="1600" u="none" cap="none" strike="noStrike">
                <a:solidFill>
                  <a:schemeClr val="lt1"/>
                </a:solidFill>
                <a:latin typeface="Meiryo"/>
                <a:ea typeface="Meiryo"/>
                <a:cs typeface="Meiryo"/>
                <a:sym typeface="Meiryo"/>
              </a:rPr>
              <a:t>ブランチも社内マージで完結するものに関してはブランチ名は問わない</a:t>
            </a:r>
            <a:endParaRPr b="0" i="0" sz="1600" u="none" cap="none" strike="noStrike">
              <a:solidFill>
                <a:schemeClr val="lt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表紙標準">
  <a:themeElements>
    <a:clrScheme name="Sasuke">
      <a:dk1>
        <a:srgbClr val="333344"/>
      </a:dk1>
      <a:lt1>
        <a:srgbClr val="FFFFFF"/>
      </a:lt1>
      <a:dk2>
        <a:srgbClr val="666677"/>
      </a:dk2>
      <a:lt2>
        <a:srgbClr val="AABBCC"/>
      </a:lt2>
      <a:accent1>
        <a:srgbClr val="FF6666"/>
      </a:accent1>
      <a:accent2>
        <a:srgbClr val="FFEE00"/>
      </a:accent2>
      <a:accent3>
        <a:srgbClr val="FFD1D1"/>
      </a:accent3>
      <a:accent4>
        <a:srgbClr val="CCFFFA"/>
      </a:accent4>
      <a:accent5>
        <a:srgbClr val="00BBBB"/>
      </a:accent5>
      <a:accent6>
        <a:srgbClr val="33DD00"/>
      </a:accent6>
      <a:hlink>
        <a:srgbClr val="00BBDD"/>
      </a:hlink>
      <a:folHlink>
        <a:srgbClr val="66667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2020-09-22T09:24:18Z</dcterms:created>
  <dc:creator>i.shiraishi</dc:creator>
</cp:coreProperties>
</file>