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638" r:id="rId5"/>
  </p:sldIdLst>
  <p:sldSz cx="9906000" cy="6858000" type="A4"/>
  <p:notesSz cx="6735763" cy="9866313"/>
  <p:defaultTextStyle>
    <a:defPPr>
      <a:defRPr lang="ja-JP"/>
    </a:defPPr>
    <a:lvl1pPr marL="0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_表紙" id="{B74D6336-131B-4105-9626-A3F1ECCC2326}">
          <p14:sldIdLst>
            <p14:sldId id="6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pos="6023">
          <p15:clr>
            <a:srgbClr val="A4A3A4"/>
          </p15:clr>
        </p15:guide>
        <p15:guide id="7" pos="3120">
          <p15:clr>
            <a:srgbClr val="A4A3A4"/>
          </p15:clr>
        </p15:guide>
        <p15:guide id="8" pos="217">
          <p15:clr>
            <a:srgbClr val="A4A3A4"/>
          </p15:clr>
        </p15:guide>
        <p15:guide id="9" pos="262">
          <p15:clr>
            <a:srgbClr val="A4A3A4"/>
          </p15:clr>
        </p15:guide>
        <p15:guide id="10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大槻 宏美" initials="大槻" lastIdx="1" clrIdx="0"/>
  <p:cmAuthor id="1" name="小泉 岳人" initials="小泉" lastIdx="1" clrIdx="1">
    <p:extLst>
      <p:ext uri="{19B8F6BF-5375-455C-9EA6-DF929625EA0E}">
        <p15:presenceInfo xmlns:p15="http://schemas.microsoft.com/office/powerpoint/2012/main" userId="小泉 岳人" providerId="None"/>
      </p:ext>
    </p:extLst>
  </p:cmAuthor>
  <p:cmAuthor id="2" name="矢田部 藍" initials="矢田部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6C"/>
    <a:srgbClr val="CCFF99"/>
    <a:srgbClr val="CCFF66"/>
    <a:srgbClr val="0000FF"/>
    <a:srgbClr val="0202F8"/>
    <a:srgbClr val="000000"/>
    <a:srgbClr val="CCFFFF"/>
    <a:srgbClr val="009900"/>
    <a:srgbClr val="E67E2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53" autoAdjust="0"/>
    <p:restoredTop sz="98772" autoAdjust="0"/>
  </p:normalViewPr>
  <p:slideViewPr>
    <p:cSldViewPr showGuides="1">
      <p:cViewPr varScale="1">
        <p:scale>
          <a:sx n="111" d="100"/>
          <a:sy n="111" d="100"/>
        </p:scale>
        <p:origin x="846" y="84"/>
      </p:cViewPr>
      <p:guideLst>
        <p:guide orient="horz" pos="2160"/>
        <p:guide orient="horz" pos="4065"/>
        <p:guide orient="horz" pos="890"/>
        <p:guide orient="horz" pos="799"/>
        <p:guide orient="horz" pos="4156"/>
        <p:guide pos="6023"/>
        <p:guide pos="3120"/>
        <p:guide pos="217"/>
        <p:guide pos="262"/>
        <p:guide pos="5978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378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7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r">
              <a:defRPr sz="1200"/>
            </a:lvl1pPr>
          </a:lstStyle>
          <a:p>
            <a:fld id="{D5D47C3E-8523-47E0-A581-67CE298A6C0A}" type="datetimeFigureOut">
              <a:rPr kumimoji="1" lang="ja-JP" altLang="en-US" smtClean="0"/>
              <a:pPr/>
              <a:t>2020/8/6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r">
              <a:defRPr sz="1200"/>
            </a:lvl1pPr>
          </a:lstStyle>
          <a:p>
            <a:fld id="{7F48C7F7-E1AF-437B-861B-958A5CE5651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9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7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r">
              <a:defRPr sz="1200"/>
            </a:lvl1pPr>
          </a:lstStyle>
          <a:p>
            <a:fld id="{9069B325-69FF-4024-A536-50A2199A7B3E}" type="datetimeFigureOut">
              <a:rPr kumimoji="1" lang="ja-JP" altLang="en-US" smtClean="0"/>
              <a:pPr/>
              <a:t>2020/8/6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8" tIns="45364" rIns="90728" bIns="45364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0728" tIns="45364" rIns="90728" bIns="45364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r">
              <a:defRPr sz="1200"/>
            </a:lvl1pPr>
          </a:lstStyle>
          <a:p>
            <a:fld id="{6B55DC69-3DC2-4D9C-B1E5-118A0DA0ECA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8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パターン①赤（アーク）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s\creative\社外案件\ニッセイ情報テクノロジー\00_提案書テンプレート作成\表紙デザイン\hyousi-bg-red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9434" r="9375"/>
          <a:stretch/>
        </p:blipFill>
        <p:spPr bwMode="auto">
          <a:xfrm>
            <a:off x="0" y="0"/>
            <a:ext cx="9906000" cy="68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パターン②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-seino\Desktop\hyousi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9"/>
          <a:stretch/>
        </p:blipFill>
        <p:spPr bwMode="auto">
          <a:xfrm>
            <a:off x="1074" y="-1752"/>
            <a:ext cx="9961253" cy="68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 userDrawn="1"/>
        </p:nvSpPr>
        <p:spPr>
          <a:xfrm>
            <a:off x="0" y="0"/>
            <a:ext cx="1568624" cy="6858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74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汎用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314486" y="275317"/>
            <a:ext cx="8694966" cy="34537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 smtClean="0"/>
              <a:t>ページタイトルを入力（汎用スライド）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19207" y="620688"/>
            <a:ext cx="869024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20836" y="692696"/>
            <a:ext cx="8694965" cy="57606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lang="ja-JP" altLang="en-US" sz="1400" dirty="0" smtClean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lnSpc>
                <a:spcPct val="120000"/>
              </a:lnSpc>
              <a:def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lnSpc>
                <a:spcPct val="120000"/>
              </a:lnSpc>
              <a:def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lnSpc>
                <a:spcPct val="120000"/>
              </a:lnSpc>
              <a:def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lnSpc>
                <a:spcPct val="120000"/>
              </a:lnSpc>
              <a:def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リードを入力してください。</a:t>
            </a:r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（２行まで）</a:t>
            </a:r>
            <a:endParaRPr kumimoji="1" lang="en-US" altLang="ja-JP" dirty="0" smtClean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63503" y="6498400"/>
            <a:ext cx="1687331" cy="365125"/>
          </a:xfrm>
          <a:prstGeom prst="rect">
            <a:avLst/>
          </a:prstGeom>
        </p:spPr>
        <p:txBody>
          <a:bodyPr anchor="b"/>
          <a:lstStyle>
            <a:lvl1pPr algn="r">
              <a:defRPr sz="1050" b="1" i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99D0D5FA-769D-4ADE-A1CA-9D54BDE987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319207" y="6597352"/>
            <a:ext cx="9261356" cy="0"/>
          </a:xfrm>
          <a:prstGeom prst="line">
            <a:avLst/>
          </a:prstGeom>
          <a:ln w="6350" cap="sq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\\is\creative\社外案件\ニッセイ情報テクノロジー\ロゴ画像\logo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7496" y="61640"/>
            <a:ext cx="344488" cy="523922"/>
          </a:xfrm>
          <a:prstGeom prst="rect">
            <a:avLst/>
          </a:prstGeom>
          <a:noFill/>
        </p:spPr>
      </p:pic>
      <p:sp>
        <p:nvSpPr>
          <p:cNvPr id="37" name="テキスト ボックス 36"/>
          <p:cNvSpPr txBox="1"/>
          <p:nvPr userDrawn="1"/>
        </p:nvSpPr>
        <p:spPr>
          <a:xfrm>
            <a:off x="221988" y="6632077"/>
            <a:ext cx="2765444" cy="231444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dirty="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© </a:t>
            </a:r>
            <a:r>
              <a:rPr kumimoji="1" lang="en-US" altLang="ja-JP" sz="800" dirty="0" smtClean="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2020 </a:t>
            </a:r>
            <a:r>
              <a:rPr kumimoji="1" lang="en-US" altLang="ja-JP" sz="800" dirty="0" err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Nissay</a:t>
            </a:r>
            <a:r>
              <a:rPr kumimoji="1" lang="en-US" altLang="ja-JP" sz="800" dirty="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 Information Technology Co., Ltd</a:t>
            </a:r>
            <a:r>
              <a:rPr kumimoji="1" lang="en-US" altLang="ja-JP" sz="800" dirty="0" smtClean="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.</a:t>
            </a:r>
            <a:endParaRPr kumimoji="0" lang="en-US" altLang="ja-JP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03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415925" y="692700"/>
            <a:ext cx="9074150" cy="5472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提案書テンプレート</a:t>
            </a:r>
            <a:endParaRPr kumimoji="1" lang="en-US" altLang="ja-JP" dirty="0" smtClean="0"/>
          </a:p>
          <a:p>
            <a:pPr lvl="0"/>
            <a:r>
              <a:rPr kumimoji="1" lang="ja-JP" altLang="en-US" dirty="0" smtClean="0"/>
              <a:t>バージョン情報　初版　　作成日　</a:t>
            </a:r>
            <a:r>
              <a:rPr kumimoji="1" lang="en-US" altLang="ja-JP" dirty="0" smtClean="0"/>
              <a:t>2014.3</a:t>
            </a:r>
          </a:p>
          <a:p>
            <a:pPr lvl="0"/>
            <a:endParaRPr kumimoji="1" lang="en-US" altLang="ja-JP" dirty="0" smtClean="0"/>
          </a:p>
          <a:p>
            <a:pPr lvl="0"/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このテンプレートの文字色およびサイズは、変更しないでください。</a:t>
            </a:r>
            <a:endParaRPr kumimoji="1" lang="en-US" altLang="ja-JP" dirty="0" smtClean="0"/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6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72866" rtl="0" eaLnBrk="1" latinLnBrk="0" hangingPunct="1">
        <a:spcBef>
          <a:spcPct val="0"/>
        </a:spcBef>
        <a:buNone/>
        <a:defRPr kumimoji="1" sz="2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9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保険料計算部品</a:t>
            </a:r>
            <a:r>
              <a:rPr lang="ja-JP" altLang="en-US" dirty="0"/>
              <a:t>について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486" y="634478"/>
            <a:ext cx="871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 smtClean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保険料計算</a:t>
            </a:r>
            <a:r>
              <a:rPr lang="en-US" altLang="ja-JP" sz="1200" dirty="0" smtClean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 smtClean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の方式変更について、８末（</a:t>
            </a:r>
            <a:r>
              <a:rPr lang="en-US" altLang="ja-JP" sz="1200" dirty="0" smtClean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8/20</a:t>
            </a:r>
            <a:r>
              <a:rPr lang="ja-JP" altLang="en-US" sz="1200" dirty="0" smtClean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〆）見積り確定に向けた段取りを以下に示す。</a:t>
            </a:r>
            <a:endParaRPr lang="en-US" altLang="ja-JP" sz="1200" dirty="0" smtClean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4486" y="987623"/>
            <a:ext cx="871659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 smtClean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＜変動内容抜粋＞</a:t>
            </a:r>
            <a:endParaRPr lang="en-US" altLang="ja-JP" sz="1200" dirty="0" smtClean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68490"/>
              </p:ext>
            </p:extLst>
          </p:nvPr>
        </p:nvGraphicFramePr>
        <p:xfrm>
          <a:off x="410499" y="3241537"/>
          <a:ext cx="8598953" cy="31709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8045">
                  <a:extLst>
                    <a:ext uri="{9D8B030D-6E8A-4147-A177-3AD203B41FA5}">
                      <a16:colId xmlns:a16="http://schemas.microsoft.com/office/drawing/2014/main" val="804482980"/>
                    </a:ext>
                  </a:extLst>
                </a:gridCol>
                <a:gridCol w="6432717">
                  <a:extLst>
                    <a:ext uri="{9D8B030D-6E8A-4147-A177-3AD203B41FA5}">
                      <a16:colId xmlns:a16="http://schemas.microsoft.com/office/drawing/2014/main" val="317291124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941251556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544976672"/>
                    </a:ext>
                  </a:extLst>
                </a:gridCol>
              </a:tblGrid>
              <a:tr h="4120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段取り（アクション）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担当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期限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30483"/>
                  </a:ext>
                </a:extLst>
              </a:tr>
              <a:tr h="4120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１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000" dirty="0" err="1" smtClean="0"/>
                        <a:t>Sasuke</a:t>
                      </a:r>
                      <a:r>
                        <a:rPr kumimoji="1" lang="ja-JP" altLang="en-US" sz="1000" dirty="0" smtClean="0"/>
                        <a:t>社様より以下の</a:t>
                      </a:r>
                      <a:r>
                        <a:rPr kumimoji="1" lang="en-US" altLang="ja-JP" sz="1000" dirty="0" smtClean="0"/>
                        <a:t>2</a:t>
                      </a:r>
                      <a:r>
                        <a:rPr kumimoji="1" lang="ja-JP" altLang="en-US" sz="1000" dirty="0" err="1" smtClean="0"/>
                        <a:t>つの</a:t>
                      </a:r>
                      <a:r>
                        <a:rPr kumimoji="1" lang="en-US" altLang="ja-JP" sz="1000" dirty="0" smtClean="0"/>
                        <a:t>API</a:t>
                      </a:r>
                      <a:r>
                        <a:rPr kumimoji="1" lang="ja-JP" altLang="en-US" sz="1000" dirty="0" err="1" smtClean="0"/>
                        <a:t>を提</a:t>
                      </a:r>
                      <a:r>
                        <a:rPr kumimoji="1" lang="ja-JP" altLang="en-US" sz="1000" dirty="0" smtClean="0"/>
                        <a:t>供して欲しい旨を連絡いただく。</a:t>
                      </a:r>
                      <a:endParaRPr kumimoji="1" lang="en-US" altLang="ja-JP" sz="1000" dirty="0" smtClean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000" dirty="0" smtClean="0"/>
                        <a:t>①単一の保険料を返却する</a:t>
                      </a:r>
                      <a:r>
                        <a:rPr kumimoji="1" lang="en-US" altLang="ja-JP" sz="1000" dirty="0" smtClean="0"/>
                        <a:t>API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000" dirty="0" smtClean="0"/>
                        <a:t>②レンジで保険料を返却する</a:t>
                      </a:r>
                      <a:r>
                        <a:rPr kumimoji="1" lang="en-US" altLang="ja-JP" sz="1000" dirty="0" smtClean="0"/>
                        <a:t>API</a:t>
                      </a:r>
                      <a:endParaRPr kumimoji="1" lang="en-US" altLang="ja-JP" sz="1000" dirty="0" smtClean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Sasuke</a:t>
                      </a:r>
                      <a:r>
                        <a:rPr kumimoji="1" lang="ja-JP" altLang="en-US" sz="1000" dirty="0" smtClean="0"/>
                        <a:t>社様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7/29</a:t>
                      </a:r>
                      <a:endParaRPr kumimoji="1" lang="ja-JP" altLang="en-US" sz="10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34766"/>
                  </a:ext>
                </a:extLst>
              </a:tr>
              <a:tr h="59497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【</a:t>
                      </a:r>
                      <a:r>
                        <a:rPr kumimoji="1" lang="ja-JP" altLang="en-US" sz="1000" dirty="0" smtClean="0"/>
                        <a:t>②</a:t>
                      </a:r>
                      <a:r>
                        <a:rPr kumimoji="1" lang="en-US" altLang="ja-JP" sz="1000" dirty="0" smtClean="0"/>
                        <a:t>】</a:t>
                      </a:r>
                      <a:endParaRPr kumimoji="1" lang="en-US" altLang="ja-JP" sz="1000" dirty="0" smtClean="0"/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レンジ（</a:t>
                      </a:r>
                      <a:r>
                        <a:rPr kumimoji="1" lang="en-US" altLang="ja-JP" sz="1000" dirty="0" smtClean="0"/>
                        <a:t>※</a:t>
                      </a:r>
                      <a:r>
                        <a:rPr kumimoji="1" lang="ja-JP" altLang="en-US" sz="1000" dirty="0" smtClean="0"/>
                        <a:t>）をどの範囲とするかの評価と決定</a:t>
                      </a:r>
                      <a:endParaRPr kumimoji="1" lang="en-US" altLang="ja-JP" sz="1000" dirty="0" smtClean="0"/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（</a:t>
                      </a:r>
                      <a:r>
                        <a:rPr kumimoji="1" lang="en-US" altLang="ja-JP" sz="1000" dirty="0" smtClean="0"/>
                        <a:t>※</a:t>
                      </a:r>
                      <a:r>
                        <a:rPr kumimoji="1" lang="ja-JP" altLang="en-US" sz="1000" dirty="0" smtClean="0"/>
                        <a:t>）現時点は、主契約と主契約に紐づく特約のとりうる</a:t>
                      </a:r>
                      <a:r>
                        <a:rPr kumimoji="1" lang="en-US" altLang="ja-JP" sz="1000" dirty="0" smtClean="0"/>
                        <a:t>S</a:t>
                      </a:r>
                      <a:r>
                        <a:rPr kumimoji="1" lang="ja-JP" altLang="en-US" sz="1000" dirty="0" smtClean="0"/>
                        <a:t>分（医療であれば</a:t>
                      </a:r>
                      <a:r>
                        <a:rPr kumimoji="1" lang="en-US" altLang="ja-JP" sz="1000" dirty="0" smtClean="0"/>
                        <a:t>90</a:t>
                      </a:r>
                      <a:r>
                        <a:rPr kumimoji="1" lang="ja-JP" altLang="en-US" sz="1000" dirty="0" smtClean="0"/>
                        <a:t>前後）を返却する前提。</a:t>
                      </a:r>
                      <a:endParaRPr kumimoji="1" lang="en-US" altLang="ja-JP" sz="1000" dirty="0" smtClean="0"/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なお、複数同時の場合は複数商品分</a:t>
                      </a:r>
                      <a:r>
                        <a:rPr kumimoji="1" lang="en-US" altLang="ja-JP" sz="1000" dirty="0" smtClean="0"/>
                        <a:t>N</a:t>
                      </a:r>
                      <a:r>
                        <a:rPr kumimoji="1" lang="ja-JP" altLang="en-US" sz="1000" dirty="0" smtClean="0"/>
                        <a:t>回呼び出す前提。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 smtClean="0"/>
                        <a:t>Sasuke</a:t>
                      </a:r>
                      <a:r>
                        <a:rPr kumimoji="1" lang="ja-JP" altLang="en-US" sz="1000" dirty="0" smtClean="0"/>
                        <a:t>社様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8/14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62108"/>
                  </a:ext>
                </a:extLst>
              </a:tr>
              <a:tr h="412003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４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【</a:t>
                      </a:r>
                      <a:r>
                        <a:rPr kumimoji="1" lang="ja-JP" altLang="en-US" sz="1000" dirty="0" smtClean="0"/>
                        <a:t>②</a:t>
                      </a:r>
                      <a:r>
                        <a:rPr kumimoji="1" lang="en-US" altLang="ja-JP" sz="1000" dirty="0" smtClean="0"/>
                        <a:t>】</a:t>
                      </a:r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レンジでの返却はパフォーマンス懸念があるため、レンジ範囲を決めるための情報として、単一保険料のレスポンスを測定。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契約管理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8/11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43230"/>
                  </a:ext>
                </a:extLst>
              </a:tr>
              <a:tr h="4120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【</a:t>
                      </a:r>
                      <a:r>
                        <a:rPr kumimoji="1" lang="ja-JP" altLang="en-US" sz="1000" dirty="0" smtClean="0"/>
                        <a:t>②</a:t>
                      </a:r>
                      <a:r>
                        <a:rPr kumimoji="1" lang="en-US" altLang="ja-JP" sz="1000" dirty="0" smtClean="0"/>
                        <a:t>】</a:t>
                      </a:r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レンジの</a:t>
                      </a:r>
                      <a:r>
                        <a:rPr kumimoji="1" lang="en-US" altLang="ja-JP" sz="1000" dirty="0" smtClean="0"/>
                        <a:t>P</a:t>
                      </a:r>
                      <a:r>
                        <a:rPr kumimoji="1" lang="ja-JP" altLang="en-US" sz="1000" dirty="0" smtClean="0"/>
                        <a:t>を返却するための方式検討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販売支援</a:t>
                      </a:r>
                      <a:endParaRPr kumimoji="1" lang="en-US" altLang="ja-JP" sz="1000" dirty="0" smtClean="0"/>
                    </a:p>
                    <a:p>
                      <a:r>
                        <a:rPr kumimoji="1" lang="ja-JP" altLang="en-US" sz="1000" dirty="0" smtClean="0"/>
                        <a:t>契約管理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8/14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55785"/>
                  </a:ext>
                </a:extLst>
              </a:tr>
              <a:tr h="412003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【</a:t>
                      </a:r>
                      <a:r>
                        <a:rPr kumimoji="1" lang="ja-JP" altLang="en-US" sz="1000" dirty="0" smtClean="0"/>
                        <a:t>①</a:t>
                      </a:r>
                      <a:r>
                        <a:rPr kumimoji="1" lang="en-US" altLang="ja-JP" sz="1000" dirty="0" smtClean="0"/>
                        <a:t>】【</a:t>
                      </a:r>
                      <a:r>
                        <a:rPr kumimoji="1" lang="ja-JP" altLang="en-US" sz="1000" dirty="0" smtClean="0"/>
                        <a:t>②</a:t>
                      </a:r>
                      <a:r>
                        <a:rPr kumimoji="1" lang="en-US" altLang="ja-JP" sz="1000" dirty="0" smtClean="0"/>
                        <a:t>】</a:t>
                      </a:r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 smtClean="0"/>
                        <a:t>見積り実施</a:t>
                      </a:r>
                      <a:endParaRPr kumimoji="1" lang="en-US" altLang="ja-JP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/>
                        <a:t>販売支援</a:t>
                      </a:r>
                      <a:endParaRPr kumimoji="1" lang="en-US" altLang="ja-JP" sz="1000" dirty="0" smtClean="0"/>
                    </a:p>
                    <a:p>
                      <a:r>
                        <a:rPr kumimoji="1" lang="ja-JP" altLang="en-US" sz="1000" dirty="0" smtClean="0"/>
                        <a:t>契約管理</a:t>
                      </a:r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err="1" smtClean="0"/>
                        <a:t>Sasuke</a:t>
                      </a:r>
                      <a:r>
                        <a:rPr kumimoji="1" lang="ja-JP" altLang="en-US" sz="1000" dirty="0" smtClean="0"/>
                        <a:t>社様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8/20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94799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99" y="1341542"/>
            <a:ext cx="7344816" cy="16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at1">
  <a:themeElements>
    <a:clrScheme name="ニッセイ">
      <a:dk1>
        <a:srgbClr val="1B2631"/>
      </a:dk1>
      <a:lt1>
        <a:srgbClr val="FFFFFF"/>
      </a:lt1>
      <a:dk2>
        <a:srgbClr val="333333"/>
      </a:dk2>
      <a:lt2>
        <a:srgbClr val="FFFFFF"/>
      </a:lt2>
      <a:accent1>
        <a:srgbClr val="FFC000"/>
      </a:accent1>
      <a:accent2>
        <a:srgbClr val="DE0029"/>
      </a:accent2>
      <a:accent3>
        <a:srgbClr val="3859A2"/>
      </a:accent3>
      <a:accent4>
        <a:srgbClr val="BFD2D3"/>
      </a:accent4>
      <a:accent5>
        <a:srgbClr val="407495"/>
      </a:accent5>
      <a:accent6>
        <a:srgbClr val="0071BC"/>
      </a:accent6>
      <a:hlink>
        <a:srgbClr val="7F7F7F"/>
      </a:hlink>
      <a:folHlink>
        <a:srgbClr val="057071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smtClean="0">
            <a:solidFill>
              <a:schemeClr val="tx2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5EA03D225B10E4AA29239C8B87EF75E" ma:contentTypeVersion="38" ma:contentTypeDescription="新しいドキュメントを作成します。" ma:contentTypeScope="" ma:versionID="9b44caa66bc68fdf0e7e56b8b2818e17">
  <xsd:schema xmlns:xsd="http://www.w3.org/2001/XMLSchema" xmlns:xs="http://www.w3.org/2001/XMLSchema" xmlns:p="http://schemas.microsoft.com/office/2006/metadata/properties" xmlns:ns2="4eafd756-3e84-46ee-943e-61c2143ef84c" xmlns:ns3="0786feb0-4e8a-4493-bdab-c580e97c83f9" targetNamespace="http://schemas.microsoft.com/office/2006/metadata/properties" ma:root="true" ma:fieldsID="ba9ce476e80126d43124068e5e4f8c6a" ns2:_="" ns3:_="">
    <xsd:import namespace="4eafd756-3e84-46ee-943e-61c2143ef84c"/>
    <xsd:import namespace="0786feb0-4e8a-4493-bdab-c580e97c8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fd756-3e84-46ee-943e-61c2143ef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6feb0-4e8a-4493-bdab-c580e97c83f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5539A2-A9EB-48E0-B5BC-B4461D206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fd756-3e84-46ee-943e-61c2143ef84c"/>
    <ds:schemaRef ds:uri="0786feb0-4e8a-4493-bdab-c580e97c8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7F904-05FB-4E5C-BAED-956353BC2E89}">
  <ds:schemaRefs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786feb0-4e8a-4493-bdab-c580e97c83f9"/>
    <ds:schemaRef ds:uri="4eafd756-3e84-46ee-943e-61c2143ef84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3611583-0582-4025-A87C-27F46666EB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37484</TotalTime>
  <Words>216</Words>
  <Application>Microsoft Office PowerPoint</Application>
  <PresentationFormat>A4 210 x 297 mm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Wingdings</vt:lpstr>
      <vt:lpstr>flat1</vt:lpstr>
      <vt:lpstr>保険料計算部品について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ニッセイ情報テクノロジー株式会社</dc:creator>
  <cp:lastModifiedBy>矢田部 藍</cp:lastModifiedBy>
  <cp:revision>3672</cp:revision>
  <cp:lastPrinted>2020-08-06T12:06:39Z</cp:lastPrinted>
  <dcterms:created xsi:type="dcterms:W3CDTF">2014-01-14T11:07:03Z</dcterms:created>
  <dcterms:modified xsi:type="dcterms:W3CDTF">2020-08-06T12:42:03Z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0x01010005EA03D225B10E4AA29239C8B87EF75E</vt:lpwstr>
  </property>
</Properties>
</file>