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8"/>
  </p:notesMasterIdLst>
  <p:handoutMasterIdLst>
    <p:handoutMasterId r:id="rId9"/>
  </p:handoutMasterIdLst>
  <p:sldIdLst>
    <p:sldId id="638" r:id="rId5"/>
    <p:sldId id="639" r:id="rId6"/>
    <p:sldId id="637" r:id="rId7"/>
  </p:sldIdLst>
  <p:sldSz cx="9906000" cy="6858000" type="A4"/>
  <p:notesSz cx="6735763" cy="9866313"/>
  <p:defaultText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1_表紙" id="{B74D6336-131B-4105-9626-A3F1ECCC2326}">
          <p14:sldIdLst>
            <p14:sldId id="638"/>
            <p14:sldId id="639"/>
            <p14:sldId id="637"/>
          </p14:sldIdLst>
        </p14:section>
      </p14:sectionLst>
    </p:ext>
    <p:ext uri="{EFAFB233-063F-42B5-8137-9DF3F51BA10A}">
      <p15:sldGuideLst xmlns:p15="http://schemas.microsoft.com/office/powerpoint/2012/main">
        <p15:guide id="1" orient="horz" pos="2160">
          <p15:clr>
            <a:srgbClr val="A4A3A4"/>
          </p15:clr>
        </p15:guide>
        <p15:guide id="2" orient="horz" pos="4065">
          <p15:clr>
            <a:srgbClr val="A4A3A4"/>
          </p15:clr>
        </p15:guide>
        <p15:guide id="3" orient="horz" pos="890">
          <p15:clr>
            <a:srgbClr val="A4A3A4"/>
          </p15:clr>
        </p15:guide>
        <p15:guide id="4" orient="horz" pos="799">
          <p15:clr>
            <a:srgbClr val="A4A3A4"/>
          </p15:clr>
        </p15:guide>
        <p15:guide id="5" orient="horz" pos="4156">
          <p15:clr>
            <a:srgbClr val="A4A3A4"/>
          </p15:clr>
        </p15:guide>
        <p15:guide id="6" pos="6023">
          <p15:clr>
            <a:srgbClr val="A4A3A4"/>
          </p15:clr>
        </p15:guide>
        <p15:guide id="7" pos="3120">
          <p15:clr>
            <a:srgbClr val="A4A3A4"/>
          </p15:clr>
        </p15:guide>
        <p15:guide id="8" pos="217">
          <p15:clr>
            <a:srgbClr val="A4A3A4"/>
          </p15:clr>
        </p15:guide>
        <p15:guide id="9" pos="262">
          <p15:clr>
            <a:srgbClr val="A4A3A4"/>
          </p15:clr>
        </p15:guide>
        <p15:guide id="10" pos="5978">
          <p15:clr>
            <a:srgbClr val="A4A3A4"/>
          </p15:clr>
        </p15:guide>
      </p15:sldGuideLst>
    </p:ext>
    <p:ext uri="{2D200454-40CA-4A62-9FC3-DE9A4176ACB9}">
      <p15:notesGuideLst xmlns:p15="http://schemas.microsoft.com/office/powerpoint/2012/main">
        <p15:guide id="1" orient="horz" pos="3108" userDrawn="1">
          <p15:clr>
            <a:srgbClr val="A4A3A4"/>
          </p15:clr>
        </p15:guide>
        <p15:guide id="2" pos="212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大槻 宏美" initials="大槻" lastIdx="1" clrIdx="0"/>
  <p:cmAuthor id="1" name="小泉 岳人" initials="小泉" lastIdx="1" clrIdx="1">
    <p:extLst>
      <p:ext uri="{19B8F6BF-5375-455C-9EA6-DF929625EA0E}">
        <p15:presenceInfo xmlns:p15="http://schemas.microsoft.com/office/powerpoint/2012/main" userId="小泉 岳人" providerId="None"/>
      </p:ext>
    </p:extLst>
  </p:cmAuthor>
  <p:cmAuthor id="2" name="矢田部 藍" initials="矢田部"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116C"/>
    <a:srgbClr val="CCFF99"/>
    <a:srgbClr val="CCFF66"/>
    <a:srgbClr val="0000FF"/>
    <a:srgbClr val="0202F8"/>
    <a:srgbClr val="000000"/>
    <a:srgbClr val="CCFFFF"/>
    <a:srgbClr val="009900"/>
    <a:srgbClr val="E67E22"/>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AF606853-7671-496A-8E4F-DF71F8EC918B}" styleName="濃色スタイル 1 - アクセント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253" autoAdjust="0"/>
    <p:restoredTop sz="98772" autoAdjust="0"/>
  </p:normalViewPr>
  <p:slideViewPr>
    <p:cSldViewPr showGuides="1">
      <p:cViewPr varScale="1">
        <p:scale>
          <a:sx n="111" d="100"/>
          <a:sy n="111" d="100"/>
        </p:scale>
        <p:origin x="804" y="84"/>
      </p:cViewPr>
      <p:guideLst>
        <p:guide orient="horz" pos="2160"/>
        <p:guide orient="horz" pos="4065"/>
        <p:guide orient="horz" pos="890"/>
        <p:guide orient="horz" pos="799"/>
        <p:guide orient="horz" pos="4156"/>
        <p:guide pos="6023"/>
        <p:guide pos="3120"/>
        <p:guide pos="217"/>
        <p:guide pos="262"/>
        <p:guide pos="5978"/>
      </p:guideLst>
    </p:cSldViewPr>
  </p:slideViewPr>
  <p:outlineViewPr>
    <p:cViewPr>
      <p:scale>
        <a:sx n="25" d="100"/>
        <a:sy n="25" d="100"/>
      </p:scale>
      <p:origin x="0" y="0"/>
    </p:cViewPr>
    <p:sldLst>
      <p:sld r:id="rId1" collapse="1"/>
      <p:sld r:id="rId2" collapse="1"/>
      <p:sld r:id="rId3" collapse="1"/>
    </p:sldLst>
  </p:outlineViewPr>
  <p:notesTextViewPr>
    <p:cViewPr>
      <p:scale>
        <a:sx n="75" d="100"/>
        <a:sy n="75" d="100"/>
      </p:scale>
      <p:origin x="0" y="0"/>
    </p:cViewPr>
  </p:notesTextViewPr>
  <p:sorterViewPr>
    <p:cViewPr>
      <p:scale>
        <a:sx n="66" d="100"/>
        <a:sy n="66" d="100"/>
      </p:scale>
      <p:origin x="0" y="0"/>
    </p:cViewPr>
  </p:sorterViewPr>
  <p:notesViewPr>
    <p:cSldViewPr showGuides="1">
      <p:cViewPr varScale="1">
        <p:scale>
          <a:sx n="58" d="100"/>
          <a:sy n="58" d="100"/>
        </p:scale>
        <p:origin x="-3378" y="-96"/>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_rels/viewProps.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2.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5" y="2"/>
            <a:ext cx="2918830" cy="493316"/>
          </a:xfrm>
          <a:prstGeom prst="rect">
            <a:avLst/>
          </a:prstGeom>
        </p:spPr>
        <p:txBody>
          <a:bodyPr vert="horz" lIns="90720" tIns="45361" rIns="90720" bIns="45361"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15377" y="2"/>
            <a:ext cx="2918830" cy="493316"/>
          </a:xfrm>
          <a:prstGeom prst="rect">
            <a:avLst/>
          </a:prstGeom>
        </p:spPr>
        <p:txBody>
          <a:bodyPr vert="horz" lIns="90720" tIns="45361" rIns="90720" bIns="45361" rtlCol="0"/>
          <a:lstStyle>
            <a:lvl1pPr algn="r">
              <a:defRPr sz="1200"/>
            </a:lvl1pPr>
          </a:lstStyle>
          <a:p>
            <a:fld id="{D5D47C3E-8523-47E0-A581-67CE298A6C0A}" type="datetimeFigureOut">
              <a:rPr kumimoji="1" lang="ja-JP" altLang="en-US" smtClean="0"/>
              <a:pPr/>
              <a:t>2020/8/7</a:t>
            </a:fld>
            <a:endParaRPr kumimoji="1" lang="ja-JP" altLang="en-US" dirty="0"/>
          </a:p>
        </p:txBody>
      </p:sp>
      <p:sp>
        <p:nvSpPr>
          <p:cNvPr id="4" name="フッター プレースホルダー 3"/>
          <p:cNvSpPr>
            <a:spLocks noGrp="1"/>
          </p:cNvSpPr>
          <p:nvPr>
            <p:ph type="ftr" sz="quarter" idx="2"/>
          </p:nvPr>
        </p:nvSpPr>
        <p:spPr>
          <a:xfrm>
            <a:off x="5" y="9371285"/>
            <a:ext cx="2918830" cy="493316"/>
          </a:xfrm>
          <a:prstGeom prst="rect">
            <a:avLst/>
          </a:prstGeom>
        </p:spPr>
        <p:txBody>
          <a:bodyPr vert="horz" lIns="90720" tIns="45361" rIns="90720" bIns="45361"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15377" y="9371285"/>
            <a:ext cx="2918830" cy="493316"/>
          </a:xfrm>
          <a:prstGeom prst="rect">
            <a:avLst/>
          </a:prstGeom>
        </p:spPr>
        <p:txBody>
          <a:bodyPr vert="horz" lIns="90720" tIns="45361" rIns="90720" bIns="45361" rtlCol="0" anchor="b"/>
          <a:lstStyle>
            <a:lvl1pPr algn="r">
              <a:defRPr sz="1200"/>
            </a:lvl1pPr>
          </a:lstStyle>
          <a:p>
            <a:fld id="{7F48C7F7-E1AF-437B-861B-958A5CE56513}" type="slidenum">
              <a:rPr kumimoji="1" lang="ja-JP" altLang="en-US" smtClean="0"/>
              <a:pPr/>
              <a:t>‹#›</a:t>
            </a:fld>
            <a:endParaRPr kumimoji="1" lang="ja-JP" altLang="en-US" dirty="0"/>
          </a:p>
        </p:txBody>
      </p:sp>
    </p:spTree>
    <p:extLst>
      <p:ext uri="{BB962C8B-B14F-4D97-AF65-F5344CB8AC3E}">
        <p14:creationId xmlns:p14="http://schemas.microsoft.com/office/powerpoint/2010/main" val="325009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5" y="2"/>
            <a:ext cx="2918830" cy="493316"/>
          </a:xfrm>
          <a:prstGeom prst="rect">
            <a:avLst/>
          </a:prstGeom>
        </p:spPr>
        <p:txBody>
          <a:bodyPr vert="horz" lIns="90720" tIns="45361" rIns="90720" bIns="45361"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15377" y="2"/>
            <a:ext cx="2918830" cy="493316"/>
          </a:xfrm>
          <a:prstGeom prst="rect">
            <a:avLst/>
          </a:prstGeom>
        </p:spPr>
        <p:txBody>
          <a:bodyPr vert="horz" lIns="90720" tIns="45361" rIns="90720" bIns="45361" rtlCol="0"/>
          <a:lstStyle>
            <a:lvl1pPr algn="r">
              <a:defRPr sz="1200"/>
            </a:lvl1pPr>
          </a:lstStyle>
          <a:p>
            <a:fld id="{9069B325-69FF-4024-A536-50A2199A7B3E}" type="datetimeFigureOut">
              <a:rPr kumimoji="1" lang="ja-JP" altLang="en-US" smtClean="0"/>
              <a:pPr/>
              <a:t>2020/8/7</a:t>
            </a:fld>
            <a:endParaRPr kumimoji="1" lang="ja-JP" altLang="en-US" dirty="0"/>
          </a:p>
        </p:txBody>
      </p:sp>
      <p:sp>
        <p:nvSpPr>
          <p:cNvPr id="4" name="スライド イメージ プレースホルダー 3"/>
          <p:cNvSpPr>
            <a:spLocks noGrp="1" noRot="1" noChangeAspect="1"/>
          </p:cNvSpPr>
          <p:nvPr>
            <p:ph type="sldImg" idx="2"/>
          </p:nvPr>
        </p:nvSpPr>
        <p:spPr>
          <a:xfrm>
            <a:off x="695325" y="739775"/>
            <a:ext cx="5345113" cy="3700463"/>
          </a:xfrm>
          <a:prstGeom prst="rect">
            <a:avLst/>
          </a:prstGeom>
          <a:noFill/>
          <a:ln w="12700">
            <a:solidFill>
              <a:prstClr val="black"/>
            </a:solidFill>
          </a:ln>
        </p:spPr>
        <p:txBody>
          <a:bodyPr vert="horz" lIns="90720" tIns="45361" rIns="90720" bIns="45361" rtlCol="0" anchor="ctr"/>
          <a:lstStyle/>
          <a:p>
            <a:endParaRPr lang="ja-JP" altLang="en-US" dirty="0"/>
          </a:p>
        </p:txBody>
      </p:sp>
      <p:sp>
        <p:nvSpPr>
          <p:cNvPr id="5" name="ノート プレースホルダー 4"/>
          <p:cNvSpPr>
            <a:spLocks noGrp="1"/>
          </p:cNvSpPr>
          <p:nvPr>
            <p:ph type="body" sz="quarter" idx="3"/>
          </p:nvPr>
        </p:nvSpPr>
        <p:spPr>
          <a:xfrm>
            <a:off x="673577" y="4686500"/>
            <a:ext cx="5388610" cy="4439841"/>
          </a:xfrm>
          <a:prstGeom prst="rect">
            <a:avLst/>
          </a:prstGeom>
        </p:spPr>
        <p:txBody>
          <a:bodyPr vert="horz" lIns="90720" tIns="45361" rIns="90720" bIns="45361" rtlCol="0"/>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フッター プレースホルダー 5"/>
          <p:cNvSpPr>
            <a:spLocks noGrp="1"/>
          </p:cNvSpPr>
          <p:nvPr>
            <p:ph type="ftr" sz="quarter" idx="4"/>
          </p:nvPr>
        </p:nvSpPr>
        <p:spPr>
          <a:xfrm>
            <a:off x="5" y="9371285"/>
            <a:ext cx="2918830" cy="493316"/>
          </a:xfrm>
          <a:prstGeom prst="rect">
            <a:avLst/>
          </a:prstGeom>
        </p:spPr>
        <p:txBody>
          <a:bodyPr vert="horz" lIns="90720" tIns="45361" rIns="90720" bIns="45361"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15377" y="9371285"/>
            <a:ext cx="2918830" cy="493316"/>
          </a:xfrm>
          <a:prstGeom prst="rect">
            <a:avLst/>
          </a:prstGeom>
        </p:spPr>
        <p:txBody>
          <a:bodyPr vert="horz" lIns="90720" tIns="45361" rIns="90720" bIns="45361" rtlCol="0" anchor="b"/>
          <a:lstStyle>
            <a:lvl1pPr algn="r">
              <a:defRPr sz="1200"/>
            </a:lvl1pPr>
          </a:lstStyle>
          <a:p>
            <a:fld id="{6B55DC69-3DC2-4D9C-B1E5-118A0DA0ECAA}" type="slidenum">
              <a:rPr kumimoji="1" lang="ja-JP" altLang="en-US" smtClean="0"/>
              <a:pPr/>
              <a:t>‹#›</a:t>
            </a:fld>
            <a:endParaRPr kumimoji="1" lang="ja-JP" altLang="en-US" dirty="0"/>
          </a:p>
        </p:txBody>
      </p:sp>
    </p:spTree>
    <p:extLst>
      <p:ext uri="{BB962C8B-B14F-4D97-AF65-F5344CB8AC3E}">
        <p14:creationId xmlns:p14="http://schemas.microsoft.com/office/powerpoint/2010/main" val="346087202"/>
      </p:ext>
    </p:extLst>
  </p:cSld>
  <p:clrMap bg1="lt1" tx1="dk1" bg2="lt2" tx2="dk2" accent1="accent1" accent2="accent2" accent3="accent3" accent4="accent4" accent5="accent5" accent6="accent6" hlink="hlink" folHlink="folHlink"/>
  <p:notesStyle>
    <a:lvl1pPr marL="0" algn="l" defTabSz="1072866" rtl="0" eaLnBrk="1" latinLnBrk="0" hangingPunct="1">
      <a:defRPr kumimoji="1" sz="1400" kern="1200">
        <a:solidFill>
          <a:schemeClr val="tx1"/>
        </a:solidFill>
        <a:latin typeface="+mn-lt"/>
        <a:ea typeface="+mn-ea"/>
        <a:cs typeface="+mn-cs"/>
      </a:defRPr>
    </a:lvl1pPr>
    <a:lvl2pPr marL="536433" algn="l" defTabSz="1072866" rtl="0" eaLnBrk="1" latinLnBrk="0" hangingPunct="1">
      <a:defRPr kumimoji="1" sz="1400" kern="1200">
        <a:solidFill>
          <a:schemeClr val="tx1"/>
        </a:solidFill>
        <a:latin typeface="+mn-lt"/>
        <a:ea typeface="+mn-ea"/>
        <a:cs typeface="+mn-cs"/>
      </a:defRPr>
    </a:lvl2pPr>
    <a:lvl3pPr marL="1072866" algn="l" defTabSz="1072866" rtl="0" eaLnBrk="1" latinLnBrk="0" hangingPunct="1">
      <a:defRPr kumimoji="1" sz="1400" kern="1200">
        <a:solidFill>
          <a:schemeClr val="tx1"/>
        </a:solidFill>
        <a:latin typeface="+mn-lt"/>
        <a:ea typeface="+mn-ea"/>
        <a:cs typeface="+mn-cs"/>
      </a:defRPr>
    </a:lvl3pPr>
    <a:lvl4pPr marL="1609298" algn="l" defTabSz="1072866" rtl="0" eaLnBrk="1" latinLnBrk="0" hangingPunct="1">
      <a:defRPr kumimoji="1" sz="1400" kern="1200">
        <a:solidFill>
          <a:schemeClr val="tx1"/>
        </a:solidFill>
        <a:latin typeface="+mn-lt"/>
        <a:ea typeface="+mn-ea"/>
        <a:cs typeface="+mn-cs"/>
      </a:defRPr>
    </a:lvl4pPr>
    <a:lvl5pPr marL="2145731" algn="l" defTabSz="1072866" rtl="0" eaLnBrk="1" latinLnBrk="0" hangingPunct="1">
      <a:defRPr kumimoji="1" sz="1400" kern="1200">
        <a:solidFill>
          <a:schemeClr val="tx1"/>
        </a:solidFill>
        <a:latin typeface="+mn-lt"/>
        <a:ea typeface="+mn-ea"/>
        <a:cs typeface="+mn-cs"/>
      </a:defRPr>
    </a:lvl5pPr>
    <a:lvl6pPr marL="2682164" algn="l" defTabSz="1072866" rtl="0" eaLnBrk="1" latinLnBrk="0" hangingPunct="1">
      <a:defRPr kumimoji="1" sz="1400" kern="1200">
        <a:solidFill>
          <a:schemeClr val="tx1"/>
        </a:solidFill>
        <a:latin typeface="+mn-lt"/>
        <a:ea typeface="+mn-ea"/>
        <a:cs typeface="+mn-cs"/>
      </a:defRPr>
    </a:lvl6pPr>
    <a:lvl7pPr marL="3218597" algn="l" defTabSz="1072866" rtl="0" eaLnBrk="1" latinLnBrk="0" hangingPunct="1">
      <a:defRPr kumimoji="1" sz="1400" kern="1200">
        <a:solidFill>
          <a:schemeClr val="tx1"/>
        </a:solidFill>
        <a:latin typeface="+mn-lt"/>
        <a:ea typeface="+mn-ea"/>
        <a:cs typeface="+mn-cs"/>
      </a:defRPr>
    </a:lvl7pPr>
    <a:lvl8pPr marL="3755029" algn="l" defTabSz="1072866" rtl="0" eaLnBrk="1" latinLnBrk="0" hangingPunct="1">
      <a:defRPr kumimoji="1" sz="1400" kern="1200">
        <a:solidFill>
          <a:schemeClr val="tx1"/>
        </a:solidFill>
        <a:latin typeface="+mn-lt"/>
        <a:ea typeface="+mn-ea"/>
        <a:cs typeface="+mn-cs"/>
      </a:defRPr>
    </a:lvl8pPr>
    <a:lvl9pPr marL="4291462" algn="l" defTabSz="1072866" rtl="0" eaLnBrk="1" latinLnBrk="0" hangingPunct="1">
      <a:defRPr kumimoji="1"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パターン①赤（アーク）用">
    <p:spTree>
      <p:nvGrpSpPr>
        <p:cNvPr id="1" name=""/>
        <p:cNvGrpSpPr/>
        <p:nvPr/>
      </p:nvGrpSpPr>
      <p:grpSpPr>
        <a:xfrm>
          <a:off x="0" y="0"/>
          <a:ext cx="0" cy="0"/>
          <a:chOff x="0" y="0"/>
          <a:chExt cx="0" cy="0"/>
        </a:xfrm>
      </p:grpSpPr>
      <p:pic>
        <p:nvPicPr>
          <p:cNvPr id="2050" name="Picture 2" descr="\\is\creative\社外案件\ニッセイ情報テクノロジー\00_提案書テンプレート作成\表紙デザイン\hyousi-bg-red.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9375" t="29434" r="9375"/>
          <a:stretch/>
        </p:blipFill>
        <p:spPr bwMode="auto">
          <a:xfrm>
            <a:off x="0" y="0"/>
            <a:ext cx="9906000" cy="6882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70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表紙パターン②赤">
    <p:spTree>
      <p:nvGrpSpPr>
        <p:cNvPr id="1" name=""/>
        <p:cNvGrpSpPr/>
        <p:nvPr/>
      </p:nvGrpSpPr>
      <p:grpSpPr>
        <a:xfrm>
          <a:off x="0" y="0"/>
          <a:ext cx="0" cy="0"/>
          <a:chOff x="0" y="0"/>
          <a:chExt cx="0" cy="0"/>
        </a:xfrm>
      </p:grpSpPr>
      <p:pic>
        <p:nvPicPr>
          <p:cNvPr id="1026" name="Picture 2" descr="C:\Users\k-seino\Desktop\hyousi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13919"/>
          <a:stretch/>
        </p:blipFill>
        <p:spPr bwMode="auto">
          <a:xfrm>
            <a:off x="1074" y="-1752"/>
            <a:ext cx="9961253" cy="6859752"/>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userDrawn="1"/>
        </p:nvSpPr>
        <p:spPr>
          <a:xfrm>
            <a:off x="0" y="0"/>
            <a:ext cx="1568624" cy="6858000"/>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Tree>
    <p:extLst>
      <p:ext uri="{BB962C8B-B14F-4D97-AF65-F5344CB8AC3E}">
        <p14:creationId xmlns:p14="http://schemas.microsoft.com/office/powerpoint/2010/main" val="23417432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汎用スライド">
    <p:spTree>
      <p:nvGrpSpPr>
        <p:cNvPr id="1" name=""/>
        <p:cNvGrpSpPr/>
        <p:nvPr/>
      </p:nvGrpSpPr>
      <p:grpSpPr>
        <a:xfrm>
          <a:off x="0" y="0"/>
          <a:ext cx="0" cy="0"/>
          <a:chOff x="0" y="0"/>
          <a:chExt cx="0" cy="0"/>
        </a:xfrm>
      </p:grpSpPr>
      <p:sp>
        <p:nvSpPr>
          <p:cNvPr id="6" name="タイトル 1"/>
          <p:cNvSpPr>
            <a:spLocks noGrp="1"/>
          </p:cNvSpPr>
          <p:nvPr>
            <p:ph type="title" hasCustomPrompt="1"/>
          </p:nvPr>
        </p:nvSpPr>
        <p:spPr>
          <a:xfrm>
            <a:off x="314486" y="275317"/>
            <a:ext cx="8694966" cy="345371"/>
          </a:xfrm>
          <a:prstGeom prst="rect">
            <a:avLst/>
          </a:prstGeom>
        </p:spPr>
        <p:txBody>
          <a:bodyPr>
            <a:noAutofit/>
          </a:bodyPr>
          <a:lstStyle>
            <a:lvl1pPr algn="l">
              <a:defRPr sz="1800" b="1">
                <a:solidFill>
                  <a:schemeClr val="tx2"/>
                </a:solidFill>
                <a:latin typeface="メイリオ" panose="020B0604030504040204" pitchFamily="50" charset="-128"/>
                <a:ea typeface="メイリオ" panose="020B0604030504040204" pitchFamily="50" charset="-128"/>
                <a:cs typeface="メイリオ" pitchFamily="50" charset="-128"/>
              </a:defRPr>
            </a:lvl1pPr>
          </a:lstStyle>
          <a:p>
            <a:r>
              <a:rPr kumimoji="1" lang="ja-JP" altLang="en-US" dirty="0" smtClean="0"/>
              <a:t>ページタイトルを入力（汎用スライド）</a:t>
            </a:r>
            <a:endParaRPr kumimoji="1" lang="ja-JP" altLang="en-US" dirty="0"/>
          </a:p>
        </p:txBody>
      </p:sp>
      <p:cxnSp>
        <p:nvCxnSpPr>
          <p:cNvPr id="7" name="直線コネクタ 6"/>
          <p:cNvCxnSpPr/>
          <p:nvPr userDrawn="1"/>
        </p:nvCxnSpPr>
        <p:spPr>
          <a:xfrm>
            <a:off x="319207" y="620688"/>
            <a:ext cx="8690244" cy="0"/>
          </a:xfrm>
          <a:prstGeom prst="line">
            <a:avLst/>
          </a:prstGeom>
          <a:ln w="63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コンテンツ プレースホルダー 2"/>
          <p:cNvSpPr>
            <a:spLocks noGrp="1"/>
          </p:cNvSpPr>
          <p:nvPr>
            <p:ph idx="1" hasCustomPrompt="1"/>
          </p:nvPr>
        </p:nvSpPr>
        <p:spPr>
          <a:xfrm>
            <a:off x="320836" y="692696"/>
            <a:ext cx="8694965" cy="576064"/>
          </a:xfrm>
          <a:prstGeom prst="rect">
            <a:avLst/>
          </a:prstGeom>
        </p:spPr>
        <p:txBody>
          <a:bodyPr tIns="36000" bIns="36000">
            <a:noAutofit/>
          </a:bodyPr>
          <a:lstStyle>
            <a:lvl1pPr marL="0" indent="0">
              <a:lnSpc>
                <a:spcPct val="130000"/>
              </a:lnSpc>
              <a:spcBef>
                <a:spcPts val="0"/>
              </a:spcBef>
              <a:buNone/>
              <a:defRPr lang="ja-JP" altLang="en-US" sz="1400" dirty="0" smtClean="0">
                <a:solidFill>
                  <a:schemeClr val="tx2"/>
                </a:solidFill>
                <a:latin typeface="メイリオ" pitchFamily="50" charset="-128"/>
                <a:ea typeface="メイリオ" pitchFamily="50" charset="-128"/>
                <a:cs typeface="メイリオ" pitchFamily="50" charset="-128"/>
              </a:defRPr>
            </a:lvl1pPr>
            <a:lvl2pPr>
              <a:lnSpc>
                <a:spcPct val="120000"/>
              </a:lnSpc>
              <a:defRPr lang="ja-JP" altLang="en-US" sz="1400" dirty="0" smtClean="0">
                <a:latin typeface="メイリオ" pitchFamily="50" charset="-128"/>
                <a:ea typeface="メイリオ" pitchFamily="50" charset="-128"/>
                <a:cs typeface="メイリオ" pitchFamily="50" charset="-128"/>
              </a:defRPr>
            </a:lvl2pPr>
            <a:lvl3pPr>
              <a:lnSpc>
                <a:spcPct val="120000"/>
              </a:lnSpc>
              <a:defRPr lang="ja-JP" altLang="en-US" sz="1400" dirty="0" smtClean="0">
                <a:latin typeface="メイリオ" pitchFamily="50" charset="-128"/>
                <a:ea typeface="メイリオ" pitchFamily="50" charset="-128"/>
                <a:cs typeface="メイリオ" pitchFamily="50" charset="-128"/>
              </a:defRPr>
            </a:lvl3pPr>
            <a:lvl4pPr>
              <a:lnSpc>
                <a:spcPct val="120000"/>
              </a:lnSpc>
              <a:defRPr lang="ja-JP" altLang="en-US" sz="1400" dirty="0" smtClean="0">
                <a:latin typeface="メイリオ" pitchFamily="50" charset="-128"/>
                <a:ea typeface="メイリオ" pitchFamily="50" charset="-128"/>
                <a:cs typeface="メイリオ" pitchFamily="50" charset="-128"/>
              </a:defRPr>
            </a:lvl4pPr>
            <a:lvl5pPr>
              <a:lnSpc>
                <a:spcPct val="120000"/>
              </a:lnSpc>
              <a:defRPr lang="ja-JP" altLang="en-US" sz="1400" dirty="0">
                <a:latin typeface="メイリオ" pitchFamily="50" charset="-128"/>
                <a:ea typeface="メイリオ" pitchFamily="50" charset="-128"/>
                <a:cs typeface="メイリオ" pitchFamily="50" charset="-128"/>
              </a:defRPr>
            </a:lvl5pPr>
          </a:lstStyle>
          <a:p>
            <a:pPr lvl="0"/>
            <a:r>
              <a:rPr kumimoji="1" lang="ja-JP" altLang="en-US" dirty="0" smtClean="0"/>
              <a:t>リードを入力してください。</a:t>
            </a:r>
            <a:endParaRPr kumimoji="1" lang="en-US" altLang="ja-JP" dirty="0" smtClean="0"/>
          </a:p>
          <a:p>
            <a:pPr lvl="0"/>
            <a:r>
              <a:rPr kumimoji="1" lang="ja-JP" altLang="en-US" dirty="0" smtClean="0"/>
              <a:t>（２行まで）</a:t>
            </a:r>
            <a:endParaRPr kumimoji="1" lang="en-US" altLang="ja-JP" dirty="0" smtClean="0"/>
          </a:p>
        </p:txBody>
      </p:sp>
      <p:sp>
        <p:nvSpPr>
          <p:cNvPr id="13" name="スライド番号プレースホルダー 5"/>
          <p:cNvSpPr>
            <a:spLocks noGrp="1"/>
          </p:cNvSpPr>
          <p:nvPr>
            <p:ph type="sldNum" sz="quarter" idx="12"/>
          </p:nvPr>
        </p:nvSpPr>
        <p:spPr>
          <a:xfrm>
            <a:off x="7963503" y="6498400"/>
            <a:ext cx="1687331" cy="365125"/>
          </a:xfrm>
          <a:prstGeom prst="rect">
            <a:avLst/>
          </a:prstGeom>
        </p:spPr>
        <p:txBody>
          <a:bodyPr anchor="b"/>
          <a:lstStyle>
            <a:lvl1pPr algn="r">
              <a:defRPr sz="1050" b="1" i="0">
                <a:solidFill>
                  <a:schemeClr val="tx2"/>
                </a:solidFill>
                <a:latin typeface="メイリオ" panose="020B0604030504040204" pitchFamily="50" charset="-128"/>
                <a:ea typeface="メイリオ" panose="020B0604030504040204" pitchFamily="50" charset="-128"/>
                <a:cs typeface="メイリオ" panose="020B0604030504040204" pitchFamily="50" charset="-128"/>
              </a:defRPr>
            </a:lvl1pPr>
          </a:lstStyle>
          <a:p>
            <a:fld id="{99D0D5FA-769D-4ADE-A1CA-9D54BDE987FC}" type="slidenum">
              <a:rPr lang="ja-JP" altLang="en-US" smtClean="0"/>
              <a:pPr/>
              <a:t>‹#›</a:t>
            </a:fld>
            <a:endParaRPr lang="ja-JP" altLang="en-US" dirty="0"/>
          </a:p>
        </p:txBody>
      </p:sp>
      <p:cxnSp>
        <p:nvCxnSpPr>
          <p:cNvPr id="14" name="直線コネクタ 13"/>
          <p:cNvCxnSpPr/>
          <p:nvPr userDrawn="1"/>
        </p:nvCxnSpPr>
        <p:spPr>
          <a:xfrm>
            <a:off x="319207" y="6597352"/>
            <a:ext cx="9261356" cy="0"/>
          </a:xfrm>
          <a:prstGeom prst="line">
            <a:avLst/>
          </a:prstGeom>
          <a:ln w="6350" cap="sq">
            <a:solidFill>
              <a:schemeClr val="tx2"/>
            </a:solidFill>
          </a:ln>
        </p:spPr>
        <p:style>
          <a:lnRef idx="1">
            <a:schemeClr val="accent1"/>
          </a:lnRef>
          <a:fillRef idx="0">
            <a:schemeClr val="accent1"/>
          </a:fillRef>
          <a:effectRef idx="0">
            <a:schemeClr val="accent1"/>
          </a:effectRef>
          <a:fontRef idx="minor">
            <a:schemeClr val="tx1"/>
          </a:fontRef>
        </p:style>
      </p:cxnSp>
      <p:pic>
        <p:nvPicPr>
          <p:cNvPr id="9" name="Picture 2" descr="\\is\creative\社外案件\ニッセイ情報テクノロジー\ロゴ画像\logo01.png"/>
          <p:cNvPicPr>
            <a:picLocks noChangeAspect="1" noChangeArrowheads="1"/>
          </p:cNvPicPr>
          <p:nvPr userDrawn="1"/>
        </p:nvPicPr>
        <p:blipFill>
          <a:blip r:embed="rId2" cstate="print"/>
          <a:srcRect/>
          <a:stretch>
            <a:fillRect/>
          </a:stretch>
        </p:blipFill>
        <p:spPr bwMode="auto">
          <a:xfrm>
            <a:off x="9417496" y="61640"/>
            <a:ext cx="344488" cy="523922"/>
          </a:xfrm>
          <a:prstGeom prst="rect">
            <a:avLst/>
          </a:prstGeom>
          <a:noFill/>
        </p:spPr>
      </p:pic>
      <p:sp>
        <p:nvSpPr>
          <p:cNvPr id="37" name="テキスト ボックス 36"/>
          <p:cNvSpPr txBox="1"/>
          <p:nvPr userDrawn="1"/>
        </p:nvSpPr>
        <p:spPr>
          <a:xfrm>
            <a:off x="221988" y="6632077"/>
            <a:ext cx="2765444" cy="231444"/>
          </a:xfrm>
          <a:prstGeom prst="rect">
            <a:avLst/>
          </a:prstGeom>
          <a:noFill/>
        </p:spPr>
        <p:txBody>
          <a:bodyPr wrap="none" lIns="107287" tIns="53643" rIns="107287" bIns="53643" rtlCol="0">
            <a:spAutoFit/>
          </a:bodyPr>
          <a:lstStyle/>
          <a:p>
            <a:pPr marL="0" marR="0" indent="0" algn="l" defTabSz="1072866" rtl="0" eaLnBrk="1" fontAlgn="auto" latinLnBrk="0" hangingPunct="1">
              <a:lnSpc>
                <a:spcPct val="100000"/>
              </a:lnSpc>
              <a:spcBef>
                <a:spcPts val="0"/>
              </a:spcBef>
              <a:spcAft>
                <a:spcPts val="0"/>
              </a:spcAft>
              <a:buClrTx/>
              <a:buSzTx/>
              <a:buFontTx/>
              <a:buNone/>
              <a:tabLst/>
              <a:defRPr/>
            </a:pPr>
            <a:r>
              <a:rPr kumimoji="1" lang="en-US" altLang="ja-JP" sz="800" dirty="0">
                <a:solidFill>
                  <a:schemeClr val="tx2"/>
                </a:solidFill>
                <a:latin typeface="+mn-ea"/>
                <a:ea typeface="+mn-ea"/>
                <a:cs typeface="メイリオ" pitchFamily="50" charset="-128"/>
              </a:rPr>
              <a:t>© </a:t>
            </a:r>
            <a:r>
              <a:rPr kumimoji="1" lang="en-US" altLang="ja-JP" sz="800" dirty="0" smtClean="0">
                <a:solidFill>
                  <a:schemeClr val="tx2"/>
                </a:solidFill>
                <a:latin typeface="+mn-ea"/>
                <a:ea typeface="+mn-ea"/>
                <a:cs typeface="メイリオ" pitchFamily="50" charset="-128"/>
              </a:rPr>
              <a:t>2020 </a:t>
            </a:r>
            <a:r>
              <a:rPr kumimoji="1" lang="en-US" altLang="ja-JP" sz="800" dirty="0" err="1">
                <a:solidFill>
                  <a:schemeClr val="tx2"/>
                </a:solidFill>
                <a:latin typeface="+mn-ea"/>
                <a:ea typeface="+mn-ea"/>
                <a:cs typeface="メイリオ" pitchFamily="50" charset="-128"/>
              </a:rPr>
              <a:t>Nissay</a:t>
            </a:r>
            <a:r>
              <a:rPr kumimoji="1" lang="en-US" altLang="ja-JP" sz="800" dirty="0">
                <a:solidFill>
                  <a:schemeClr val="tx2"/>
                </a:solidFill>
                <a:latin typeface="+mn-ea"/>
                <a:ea typeface="+mn-ea"/>
                <a:cs typeface="メイリオ" pitchFamily="50" charset="-128"/>
              </a:rPr>
              <a:t> Information Technology Co., Ltd</a:t>
            </a:r>
            <a:r>
              <a:rPr kumimoji="1" lang="en-US" altLang="ja-JP" sz="800" dirty="0" smtClean="0">
                <a:solidFill>
                  <a:schemeClr val="tx2"/>
                </a:solidFill>
                <a:latin typeface="+mn-ea"/>
                <a:ea typeface="+mn-ea"/>
                <a:cs typeface="メイリオ" pitchFamily="50" charset="-128"/>
              </a:rPr>
              <a:t>.</a:t>
            </a:r>
            <a:endParaRPr kumimoji="0" lang="en-US" altLang="ja-JP" sz="800" dirty="0">
              <a:solidFill>
                <a:schemeClr val="tx1"/>
              </a:solidFill>
              <a:latin typeface="+mn-ea"/>
              <a:ea typeface="+mn-ea"/>
            </a:endParaRPr>
          </a:p>
        </p:txBody>
      </p:sp>
    </p:spTree>
    <p:extLst>
      <p:ext uri="{BB962C8B-B14F-4D97-AF65-F5344CB8AC3E}">
        <p14:creationId xmlns:p14="http://schemas.microsoft.com/office/powerpoint/2010/main" val="19903747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テキスト プレースホルダー 8"/>
          <p:cNvSpPr>
            <a:spLocks noGrp="1"/>
          </p:cNvSpPr>
          <p:nvPr>
            <p:ph type="body" idx="1"/>
          </p:nvPr>
        </p:nvSpPr>
        <p:spPr>
          <a:xfrm>
            <a:off x="415925" y="692700"/>
            <a:ext cx="9074150" cy="5472607"/>
          </a:xfrm>
          <a:prstGeom prst="rect">
            <a:avLst/>
          </a:prstGeom>
        </p:spPr>
        <p:txBody>
          <a:bodyPr vert="horz" lIns="91440" tIns="45720" rIns="91440" bIns="45720" rtlCol="0">
            <a:normAutofit/>
          </a:bodyPr>
          <a:lstStyle/>
          <a:p>
            <a:pPr lvl="0"/>
            <a:r>
              <a:rPr kumimoji="1" lang="ja-JP" altLang="en-US" dirty="0" smtClean="0"/>
              <a:t>提案書テンプレート</a:t>
            </a:r>
            <a:endParaRPr kumimoji="1" lang="en-US" altLang="ja-JP" dirty="0" smtClean="0"/>
          </a:p>
          <a:p>
            <a:pPr lvl="0"/>
            <a:r>
              <a:rPr kumimoji="1" lang="ja-JP" altLang="en-US" dirty="0" smtClean="0"/>
              <a:t>バージョン情報　初版　　作成日　</a:t>
            </a:r>
            <a:r>
              <a:rPr kumimoji="1" lang="en-US" altLang="ja-JP" dirty="0" smtClean="0"/>
              <a:t>2014.3</a:t>
            </a:r>
          </a:p>
          <a:p>
            <a:pPr lvl="0"/>
            <a:endParaRPr kumimoji="1" lang="en-US" altLang="ja-JP" dirty="0" smtClean="0"/>
          </a:p>
          <a:p>
            <a:pPr lvl="0"/>
            <a:endParaRPr kumimoji="1" lang="en-US" altLang="ja-JP" dirty="0" smtClean="0"/>
          </a:p>
          <a:p>
            <a:pPr lvl="0"/>
            <a:r>
              <a:rPr kumimoji="1" lang="en-US" altLang="ja-JP" dirty="0" smtClean="0"/>
              <a:t>※</a:t>
            </a:r>
            <a:r>
              <a:rPr kumimoji="1" lang="ja-JP" altLang="en-US" dirty="0" smtClean="0"/>
              <a:t>このテンプレートの文字色およびサイズは、変更しないでください。</a:t>
            </a:r>
            <a:endParaRPr kumimoji="1" lang="en-US" altLang="ja-JP" dirty="0" smtClean="0"/>
          </a:p>
          <a:p>
            <a:pPr lvl="0"/>
            <a:endParaRPr kumimoji="1" lang="ja-JP" altLang="en-US" dirty="0"/>
          </a:p>
        </p:txBody>
      </p:sp>
    </p:spTree>
    <p:extLst>
      <p:ext uri="{BB962C8B-B14F-4D97-AF65-F5344CB8AC3E}">
        <p14:creationId xmlns:p14="http://schemas.microsoft.com/office/powerpoint/2010/main" val="29466045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3" r:id="rId3"/>
  </p:sldLayoutIdLst>
  <p:timing>
    <p:tnLst>
      <p:par>
        <p:cTn id="1" dur="indefinite" restart="never" nodeType="tmRoot"/>
      </p:par>
    </p:tnLst>
  </p:timing>
  <p:hf hdr="0" ftr="0" dt="0"/>
  <p:txStyles>
    <p:titleStyle>
      <a:lvl1pPr algn="l" defTabSz="1072866" rtl="0" eaLnBrk="1" latinLnBrk="0" hangingPunct="1">
        <a:spcBef>
          <a:spcPct val="0"/>
        </a:spcBef>
        <a:buNone/>
        <a:defRPr kumimoji="1" sz="2000" b="0" kern="1200" baseline="0">
          <a:solidFill>
            <a:schemeClr val="tx1"/>
          </a:solidFill>
          <a:latin typeface="+mj-lt"/>
          <a:ea typeface="+mj-ea"/>
          <a:cs typeface="+mj-cs"/>
        </a:defRPr>
      </a:lvl1pPr>
    </p:titleStyle>
    <p:bodyStyle>
      <a:lvl1pPr marL="0" indent="0" algn="l" defTabSz="1072866" rtl="0" eaLnBrk="1" latinLnBrk="0" hangingPunct="1">
        <a:spcBef>
          <a:spcPct val="20000"/>
        </a:spcBef>
        <a:buFont typeface="Arial" pitchFamily="34" charset="0"/>
        <a:buNone/>
        <a:defRPr kumimoji="1" sz="1800" kern="1200">
          <a:solidFill>
            <a:schemeClr val="tx1"/>
          </a:solidFill>
          <a:latin typeface="+mn-lt"/>
          <a:ea typeface="+mn-ea"/>
          <a:cs typeface="+mn-cs"/>
        </a:defRPr>
      </a:lvl1pPr>
      <a:lvl2pPr marL="536433" indent="0" algn="l" defTabSz="1072866" rtl="0" eaLnBrk="1" latinLnBrk="0" hangingPunct="1">
        <a:spcBef>
          <a:spcPct val="20000"/>
        </a:spcBef>
        <a:buFont typeface="Arial" pitchFamily="34" charset="0"/>
        <a:buNone/>
        <a:defRPr kumimoji="1" sz="1800" kern="1200">
          <a:solidFill>
            <a:schemeClr val="tx1"/>
          </a:solidFill>
          <a:latin typeface="+mn-lt"/>
          <a:ea typeface="+mn-ea"/>
          <a:cs typeface="+mn-cs"/>
        </a:defRPr>
      </a:lvl2pPr>
      <a:lvl3pPr marL="1072866" indent="0" algn="l" defTabSz="1072866" rtl="0" eaLnBrk="1" latinLnBrk="0" hangingPunct="1">
        <a:spcBef>
          <a:spcPct val="20000"/>
        </a:spcBef>
        <a:buFont typeface="Arial" pitchFamily="34" charset="0"/>
        <a:buNone/>
        <a:defRPr kumimoji="1" sz="1800" kern="1200">
          <a:solidFill>
            <a:schemeClr val="tx1"/>
          </a:solidFill>
          <a:latin typeface="+mn-lt"/>
          <a:ea typeface="+mn-ea"/>
          <a:cs typeface="+mn-cs"/>
        </a:defRPr>
      </a:lvl3pPr>
      <a:lvl4pPr marL="1609299" indent="0" algn="l" defTabSz="1072866" rtl="0" eaLnBrk="1" latinLnBrk="0" hangingPunct="1">
        <a:spcBef>
          <a:spcPct val="20000"/>
        </a:spcBef>
        <a:buFont typeface="Arial" pitchFamily="34" charset="0"/>
        <a:buNone/>
        <a:defRPr kumimoji="1" sz="1800" kern="1200">
          <a:solidFill>
            <a:schemeClr val="tx1"/>
          </a:solidFill>
          <a:latin typeface="+mn-lt"/>
          <a:ea typeface="+mn-ea"/>
          <a:cs typeface="+mn-cs"/>
        </a:defRPr>
      </a:lvl4pPr>
      <a:lvl5pPr marL="2145731" indent="0" algn="l" defTabSz="1072866" rtl="0" eaLnBrk="1" latinLnBrk="0" hangingPunct="1">
        <a:spcBef>
          <a:spcPct val="20000"/>
        </a:spcBef>
        <a:buFont typeface="Arial" pitchFamily="34" charset="0"/>
        <a:buNone/>
        <a:defRPr kumimoji="1" sz="1800" kern="1200">
          <a:solidFill>
            <a:schemeClr val="tx1"/>
          </a:solidFill>
          <a:latin typeface="+mn-lt"/>
          <a:ea typeface="+mn-ea"/>
          <a:cs typeface="+mn-cs"/>
        </a:defRPr>
      </a:lvl5pPr>
      <a:lvl6pPr marL="2950380" indent="-268216" algn="l" defTabSz="1072866" rtl="0" eaLnBrk="1" latinLnBrk="0" hangingPunct="1">
        <a:spcBef>
          <a:spcPct val="20000"/>
        </a:spcBef>
        <a:buFont typeface="Arial" pitchFamily="34" charset="0"/>
        <a:buChar char="•"/>
        <a:defRPr kumimoji="1" sz="2300" kern="1200">
          <a:solidFill>
            <a:schemeClr val="tx1"/>
          </a:solidFill>
          <a:latin typeface="+mn-lt"/>
          <a:ea typeface="+mn-ea"/>
          <a:cs typeface="+mn-cs"/>
        </a:defRPr>
      </a:lvl6pPr>
      <a:lvl7pPr marL="3486813" indent="-268216" algn="l" defTabSz="1072866" rtl="0" eaLnBrk="1" latinLnBrk="0" hangingPunct="1">
        <a:spcBef>
          <a:spcPct val="20000"/>
        </a:spcBef>
        <a:buFont typeface="Arial" pitchFamily="34" charset="0"/>
        <a:buChar char="•"/>
        <a:defRPr kumimoji="1" sz="2300" kern="1200">
          <a:solidFill>
            <a:schemeClr val="tx1"/>
          </a:solidFill>
          <a:latin typeface="+mn-lt"/>
          <a:ea typeface="+mn-ea"/>
          <a:cs typeface="+mn-cs"/>
        </a:defRPr>
      </a:lvl7pPr>
      <a:lvl8pPr marL="4023246" indent="-268216" algn="l" defTabSz="1072866" rtl="0" eaLnBrk="1" latinLnBrk="0" hangingPunct="1">
        <a:spcBef>
          <a:spcPct val="20000"/>
        </a:spcBef>
        <a:buFont typeface="Arial" pitchFamily="34" charset="0"/>
        <a:buChar char="•"/>
        <a:defRPr kumimoji="1" sz="2300" kern="1200">
          <a:solidFill>
            <a:schemeClr val="tx1"/>
          </a:solidFill>
          <a:latin typeface="+mn-lt"/>
          <a:ea typeface="+mn-ea"/>
          <a:cs typeface="+mn-cs"/>
        </a:defRPr>
      </a:lvl8pPr>
      <a:lvl9pPr marL="4559678" indent="-268216" algn="l" defTabSz="1072866" rtl="0" eaLnBrk="1" latinLnBrk="0" hangingPunct="1">
        <a:spcBef>
          <a:spcPct val="20000"/>
        </a:spcBef>
        <a:buFont typeface="Arial" pitchFamily="34" charset="0"/>
        <a:buChar char="•"/>
        <a:defRPr kumimoji="1" sz="2300" kern="1200">
          <a:solidFill>
            <a:schemeClr val="tx1"/>
          </a:solidFill>
          <a:latin typeface="+mn-lt"/>
          <a:ea typeface="+mn-ea"/>
          <a:cs typeface="+mn-cs"/>
        </a:defRPr>
      </a:lvl9pPr>
    </p:bodyStyle>
    <p:other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商品情報取得部品について</a:t>
            </a:r>
            <a:endParaRPr kumimoji="1" lang="ja-JP" altLang="en-US" dirty="0">
              <a:solidFill>
                <a:schemeClr val="tx2"/>
              </a:solidFill>
            </a:endParaRPr>
          </a:p>
        </p:txBody>
      </p:sp>
      <p:sp>
        <p:nvSpPr>
          <p:cNvPr id="3" name="スライド番号プレースホルダー 2"/>
          <p:cNvSpPr>
            <a:spLocks noGrp="1"/>
          </p:cNvSpPr>
          <p:nvPr>
            <p:ph type="sldNum" sz="quarter" idx="12"/>
          </p:nvPr>
        </p:nvSpPr>
        <p:spPr>
          <a:xfrm>
            <a:off x="8018197" y="6498400"/>
            <a:ext cx="1687331" cy="365125"/>
          </a:xfrm>
          <a:prstGeom prst="rect">
            <a:avLst/>
          </a:prstGeom>
        </p:spPr>
        <p:txBody>
          <a:bodyPr/>
          <a:lstStyle/>
          <a:p>
            <a:fld id="{99D0D5FA-769D-4ADE-A1CA-9D54BDE987FC}" type="slidenum">
              <a:rPr lang="ja-JP" altLang="en-US" smtClean="0"/>
              <a:pPr/>
              <a:t>1</a:t>
            </a:fld>
            <a:endParaRPr lang="ja-JP" altLang="en-US" dirty="0"/>
          </a:p>
        </p:txBody>
      </p:sp>
      <p:sp>
        <p:nvSpPr>
          <p:cNvPr id="6" name="テキスト ボックス 5"/>
          <p:cNvSpPr txBox="1"/>
          <p:nvPr/>
        </p:nvSpPr>
        <p:spPr>
          <a:xfrm>
            <a:off x="314486" y="634478"/>
            <a:ext cx="8716599" cy="346249"/>
          </a:xfrm>
          <a:prstGeom prst="rect">
            <a:avLst/>
          </a:prstGeom>
          <a:noFill/>
        </p:spPr>
        <p:txBody>
          <a:bodyPr wrap="square" rtlCol="0">
            <a:spAutoFit/>
          </a:bodyPr>
          <a:lstStyle/>
          <a:p>
            <a:pPr>
              <a:lnSpc>
                <a:spcPct val="150000"/>
              </a:lnSpc>
            </a:pPr>
            <a:r>
              <a:rPr lang="ja-JP" altLang="en-US" sz="1200" dirty="0" smtClean="0">
                <a:solidFill>
                  <a:schemeClr val="tx2"/>
                </a:solidFill>
                <a:latin typeface="メイリオ" pitchFamily="50" charset="-128"/>
                <a:ea typeface="メイリオ" pitchFamily="50" charset="-128"/>
                <a:cs typeface="メイリオ" pitchFamily="50" charset="-128"/>
              </a:rPr>
              <a:t>商品情報取得</a:t>
            </a:r>
            <a:r>
              <a:rPr lang="en-US" altLang="ja-JP" sz="1200" dirty="0" smtClean="0">
                <a:solidFill>
                  <a:schemeClr val="tx2"/>
                </a:solidFill>
                <a:latin typeface="メイリオ" pitchFamily="50" charset="-128"/>
                <a:ea typeface="メイリオ" pitchFamily="50" charset="-128"/>
                <a:cs typeface="メイリオ" pitchFamily="50" charset="-128"/>
              </a:rPr>
              <a:t>API</a:t>
            </a:r>
            <a:r>
              <a:rPr lang="ja-JP" altLang="en-US" sz="1200" dirty="0" smtClean="0">
                <a:solidFill>
                  <a:schemeClr val="tx2"/>
                </a:solidFill>
                <a:latin typeface="メイリオ" pitchFamily="50" charset="-128"/>
                <a:ea typeface="メイリオ" pitchFamily="50" charset="-128"/>
                <a:cs typeface="メイリオ" pitchFamily="50" charset="-128"/>
              </a:rPr>
              <a:t>の方式変更について、８末（</a:t>
            </a:r>
            <a:r>
              <a:rPr lang="en-US" altLang="ja-JP" sz="1200" dirty="0" smtClean="0">
                <a:solidFill>
                  <a:schemeClr val="tx2"/>
                </a:solidFill>
                <a:latin typeface="メイリオ" pitchFamily="50" charset="-128"/>
                <a:ea typeface="メイリオ" pitchFamily="50" charset="-128"/>
                <a:cs typeface="メイリオ" pitchFamily="50" charset="-128"/>
              </a:rPr>
              <a:t>8/20</a:t>
            </a:r>
            <a:r>
              <a:rPr lang="ja-JP" altLang="en-US" sz="1200" dirty="0" smtClean="0">
                <a:solidFill>
                  <a:schemeClr val="tx2"/>
                </a:solidFill>
                <a:latin typeface="メイリオ" pitchFamily="50" charset="-128"/>
                <a:ea typeface="メイリオ" pitchFamily="50" charset="-128"/>
                <a:cs typeface="メイリオ" pitchFamily="50" charset="-128"/>
              </a:rPr>
              <a:t>〆）見積り確定に向けた段取りを以下に示す。</a:t>
            </a:r>
            <a:endParaRPr lang="en-US" altLang="ja-JP" sz="1200" dirty="0" smtClean="0">
              <a:solidFill>
                <a:schemeClr val="tx2"/>
              </a:solidFill>
              <a:latin typeface="メイリオ" pitchFamily="50" charset="-128"/>
              <a:ea typeface="メイリオ" pitchFamily="50" charset="-128"/>
              <a:cs typeface="メイリオ" pitchFamily="50" charset="-128"/>
            </a:endParaRPr>
          </a:p>
        </p:txBody>
      </p:sp>
      <p:pic>
        <p:nvPicPr>
          <p:cNvPr id="5" name="図 4"/>
          <p:cNvPicPr>
            <a:picLocks noChangeAspect="1"/>
          </p:cNvPicPr>
          <p:nvPr/>
        </p:nvPicPr>
        <p:blipFill>
          <a:blip r:embed="rId2"/>
          <a:stretch>
            <a:fillRect/>
          </a:stretch>
        </p:blipFill>
        <p:spPr>
          <a:xfrm>
            <a:off x="416496" y="1327741"/>
            <a:ext cx="7140278" cy="1630747"/>
          </a:xfrm>
          <a:prstGeom prst="rect">
            <a:avLst/>
          </a:prstGeom>
        </p:spPr>
      </p:pic>
      <p:sp>
        <p:nvSpPr>
          <p:cNvPr id="8" name="テキスト ボックス 7"/>
          <p:cNvSpPr txBox="1"/>
          <p:nvPr/>
        </p:nvSpPr>
        <p:spPr>
          <a:xfrm>
            <a:off x="314486" y="987623"/>
            <a:ext cx="8716599" cy="346249"/>
          </a:xfrm>
          <a:prstGeom prst="rect">
            <a:avLst/>
          </a:prstGeom>
          <a:noFill/>
        </p:spPr>
        <p:txBody>
          <a:bodyPr wrap="square" rtlCol="0">
            <a:spAutoFit/>
          </a:bodyPr>
          <a:lstStyle/>
          <a:p>
            <a:pPr>
              <a:lnSpc>
                <a:spcPct val="150000"/>
              </a:lnSpc>
            </a:pPr>
            <a:r>
              <a:rPr lang="ja-JP" altLang="en-US" sz="1200" dirty="0" smtClean="0">
                <a:solidFill>
                  <a:schemeClr val="tx2"/>
                </a:solidFill>
                <a:latin typeface="メイリオ" pitchFamily="50" charset="-128"/>
                <a:ea typeface="メイリオ" pitchFamily="50" charset="-128"/>
                <a:cs typeface="メイリオ" pitchFamily="50" charset="-128"/>
              </a:rPr>
              <a:t>＜変動内容抜粋＞</a:t>
            </a:r>
            <a:endParaRPr lang="en-US" altLang="ja-JP" sz="1200" dirty="0" smtClean="0">
              <a:solidFill>
                <a:schemeClr val="tx2"/>
              </a:solidFill>
              <a:latin typeface="メイリオ" pitchFamily="50" charset="-128"/>
              <a:ea typeface="メイリオ" pitchFamily="50" charset="-128"/>
              <a:cs typeface="メイリオ" pitchFamily="50" charset="-128"/>
            </a:endParaRPr>
          </a:p>
        </p:txBody>
      </p:sp>
      <p:graphicFrame>
        <p:nvGraphicFramePr>
          <p:cNvPr id="10" name="表 9"/>
          <p:cNvGraphicFramePr>
            <a:graphicFrameLocks noGrp="1"/>
          </p:cNvGraphicFramePr>
          <p:nvPr>
            <p:extLst>
              <p:ext uri="{D42A27DB-BD31-4B8C-83A1-F6EECF244321}">
                <p14:modId xmlns:p14="http://schemas.microsoft.com/office/powerpoint/2010/main" val="1694406612"/>
              </p:ext>
            </p:extLst>
          </p:nvPr>
        </p:nvGraphicFramePr>
        <p:xfrm>
          <a:off x="410499" y="3241537"/>
          <a:ext cx="8598953" cy="3050092"/>
        </p:xfrm>
        <a:graphic>
          <a:graphicData uri="http://schemas.openxmlformats.org/drawingml/2006/table">
            <a:tbl>
              <a:tblPr firstRow="1" bandRow="1">
                <a:tableStyleId>{7DF18680-E054-41AD-8BC1-D1AEF772440D}</a:tableStyleId>
              </a:tblPr>
              <a:tblGrid>
                <a:gridCol w="438045">
                  <a:extLst>
                    <a:ext uri="{9D8B030D-6E8A-4147-A177-3AD203B41FA5}">
                      <a16:colId xmlns:a16="http://schemas.microsoft.com/office/drawing/2014/main" val="804482980"/>
                    </a:ext>
                  </a:extLst>
                </a:gridCol>
                <a:gridCol w="6432717">
                  <a:extLst>
                    <a:ext uri="{9D8B030D-6E8A-4147-A177-3AD203B41FA5}">
                      <a16:colId xmlns:a16="http://schemas.microsoft.com/office/drawing/2014/main" val="3172911243"/>
                    </a:ext>
                  </a:extLst>
                </a:gridCol>
                <a:gridCol w="1080120">
                  <a:extLst>
                    <a:ext uri="{9D8B030D-6E8A-4147-A177-3AD203B41FA5}">
                      <a16:colId xmlns:a16="http://schemas.microsoft.com/office/drawing/2014/main" val="941251556"/>
                    </a:ext>
                  </a:extLst>
                </a:gridCol>
                <a:gridCol w="648071">
                  <a:extLst>
                    <a:ext uri="{9D8B030D-6E8A-4147-A177-3AD203B41FA5}">
                      <a16:colId xmlns:a16="http://schemas.microsoft.com/office/drawing/2014/main" val="544976672"/>
                    </a:ext>
                  </a:extLst>
                </a:gridCol>
              </a:tblGrid>
              <a:tr h="412003">
                <a:tc>
                  <a:txBody>
                    <a:bodyPr/>
                    <a:lstStyle/>
                    <a:p>
                      <a:r>
                        <a:rPr kumimoji="1" lang="en-US" altLang="ja-JP" sz="1000" dirty="0" smtClean="0"/>
                        <a:t>No</a:t>
                      </a:r>
                      <a:endParaRPr kumimoji="1" lang="ja-JP" altLang="en-US" sz="1000" dirty="0"/>
                    </a:p>
                  </a:txBody>
                  <a:tcPr/>
                </a:tc>
                <a:tc>
                  <a:txBody>
                    <a:bodyPr/>
                    <a:lstStyle/>
                    <a:p>
                      <a:r>
                        <a:rPr kumimoji="1" lang="ja-JP" altLang="en-US" sz="1000" dirty="0" smtClean="0"/>
                        <a:t>段取り（アクション）</a:t>
                      </a:r>
                      <a:endParaRPr kumimoji="1" lang="ja-JP" altLang="en-US" sz="1000" dirty="0"/>
                    </a:p>
                  </a:txBody>
                  <a:tcPr/>
                </a:tc>
                <a:tc>
                  <a:txBody>
                    <a:bodyPr/>
                    <a:lstStyle/>
                    <a:p>
                      <a:r>
                        <a:rPr kumimoji="1" lang="ja-JP" altLang="en-US" sz="1000" dirty="0" smtClean="0"/>
                        <a:t>担当</a:t>
                      </a:r>
                      <a:endParaRPr kumimoji="1" lang="ja-JP" altLang="en-US" sz="1000" dirty="0"/>
                    </a:p>
                  </a:txBody>
                  <a:tcPr/>
                </a:tc>
                <a:tc>
                  <a:txBody>
                    <a:bodyPr/>
                    <a:lstStyle/>
                    <a:p>
                      <a:r>
                        <a:rPr kumimoji="1" lang="ja-JP" altLang="en-US" sz="1000" dirty="0" smtClean="0"/>
                        <a:t>期限</a:t>
                      </a:r>
                      <a:endParaRPr kumimoji="1" lang="ja-JP" altLang="en-US" sz="1000" dirty="0"/>
                    </a:p>
                  </a:txBody>
                  <a:tcPr/>
                </a:tc>
                <a:extLst>
                  <a:ext uri="{0D108BD9-81ED-4DB2-BD59-A6C34878D82A}">
                    <a16:rowId xmlns:a16="http://schemas.microsoft.com/office/drawing/2014/main" val="1263730483"/>
                  </a:ext>
                </a:extLst>
              </a:tr>
              <a:tr h="440222">
                <a:tc>
                  <a:txBody>
                    <a:bodyPr/>
                    <a:lstStyle/>
                    <a:p>
                      <a:r>
                        <a:rPr kumimoji="1" lang="ja-JP" altLang="en-US" sz="1000" dirty="0" smtClean="0"/>
                        <a:t>１</a:t>
                      </a:r>
                      <a:endParaRPr kumimoji="1" lang="en-US" altLang="ja-JP" sz="1000" dirty="0" smtClean="0"/>
                    </a:p>
                  </a:txBody>
                  <a:tcPr>
                    <a:solidFill>
                      <a:schemeClr val="bg1">
                        <a:lumMod val="50000"/>
                      </a:schemeClr>
                    </a:solidFill>
                  </a:tcPr>
                </a:tc>
                <a:tc>
                  <a:txBody>
                    <a:bodyPr/>
                    <a:lstStyle/>
                    <a:p>
                      <a:r>
                        <a:rPr kumimoji="1" lang="ja-JP" altLang="en-US" sz="1000" dirty="0" smtClean="0"/>
                        <a:t>商品情報取得部品に関する課題共有</a:t>
                      </a:r>
                      <a:endParaRPr kumimoji="1" lang="en-US" altLang="ja-JP" sz="1000" dirty="0" smtClean="0"/>
                    </a:p>
                    <a:p>
                      <a:pPr marL="171450" indent="-171450">
                        <a:buFont typeface="Wingdings" panose="05000000000000000000" pitchFamily="2" charset="2"/>
                        <a:buChar char="Ø"/>
                      </a:pPr>
                      <a:r>
                        <a:rPr kumimoji="1" lang="ja-JP" altLang="en-US" sz="1000" dirty="0" smtClean="0"/>
                        <a:t>次ページ　指摘①、指摘②、指摘④については販売支援見積り実施中。</a:t>
                      </a:r>
                      <a:endParaRPr kumimoji="1" lang="en-US" altLang="ja-JP" sz="1000" dirty="0" smtClean="0"/>
                    </a:p>
                    <a:p>
                      <a:pPr marL="171450" indent="-171450">
                        <a:buFont typeface="Wingdings" panose="05000000000000000000" pitchFamily="2" charset="2"/>
                        <a:buChar char="Ø"/>
                      </a:pPr>
                      <a:r>
                        <a:rPr kumimoji="1" lang="ja-JP" altLang="en-US" sz="1000" dirty="0" smtClean="0"/>
                        <a:t>次ページ　指摘③については、</a:t>
                      </a:r>
                      <a:r>
                        <a:rPr kumimoji="1" lang="en-US" altLang="ja-JP" sz="1000" dirty="0" err="1" smtClean="0"/>
                        <a:t>Sasuke</a:t>
                      </a:r>
                      <a:r>
                        <a:rPr kumimoji="1" lang="ja-JP" altLang="en-US" sz="1000" dirty="0" smtClean="0"/>
                        <a:t>様にてプリセット値の具体的要素をご提示いただき、</a:t>
                      </a:r>
                      <a:r>
                        <a:rPr kumimoji="1" lang="en-US" altLang="ja-JP" sz="1000" dirty="0" smtClean="0"/>
                        <a:t>API</a:t>
                      </a:r>
                      <a:r>
                        <a:rPr kumimoji="1" lang="ja-JP" altLang="en-US" sz="1000" dirty="0" smtClean="0"/>
                        <a:t>としての提供が妥当かを評価する。</a:t>
                      </a:r>
                      <a:endParaRPr kumimoji="1" lang="ja-JP" altLang="en-US" sz="1000" dirty="0"/>
                    </a:p>
                  </a:txBody>
                  <a:tcPr>
                    <a:solidFill>
                      <a:schemeClr val="bg1">
                        <a:lumMod val="50000"/>
                      </a:schemeClr>
                    </a:solidFill>
                  </a:tcPr>
                </a:tc>
                <a:tc>
                  <a:txBody>
                    <a:bodyPr/>
                    <a:lstStyle/>
                    <a:p>
                      <a:r>
                        <a:rPr kumimoji="1" lang="ja-JP" altLang="en-US" sz="1000" dirty="0" smtClean="0"/>
                        <a:t>販売支援</a:t>
                      </a:r>
                      <a:endParaRPr kumimoji="1" lang="ja-JP" altLang="en-US" sz="1000" dirty="0"/>
                    </a:p>
                  </a:txBody>
                  <a:tcPr>
                    <a:solidFill>
                      <a:schemeClr val="bg1">
                        <a:lumMod val="50000"/>
                      </a:schemeClr>
                    </a:solidFill>
                  </a:tcPr>
                </a:tc>
                <a:tc>
                  <a:txBody>
                    <a:bodyPr/>
                    <a:lstStyle/>
                    <a:p>
                      <a:r>
                        <a:rPr kumimoji="1" lang="en-US" altLang="ja-JP" sz="1000" dirty="0" smtClean="0"/>
                        <a:t>8/3</a:t>
                      </a:r>
                      <a:endParaRPr kumimoji="1" lang="ja-JP" altLang="en-US" sz="1000" dirty="0"/>
                    </a:p>
                  </a:txBody>
                  <a:tcPr>
                    <a:solidFill>
                      <a:schemeClr val="bg1">
                        <a:lumMod val="50000"/>
                      </a:schemeClr>
                    </a:solidFill>
                  </a:tcPr>
                </a:tc>
                <a:extLst>
                  <a:ext uri="{0D108BD9-81ED-4DB2-BD59-A6C34878D82A}">
                    <a16:rowId xmlns:a16="http://schemas.microsoft.com/office/drawing/2014/main" val="2442862655"/>
                  </a:ext>
                </a:extLst>
              </a:tr>
              <a:tr h="412003">
                <a:tc>
                  <a:txBody>
                    <a:bodyPr/>
                    <a:lstStyle/>
                    <a:p>
                      <a:r>
                        <a:rPr kumimoji="1" lang="ja-JP" altLang="en-US" sz="1000" dirty="0" smtClean="0"/>
                        <a:t>２</a:t>
                      </a:r>
                      <a:endParaRPr kumimoji="1" lang="ja-JP" altLang="en-US" sz="1000" dirty="0"/>
                    </a:p>
                  </a:txBody>
                  <a:tcPr/>
                </a:tc>
                <a:tc>
                  <a:txBody>
                    <a:bodyPr/>
                    <a:lstStyle/>
                    <a:p>
                      <a:pPr marL="0" indent="0">
                        <a:buFont typeface="Wingdings" panose="05000000000000000000" pitchFamily="2" charset="2"/>
                        <a:buNone/>
                      </a:pPr>
                      <a:r>
                        <a:rPr kumimoji="1" lang="ja-JP" altLang="en-US" sz="1000" dirty="0" smtClean="0"/>
                        <a:t>指摘①、指摘②、指摘④については、見積り実施</a:t>
                      </a:r>
                      <a:endParaRPr kumimoji="1" lang="en-US" altLang="ja-JP" sz="1000" dirty="0" smtClean="0"/>
                    </a:p>
                    <a:p>
                      <a:pPr marL="0" indent="0">
                        <a:buFont typeface="Wingdings" panose="05000000000000000000" pitchFamily="2" charset="2"/>
                        <a:buNone/>
                      </a:pPr>
                      <a:r>
                        <a:rPr kumimoji="1" lang="en-US" altLang="ja-JP" sz="1000" dirty="0" smtClean="0"/>
                        <a:t>【</a:t>
                      </a:r>
                      <a:r>
                        <a:rPr kumimoji="1" lang="ja-JP" altLang="en-US" sz="1000" dirty="0" smtClean="0"/>
                        <a:t>指摘①</a:t>
                      </a:r>
                      <a:r>
                        <a:rPr kumimoji="1" lang="en-US" altLang="ja-JP" sz="1000" dirty="0" smtClean="0"/>
                        <a:t>】</a:t>
                      </a:r>
                      <a:r>
                        <a:rPr kumimoji="1" lang="ja-JP" altLang="en-US" sz="1000" dirty="0" smtClean="0"/>
                        <a:t>複数同時申込可能商品を販売商品定義</a:t>
                      </a:r>
                      <a:r>
                        <a:rPr kumimoji="1" lang="en-US" altLang="ja-JP" sz="1000" dirty="0" smtClean="0"/>
                        <a:t>MRD</a:t>
                      </a:r>
                      <a:r>
                        <a:rPr kumimoji="1" lang="ja-JP" altLang="en-US" sz="1000" dirty="0" smtClean="0"/>
                        <a:t>に管理する想定。</a:t>
                      </a:r>
                      <a:endParaRPr kumimoji="1" lang="en-US" altLang="ja-JP" sz="1000" dirty="0" smtClean="0"/>
                    </a:p>
                    <a:p>
                      <a:pPr marL="0" indent="0">
                        <a:buFont typeface="Wingdings" panose="05000000000000000000" pitchFamily="2" charset="2"/>
                        <a:buNone/>
                      </a:pPr>
                      <a:r>
                        <a:rPr kumimoji="1" lang="en-US" altLang="ja-JP" sz="1000" dirty="0" smtClean="0"/>
                        <a:t>【</a:t>
                      </a:r>
                      <a:r>
                        <a:rPr kumimoji="1" lang="ja-JP" altLang="en-US" sz="1000" dirty="0" smtClean="0"/>
                        <a:t>指摘②</a:t>
                      </a:r>
                      <a:r>
                        <a:rPr kumimoji="1" lang="en-US" altLang="ja-JP" sz="1000" dirty="0" smtClean="0"/>
                        <a:t>】</a:t>
                      </a:r>
                      <a:r>
                        <a:rPr kumimoji="1" lang="en-US" altLang="ja-JP" sz="1000" dirty="0" err="1" smtClean="0"/>
                        <a:t>Sasuke</a:t>
                      </a:r>
                      <a:r>
                        <a:rPr kumimoji="1" lang="ja-JP" altLang="en-US" sz="1000" dirty="0" smtClean="0"/>
                        <a:t>社様から提示のオブジェクト形式で返却する想定。</a:t>
                      </a:r>
                      <a:endParaRPr kumimoji="1" lang="en-US" altLang="ja-JP" sz="1000" dirty="0" smtClean="0"/>
                    </a:p>
                    <a:p>
                      <a:pPr marL="0" indent="0">
                        <a:buFont typeface="Wingdings" panose="05000000000000000000" pitchFamily="2" charset="2"/>
                        <a:buNone/>
                      </a:pPr>
                      <a:r>
                        <a:rPr kumimoji="1" lang="en-US" altLang="ja-JP" sz="1000" dirty="0" smtClean="0"/>
                        <a:t>【</a:t>
                      </a:r>
                      <a:r>
                        <a:rPr kumimoji="1" lang="ja-JP" altLang="en-US" sz="1000" dirty="0" smtClean="0"/>
                        <a:t>指摘④</a:t>
                      </a:r>
                      <a:r>
                        <a:rPr kumimoji="1" lang="en-US" altLang="ja-JP" sz="1000" dirty="0" smtClean="0"/>
                        <a:t>】</a:t>
                      </a:r>
                      <a:r>
                        <a:rPr kumimoji="1" lang="ja-JP" altLang="en-US" sz="1000" dirty="0" smtClean="0"/>
                        <a:t>約款上主契約に紐づく特約についても、主契約から切り離して返却する想定。</a:t>
                      </a:r>
                      <a:endParaRPr kumimoji="1" lang="en-US" altLang="ja-JP" sz="1000" dirty="0" smtClean="0"/>
                    </a:p>
                  </a:txBody>
                  <a:tcPr/>
                </a:tc>
                <a:tc>
                  <a:txBody>
                    <a:bodyPr/>
                    <a:lstStyle/>
                    <a:p>
                      <a:r>
                        <a:rPr kumimoji="1" lang="ja-JP" altLang="en-US" sz="1000" dirty="0" smtClean="0"/>
                        <a:t>販売支援</a:t>
                      </a:r>
                      <a:endParaRPr kumimoji="1" lang="ja-JP" altLang="en-US" sz="1000" dirty="0"/>
                    </a:p>
                  </a:txBody>
                  <a:tcPr/>
                </a:tc>
                <a:tc>
                  <a:txBody>
                    <a:bodyPr/>
                    <a:lstStyle/>
                    <a:p>
                      <a:r>
                        <a:rPr kumimoji="1" lang="en-US" altLang="ja-JP" sz="1000" dirty="0" smtClean="0"/>
                        <a:t>8/20</a:t>
                      </a:r>
                      <a:endParaRPr kumimoji="1" lang="ja-JP" altLang="en-US" sz="1000" dirty="0"/>
                    </a:p>
                  </a:txBody>
                  <a:tcPr/>
                </a:tc>
                <a:extLst>
                  <a:ext uri="{0D108BD9-81ED-4DB2-BD59-A6C34878D82A}">
                    <a16:rowId xmlns:a16="http://schemas.microsoft.com/office/drawing/2014/main" val="282234766"/>
                  </a:ext>
                </a:extLst>
              </a:tr>
              <a:tr h="412003">
                <a:tc>
                  <a:txBody>
                    <a:bodyPr/>
                    <a:lstStyle/>
                    <a:p>
                      <a:r>
                        <a:rPr kumimoji="1" lang="ja-JP" altLang="en-US" sz="1000" dirty="0" smtClean="0"/>
                        <a:t>３</a:t>
                      </a:r>
                      <a:endParaRPr kumimoji="1" lang="ja-JP" altLang="en-US" sz="1000" dirty="0"/>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en-US" altLang="ja-JP" sz="1000" dirty="0" smtClean="0"/>
                        <a:t>【</a:t>
                      </a:r>
                      <a:r>
                        <a:rPr kumimoji="1" lang="ja-JP" altLang="en-US" sz="1000" dirty="0" smtClean="0"/>
                        <a:t>指摘③</a:t>
                      </a:r>
                      <a:r>
                        <a:rPr kumimoji="1" lang="en-US" altLang="ja-JP" sz="1000" dirty="0" smtClean="0"/>
                        <a:t>】</a:t>
                      </a:r>
                    </a:p>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00" dirty="0" smtClean="0"/>
                        <a:t>プリセット値の具体的要素のご提示と</a:t>
                      </a:r>
                      <a:r>
                        <a:rPr kumimoji="1" lang="en-US" altLang="ja-JP" sz="1000" dirty="0" smtClean="0"/>
                        <a:t>API</a:t>
                      </a:r>
                      <a:r>
                        <a:rPr kumimoji="1" lang="ja-JP" altLang="en-US" sz="1000" dirty="0" smtClean="0"/>
                        <a:t>提供有無の決定</a:t>
                      </a:r>
                      <a:endParaRPr kumimoji="1" lang="en-US" altLang="ja-JP" sz="1000" dirty="0" smtClean="0"/>
                    </a:p>
                  </a:txBody>
                  <a:tcPr/>
                </a:tc>
                <a:tc>
                  <a:txBody>
                    <a:bodyPr/>
                    <a:lstStyle/>
                    <a:p>
                      <a:r>
                        <a:rPr kumimoji="1" lang="en-US" altLang="ja-JP" sz="1000" dirty="0" err="1" smtClean="0"/>
                        <a:t>Sasuke</a:t>
                      </a:r>
                      <a:r>
                        <a:rPr kumimoji="1" lang="ja-JP" altLang="en-US" sz="1000" dirty="0" smtClean="0"/>
                        <a:t>社様</a:t>
                      </a:r>
                      <a:endParaRPr kumimoji="1" lang="ja-JP" altLang="en-US" sz="1000" dirty="0"/>
                    </a:p>
                  </a:txBody>
                  <a:tcPr/>
                </a:tc>
                <a:tc>
                  <a:txBody>
                    <a:bodyPr/>
                    <a:lstStyle/>
                    <a:p>
                      <a:r>
                        <a:rPr kumimoji="1" lang="en-US" altLang="ja-JP" sz="1000" dirty="0" smtClean="0"/>
                        <a:t>8/7</a:t>
                      </a:r>
                      <a:endParaRPr kumimoji="1" lang="ja-JP" altLang="en-US" sz="1000" dirty="0"/>
                    </a:p>
                  </a:txBody>
                  <a:tcPr/>
                </a:tc>
                <a:extLst>
                  <a:ext uri="{0D108BD9-81ED-4DB2-BD59-A6C34878D82A}">
                    <a16:rowId xmlns:a16="http://schemas.microsoft.com/office/drawing/2014/main" val="263062108"/>
                  </a:ext>
                </a:extLst>
              </a:tr>
              <a:tr h="412003">
                <a:tc>
                  <a:txBody>
                    <a:bodyPr/>
                    <a:lstStyle/>
                    <a:p>
                      <a:r>
                        <a:rPr kumimoji="1" lang="ja-JP" altLang="en-US" sz="1000" dirty="0" smtClean="0"/>
                        <a:t>４</a:t>
                      </a:r>
                      <a:endParaRPr kumimoji="1" lang="ja-JP" altLang="en-US" sz="1000" dirty="0"/>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en-US" altLang="ja-JP" sz="1000" dirty="0" smtClean="0"/>
                        <a:t>【</a:t>
                      </a:r>
                      <a:r>
                        <a:rPr kumimoji="1" lang="ja-JP" altLang="en-US" sz="1000" dirty="0" smtClean="0"/>
                        <a:t>指摘③</a:t>
                      </a:r>
                      <a:r>
                        <a:rPr kumimoji="1" lang="en-US" altLang="ja-JP" sz="1000" dirty="0" smtClean="0"/>
                        <a:t>】※API</a:t>
                      </a:r>
                      <a:r>
                        <a:rPr kumimoji="1" lang="ja-JP" altLang="en-US" sz="1000" dirty="0" smtClean="0"/>
                        <a:t>として提供が必要となった場合</a:t>
                      </a:r>
                      <a:endParaRPr kumimoji="1" lang="en-US" altLang="ja-JP" sz="1000" dirty="0" smtClean="0"/>
                    </a:p>
                    <a:p>
                      <a:r>
                        <a:rPr kumimoji="1" lang="ja-JP" altLang="en-US" sz="1000" dirty="0" smtClean="0"/>
                        <a:t>プランプリセット構築等のプリセット値提供方式検討</a:t>
                      </a:r>
                      <a:endParaRPr kumimoji="1" lang="ja-JP" altLang="en-US" sz="1000" dirty="0"/>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00" dirty="0" smtClean="0"/>
                        <a:t>販売支援</a:t>
                      </a:r>
                    </a:p>
                    <a:p>
                      <a:endParaRPr kumimoji="1" lang="ja-JP" altLang="en-US" sz="1000" dirty="0"/>
                    </a:p>
                  </a:txBody>
                  <a:tcPr/>
                </a:tc>
                <a:tc>
                  <a:txBody>
                    <a:bodyPr/>
                    <a:lstStyle/>
                    <a:p>
                      <a:r>
                        <a:rPr kumimoji="1" lang="en-US" altLang="ja-JP" sz="1000" dirty="0" smtClean="0"/>
                        <a:t>8/14</a:t>
                      </a:r>
                      <a:endParaRPr kumimoji="1" lang="ja-JP" altLang="en-US" sz="1000" dirty="0"/>
                    </a:p>
                  </a:txBody>
                  <a:tcPr/>
                </a:tc>
                <a:extLst>
                  <a:ext uri="{0D108BD9-81ED-4DB2-BD59-A6C34878D82A}">
                    <a16:rowId xmlns:a16="http://schemas.microsoft.com/office/drawing/2014/main" val="1115643230"/>
                  </a:ext>
                </a:extLst>
              </a:tr>
              <a:tr h="412003">
                <a:tc>
                  <a:txBody>
                    <a:bodyPr/>
                    <a:lstStyle/>
                    <a:p>
                      <a:r>
                        <a:rPr kumimoji="1" lang="en-US" altLang="ja-JP" sz="1000" dirty="0" smtClean="0"/>
                        <a:t>5</a:t>
                      </a:r>
                      <a:endParaRPr kumimoji="1" lang="ja-JP" altLang="en-US" sz="1000" dirty="0"/>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en-US" altLang="ja-JP" sz="1000" dirty="0" smtClean="0"/>
                        <a:t>【</a:t>
                      </a:r>
                      <a:r>
                        <a:rPr kumimoji="1" lang="ja-JP" altLang="en-US" sz="1000" dirty="0" smtClean="0"/>
                        <a:t>指摘③</a:t>
                      </a:r>
                      <a:r>
                        <a:rPr kumimoji="1" lang="en-US" altLang="ja-JP" sz="1000" dirty="0" smtClean="0"/>
                        <a:t>】※API</a:t>
                      </a:r>
                      <a:r>
                        <a:rPr kumimoji="1" lang="ja-JP" altLang="en-US" sz="1000" dirty="0" smtClean="0"/>
                        <a:t>として提供が必要となった場合</a:t>
                      </a:r>
                      <a:endParaRPr kumimoji="1" lang="en-US" altLang="ja-JP" sz="1000" dirty="0" smtClean="0"/>
                    </a:p>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000" dirty="0" smtClean="0"/>
                        <a:t>見積り実施</a:t>
                      </a:r>
                      <a:endParaRPr kumimoji="1" lang="en-US" altLang="ja-JP" sz="1000" dirty="0" smtClean="0"/>
                    </a:p>
                  </a:txBody>
                  <a:tcPr/>
                </a:tc>
                <a:tc>
                  <a:txBody>
                    <a:bodyPr/>
                    <a:lstStyle/>
                    <a:p>
                      <a:r>
                        <a:rPr kumimoji="1" lang="ja-JP" altLang="en-US" sz="1000" dirty="0" smtClean="0"/>
                        <a:t>販売支援</a:t>
                      </a:r>
                      <a:endParaRPr kumimoji="1" lang="en-US" altLang="ja-JP" sz="1000" dirty="0" smtClean="0"/>
                    </a:p>
                    <a:p>
                      <a:pPr marL="0" marR="0" lvl="0" indent="0" algn="l" defTabSz="1072866" rtl="0" eaLnBrk="1" fontAlgn="auto" latinLnBrk="0" hangingPunct="1">
                        <a:lnSpc>
                          <a:spcPct val="100000"/>
                        </a:lnSpc>
                        <a:spcBef>
                          <a:spcPts val="0"/>
                        </a:spcBef>
                        <a:spcAft>
                          <a:spcPts val="0"/>
                        </a:spcAft>
                        <a:buClrTx/>
                        <a:buSzTx/>
                        <a:buFontTx/>
                        <a:buNone/>
                        <a:tabLst/>
                        <a:defRPr/>
                      </a:pPr>
                      <a:r>
                        <a:rPr kumimoji="1" lang="en-US" altLang="ja-JP" sz="1000" dirty="0" err="1" smtClean="0"/>
                        <a:t>Sasuke</a:t>
                      </a:r>
                      <a:r>
                        <a:rPr kumimoji="1" lang="ja-JP" altLang="en-US" sz="1000" dirty="0" smtClean="0"/>
                        <a:t>社様</a:t>
                      </a:r>
                    </a:p>
                  </a:txBody>
                  <a:tcPr/>
                </a:tc>
                <a:tc>
                  <a:txBody>
                    <a:bodyPr/>
                    <a:lstStyle/>
                    <a:p>
                      <a:r>
                        <a:rPr kumimoji="1" lang="en-US" altLang="ja-JP" sz="1000" dirty="0" smtClean="0"/>
                        <a:t>8/20</a:t>
                      </a:r>
                      <a:endParaRPr kumimoji="1" lang="ja-JP" altLang="en-US" sz="1000" dirty="0"/>
                    </a:p>
                  </a:txBody>
                  <a:tcPr/>
                </a:tc>
                <a:extLst>
                  <a:ext uri="{0D108BD9-81ED-4DB2-BD59-A6C34878D82A}">
                    <a16:rowId xmlns:a16="http://schemas.microsoft.com/office/drawing/2014/main" val="2421055785"/>
                  </a:ext>
                </a:extLst>
              </a:tr>
            </a:tbl>
          </a:graphicData>
        </a:graphic>
      </p:graphicFrame>
    </p:spTree>
    <p:extLst>
      <p:ext uri="{BB962C8B-B14F-4D97-AF65-F5344CB8AC3E}">
        <p14:creationId xmlns:p14="http://schemas.microsoft.com/office/powerpoint/2010/main" val="23656494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solidFill>
                  <a:schemeClr val="tx2"/>
                </a:solidFill>
              </a:rPr>
              <a:t>商品情報取得部品について</a:t>
            </a:r>
            <a:endParaRPr kumimoji="1" lang="ja-JP" altLang="en-US" dirty="0">
              <a:solidFill>
                <a:schemeClr val="tx2"/>
              </a:solidFill>
            </a:endParaRPr>
          </a:p>
        </p:txBody>
      </p:sp>
      <p:sp>
        <p:nvSpPr>
          <p:cNvPr id="3" name="スライド番号プレースホルダー 2"/>
          <p:cNvSpPr>
            <a:spLocks noGrp="1"/>
          </p:cNvSpPr>
          <p:nvPr>
            <p:ph type="sldNum" sz="quarter" idx="12"/>
          </p:nvPr>
        </p:nvSpPr>
        <p:spPr>
          <a:xfrm>
            <a:off x="8018197" y="6498400"/>
            <a:ext cx="1687331" cy="365125"/>
          </a:xfrm>
          <a:prstGeom prst="rect">
            <a:avLst/>
          </a:prstGeom>
        </p:spPr>
        <p:txBody>
          <a:bodyPr/>
          <a:lstStyle/>
          <a:p>
            <a:fld id="{99D0D5FA-769D-4ADE-A1CA-9D54BDE987FC}" type="slidenum">
              <a:rPr lang="ja-JP" altLang="en-US" smtClean="0"/>
              <a:pPr/>
              <a:t>2</a:t>
            </a:fld>
            <a:endParaRPr lang="ja-JP" altLang="en-US" dirty="0"/>
          </a:p>
        </p:txBody>
      </p:sp>
      <p:sp>
        <p:nvSpPr>
          <p:cNvPr id="7" name="テキスト ボックス 6"/>
          <p:cNvSpPr txBox="1"/>
          <p:nvPr/>
        </p:nvSpPr>
        <p:spPr>
          <a:xfrm>
            <a:off x="292853" y="680700"/>
            <a:ext cx="8716599" cy="5355312"/>
          </a:xfrm>
          <a:prstGeom prst="rect">
            <a:avLst/>
          </a:prstGeom>
          <a:noFill/>
        </p:spPr>
        <p:txBody>
          <a:bodyPr wrap="square" rtlCol="0">
            <a:spAutoFit/>
          </a:bodyPr>
          <a:lstStyle/>
          <a:p>
            <a:pPr marL="171450" indent="-171450">
              <a:lnSpc>
                <a:spcPct val="150000"/>
              </a:lnSpc>
              <a:buFont typeface="Wingdings" panose="05000000000000000000" pitchFamily="2" charset="2"/>
              <a:buChar char="n"/>
            </a:pPr>
            <a:r>
              <a:rPr kumimoji="1" lang="ja-JP" altLang="en-US" sz="1200" dirty="0" smtClean="0">
                <a:solidFill>
                  <a:schemeClr val="tx2"/>
                </a:solidFill>
                <a:latin typeface="メイリオ" pitchFamily="50" charset="-128"/>
                <a:ea typeface="メイリオ" pitchFamily="50" charset="-128"/>
                <a:cs typeface="メイリオ" pitchFamily="50" charset="-128"/>
              </a:rPr>
              <a:t>背景</a:t>
            </a:r>
            <a:endParaRPr kumimoji="1" lang="en-US" altLang="ja-JP" sz="1200" dirty="0" smtClean="0">
              <a:solidFill>
                <a:schemeClr val="tx2"/>
              </a:solidFill>
              <a:latin typeface="メイリオ" pitchFamily="50" charset="-128"/>
              <a:ea typeface="メイリオ" pitchFamily="50" charset="-128"/>
              <a:cs typeface="メイリオ" pitchFamily="50" charset="-128"/>
            </a:endParaRPr>
          </a:p>
          <a:p>
            <a:pPr>
              <a:lnSpc>
                <a:spcPct val="150000"/>
              </a:lnSpc>
            </a:pPr>
            <a:r>
              <a:rPr kumimoji="1" lang="en-US" altLang="ja-JP" sz="1200" dirty="0" err="1" smtClean="0">
                <a:solidFill>
                  <a:schemeClr val="tx2"/>
                </a:solidFill>
                <a:latin typeface="メイリオ" pitchFamily="50" charset="-128"/>
                <a:ea typeface="メイリオ" pitchFamily="50" charset="-128"/>
                <a:cs typeface="メイリオ" pitchFamily="50" charset="-128"/>
              </a:rPr>
              <a:t>Sasuke</a:t>
            </a:r>
            <a:r>
              <a:rPr kumimoji="1" lang="ja-JP" altLang="en-US" sz="1200" dirty="0" smtClean="0">
                <a:solidFill>
                  <a:schemeClr val="tx2"/>
                </a:solidFill>
                <a:latin typeface="メイリオ" pitchFamily="50" charset="-128"/>
                <a:ea typeface="メイリオ" pitchFamily="50" charset="-128"/>
                <a:cs typeface="メイリオ" pitchFamily="50" charset="-128"/>
              </a:rPr>
              <a:t>社様と</a:t>
            </a:r>
            <a:r>
              <a:rPr lang="ja-JP" altLang="en-US" sz="1200" dirty="0" smtClean="0">
                <a:solidFill>
                  <a:schemeClr val="tx2"/>
                </a:solidFill>
                <a:latin typeface="メイリオ" pitchFamily="50" charset="-128"/>
                <a:ea typeface="メイリオ" pitchFamily="50" charset="-128"/>
                <a:cs typeface="メイリオ" pitchFamily="50" charset="-128"/>
              </a:rPr>
              <a:t>商品情報取得ラインナップ</a:t>
            </a:r>
            <a:r>
              <a:rPr lang="en-US" altLang="ja-JP" sz="1200" dirty="0" smtClean="0">
                <a:solidFill>
                  <a:schemeClr val="tx2"/>
                </a:solidFill>
                <a:latin typeface="メイリオ" pitchFamily="50" charset="-128"/>
                <a:ea typeface="メイリオ" pitchFamily="50" charset="-128"/>
                <a:cs typeface="メイリオ" pitchFamily="50" charset="-128"/>
              </a:rPr>
              <a:t>API</a:t>
            </a:r>
            <a:r>
              <a:rPr lang="ja-JP" altLang="en-US" sz="1200" dirty="0" smtClean="0">
                <a:solidFill>
                  <a:schemeClr val="tx2"/>
                </a:solidFill>
                <a:latin typeface="メイリオ" pitchFamily="50" charset="-128"/>
                <a:ea typeface="メイリオ" pitchFamily="50" charset="-128"/>
                <a:cs typeface="メイリオ" pitchFamily="50" charset="-128"/>
              </a:rPr>
              <a:t>についてすり合せを行う中で、以下</a:t>
            </a:r>
            <a:r>
              <a:rPr lang="en-US" altLang="ja-JP" sz="1200" dirty="0" smtClean="0">
                <a:solidFill>
                  <a:schemeClr val="tx2"/>
                </a:solidFill>
                <a:latin typeface="メイリオ" pitchFamily="50" charset="-128"/>
                <a:ea typeface="メイリオ" pitchFamily="50" charset="-128"/>
                <a:cs typeface="メイリオ" pitchFamily="50" charset="-128"/>
              </a:rPr>
              <a:t>4</a:t>
            </a:r>
            <a:r>
              <a:rPr lang="ja-JP" altLang="en-US" sz="1200" dirty="0" smtClean="0">
                <a:solidFill>
                  <a:schemeClr val="tx2"/>
                </a:solidFill>
                <a:latin typeface="メイリオ" pitchFamily="50" charset="-128"/>
                <a:ea typeface="メイリオ" pitchFamily="50" charset="-128"/>
                <a:cs typeface="メイリオ" pitchFamily="50" charset="-128"/>
              </a:rPr>
              <a:t>点について</a:t>
            </a:r>
            <a:r>
              <a:rPr lang="en-US" altLang="ja-JP" sz="1200" dirty="0" err="1" smtClean="0">
                <a:solidFill>
                  <a:schemeClr val="tx2"/>
                </a:solidFill>
                <a:latin typeface="メイリオ" pitchFamily="50" charset="-128"/>
                <a:ea typeface="メイリオ" pitchFamily="50" charset="-128"/>
                <a:cs typeface="メイリオ" pitchFamily="50" charset="-128"/>
              </a:rPr>
              <a:t>Sasuke</a:t>
            </a:r>
            <a:r>
              <a:rPr lang="ja-JP" altLang="en-US" sz="1200" dirty="0" smtClean="0">
                <a:solidFill>
                  <a:schemeClr val="tx2"/>
                </a:solidFill>
                <a:latin typeface="メイリオ" pitchFamily="50" charset="-128"/>
                <a:ea typeface="メイリオ" pitchFamily="50" charset="-128"/>
                <a:cs typeface="メイリオ" pitchFamily="50" charset="-128"/>
              </a:rPr>
              <a:t>社様より課題定義いただいた。</a:t>
            </a:r>
            <a:endParaRPr kumimoji="1" lang="en-US" altLang="ja-JP" sz="1200" dirty="0">
              <a:solidFill>
                <a:schemeClr val="tx2"/>
              </a:solidFill>
              <a:latin typeface="メイリオ" pitchFamily="50" charset="-128"/>
              <a:ea typeface="メイリオ" pitchFamily="50" charset="-128"/>
              <a:cs typeface="メイリオ" pitchFamily="50" charset="-128"/>
            </a:endParaRPr>
          </a:p>
          <a:p>
            <a:pPr>
              <a:lnSpc>
                <a:spcPct val="150000"/>
              </a:lnSpc>
            </a:pPr>
            <a:endParaRPr lang="en-US" altLang="ja-JP" sz="1200" dirty="0" smtClean="0">
              <a:solidFill>
                <a:schemeClr val="tx2"/>
              </a:solidFill>
              <a:latin typeface="メイリオ" pitchFamily="50" charset="-128"/>
              <a:ea typeface="メイリオ" pitchFamily="50" charset="-128"/>
              <a:cs typeface="メイリオ" pitchFamily="50" charset="-128"/>
            </a:endParaRPr>
          </a:p>
          <a:p>
            <a:pPr>
              <a:lnSpc>
                <a:spcPct val="150000"/>
              </a:lnSpc>
            </a:pPr>
            <a:r>
              <a:rPr kumimoji="1" lang="ja-JP" altLang="en-US" sz="1200" dirty="0" smtClean="0">
                <a:solidFill>
                  <a:schemeClr val="tx2"/>
                </a:solidFill>
                <a:latin typeface="メイリオ" pitchFamily="50" charset="-128"/>
                <a:ea typeface="メイリオ" pitchFamily="50" charset="-128"/>
                <a:cs typeface="メイリオ" pitchFamily="50" charset="-128"/>
              </a:rPr>
              <a:t>（</a:t>
            </a:r>
            <a:r>
              <a:rPr kumimoji="1" lang="en-US" altLang="ja-JP" sz="1200" dirty="0" err="1" smtClean="0">
                <a:solidFill>
                  <a:schemeClr val="tx2"/>
                </a:solidFill>
                <a:latin typeface="メイリオ" pitchFamily="50" charset="-128"/>
                <a:ea typeface="メイリオ" pitchFamily="50" charset="-128"/>
                <a:cs typeface="メイリオ" pitchFamily="50" charset="-128"/>
              </a:rPr>
              <a:t>Sasuke</a:t>
            </a:r>
            <a:r>
              <a:rPr kumimoji="1" lang="ja-JP" altLang="en-US" sz="1200" dirty="0" smtClean="0">
                <a:solidFill>
                  <a:schemeClr val="tx2"/>
                </a:solidFill>
                <a:latin typeface="メイリオ" pitchFamily="50" charset="-128"/>
                <a:ea typeface="メイリオ" pitchFamily="50" charset="-128"/>
                <a:cs typeface="メイリオ" pitchFamily="50" charset="-128"/>
              </a:rPr>
              <a:t>社様</a:t>
            </a:r>
            <a:r>
              <a:rPr kumimoji="1" lang="en-US" altLang="ja-JP" sz="1200" dirty="0" smtClean="0">
                <a:solidFill>
                  <a:schemeClr val="tx2"/>
                </a:solidFill>
                <a:latin typeface="メイリオ" pitchFamily="50" charset="-128"/>
                <a:ea typeface="メイリオ" pitchFamily="50" charset="-128"/>
                <a:cs typeface="メイリオ" pitchFamily="50" charset="-128"/>
              </a:rPr>
              <a:t>0728</a:t>
            </a:r>
            <a:r>
              <a:rPr kumimoji="1" lang="ja-JP" altLang="en-US" sz="1200" dirty="0" smtClean="0">
                <a:solidFill>
                  <a:schemeClr val="tx2"/>
                </a:solidFill>
                <a:latin typeface="メイリオ" pitchFamily="50" charset="-128"/>
                <a:ea typeface="メイリオ" pitchFamily="50" charset="-128"/>
                <a:cs typeface="メイリオ" pitchFamily="50" charset="-128"/>
              </a:rPr>
              <a:t>連携コメント抜粋）</a:t>
            </a:r>
            <a:endParaRPr kumimoji="1" lang="en-US" altLang="ja-JP" sz="1200" dirty="0" smtClean="0">
              <a:solidFill>
                <a:schemeClr val="tx2"/>
              </a:solidFill>
              <a:latin typeface="メイリオ" pitchFamily="50" charset="-128"/>
              <a:ea typeface="メイリオ" pitchFamily="50" charset="-128"/>
              <a:cs typeface="メイリオ" pitchFamily="50" charset="-128"/>
            </a:endParaRPr>
          </a:p>
          <a:p>
            <a:pPr>
              <a:lnSpc>
                <a:spcPct val="150000"/>
              </a:lnSpc>
            </a:pPr>
            <a:r>
              <a:rPr lang="ja-JP" altLang="en-US" sz="1200" dirty="0" smtClean="0">
                <a:solidFill>
                  <a:schemeClr val="tx2"/>
                </a:solidFill>
                <a:latin typeface="メイリオ" pitchFamily="50" charset="-128"/>
                <a:ea typeface="メイリオ" pitchFamily="50" charset="-128"/>
                <a:cs typeface="メイリオ" pitchFamily="50" charset="-128"/>
              </a:rPr>
              <a:t>・複数同時申込に際し、同時申込できない主契約が機械的に判別できない</a:t>
            </a:r>
            <a:endParaRPr lang="en-US" altLang="ja-JP" sz="1200" dirty="0" smtClean="0">
              <a:solidFill>
                <a:schemeClr val="tx2"/>
              </a:solidFill>
              <a:latin typeface="メイリオ" pitchFamily="50" charset="-128"/>
              <a:ea typeface="メイリオ" pitchFamily="50" charset="-128"/>
              <a:cs typeface="メイリオ" pitchFamily="50" charset="-128"/>
            </a:endParaRPr>
          </a:p>
          <a:p>
            <a:pPr>
              <a:lnSpc>
                <a:spcPct val="150000"/>
              </a:lnSpc>
            </a:pPr>
            <a:r>
              <a:rPr lang="ja-JP" altLang="en-US" sz="1200" dirty="0">
                <a:solidFill>
                  <a:schemeClr val="tx2"/>
                </a:solidFill>
                <a:latin typeface="メイリオ" pitchFamily="50" charset="-128"/>
                <a:ea typeface="メイリオ" pitchFamily="50" charset="-128"/>
                <a:cs typeface="メイリオ" pitchFamily="50" charset="-128"/>
              </a:rPr>
              <a:t>　</a:t>
            </a:r>
            <a:r>
              <a:rPr lang="ja-JP" altLang="en-US" sz="1200" dirty="0" smtClean="0">
                <a:solidFill>
                  <a:schemeClr val="tx2"/>
                </a:solidFill>
                <a:latin typeface="メイリオ" pitchFamily="50" charset="-128"/>
                <a:ea typeface="メイリオ" pitchFamily="50" charset="-128"/>
                <a:cs typeface="メイリオ" pitchFamily="50" charset="-128"/>
              </a:rPr>
              <a:t>→排他となる保険商品情報をデータで連携頂く</a:t>
            </a:r>
            <a:endParaRPr lang="en-US" altLang="ja-JP" sz="1200" dirty="0" smtClean="0">
              <a:solidFill>
                <a:schemeClr val="tx2"/>
              </a:solidFill>
              <a:latin typeface="メイリオ" pitchFamily="50" charset="-128"/>
              <a:ea typeface="メイリオ" pitchFamily="50" charset="-128"/>
              <a:cs typeface="メイリオ" pitchFamily="50" charset="-128"/>
            </a:endParaRPr>
          </a:p>
          <a:p>
            <a:pPr>
              <a:lnSpc>
                <a:spcPct val="150000"/>
              </a:lnSpc>
            </a:pPr>
            <a:endParaRPr lang="en-US" altLang="ja-JP" sz="1200" dirty="0">
              <a:solidFill>
                <a:schemeClr val="tx2"/>
              </a:solidFill>
              <a:latin typeface="メイリオ" pitchFamily="50" charset="-128"/>
              <a:ea typeface="メイリオ" pitchFamily="50" charset="-128"/>
              <a:cs typeface="メイリオ" pitchFamily="50" charset="-128"/>
            </a:endParaRPr>
          </a:p>
          <a:p>
            <a:pPr>
              <a:lnSpc>
                <a:spcPct val="150000"/>
              </a:lnSpc>
            </a:pPr>
            <a:r>
              <a:rPr lang="ja-JP" altLang="en-US" sz="1200" dirty="0" smtClean="0">
                <a:solidFill>
                  <a:schemeClr val="tx2"/>
                </a:solidFill>
                <a:latin typeface="メイリオ" pitchFamily="50" charset="-128"/>
                <a:ea typeface="メイリオ" pitchFamily="50" charset="-128"/>
                <a:cs typeface="メイリオ" pitchFamily="50" charset="-128"/>
              </a:rPr>
              <a:t>・ユーザーによる選択肢が不明</a:t>
            </a:r>
            <a:endParaRPr lang="en-US" altLang="ja-JP" sz="1200" dirty="0" smtClean="0">
              <a:solidFill>
                <a:schemeClr val="tx2"/>
              </a:solidFill>
              <a:latin typeface="メイリオ" pitchFamily="50" charset="-128"/>
              <a:ea typeface="メイリオ" pitchFamily="50" charset="-128"/>
              <a:cs typeface="メイリオ" pitchFamily="50" charset="-128"/>
            </a:endParaRPr>
          </a:p>
          <a:p>
            <a:pPr>
              <a:lnSpc>
                <a:spcPct val="150000"/>
              </a:lnSpc>
            </a:pPr>
            <a:r>
              <a:rPr lang="ja-JP" altLang="en-US" sz="1200" dirty="0">
                <a:solidFill>
                  <a:schemeClr val="tx2"/>
                </a:solidFill>
                <a:latin typeface="メイリオ" pitchFamily="50" charset="-128"/>
                <a:ea typeface="メイリオ" pitchFamily="50" charset="-128"/>
                <a:cs typeface="メイリオ" pitchFamily="50" charset="-128"/>
              </a:rPr>
              <a:t>　</a:t>
            </a:r>
            <a:r>
              <a:rPr lang="ja-JP" altLang="en-US" sz="1200" dirty="0" smtClean="0">
                <a:solidFill>
                  <a:schemeClr val="tx2"/>
                </a:solidFill>
                <a:latin typeface="メイリオ" pitchFamily="50" charset="-128"/>
                <a:ea typeface="メイリオ" pitchFamily="50" charset="-128"/>
                <a:cs typeface="メイリオ" pitchFamily="50" charset="-128"/>
              </a:rPr>
              <a:t>→日額給付などのオブジェクト化　</a:t>
            </a:r>
            <a:r>
              <a:rPr lang="en-US" altLang="ja-JP" sz="1200" dirty="0" smtClean="0">
                <a:solidFill>
                  <a:schemeClr val="tx2"/>
                </a:solidFill>
                <a:latin typeface="メイリオ" pitchFamily="50" charset="-128"/>
                <a:ea typeface="メイリオ" pitchFamily="50" charset="-128"/>
                <a:cs typeface="メイリオ" pitchFamily="50" charset="-128"/>
              </a:rPr>
              <a:t>※</a:t>
            </a:r>
            <a:r>
              <a:rPr lang="ja-JP" altLang="en-US" sz="1200" dirty="0" smtClean="0">
                <a:solidFill>
                  <a:schemeClr val="tx2"/>
                </a:solidFill>
                <a:latin typeface="メイリオ" pitchFamily="50" charset="-128"/>
                <a:ea typeface="メイリオ" pitchFamily="50" charset="-128"/>
                <a:cs typeface="メイリオ" pitchFamily="50" charset="-128"/>
              </a:rPr>
              <a:t>別ファイル「商品情報ラインナップ取得</a:t>
            </a:r>
            <a:r>
              <a:rPr lang="en-US" altLang="ja-JP" sz="1200" dirty="0" smtClean="0">
                <a:solidFill>
                  <a:schemeClr val="tx2"/>
                </a:solidFill>
                <a:latin typeface="メイリオ" pitchFamily="50" charset="-128"/>
                <a:ea typeface="メイリオ" pitchFamily="50" charset="-128"/>
                <a:cs typeface="メイリオ" pitchFamily="50" charset="-128"/>
              </a:rPr>
              <a:t>API_</a:t>
            </a:r>
            <a:r>
              <a:rPr lang="ja-JP" altLang="en-US" sz="1200" dirty="0" smtClean="0">
                <a:solidFill>
                  <a:schemeClr val="tx2"/>
                </a:solidFill>
                <a:latin typeface="メイリオ" pitchFamily="50" charset="-128"/>
                <a:ea typeface="メイリオ" pitchFamily="50" charset="-128"/>
                <a:cs typeface="メイリオ" pitchFamily="50" charset="-128"/>
              </a:rPr>
              <a:t>案」参照</a:t>
            </a:r>
            <a:endParaRPr lang="en-US" altLang="ja-JP" sz="1200" dirty="0" smtClean="0">
              <a:solidFill>
                <a:schemeClr val="tx2"/>
              </a:solidFill>
              <a:latin typeface="メイリオ" pitchFamily="50" charset="-128"/>
              <a:ea typeface="メイリオ" pitchFamily="50" charset="-128"/>
              <a:cs typeface="メイリオ" pitchFamily="50" charset="-128"/>
            </a:endParaRPr>
          </a:p>
          <a:p>
            <a:pPr>
              <a:lnSpc>
                <a:spcPct val="150000"/>
              </a:lnSpc>
            </a:pPr>
            <a:endParaRPr lang="en-US" altLang="ja-JP" sz="1200" dirty="0">
              <a:solidFill>
                <a:schemeClr val="tx2"/>
              </a:solidFill>
              <a:latin typeface="メイリオ" pitchFamily="50" charset="-128"/>
              <a:ea typeface="メイリオ" pitchFamily="50" charset="-128"/>
              <a:cs typeface="メイリオ" pitchFamily="50" charset="-128"/>
            </a:endParaRPr>
          </a:p>
          <a:p>
            <a:pPr>
              <a:lnSpc>
                <a:spcPct val="150000"/>
              </a:lnSpc>
            </a:pPr>
            <a:r>
              <a:rPr lang="ja-JP" altLang="en-US" sz="1200" dirty="0" smtClean="0">
                <a:solidFill>
                  <a:schemeClr val="tx2"/>
                </a:solidFill>
                <a:latin typeface="メイリオ" pitchFamily="50" charset="-128"/>
                <a:ea typeface="メイリオ" pitchFamily="50" charset="-128"/>
                <a:cs typeface="メイリオ" pitchFamily="50" charset="-128"/>
              </a:rPr>
              <a:t>・初期選択状態の特約</a:t>
            </a:r>
            <a:endParaRPr lang="en-US" altLang="ja-JP" sz="1200" dirty="0">
              <a:solidFill>
                <a:schemeClr val="tx2"/>
              </a:solidFill>
              <a:latin typeface="メイリオ" pitchFamily="50" charset="-128"/>
              <a:ea typeface="メイリオ" pitchFamily="50" charset="-128"/>
              <a:cs typeface="メイリオ" pitchFamily="50" charset="-128"/>
            </a:endParaRPr>
          </a:p>
          <a:p>
            <a:pPr>
              <a:lnSpc>
                <a:spcPct val="150000"/>
              </a:lnSpc>
            </a:pPr>
            <a:endParaRPr lang="en-US" altLang="ja-JP" sz="1200" dirty="0" smtClean="0">
              <a:solidFill>
                <a:schemeClr val="tx2"/>
              </a:solidFill>
              <a:latin typeface="メイリオ" pitchFamily="50" charset="-128"/>
              <a:ea typeface="メイリオ" pitchFamily="50" charset="-128"/>
              <a:cs typeface="メイリオ" pitchFamily="50" charset="-128"/>
            </a:endParaRPr>
          </a:p>
          <a:p>
            <a:pPr>
              <a:lnSpc>
                <a:spcPct val="150000"/>
              </a:lnSpc>
            </a:pPr>
            <a:r>
              <a:rPr lang="ja-JP" altLang="en-US" sz="1200" dirty="0" smtClean="0">
                <a:solidFill>
                  <a:schemeClr val="tx2"/>
                </a:solidFill>
                <a:latin typeface="メイリオ" pitchFamily="50" charset="-128"/>
                <a:ea typeface="メイリオ" pitchFamily="50" charset="-128"/>
                <a:cs typeface="メイリオ" pitchFamily="50" charset="-128"/>
              </a:rPr>
              <a:t>・一部特約が主契約データ内に内包されている。（</a:t>
            </a:r>
            <a:r>
              <a:rPr lang="zh-TW" altLang="en-US" sz="1200" dirty="0">
                <a:solidFill>
                  <a:schemeClr val="tx2"/>
                </a:solidFill>
                <a:latin typeface="メイリオ" pitchFamily="50" charset="-128"/>
                <a:ea typeface="メイリオ" pitchFamily="50" charset="-128"/>
                <a:cs typeface="メイリオ" pitchFamily="50" charset="-128"/>
              </a:rPr>
              <a:t>３大疾病保険料払込免除</a:t>
            </a:r>
            <a:r>
              <a:rPr lang="zh-TW" altLang="en-US" sz="1200" dirty="0" smtClean="0">
                <a:solidFill>
                  <a:schemeClr val="tx2"/>
                </a:solidFill>
                <a:latin typeface="メイリオ" pitchFamily="50" charset="-128"/>
                <a:ea typeface="メイリオ" pitchFamily="50" charset="-128"/>
                <a:cs typeface="メイリオ" pitchFamily="50" charset="-128"/>
              </a:rPr>
              <a:t>特約</a:t>
            </a:r>
            <a:r>
              <a:rPr lang="ja-JP" altLang="en-US" sz="1200" dirty="0" smtClean="0">
                <a:solidFill>
                  <a:schemeClr val="tx2"/>
                </a:solidFill>
                <a:latin typeface="メイリオ" pitchFamily="50" charset="-128"/>
                <a:ea typeface="メイリオ" pitchFamily="50" charset="-128"/>
                <a:cs typeface="メイリオ" pitchFamily="50" charset="-128"/>
              </a:rPr>
              <a:t>　等）</a:t>
            </a:r>
            <a:endParaRPr lang="en-US" altLang="ja-JP" sz="1200" dirty="0" smtClean="0">
              <a:solidFill>
                <a:schemeClr val="tx2"/>
              </a:solidFill>
              <a:latin typeface="メイリオ" pitchFamily="50" charset="-128"/>
              <a:ea typeface="メイリオ" pitchFamily="50" charset="-128"/>
              <a:cs typeface="メイリオ" pitchFamily="50" charset="-128"/>
            </a:endParaRPr>
          </a:p>
          <a:p>
            <a:pPr>
              <a:lnSpc>
                <a:spcPct val="150000"/>
              </a:lnSpc>
            </a:pPr>
            <a:endParaRPr lang="en-US" altLang="ja-JP" sz="1200" dirty="0" smtClean="0">
              <a:solidFill>
                <a:schemeClr val="tx2"/>
              </a:solidFill>
              <a:latin typeface="メイリオ" pitchFamily="50" charset="-128"/>
              <a:ea typeface="メイリオ" pitchFamily="50" charset="-128"/>
              <a:cs typeface="メイリオ" pitchFamily="50" charset="-128"/>
            </a:endParaRPr>
          </a:p>
          <a:p>
            <a:pPr>
              <a:lnSpc>
                <a:spcPct val="150000"/>
              </a:lnSpc>
            </a:pPr>
            <a:endParaRPr kumimoji="1" lang="en-US" altLang="ja-JP" sz="1200" dirty="0" smtClean="0">
              <a:solidFill>
                <a:schemeClr val="tx2"/>
              </a:solidFill>
              <a:latin typeface="メイリオ" pitchFamily="50" charset="-128"/>
              <a:ea typeface="メイリオ" pitchFamily="50" charset="-128"/>
              <a:cs typeface="メイリオ" pitchFamily="50" charset="-128"/>
            </a:endParaRPr>
          </a:p>
          <a:p>
            <a:pPr>
              <a:lnSpc>
                <a:spcPct val="150000"/>
              </a:lnSpc>
            </a:pPr>
            <a:endParaRPr lang="en-US" altLang="ja-JP" sz="1200" dirty="0">
              <a:solidFill>
                <a:schemeClr val="tx2"/>
              </a:solidFill>
              <a:latin typeface="メイリオ" pitchFamily="50" charset="-128"/>
              <a:ea typeface="メイリオ" pitchFamily="50" charset="-128"/>
              <a:cs typeface="メイリオ" pitchFamily="50" charset="-128"/>
            </a:endParaRPr>
          </a:p>
          <a:p>
            <a:pPr>
              <a:lnSpc>
                <a:spcPct val="150000"/>
              </a:lnSpc>
            </a:pPr>
            <a:endParaRPr kumimoji="1" lang="en-US" altLang="ja-JP" sz="1200" dirty="0" smtClean="0">
              <a:solidFill>
                <a:schemeClr val="tx2"/>
              </a:solidFill>
              <a:latin typeface="メイリオ" pitchFamily="50" charset="-128"/>
              <a:ea typeface="メイリオ" pitchFamily="50" charset="-128"/>
              <a:cs typeface="メイリオ" pitchFamily="50" charset="-128"/>
            </a:endParaRPr>
          </a:p>
          <a:p>
            <a:pPr>
              <a:lnSpc>
                <a:spcPct val="150000"/>
              </a:lnSpc>
            </a:pPr>
            <a:endParaRPr kumimoji="1" lang="en-US" altLang="ja-JP" sz="1200" dirty="0" smtClean="0">
              <a:solidFill>
                <a:schemeClr val="tx2"/>
              </a:solidFill>
              <a:latin typeface="メイリオ" pitchFamily="50" charset="-128"/>
              <a:ea typeface="メイリオ" pitchFamily="50" charset="-128"/>
              <a:cs typeface="メイリオ" pitchFamily="50" charset="-128"/>
            </a:endParaRPr>
          </a:p>
        </p:txBody>
      </p:sp>
      <p:sp>
        <p:nvSpPr>
          <p:cNvPr id="5" name="角丸四角形 4"/>
          <p:cNvSpPr/>
          <p:nvPr/>
        </p:nvSpPr>
        <p:spPr>
          <a:xfrm>
            <a:off x="314486" y="2089260"/>
            <a:ext cx="8547376" cy="720080"/>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角丸四角形 7"/>
          <p:cNvSpPr/>
          <p:nvPr/>
        </p:nvSpPr>
        <p:spPr>
          <a:xfrm>
            <a:off x="302855" y="2887824"/>
            <a:ext cx="8547376" cy="720080"/>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角丸四角形 8"/>
          <p:cNvSpPr/>
          <p:nvPr/>
        </p:nvSpPr>
        <p:spPr>
          <a:xfrm>
            <a:off x="302855" y="4256380"/>
            <a:ext cx="8547376" cy="360040"/>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線吹き出し 2 (枠付き) 5"/>
          <p:cNvSpPr/>
          <p:nvPr/>
        </p:nvSpPr>
        <p:spPr>
          <a:xfrm>
            <a:off x="6177136" y="4931292"/>
            <a:ext cx="3600400" cy="936104"/>
          </a:xfrm>
          <a:prstGeom prst="borderCallout2">
            <a:avLst>
              <a:gd name="adj1" fmla="val 18750"/>
              <a:gd name="adj2" fmla="val -8333"/>
              <a:gd name="adj3" fmla="val 18750"/>
              <a:gd name="adj4" fmla="val -16667"/>
              <a:gd name="adj5" fmla="val -39339"/>
              <a:gd name="adj6" fmla="val -40339"/>
            </a:avLst>
          </a:prstGeom>
          <a:solidFill>
            <a:schemeClr val="bg2"/>
          </a:solidFill>
          <a:ln w="158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角丸四角形 9"/>
          <p:cNvSpPr/>
          <p:nvPr/>
        </p:nvSpPr>
        <p:spPr>
          <a:xfrm>
            <a:off x="302855" y="3686314"/>
            <a:ext cx="8547376" cy="451807"/>
          </a:xfrm>
          <a:prstGeom prst="roundRect">
            <a:avLst/>
          </a:prstGeom>
          <a:noFill/>
          <a:ln w="41275">
            <a:solidFill>
              <a:srgbClr val="FF116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ja-JP" altLang="en-US" sz="1800" dirty="0" smtClean="0">
                <a:solidFill>
                  <a:srgbClr val="FF116C"/>
                </a:solidFill>
              </a:rPr>
              <a:t>本日の議題</a:t>
            </a:r>
            <a:endParaRPr kumimoji="1" lang="ja-JP" altLang="en-US" sz="1800" dirty="0">
              <a:solidFill>
                <a:srgbClr val="FF116C"/>
              </a:solidFill>
            </a:endParaRPr>
          </a:p>
        </p:txBody>
      </p:sp>
      <p:sp>
        <p:nvSpPr>
          <p:cNvPr id="11" name="線吹き出し 2 (枠付き) 10"/>
          <p:cNvSpPr/>
          <p:nvPr/>
        </p:nvSpPr>
        <p:spPr>
          <a:xfrm>
            <a:off x="6177136" y="4936822"/>
            <a:ext cx="3600400" cy="936104"/>
          </a:xfrm>
          <a:prstGeom prst="borderCallout2">
            <a:avLst>
              <a:gd name="adj1" fmla="val 18750"/>
              <a:gd name="adj2" fmla="val -8333"/>
              <a:gd name="adj3" fmla="val 18750"/>
              <a:gd name="adj4" fmla="val -16667"/>
              <a:gd name="adj5" fmla="val -156096"/>
              <a:gd name="adj6" fmla="val -49973"/>
            </a:avLst>
          </a:prstGeom>
          <a:solidFill>
            <a:schemeClr val="bg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線吹き出し 2 (枠付き) 11"/>
          <p:cNvSpPr/>
          <p:nvPr/>
        </p:nvSpPr>
        <p:spPr>
          <a:xfrm>
            <a:off x="6177136" y="4933906"/>
            <a:ext cx="3600400" cy="936104"/>
          </a:xfrm>
          <a:prstGeom prst="borderCallout2">
            <a:avLst>
              <a:gd name="adj1" fmla="val 18750"/>
              <a:gd name="adj2" fmla="val -8333"/>
              <a:gd name="adj3" fmla="val 18750"/>
              <a:gd name="adj4" fmla="val -16667"/>
              <a:gd name="adj5" fmla="val -250050"/>
              <a:gd name="adj6" fmla="val -49775"/>
            </a:avLst>
          </a:prstGeom>
          <a:solidFill>
            <a:schemeClr val="bg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400" dirty="0" smtClean="0">
                <a:ln w="0"/>
                <a:solidFill>
                  <a:schemeClr val="tx2"/>
                </a:solidFill>
              </a:rPr>
              <a:t>販売支援領域にて対応する方向性で検討、</a:t>
            </a:r>
            <a:r>
              <a:rPr lang="en-US" altLang="ja-JP" sz="1400" dirty="0" smtClean="0">
                <a:ln w="0"/>
                <a:solidFill>
                  <a:schemeClr val="tx2"/>
                </a:solidFill>
              </a:rPr>
              <a:t>8</a:t>
            </a:r>
            <a:r>
              <a:rPr lang="ja-JP" altLang="en-US" sz="1400" dirty="0" smtClean="0">
                <a:ln w="0"/>
                <a:solidFill>
                  <a:schemeClr val="tx2"/>
                </a:solidFill>
              </a:rPr>
              <a:t>末に向けて見積り実施中。</a:t>
            </a:r>
            <a:endParaRPr kumimoji="1" lang="en-US" altLang="ja-JP" sz="1400" dirty="0" smtClean="0">
              <a:ln w="0"/>
              <a:solidFill>
                <a:schemeClr val="tx2"/>
              </a:solidFill>
            </a:endParaRPr>
          </a:p>
        </p:txBody>
      </p:sp>
      <p:sp>
        <p:nvSpPr>
          <p:cNvPr id="13" name="角丸四角形 12"/>
          <p:cNvSpPr/>
          <p:nvPr/>
        </p:nvSpPr>
        <p:spPr>
          <a:xfrm rot="951860">
            <a:off x="7363389" y="576880"/>
            <a:ext cx="2060144" cy="785293"/>
          </a:xfrm>
          <a:prstGeom prst="round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200" b="1" dirty="0" smtClean="0"/>
              <a:t>0803</a:t>
            </a:r>
            <a:r>
              <a:rPr lang="ja-JP" altLang="en-US" sz="1200" b="1" dirty="0" smtClean="0"/>
              <a:t>アプリ分科会</a:t>
            </a:r>
            <a:endParaRPr lang="en-US" altLang="ja-JP" sz="1200" b="1" dirty="0" smtClean="0"/>
          </a:p>
          <a:p>
            <a:pPr algn="ctr"/>
            <a:r>
              <a:rPr lang="ja-JP" altLang="en-US" sz="1200" b="1" dirty="0" smtClean="0"/>
              <a:t>資料再掲</a:t>
            </a:r>
            <a:endParaRPr kumimoji="1" lang="en-US" altLang="ja-JP" sz="1200" b="1" dirty="0" smtClean="0"/>
          </a:p>
        </p:txBody>
      </p:sp>
      <p:sp>
        <p:nvSpPr>
          <p:cNvPr id="14" name="角丸四角形 13"/>
          <p:cNvSpPr/>
          <p:nvPr/>
        </p:nvSpPr>
        <p:spPr>
          <a:xfrm>
            <a:off x="8883495" y="2254272"/>
            <a:ext cx="935567" cy="467343"/>
          </a:xfrm>
          <a:prstGeom prst="roundRect">
            <a:avLst/>
          </a:prstGeom>
          <a:solidFill>
            <a:schemeClr val="accent6">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smtClean="0"/>
              <a:t>指摘①</a:t>
            </a:r>
            <a:endParaRPr kumimoji="1" lang="en-US" altLang="ja-JP" sz="1200" b="1" dirty="0" smtClean="0"/>
          </a:p>
        </p:txBody>
      </p:sp>
      <p:sp>
        <p:nvSpPr>
          <p:cNvPr id="15" name="角丸四角形 14"/>
          <p:cNvSpPr/>
          <p:nvPr/>
        </p:nvSpPr>
        <p:spPr>
          <a:xfrm>
            <a:off x="8894667" y="3053843"/>
            <a:ext cx="888946" cy="426426"/>
          </a:xfrm>
          <a:prstGeom prst="roundRect">
            <a:avLst/>
          </a:prstGeom>
          <a:solidFill>
            <a:schemeClr val="accent6">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smtClean="0"/>
              <a:t>指摘②</a:t>
            </a:r>
            <a:endParaRPr kumimoji="1" lang="en-US" altLang="ja-JP" sz="1200" b="1" dirty="0" smtClean="0"/>
          </a:p>
        </p:txBody>
      </p:sp>
      <p:sp>
        <p:nvSpPr>
          <p:cNvPr id="16" name="角丸四角形 15"/>
          <p:cNvSpPr/>
          <p:nvPr/>
        </p:nvSpPr>
        <p:spPr>
          <a:xfrm>
            <a:off x="8931750" y="3699004"/>
            <a:ext cx="888946" cy="426426"/>
          </a:xfrm>
          <a:prstGeom prst="roundRect">
            <a:avLst/>
          </a:prstGeom>
          <a:solidFill>
            <a:schemeClr val="accent6">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smtClean="0"/>
              <a:t>指摘③</a:t>
            </a:r>
            <a:endParaRPr kumimoji="1" lang="en-US" altLang="ja-JP" sz="1200" b="1" dirty="0" smtClean="0"/>
          </a:p>
        </p:txBody>
      </p:sp>
      <p:sp>
        <p:nvSpPr>
          <p:cNvPr id="17" name="角丸四角形 16"/>
          <p:cNvSpPr/>
          <p:nvPr/>
        </p:nvSpPr>
        <p:spPr>
          <a:xfrm>
            <a:off x="8920229" y="4231022"/>
            <a:ext cx="888946" cy="426426"/>
          </a:xfrm>
          <a:prstGeom prst="roundRect">
            <a:avLst/>
          </a:prstGeom>
          <a:solidFill>
            <a:schemeClr val="accent6">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b="1" dirty="0" smtClean="0"/>
              <a:t>指摘④</a:t>
            </a:r>
            <a:endParaRPr kumimoji="1" lang="en-US" altLang="ja-JP" sz="1200" b="1" dirty="0" smtClean="0"/>
          </a:p>
        </p:txBody>
      </p:sp>
    </p:spTree>
    <p:extLst>
      <p:ext uri="{BB962C8B-B14F-4D97-AF65-F5344CB8AC3E}">
        <p14:creationId xmlns:p14="http://schemas.microsoft.com/office/powerpoint/2010/main" val="2271638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商品情報取得部品について</a:t>
            </a:r>
            <a:endParaRPr kumimoji="1" lang="ja-JP" altLang="en-US" dirty="0">
              <a:solidFill>
                <a:schemeClr val="tx2"/>
              </a:solidFill>
            </a:endParaRPr>
          </a:p>
        </p:txBody>
      </p:sp>
      <p:sp>
        <p:nvSpPr>
          <p:cNvPr id="3" name="スライド番号プレースホルダー 2"/>
          <p:cNvSpPr>
            <a:spLocks noGrp="1"/>
          </p:cNvSpPr>
          <p:nvPr>
            <p:ph type="sldNum" sz="quarter" idx="12"/>
          </p:nvPr>
        </p:nvSpPr>
        <p:spPr>
          <a:xfrm>
            <a:off x="8018197" y="6498400"/>
            <a:ext cx="1687331" cy="365125"/>
          </a:xfrm>
          <a:prstGeom prst="rect">
            <a:avLst/>
          </a:prstGeom>
        </p:spPr>
        <p:txBody>
          <a:bodyPr/>
          <a:lstStyle/>
          <a:p>
            <a:fld id="{99D0D5FA-769D-4ADE-A1CA-9D54BDE987FC}" type="slidenum">
              <a:rPr lang="ja-JP" altLang="en-US" smtClean="0"/>
              <a:pPr/>
              <a:t>3</a:t>
            </a:fld>
            <a:endParaRPr lang="ja-JP" altLang="en-US" dirty="0"/>
          </a:p>
        </p:txBody>
      </p:sp>
      <p:sp>
        <p:nvSpPr>
          <p:cNvPr id="6" name="テキスト ボックス 5"/>
          <p:cNvSpPr txBox="1"/>
          <p:nvPr/>
        </p:nvSpPr>
        <p:spPr>
          <a:xfrm>
            <a:off x="314486" y="692696"/>
            <a:ext cx="8716599" cy="923330"/>
          </a:xfrm>
          <a:prstGeom prst="rect">
            <a:avLst/>
          </a:prstGeom>
          <a:noFill/>
        </p:spPr>
        <p:txBody>
          <a:bodyPr wrap="square" rtlCol="0">
            <a:spAutoFit/>
          </a:bodyPr>
          <a:lstStyle/>
          <a:p>
            <a:pPr marL="171450" indent="-171450">
              <a:lnSpc>
                <a:spcPct val="150000"/>
              </a:lnSpc>
              <a:buFont typeface="Wingdings" panose="05000000000000000000" pitchFamily="2" charset="2"/>
              <a:buChar char="n"/>
            </a:pPr>
            <a:r>
              <a:rPr lang="ja-JP" altLang="en-US" sz="1200" dirty="0" smtClean="0">
                <a:solidFill>
                  <a:schemeClr val="tx2"/>
                </a:solidFill>
                <a:latin typeface="メイリオ" pitchFamily="50" charset="-128"/>
                <a:ea typeface="メイリオ" pitchFamily="50" charset="-128"/>
                <a:cs typeface="メイリオ" pitchFamily="50" charset="-128"/>
              </a:rPr>
              <a:t>目的</a:t>
            </a:r>
            <a:endParaRPr lang="en-US" altLang="ja-JP" sz="1200" dirty="0" smtClean="0">
              <a:solidFill>
                <a:schemeClr val="tx2"/>
              </a:solidFill>
              <a:latin typeface="メイリオ" pitchFamily="50" charset="-128"/>
              <a:ea typeface="メイリオ" pitchFamily="50" charset="-128"/>
              <a:cs typeface="メイリオ" pitchFamily="50" charset="-128"/>
            </a:endParaRPr>
          </a:p>
          <a:p>
            <a:pPr>
              <a:lnSpc>
                <a:spcPct val="150000"/>
              </a:lnSpc>
            </a:pPr>
            <a:r>
              <a:rPr lang="ja-JP" altLang="en-US" sz="1200" dirty="0" smtClean="0">
                <a:solidFill>
                  <a:schemeClr val="tx2"/>
                </a:solidFill>
                <a:latin typeface="メイリオ" pitchFamily="50" charset="-128"/>
                <a:ea typeface="メイリオ" pitchFamily="50" charset="-128"/>
                <a:cs typeface="メイリオ" pitchFamily="50" charset="-128"/>
              </a:rPr>
              <a:t>初期選択状態を含め、画面を表示するために必要な全ての商品情報（初期表示、を</a:t>
            </a:r>
            <a:r>
              <a:rPr lang="en-US" altLang="ja-JP" sz="1200" dirty="0" smtClean="0">
                <a:solidFill>
                  <a:schemeClr val="tx2"/>
                </a:solidFill>
                <a:latin typeface="メイリオ" pitchFamily="50" charset="-128"/>
                <a:ea typeface="メイリオ" pitchFamily="50" charset="-128"/>
                <a:cs typeface="メイリオ" pitchFamily="50" charset="-128"/>
              </a:rPr>
              <a:t>API</a:t>
            </a:r>
            <a:r>
              <a:rPr lang="ja-JP" altLang="en-US" sz="1200" dirty="0" smtClean="0">
                <a:solidFill>
                  <a:schemeClr val="tx2"/>
                </a:solidFill>
                <a:latin typeface="メイリオ" pitchFamily="50" charset="-128"/>
                <a:ea typeface="メイリオ" pitchFamily="50" charset="-128"/>
                <a:cs typeface="メイリオ" pitchFamily="50" charset="-128"/>
              </a:rPr>
              <a:t>として提供することによるメリット・デメリットを評価する。</a:t>
            </a:r>
            <a:endParaRPr lang="en-US" altLang="ja-JP" sz="1200" dirty="0" smtClean="0">
              <a:solidFill>
                <a:schemeClr val="tx2"/>
              </a:solidFill>
              <a:latin typeface="メイリオ" pitchFamily="50" charset="-128"/>
              <a:ea typeface="メイリオ" pitchFamily="50" charset="-128"/>
              <a:cs typeface="メイリオ"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305571739"/>
              </p:ext>
            </p:extLst>
          </p:nvPr>
        </p:nvGraphicFramePr>
        <p:xfrm>
          <a:off x="403946" y="1680812"/>
          <a:ext cx="8424936" cy="3931920"/>
        </p:xfrm>
        <a:graphic>
          <a:graphicData uri="http://schemas.openxmlformats.org/drawingml/2006/table">
            <a:tbl>
              <a:tblPr firstRow="1" bandRow="1">
                <a:tableStyleId>{7DF18680-E054-41AD-8BC1-D1AEF772440D}</a:tableStyleId>
              </a:tblPr>
              <a:tblGrid>
                <a:gridCol w="2592288">
                  <a:extLst>
                    <a:ext uri="{9D8B030D-6E8A-4147-A177-3AD203B41FA5}">
                      <a16:colId xmlns:a16="http://schemas.microsoft.com/office/drawing/2014/main" val="1135665442"/>
                    </a:ext>
                  </a:extLst>
                </a:gridCol>
                <a:gridCol w="3024336">
                  <a:extLst>
                    <a:ext uri="{9D8B030D-6E8A-4147-A177-3AD203B41FA5}">
                      <a16:colId xmlns:a16="http://schemas.microsoft.com/office/drawing/2014/main" val="3248836959"/>
                    </a:ext>
                  </a:extLst>
                </a:gridCol>
                <a:gridCol w="2808312">
                  <a:extLst>
                    <a:ext uri="{9D8B030D-6E8A-4147-A177-3AD203B41FA5}">
                      <a16:colId xmlns:a16="http://schemas.microsoft.com/office/drawing/2014/main" val="3176478265"/>
                    </a:ext>
                  </a:extLst>
                </a:gridCol>
              </a:tblGrid>
              <a:tr h="288032">
                <a:tc>
                  <a:txBody>
                    <a:bodyPr/>
                    <a:lstStyle/>
                    <a:p>
                      <a:r>
                        <a:rPr kumimoji="1" lang="ja-JP" altLang="en-US" sz="1800" dirty="0" smtClean="0"/>
                        <a:t>概要</a:t>
                      </a:r>
                      <a:endParaRPr kumimoji="1" lang="ja-JP" altLang="en-US" sz="1800" dirty="0"/>
                    </a:p>
                  </a:txBody>
                  <a:tcPr/>
                </a:tc>
                <a:tc>
                  <a:txBody>
                    <a:bodyPr/>
                    <a:lstStyle/>
                    <a:p>
                      <a:r>
                        <a:rPr kumimoji="1" lang="ja-JP" altLang="en-US" sz="1800" dirty="0" smtClean="0"/>
                        <a:t>メリット</a:t>
                      </a:r>
                      <a:endParaRPr kumimoji="1" lang="ja-JP" altLang="en-US" sz="1800" dirty="0"/>
                    </a:p>
                  </a:txBody>
                  <a:tcPr/>
                </a:tc>
                <a:tc>
                  <a:txBody>
                    <a:bodyPr/>
                    <a:lstStyle/>
                    <a:p>
                      <a:r>
                        <a:rPr kumimoji="1" lang="ja-JP" altLang="en-US" sz="1800" dirty="0" smtClean="0"/>
                        <a:t>デメリット</a:t>
                      </a:r>
                      <a:endParaRPr kumimoji="1" lang="ja-JP" altLang="en-US" sz="1800" dirty="0"/>
                    </a:p>
                  </a:txBody>
                  <a:tcPr/>
                </a:tc>
                <a:extLst>
                  <a:ext uri="{0D108BD9-81ED-4DB2-BD59-A6C34878D82A}">
                    <a16:rowId xmlns:a16="http://schemas.microsoft.com/office/drawing/2014/main" val="2047668922"/>
                  </a:ext>
                </a:extLst>
              </a:tr>
              <a:tr h="1368152">
                <a:tc>
                  <a:txBody>
                    <a:bodyPr/>
                    <a:lstStyle/>
                    <a:p>
                      <a:r>
                        <a:rPr kumimoji="1" lang="ja-JP" altLang="en-US" sz="1200" dirty="0" smtClean="0"/>
                        <a:t>商品情報の初期選択状態を</a:t>
                      </a:r>
                      <a:r>
                        <a:rPr kumimoji="1" lang="en-US" altLang="ja-JP" sz="1200" dirty="0" smtClean="0"/>
                        <a:t>API</a:t>
                      </a:r>
                      <a:r>
                        <a:rPr kumimoji="1" lang="ja-JP" altLang="en-US" sz="1200" dirty="0" smtClean="0"/>
                        <a:t>として提供する</a:t>
                      </a:r>
                      <a:endParaRPr kumimoji="1" lang="ja-JP" altLang="en-US" sz="1200" dirty="0"/>
                    </a:p>
                  </a:txBody>
                  <a:tcPr anchor="ctr"/>
                </a:tc>
                <a:tc>
                  <a:txBody>
                    <a:bodyPr/>
                    <a:lstStyle/>
                    <a:p>
                      <a:r>
                        <a:rPr kumimoji="1" lang="ja-JP" altLang="en-US" sz="1200" dirty="0" smtClean="0"/>
                        <a:t>・</a:t>
                      </a:r>
                      <a:r>
                        <a:rPr kumimoji="1" lang="en-US" altLang="ja-JP" sz="1200" dirty="0" smtClean="0"/>
                        <a:t>AWS</a:t>
                      </a:r>
                      <a:r>
                        <a:rPr kumimoji="1" lang="ja-JP" altLang="en-US" sz="1200" dirty="0" smtClean="0"/>
                        <a:t>に商品関連マスタ情報の管理が不要となる。</a:t>
                      </a:r>
                      <a:endParaRPr kumimoji="1" lang="en-US" altLang="ja-JP" sz="1200" dirty="0" smtClean="0"/>
                    </a:p>
                    <a:p>
                      <a:endParaRPr kumimoji="1" lang="en-US" altLang="ja-JP" sz="1200" dirty="0" smtClean="0"/>
                    </a:p>
                    <a:p>
                      <a:r>
                        <a:rPr kumimoji="1" lang="ja-JP" altLang="en-US" sz="1200" dirty="0" smtClean="0"/>
                        <a:t>・</a:t>
                      </a:r>
                      <a:r>
                        <a:rPr kumimoji="1" lang="en-US" altLang="ja-JP" sz="1200" dirty="0" err="1" smtClean="0"/>
                        <a:t>Sasuke</a:t>
                      </a:r>
                      <a:r>
                        <a:rPr kumimoji="1" lang="ja-JP" altLang="en-US" sz="1200" dirty="0" smtClean="0"/>
                        <a:t>社様側の商品開発工数が極小化（</a:t>
                      </a:r>
                      <a:r>
                        <a:rPr kumimoji="1" lang="en-US" altLang="ja-JP" sz="1200" dirty="0" smtClean="0"/>
                        <a:t>※</a:t>
                      </a:r>
                      <a:r>
                        <a:rPr kumimoji="1" lang="ja-JP" altLang="en-US" sz="1200" dirty="0" smtClean="0"/>
                        <a:t>要確認）できる。</a:t>
                      </a:r>
                      <a:endParaRPr kumimoji="1" lang="en-US" altLang="ja-JP" sz="1200" dirty="0" smtClean="0"/>
                    </a:p>
                    <a:p>
                      <a:endParaRPr kumimoji="1" lang="en-US" altLang="ja-JP" sz="1200" dirty="0" smtClean="0"/>
                    </a:p>
                    <a:p>
                      <a:r>
                        <a:rPr kumimoji="1" lang="ja-JP" altLang="en-US" sz="1200" dirty="0" smtClean="0"/>
                        <a:t>・商品開発時、</a:t>
                      </a:r>
                      <a:r>
                        <a:rPr kumimoji="1" lang="en-US" altLang="ja-JP" sz="1200" dirty="0" smtClean="0"/>
                        <a:t>AWS</a:t>
                      </a:r>
                      <a:r>
                        <a:rPr kumimoji="1" lang="ja-JP" altLang="en-US" sz="1200" dirty="0" smtClean="0"/>
                        <a:t>と基幹系システムとの整合性の考慮が不要となる。</a:t>
                      </a:r>
                      <a:endParaRPr kumimoji="1" lang="en-US" altLang="ja-JP" sz="1200" dirty="0" smtClean="0"/>
                    </a:p>
                  </a:txBody>
                  <a:tcPr/>
                </a:tc>
                <a:tc>
                  <a:txBody>
                    <a:bodyPr/>
                    <a:lstStyle/>
                    <a:p>
                      <a:r>
                        <a:rPr kumimoji="1" lang="ja-JP" altLang="en-US" sz="1200" dirty="0" smtClean="0"/>
                        <a:t>・プリセット値等のレコメンド要素は当初フロント側に持たせることでフレキシブルにする方針と理解。</a:t>
                      </a:r>
                      <a:endParaRPr kumimoji="1" lang="en-US" altLang="ja-JP" sz="1200" dirty="0" smtClean="0"/>
                    </a:p>
                    <a:p>
                      <a:r>
                        <a:rPr kumimoji="1" lang="ja-JP" altLang="en-US" sz="1200" dirty="0" smtClean="0"/>
                        <a:t>この点から外れる。</a:t>
                      </a:r>
                      <a:endParaRPr kumimoji="1" lang="en-US" altLang="ja-JP" sz="1200" dirty="0" smtClean="0"/>
                    </a:p>
                    <a:p>
                      <a:endParaRPr kumimoji="1" lang="en-US" altLang="ja-JP" sz="1200" dirty="0" smtClean="0"/>
                    </a:p>
                    <a:p>
                      <a:r>
                        <a:rPr kumimoji="1" lang="ja-JP" altLang="en-US" sz="1200" dirty="0" smtClean="0"/>
                        <a:t>・</a:t>
                      </a:r>
                      <a:r>
                        <a:rPr kumimoji="1" lang="en-US" altLang="ja-JP" sz="1200" dirty="0" smtClean="0"/>
                        <a:t>API</a:t>
                      </a:r>
                      <a:r>
                        <a:rPr kumimoji="1" lang="ja-JP" altLang="en-US" sz="1200" dirty="0" smtClean="0"/>
                        <a:t>提供内容が画面レイアウト（画面構築の方法）に依存する。</a:t>
                      </a:r>
                      <a:endParaRPr kumimoji="1" lang="en-US" altLang="ja-JP" sz="1200" dirty="0" smtClean="0"/>
                    </a:p>
                    <a:p>
                      <a:r>
                        <a:rPr kumimoji="1" lang="en-US" altLang="ja-JP" sz="1200" dirty="0" smtClean="0"/>
                        <a:t>※</a:t>
                      </a:r>
                      <a:r>
                        <a:rPr kumimoji="1" lang="en-US" altLang="ja-JP" sz="1200" dirty="0" err="1" smtClean="0"/>
                        <a:t>Sasuke</a:t>
                      </a:r>
                      <a:r>
                        <a:rPr kumimoji="1" lang="ja-JP" altLang="en-US" sz="1200" dirty="0" smtClean="0"/>
                        <a:t>社様側のレイアウト確定スケジュールを踏まえての</a:t>
                      </a:r>
                      <a:r>
                        <a:rPr kumimoji="1" lang="en-US" altLang="ja-JP" sz="1200" dirty="0" smtClean="0"/>
                        <a:t>API</a:t>
                      </a:r>
                      <a:r>
                        <a:rPr kumimoji="1" lang="ja-JP" altLang="en-US" sz="1200" dirty="0" smtClean="0"/>
                        <a:t>の提供時期の評価が別途必要。</a:t>
                      </a:r>
                      <a:endParaRPr kumimoji="1" lang="en-US" altLang="ja-JP" sz="1200" dirty="0" smtClean="0"/>
                    </a:p>
                    <a:p>
                      <a:endParaRPr kumimoji="1" lang="en-US" altLang="ja-JP" sz="1200" dirty="0" smtClean="0"/>
                    </a:p>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200" dirty="0" smtClean="0"/>
                        <a:t>・商品情報に関する画面レイアウト情報を基幹系システムに寄せるため、ラベル名の変更等の簡易な変更も基幹系の切替に依存する。</a:t>
                      </a:r>
                      <a:endParaRPr kumimoji="1" lang="en-US" altLang="ja-JP" sz="1200" dirty="0" smtClean="0"/>
                    </a:p>
                    <a:p>
                      <a:pPr marL="0" marR="0" lvl="0" indent="0" algn="l" defTabSz="1072866" rtl="0" eaLnBrk="1" fontAlgn="auto" latinLnBrk="0" hangingPunct="1">
                        <a:lnSpc>
                          <a:spcPct val="100000"/>
                        </a:lnSpc>
                        <a:spcBef>
                          <a:spcPts val="0"/>
                        </a:spcBef>
                        <a:spcAft>
                          <a:spcPts val="0"/>
                        </a:spcAft>
                        <a:buClrTx/>
                        <a:buSzTx/>
                        <a:buFontTx/>
                        <a:buNone/>
                        <a:tabLst/>
                        <a:defRPr/>
                      </a:pPr>
                      <a:endParaRPr kumimoji="1" lang="en-US" altLang="ja-JP" sz="1200" dirty="0" smtClean="0"/>
                    </a:p>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200" dirty="0" smtClean="0"/>
                        <a:t>・各特約に対する</a:t>
                      </a:r>
                      <a:r>
                        <a:rPr kumimoji="1" lang="en-US" altLang="ja-JP" sz="1200" dirty="0" smtClean="0"/>
                        <a:t>20</a:t>
                      </a:r>
                      <a:r>
                        <a:rPr kumimoji="1" lang="ja-JP" altLang="en-US" sz="1200" dirty="0" smtClean="0"/>
                        <a:t>％</a:t>
                      </a:r>
                      <a:r>
                        <a:rPr kumimoji="1" lang="en-US" altLang="ja-JP" sz="1200" dirty="0" smtClean="0"/>
                        <a:t>80</a:t>
                      </a:r>
                      <a:r>
                        <a:rPr kumimoji="1" lang="ja-JP" altLang="en-US" sz="1200" dirty="0" smtClean="0"/>
                        <a:t>％等のレコメンド情報も基幹系で管理する方針とするか・・？</a:t>
                      </a:r>
                      <a:endParaRPr kumimoji="1" lang="en-US" altLang="ja-JP" sz="1200" dirty="0" smtClean="0"/>
                    </a:p>
                  </a:txBody>
                  <a:tcPr/>
                </a:tc>
                <a:extLst>
                  <a:ext uri="{0D108BD9-81ED-4DB2-BD59-A6C34878D82A}">
                    <a16:rowId xmlns:a16="http://schemas.microsoft.com/office/drawing/2014/main" val="3520169509"/>
                  </a:ext>
                </a:extLst>
              </a:tr>
            </a:tbl>
          </a:graphicData>
        </a:graphic>
      </p:graphicFrame>
      <p:sp>
        <p:nvSpPr>
          <p:cNvPr id="7" name="角丸四角形 6"/>
          <p:cNvSpPr/>
          <p:nvPr/>
        </p:nvSpPr>
        <p:spPr>
          <a:xfrm rot="951860">
            <a:off x="7363389" y="576880"/>
            <a:ext cx="2060144" cy="785293"/>
          </a:xfrm>
          <a:prstGeom prst="round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200" b="1" dirty="0" smtClean="0"/>
              <a:t>0803</a:t>
            </a:r>
            <a:r>
              <a:rPr lang="ja-JP" altLang="en-US" sz="1200" b="1" dirty="0" smtClean="0"/>
              <a:t>アプリ分科会</a:t>
            </a:r>
            <a:endParaRPr lang="en-US" altLang="ja-JP" sz="1200" b="1" dirty="0" smtClean="0"/>
          </a:p>
          <a:p>
            <a:pPr algn="ctr"/>
            <a:r>
              <a:rPr lang="ja-JP" altLang="en-US" sz="1200" b="1" dirty="0" smtClean="0"/>
              <a:t>資料再掲</a:t>
            </a:r>
            <a:endParaRPr kumimoji="1" lang="en-US" altLang="ja-JP" sz="1200" b="1" dirty="0" smtClean="0"/>
          </a:p>
        </p:txBody>
      </p:sp>
    </p:spTree>
    <p:extLst>
      <p:ext uri="{BB962C8B-B14F-4D97-AF65-F5344CB8AC3E}">
        <p14:creationId xmlns:p14="http://schemas.microsoft.com/office/powerpoint/2010/main" val="3277128416"/>
      </p:ext>
    </p:extLst>
  </p:cSld>
  <p:clrMapOvr>
    <a:masterClrMapping/>
  </p:clrMapOvr>
  <p:timing>
    <p:tnLst>
      <p:par>
        <p:cTn id="1" dur="indefinite" restart="never" nodeType="tmRoot"/>
      </p:par>
    </p:tnLst>
  </p:timing>
</p:sld>
</file>

<file path=ppt/theme/theme1.xml><?xml version="1.0" encoding="utf-8"?>
<a:theme xmlns:a="http://schemas.openxmlformats.org/drawingml/2006/main" name="flat1">
  <a:themeElements>
    <a:clrScheme name="ニッセイ">
      <a:dk1>
        <a:srgbClr val="1B2631"/>
      </a:dk1>
      <a:lt1>
        <a:srgbClr val="FFFFFF"/>
      </a:lt1>
      <a:dk2>
        <a:srgbClr val="333333"/>
      </a:dk2>
      <a:lt2>
        <a:srgbClr val="FFFFFF"/>
      </a:lt2>
      <a:accent1>
        <a:srgbClr val="FFC000"/>
      </a:accent1>
      <a:accent2>
        <a:srgbClr val="DE0029"/>
      </a:accent2>
      <a:accent3>
        <a:srgbClr val="3859A2"/>
      </a:accent3>
      <a:accent4>
        <a:srgbClr val="BFD2D3"/>
      </a:accent4>
      <a:accent5>
        <a:srgbClr val="407495"/>
      </a:accent5>
      <a:accent6>
        <a:srgbClr val="0071BC"/>
      </a:accent6>
      <a:hlink>
        <a:srgbClr val="7F7F7F"/>
      </a:hlink>
      <a:folHlink>
        <a:srgbClr val="057071"/>
      </a:folHlink>
    </a:clrScheme>
    <a:fontScheme name="メイリオ">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1905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1200" dirty="0" smtClean="0">
            <a:solidFill>
              <a:schemeClr val="tx2"/>
            </a:solidFill>
            <a:latin typeface="メイリオ" pitchFamily="50" charset="-128"/>
            <a:ea typeface="メイリオ" pitchFamily="50" charset="-128"/>
            <a:cs typeface="メイリオ" pitchFamily="50" charset="-128"/>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05EA03D225B10E4AA29239C8B87EF75E" ma:contentTypeVersion="38" ma:contentTypeDescription="新しいドキュメントを作成します。" ma:contentTypeScope="" ma:versionID="9b44caa66bc68fdf0e7e56b8b2818e17">
  <xsd:schema xmlns:xsd="http://www.w3.org/2001/XMLSchema" xmlns:xs="http://www.w3.org/2001/XMLSchema" xmlns:p="http://schemas.microsoft.com/office/2006/metadata/properties" xmlns:ns2="4eafd756-3e84-46ee-943e-61c2143ef84c" xmlns:ns3="0786feb0-4e8a-4493-bdab-c580e97c83f9" targetNamespace="http://schemas.microsoft.com/office/2006/metadata/properties" ma:root="true" ma:fieldsID="ba9ce476e80126d43124068e5e4f8c6a" ns2:_="" ns3:_="">
    <xsd:import namespace="4eafd756-3e84-46ee-943e-61c2143ef84c"/>
    <xsd:import namespace="0786feb0-4e8a-4493-bdab-c580e97c83f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EventHashCode" minOccurs="0"/>
                <xsd:element ref="ns2:MediaServiceGenerationTime" minOccurs="0"/>
                <xsd:element ref="ns3:SharedWithUsers" minOccurs="0"/>
                <xsd:element ref="ns3:SharedWithDetail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afd756-3e84-46ee-943e-61c2143ef8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786feb0-4e8a-4493-bdab-c580e97c83f9" elementFormDefault="qualified">
    <xsd:import namespace="http://schemas.microsoft.com/office/2006/documentManagement/types"/>
    <xsd:import namespace="http://schemas.microsoft.com/office/infopath/2007/PartnerControls"/>
    <xsd:element name="SharedWithUsers" ma:index="15"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5539A2-A9EB-48E0-B5BC-B4461D2060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eafd756-3e84-46ee-943e-61c2143ef84c"/>
    <ds:schemaRef ds:uri="0786feb0-4e8a-4493-bdab-c580e97c83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611583-0582-4025-A87C-27F46666EB9F}">
  <ds:schemaRefs>
    <ds:schemaRef ds:uri="http://schemas.microsoft.com/sharepoint/v3/contenttype/forms"/>
  </ds:schemaRefs>
</ds:datastoreItem>
</file>

<file path=customXml/itemProps3.xml><?xml version="1.0" encoding="utf-8"?>
<ds:datastoreItem xmlns:ds="http://schemas.openxmlformats.org/officeDocument/2006/customXml" ds:itemID="{A2F7F904-05FB-4E5C-BAED-956353BC2E89}">
  <ds:schemaRefs>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0786feb0-4e8a-4493-bdab-c580e97c83f9"/>
    <ds:schemaRef ds:uri="http://www.w3.org/XML/1998/namespace"/>
    <ds:schemaRef ds:uri="4eafd756-3e84-46ee-943e-61c2143ef84c"/>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37482</TotalTime>
  <Words>532</Words>
  <Application>Microsoft Office PowerPoint</Application>
  <PresentationFormat>A4 210 x 297 mm</PresentationFormat>
  <Paragraphs>87</Paragraphs>
  <Slides>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ＭＳ Ｐゴシック</vt:lpstr>
      <vt:lpstr>メイリオ</vt:lpstr>
      <vt:lpstr>Arial</vt:lpstr>
      <vt:lpstr>Calibri</vt:lpstr>
      <vt:lpstr>Wingdings</vt:lpstr>
      <vt:lpstr>flat1</vt:lpstr>
      <vt:lpstr>商品情報取得部品について</vt:lpstr>
      <vt:lpstr>商品情報取得部品について</vt:lpstr>
      <vt:lpstr>商品情報取得部品について</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ニッセイ情報テクノロジー株式会社</dc:creator>
  <cp:lastModifiedBy>矢田部 藍</cp:lastModifiedBy>
  <cp:revision>3668</cp:revision>
  <cp:lastPrinted>2020-08-06T12:05:39Z</cp:lastPrinted>
  <dcterms:created xsi:type="dcterms:W3CDTF">2014-01-14T11:07:03Z</dcterms:created>
  <dcterms:modified xsi:type="dcterms:W3CDTF">2020-08-07T00:50:01Z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0x01010005EA03D225B10E4AA29239C8B87EF75E</vt:lpwstr>
  </property>
</Properties>
</file>