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10"/>
  </p:notesMasterIdLst>
  <p:handoutMasterIdLst>
    <p:handoutMasterId r:id="rId11"/>
  </p:handoutMasterIdLst>
  <p:sldIdLst>
    <p:sldId id="629" r:id="rId5"/>
    <p:sldId id="635" r:id="rId6"/>
    <p:sldId id="636" r:id="rId7"/>
    <p:sldId id="637" r:id="rId8"/>
    <p:sldId id="638" r:id="rId9"/>
  </p:sldIdLst>
  <p:sldSz cx="9906000" cy="6858000" type="A4"/>
  <p:notesSz cx="6735763" cy="9866313"/>
  <p:defaultTex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1_表紙" id="{B74D6336-131B-4105-9626-A3F1ECCC2326}">
          <p14:sldIdLst>
            <p14:sldId id="629"/>
            <p14:sldId id="635"/>
            <p14:sldId id="636"/>
            <p14:sldId id="637"/>
            <p14:sldId id="638"/>
          </p14:sldIdLst>
        </p14:section>
      </p14:sectionLst>
    </p:ext>
    <p:ext uri="{EFAFB233-063F-42B5-8137-9DF3F51BA10A}">
      <p15:sldGuideLst xmlns:p15="http://schemas.microsoft.com/office/powerpoint/2012/main">
        <p15:guide id="1" orient="horz" pos="2160">
          <p15:clr>
            <a:srgbClr val="A4A3A4"/>
          </p15:clr>
        </p15:guide>
        <p15:guide id="2" orient="horz" pos="4065">
          <p15:clr>
            <a:srgbClr val="A4A3A4"/>
          </p15:clr>
        </p15:guide>
        <p15:guide id="3" orient="horz" pos="890">
          <p15:clr>
            <a:srgbClr val="A4A3A4"/>
          </p15:clr>
        </p15:guide>
        <p15:guide id="4" orient="horz" pos="799">
          <p15:clr>
            <a:srgbClr val="A4A3A4"/>
          </p15:clr>
        </p15:guide>
        <p15:guide id="5" orient="horz" pos="4156">
          <p15:clr>
            <a:srgbClr val="A4A3A4"/>
          </p15:clr>
        </p15:guide>
        <p15:guide id="6" pos="6023">
          <p15:clr>
            <a:srgbClr val="A4A3A4"/>
          </p15:clr>
        </p15:guide>
        <p15:guide id="7" pos="3120">
          <p15:clr>
            <a:srgbClr val="A4A3A4"/>
          </p15:clr>
        </p15:guide>
        <p15:guide id="8" pos="217">
          <p15:clr>
            <a:srgbClr val="A4A3A4"/>
          </p15:clr>
        </p15:guide>
        <p15:guide id="9" pos="262">
          <p15:clr>
            <a:srgbClr val="A4A3A4"/>
          </p15:clr>
        </p15:guide>
        <p15:guide id="10" pos="5978">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大槻 宏美" initials="大槻" lastIdx="1" clrIdx="0"/>
  <p:cmAuthor id="1" name="小泉 岳人" initials="小泉" lastIdx="1" clrIdx="1">
    <p:extLst>
      <p:ext uri="{19B8F6BF-5375-455C-9EA6-DF929625EA0E}">
        <p15:presenceInfo xmlns:p15="http://schemas.microsoft.com/office/powerpoint/2012/main" userId="小泉 岳人" providerId="None"/>
      </p:ext>
    </p:extLst>
  </p:cmAuthor>
  <p:cmAuthor id="2" name="矢田部 藍" initials="矢田部"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2F8"/>
    <a:srgbClr val="000000"/>
    <a:srgbClr val="FF116C"/>
    <a:srgbClr val="CCFFFF"/>
    <a:srgbClr val="0000FF"/>
    <a:srgbClr val="009900"/>
    <a:srgbClr val="E67E22"/>
    <a:srgbClr val="FBFBFB"/>
    <a:srgbClr val="FAFAFA"/>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AF606853-7671-496A-8E4F-DF71F8EC918B}" styleName="濃色スタイル 1 - アクセント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6" autoAdjust="0"/>
    <p:restoredTop sz="98772" autoAdjust="0"/>
  </p:normalViewPr>
  <p:slideViewPr>
    <p:cSldViewPr showGuides="1">
      <p:cViewPr varScale="1">
        <p:scale>
          <a:sx n="117" d="100"/>
          <a:sy n="117" d="100"/>
        </p:scale>
        <p:origin x="1140" y="84"/>
      </p:cViewPr>
      <p:guideLst>
        <p:guide orient="horz" pos="2160"/>
        <p:guide orient="horz" pos="4065"/>
        <p:guide orient="horz" pos="890"/>
        <p:guide orient="horz" pos="799"/>
        <p:guide orient="horz" pos="4156"/>
        <p:guide pos="6023"/>
        <p:guide pos="3120"/>
        <p:guide pos="217"/>
        <p:guide pos="262"/>
        <p:guide pos="5978"/>
      </p:guideLst>
    </p:cSldViewPr>
  </p:slideViewPr>
  <p:outlineViewPr>
    <p:cViewPr>
      <p:scale>
        <a:sx n="25" d="100"/>
        <a:sy n="25" d="100"/>
      </p:scale>
      <p:origin x="0" y="0"/>
    </p:cViewPr>
    <p:sldLst>
      <p:sld r:id="rId1" collapse="1"/>
      <p:sld r:id="rId2" collapse="1"/>
      <p:sld r:id="rId3" collapse="1"/>
      <p:sld r:id="rId4" collapse="1"/>
      <p:sld r:id="rId5" collapse="1"/>
    </p:sldLst>
  </p:outlineViewPr>
  <p:notesTextViewPr>
    <p:cViewPr>
      <p:scale>
        <a:sx n="75" d="100"/>
        <a:sy n="75" d="100"/>
      </p:scale>
      <p:origin x="0" y="0"/>
    </p:cViewPr>
  </p:notesTextViewPr>
  <p:sorterViewPr>
    <p:cViewPr>
      <p:scale>
        <a:sx n="66" d="100"/>
        <a:sy n="66" d="100"/>
      </p:scale>
      <p:origin x="0" y="0"/>
    </p:cViewPr>
  </p:sorterViewPr>
  <p:notesViewPr>
    <p:cSldViewPr showGuides="1">
      <p:cViewPr varScale="1">
        <p:scale>
          <a:sx n="58" d="100"/>
          <a:sy n="58" d="100"/>
        </p:scale>
        <p:origin x="-3378" y="-96"/>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 Id="rId5" Type="http://schemas.openxmlformats.org/officeDocument/2006/relationships/slide" Target="slides/slide5.xml"/><Relationship Id="rId4"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5" y="2"/>
            <a:ext cx="2918830" cy="493316"/>
          </a:xfrm>
          <a:prstGeom prst="rect">
            <a:avLst/>
          </a:prstGeom>
        </p:spPr>
        <p:txBody>
          <a:bodyPr vert="horz" lIns="90728" tIns="45364" rIns="90728" bIns="45364"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15377" y="2"/>
            <a:ext cx="2918830" cy="493316"/>
          </a:xfrm>
          <a:prstGeom prst="rect">
            <a:avLst/>
          </a:prstGeom>
        </p:spPr>
        <p:txBody>
          <a:bodyPr vert="horz" lIns="90728" tIns="45364" rIns="90728" bIns="45364" rtlCol="0"/>
          <a:lstStyle>
            <a:lvl1pPr algn="r">
              <a:defRPr sz="1200"/>
            </a:lvl1pPr>
          </a:lstStyle>
          <a:p>
            <a:fld id="{D5D47C3E-8523-47E0-A581-67CE298A6C0A}" type="datetimeFigureOut">
              <a:rPr kumimoji="1" lang="ja-JP" altLang="en-US" smtClean="0"/>
              <a:pPr/>
              <a:t>2020/8/6</a:t>
            </a:fld>
            <a:endParaRPr kumimoji="1" lang="ja-JP" altLang="en-US" dirty="0"/>
          </a:p>
        </p:txBody>
      </p:sp>
      <p:sp>
        <p:nvSpPr>
          <p:cNvPr id="4" name="フッター プレースホルダー 3"/>
          <p:cNvSpPr>
            <a:spLocks noGrp="1"/>
          </p:cNvSpPr>
          <p:nvPr>
            <p:ph type="ftr" sz="quarter" idx="2"/>
          </p:nvPr>
        </p:nvSpPr>
        <p:spPr>
          <a:xfrm>
            <a:off x="5" y="9371285"/>
            <a:ext cx="2918830" cy="493316"/>
          </a:xfrm>
          <a:prstGeom prst="rect">
            <a:avLst/>
          </a:prstGeom>
        </p:spPr>
        <p:txBody>
          <a:bodyPr vert="horz" lIns="90728" tIns="45364" rIns="90728" bIns="45364"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15377" y="9371285"/>
            <a:ext cx="2918830" cy="493316"/>
          </a:xfrm>
          <a:prstGeom prst="rect">
            <a:avLst/>
          </a:prstGeom>
        </p:spPr>
        <p:txBody>
          <a:bodyPr vert="horz" lIns="90728" tIns="45364" rIns="90728" bIns="45364" rtlCol="0" anchor="b"/>
          <a:lstStyle>
            <a:lvl1pPr algn="r">
              <a:defRPr sz="1200"/>
            </a:lvl1pPr>
          </a:lstStyle>
          <a:p>
            <a:fld id="{7F48C7F7-E1AF-437B-861B-958A5CE56513}" type="slidenum">
              <a:rPr kumimoji="1" lang="ja-JP" altLang="en-US" smtClean="0"/>
              <a:pPr/>
              <a:t>‹#›</a:t>
            </a:fld>
            <a:endParaRPr kumimoji="1" lang="ja-JP" altLang="en-US" dirty="0"/>
          </a:p>
        </p:txBody>
      </p:sp>
    </p:spTree>
    <p:extLst>
      <p:ext uri="{BB962C8B-B14F-4D97-AF65-F5344CB8AC3E}">
        <p14:creationId xmlns:p14="http://schemas.microsoft.com/office/powerpoint/2010/main" val="325009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5" y="2"/>
            <a:ext cx="2918830" cy="493316"/>
          </a:xfrm>
          <a:prstGeom prst="rect">
            <a:avLst/>
          </a:prstGeom>
        </p:spPr>
        <p:txBody>
          <a:bodyPr vert="horz" lIns="90728" tIns="45364" rIns="90728" bIns="45364"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7" y="2"/>
            <a:ext cx="2918830" cy="493316"/>
          </a:xfrm>
          <a:prstGeom prst="rect">
            <a:avLst/>
          </a:prstGeom>
        </p:spPr>
        <p:txBody>
          <a:bodyPr vert="horz" lIns="90728" tIns="45364" rIns="90728" bIns="45364" rtlCol="0"/>
          <a:lstStyle>
            <a:lvl1pPr algn="r">
              <a:defRPr sz="1200"/>
            </a:lvl1pPr>
          </a:lstStyle>
          <a:p>
            <a:fld id="{9069B325-69FF-4024-A536-50A2199A7B3E}" type="datetimeFigureOut">
              <a:rPr kumimoji="1" lang="ja-JP" altLang="en-US" smtClean="0"/>
              <a:pPr/>
              <a:t>2020/8/6</a:t>
            </a:fld>
            <a:endParaRPr kumimoji="1" lang="ja-JP" altLang="en-US" dirty="0"/>
          </a:p>
        </p:txBody>
      </p:sp>
      <p:sp>
        <p:nvSpPr>
          <p:cNvPr id="4" name="スライド イメージ プレースホルダー 3"/>
          <p:cNvSpPr>
            <a:spLocks noGrp="1" noRot="1" noChangeAspect="1"/>
          </p:cNvSpPr>
          <p:nvPr>
            <p:ph type="sldImg" idx="2"/>
          </p:nvPr>
        </p:nvSpPr>
        <p:spPr>
          <a:xfrm>
            <a:off x="695325" y="739775"/>
            <a:ext cx="5345113" cy="3700463"/>
          </a:xfrm>
          <a:prstGeom prst="rect">
            <a:avLst/>
          </a:prstGeom>
          <a:noFill/>
          <a:ln w="12700">
            <a:solidFill>
              <a:prstClr val="black"/>
            </a:solidFill>
          </a:ln>
        </p:spPr>
        <p:txBody>
          <a:bodyPr vert="horz" lIns="90728" tIns="45364" rIns="90728" bIns="45364" rtlCol="0" anchor="ctr"/>
          <a:lstStyle/>
          <a:p>
            <a:endParaRPr lang="ja-JP" altLang="en-US" dirty="0"/>
          </a:p>
        </p:txBody>
      </p:sp>
      <p:sp>
        <p:nvSpPr>
          <p:cNvPr id="5" name="ノート プレースホルダー 4"/>
          <p:cNvSpPr>
            <a:spLocks noGrp="1"/>
          </p:cNvSpPr>
          <p:nvPr>
            <p:ph type="body" sz="quarter" idx="3"/>
          </p:nvPr>
        </p:nvSpPr>
        <p:spPr>
          <a:xfrm>
            <a:off x="673577" y="4686500"/>
            <a:ext cx="5388610" cy="4439841"/>
          </a:xfrm>
          <a:prstGeom prst="rect">
            <a:avLst/>
          </a:prstGeom>
        </p:spPr>
        <p:txBody>
          <a:bodyPr vert="horz" lIns="90728" tIns="45364" rIns="90728" bIns="45364" rtlCol="0"/>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5" y="9371285"/>
            <a:ext cx="2918830" cy="493316"/>
          </a:xfrm>
          <a:prstGeom prst="rect">
            <a:avLst/>
          </a:prstGeom>
        </p:spPr>
        <p:txBody>
          <a:bodyPr vert="horz" lIns="90728" tIns="45364" rIns="90728" bIns="45364"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7" y="9371285"/>
            <a:ext cx="2918830" cy="493316"/>
          </a:xfrm>
          <a:prstGeom prst="rect">
            <a:avLst/>
          </a:prstGeom>
        </p:spPr>
        <p:txBody>
          <a:bodyPr vert="horz" lIns="90728" tIns="45364" rIns="90728" bIns="45364" rtlCol="0" anchor="b"/>
          <a:lstStyle>
            <a:lvl1pPr algn="r">
              <a:defRPr sz="1200"/>
            </a:lvl1pPr>
          </a:lstStyle>
          <a:p>
            <a:fld id="{6B55DC69-3DC2-4D9C-B1E5-118A0DA0ECAA}" type="slidenum">
              <a:rPr kumimoji="1" lang="ja-JP" altLang="en-US" smtClean="0"/>
              <a:pPr/>
              <a:t>‹#›</a:t>
            </a:fld>
            <a:endParaRPr kumimoji="1" lang="ja-JP" altLang="en-US" dirty="0"/>
          </a:p>
        </p:txBody>
      </p:sp>
    </p:spTree>
    <p:extLst>
      <p:ext uri="{BB962C8B-B14F-4D97-AF65-F5344CB8AC3E}">
        <p14:creationId xmlns:p14="http://schemas.microsoft.com/office/powerpoint/2010/main" val="346087202"/>
      </p:ext>
    </p:extLst>
  </p:cSld>
  <p:clrMap bg1="lt1" tx1="dk1" bg2="lt2" tx2="dk2" accent1="accent1" accent2="accent2" accent3="accent3" accent4="accent4" accent5="accent5" accent6="accent6" hlink="hlink" folHlink="folHlink"/>
  <p:notesStyle>
    <a:lvl1pPr marL="0" algn="l" defTabSz="1072866" rtl="0" eaLnBrk="1" latinLnBrk="0" hangingPunct="1">
      <a:defRPr kumimoji="1" sz="1400" kern="1200">
        <a:solidFill>
          <a:schemeClr val="tx1"/>
        </a:solidFill>
        <a:latin typeface="+mn-lt"/>
        <a:ea typeface="+mn-ea"/>
        <a:cs typeface="+mn-cs"/>
      </a:defRPr>
    </a:lvl1pPr>
    <a:lvl2pPr marL="536433" algn="l" defTabSz="1072866" rtl="0" eaLnBrk="1" latinLnBrk="0" hangingPunct="1">
      <a:defRPr kumimoji="1" sz="1400" kern="1200">
        <a:solidFill>
          <a:schemeClr val="tx1"/>
        </a:solidFill>
        <a:latin typeface="+mn-lt"/>
        <a:ea typeface="+mn-ea"/>
        <a:cs typeface="+mn-cs"/>
      </a:defRPr>
    </a:lvl2pPr>
    <a:lvl3pPr marL="1072866" algn="l" defTabSz="1072866" rtl="0" eaLnBrk="1" latinLnBrk="0" hangingPunct="1">
      <a:defRPr kumimoji="1" sz="1400" kern="1200">
        <a:solidFill>
          <a:schemeClr val="tx1"/>
        </a:solidFill>
        <a:latin typeface="+mn-lt"/>
        <a:ea typeface="+mn-ea"/>
        <a:cs typeface="+mn-cs"/>
      </a:defRPr>
    </a:lvl3pPr>
    <a:lvl4pPr marL="1609298" algn="l" defTabSz="1072866" rtl="0" eaLnBrk="1" latinLnBrk="0" hangingPunct="1">
      <a:defRPr kumimoji="1" sz="1400" kern="1200">
        <a:solidFill>
          <a:schemeClr val="tx1"/>
        </a:solidFill>
        <a:latin typeface="+mn-lt"/>
        <a:ea typeface="+mn-ea"/>
        <a:cs typeface="+mn-cs"/>
      </a:defRPr>
    </a:lvl4pPr>
    <a:lvl5pPr marL="2145731" algn="l" defTabSz="1072866" rtl="0" eaLnBrk="1" latinLnBrk="0" hangingPunct="1">
      <a:defRPr kumimoji="1" sz="1400" kern="1200">
        <a:solidFill>
          <a:schemeClr val="tx1"/>
        </a:solidFill>
        <a:latin typeface="+mn-lt"/>
        <a:ea typeface="+mn-ea"/>
        <a:cs typeface="+mn-cs"/>
      </a:defRPr>
    </a:lvl5pPr>
    <a:lvl6pPr marL="2682164" algn="l" defTabSz="1072866" rtl="0" eaLnBrk="1" latinLnBrk="0" hangingPunct="1">
      <a:defRPr kumimoji="1" sz="1400" kern="1200">
        <a:solidFill>
          <a:schemeClr val="tx1"/>
        </a:solidFill>
        <a:latin typeface="+mn-lt"/>
        <a:ea typeface="+mn-ea"/>
        <a:cs typeface="+mn-cs"/>
      </a:defRPr>
    </a:lvl6pPr>
    <a:lvl7pPr marL="3218597" algn="l" defTabSz="1072866" rtl="0" eaLnBrk="1" latinLnBrk="0" hangingPunct="1">
      <a:defRPr kumimoji="1" sz="1400" kern="1200">
        <a:solidFill>
          <a:schemeClr val="tx1"/>
        </a:solidFill>
        <a:latin typeface="+mn-lt"/>
        <a:ea typeface="+mn-ea"/>
        <a:cs typeface="+mn-cs"/>
      </a:defRPr>
    </a:lvl7pPr>
    <a:lvl8pPr marL="3755029" algn="l" defTabSz="1072866" rtl="0" eaLnBrk="1" latinLnBrk="0" hangingPunct="1">
      <a:defRPr kumimoji="1" sz="1400" kern="1200">
        <a:solidFill>
          <a:schemeClr val="tx1"/>
        </a:solidFill>
        <a:latin typeface="+mn-lt"/>
        <a:ea typeface="+mn-ea"/>
        <a:cs typeface="+mn-cs"/>
      </a:defRPr>
    </a:lvl8pPr>
    <a:lvl9pPr marL="4291462" algn="l" defTabSz="1072866" rtl="0" eaLnBrk="1" latinLnBrk="0" hangingPunct="1">
      <a:defRPr kumimoji="1"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パターン①赤（アーク）用">
    <p:spTree>
      <p:nvGrpSpPr>
        <p:cNvPr id="1" name=""/>
        <p:cNvGrpSpPr/>
        <p:nvPr/>
      </p:nvGrpSpPr>
      <p:grpSpPr>
        <a:xfrm>
          <a:off x="0" y="0"/>
          <a:ext cx="0" cy="0"/>
          <a:chOff x="0" y="0"/>
          <a:chExt cx="0" cy="0"/>
        </a:xfrm>
      </p:grpSpPr>
      <p:pic>
        <p:nvPicPr>
          <p:cNvPr id="2050" name="Picture 2" descr="\\is\creative\社外案件\ニッセイ情報テクノロジー\00_提案書テンプレート作成\表紙デザイン\hyousi-bg-red.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9375" t="29434" r="9375"/>
          <a:stretch/>
        </p:blipFill>
        <p:spPr bwMode="auto">
          <a:xfrm>
            <a:off x="0" y="0"/>
            <a:ext cx="9906000" cy="6882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70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表紙パターン②赤">
    <p:spTree>
      <p:nvGrpSpPr>
        <p:cNvPr id="1" name=""/>
        <p:cNvGrpSpPr/>
        <p:nvPr/>
      </p:nvGrpSpPr>
      <p:grpSpPr>
        <a:xfrm>
          <a:off x="0" y="0"/>
          <a:ext cx="0" cy="0"/>
          <a:chOff x="0" y="0"/>
          <a:chExt cx="0" cy="0"/>
        </a:xfrm>
      </p:grpSpPr>
      <p:pic>
        <p:nvPicPr>
          <p:cNvPr id="1026" name="Picture 2" descr="C:\Users\k-seino\Desktop\hyousi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3919"/>
          <a:stretch/>
        </p:blipFill>
        <p:spPr bwMode="auto">
          <a:xfrm>
            <a:off x="1074" y="-1752"/>
            <a:ext cx="9961253" cy="6859752"/>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userDrawn="1"/>
        </p:nvSpPr>
        <p:spPr>
          <a:xfrm>
            <a:off x="0" y="0"/>
            <a:ext cx="1568624" cy="685800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23417432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汎用スライド">
    <p:spTree>
      <p:nvGrpSpPr>
        <p:cNvPr id="1" name=""/>
        <p:cNvGrpSpPr/>
        <p:nvPr/>
      </p:nvGrpSpPr>
      <p:grpSpPr>
        <a:xfrm>
          <a:off x="0" y="0"/>
          <a:ext cx="0" cy="0"/>
          <a:chOff x="0" y="0"/>
          <a:chExt cx="0" cy="0"/>
        </a:xfrm>
      </p:grpSpPr>
      <p:sp>
        <p:nvSpPr>
          <p:cNvPr id="6" name="タイトル 1"/>
          <p:cNvSpPr>
            <a:spLocks noGrp="1"/>
          </p:cNvSpPr>
          <p:nvPr>
            <p:ph type="title" hasCustomPrompt="1"/>
          </p:nvPr>
        </p:nvSpPr>
        <p:spPr>
          <a:xfrm>
            <a:off x="314486" y="275317"/>
            <a:ext cx="8694966" cy="345371"/>
          </a:xfrm>
          <a:prstGeom prst="rect">
            <a:avLst/>
          </a:prstGeom>
        </p:spPr>
        <p:txBody>
          <a:bodyPr>
            <a:noAutofit/>
          </a:bodyPr>
          <a:lstStyle>
            <a:lvl1pPr algn="l">
              <a:defRPr sz="1800" b="1">
                <a:solidFill>
                  <a:schemeClr val="tx2"/>
                </a:solidFill>
                <a:latin typeface="メイリオ" panose="020B0604030504040204" pitchFamily="50" charset="-128"/>
                <a:ea typeface="メイリオ" panose="020B0604030504040204" pitchFamily="50" charset="-128"/>
                <a:cs typeface="メイリオ" pitchFamily="50" charset="-128"/>
              </a:defRPr>
            </a:lvl1pPr>
          </a:lstStyle>
          <a:p>
            <a:r>
              <a:rPr kumimoji="1" lang="ja-JP" altLang="en-US" dirty="0" smtClean="0"/>
              <a:t>ページタイトルを入力（汎用スライド）</a:t>
            </a:r>
            <a:endParaRPr kumimoji="1" lang="ja-JP" altLang="en-US" dirty="0"/>
          </a:p>
        </p:txBody>
      </p:sp>
      <p:cxnSp>
        <p:nvCxnSpPr>
          <p:cNvPr id="7" name="直線コネクタ 6"/>
          <p:cNvCxnSpPr/>
          <p:nvPr userDrawn="1"/>
        </p:nvCxnSpPr>
        <p:spPr>
          <a:xfrm>
            <a:off x="319207" y="620688"/>
            <a:ext cx="8690244" cy="0"/>
          </a:xfrm>
          <a:prstGeom prst="line">
            <a:avLst/>
          </a:prstGeom>
          <a:ln w="63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コンテンツ プレースホルダー 2"/>
          <p:cNvSpPr>
            <a:spLocks noGrp="1"/>
          </p:cNvSpPr>
          <p:nvPr>
            <p:ph idx="1" hasCustomPrompt="1"/>
          </p:nvPr>
        </p:nvSpPr>
        <p:spPr>
          <a:xfrm>
            <a:off x="320836" y="692696"/>
            <a:ext cx="8694965" cy="576064"/>
          </a:xfrm>
          <a:prstGeom prst="rect">
            <a:avLst/>
          </a:prstGeom>
        </p:spPr>
        <p:txBody>
          <a:bodyPr tIns="36000" bIns="36000">
            <a:noAutofit/>
          </a:bodyPr>
          <a:lstStyle>
            <a:lvl1pPr marL="0" indent="0">
              <a:lnSpc>
                <a:spcPct val="130000"/>
              </a:lnSpc>
              <a:spcBef>
                <a:spcPts val="0"/>
              </a:spcBef>
              <a:buNone/>
              <a:defRPr lang="ja-JP" altLang="en-US" sz="1400" dirty="0" smtClean="0">
                <a:solidFill>
                  <a:schemeClr val="tx2"/>
                </a:solidFill>
                <a:latin typeface="メイリオ" pitchFamily="50" charset="-128"/>
                <a:ea typeface="メイリオ" pitchFamily="50" charset="-128"/>
                <a:cs typeface="メイリオ" pitchFamily="50" charset="-128"/>
              </a:defRPr>
            </a:lvl1pPr>
            <a:lvl2pPr>
              <a:lnSpc>
                <a:spcPct val="120000"/>
              </a:lnSpc>
              <a:defRPr lang="ja-JP" altLang="en-US" sz="1400" dirty="0" smtClean="0">
                <a:latin typeface="メイリオ" pitchFamily="50" charset="-128"/>
                <a:ea typeface="メイリオ" pitchFamily="50" charset="-128"/>
                <a:cs typeface="メイリオ" pitchFamily="50" charset="-128"/>
              </a:defRPr>
            </a:lvl2pPr>
            <a:lvl3pPr>
              <a:lnSpc>
                <a:spcPct val="120000"/>
              </a:lnSpc>
              <a:defRPr lang="ja-JP" altLang="en-US" sz="1400" dirty="0" smtClean="0">
                <a:latin typeface="メイリオ" pitchFamily="50" charset="-128"/>
                <a:ea typeface="メイリオ" pitchFamily="50" charset="-128"/>
                <a:cs typeface="メイリオ" pitchFamily="50" charset="-128"/>
              </a:defRPr>
            </a:lvl3pPr>
            <a:lvl4pPr>
              <a:lnSpc>
                <a:spcPct val="120000"/>
              </a:lnSpc>
              <a:defRPr lang="ja-JP" altLang="en-US" sz="1400" dirty="0" smtClean="0">
                <a:latin typeface="メイリオ" pitchFamily="50" charset="-128"/>
                <a:ea typeface="メイリオ" pitchFamily="50" charset="-128"/>
                <a:cs typeface="メイリオ" pitchFamily="50" charset="-128"/>
              </a:defRPr>
            </a:lvl4pPr>
            <a:lvl5pPr>
              <a:lnSpc>
                <a:spcPct val="120000"/>
              </a:lnSpc>
              <a:defRPr lang="ja-JP" altLang="en-US" sz="1400" dirty="0">
                <a:latin typeface="メイリオ" pitchFamily="50" charset="-128"/>
                <a:ea typeface="メイリオ" pitchFamily="50" charset="-128"/>
                <a:cs typeface="メイリオ" pitchFamily="50" charset="-128"/>
              </a:defRPr>
            </a:lvl5pPr>
          </a:lstStyle>
          <a:p>
            <a:pPr lvl="0"/>
            <a:r>
              <a:rPr kumimoji="1" lang="ja-JP" altLang="en-US" dirty="0" smtClean="0"/>
              <a:t>リードを入力してください。</a:t>
            </a:r>
            <a:endParaRPr kumimoji="1" lang="en-US" altLang="ja-JP" dirty="0" smtClean="0"/>
          </a:p>
          <a:p>
            <a:pPr lvl="0"/>
            <a:r>
              <a:rPr kumimoji="1" lang="ja-JP" altLang="en-US" dirty="0" smtClean="0"/>
              <a:t>（２行まで）</a:t>
            </a:r>
            <a:endParaRPr kumimoji="1" lang="en-US" altLang="ja-JP" dirty="0" smtClean="0"/>
          </a:p>
        </p:txBody>
      </p:sp>
      <p:sp>
        <p:nvSpPr>
          <p:cNvPr id="13" name="スライド番号プレースホルダー 5"/>
          <p:cNvSpPr>
            <a:spLocks noGrp="1"/>
          </p:cNvSpPr>
          <p:nvPr>
            <p:ph type="sldNum" sz="quarter" idx="12"/>
          </p:nvPr>
        </p:nvSpPr>
        <p:spPr>
          <a:xfrm>
            <a:off x="7963503" y="6498400"/>
            <a:ext cx="1687331" cy="365125"/>
          </a:xfrm>
          <a:prstGeom prst="rect">
            <a:avLst/>
          </a:prstGeom>
        </p:spPr>
        <p:txBody>
          <a:bodyPr anchor="b"/>
          <a:lstStyle>
            <a:lvl1pPr algn="r">
              <a:defRPr sz="1050" b="1" i="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99D0D5FA-769D-4ADE-A1CA-9D54BDE987FC}" type="slidenum">
              <a:rPr lang="ja-JP" altLang="en-US" smtClean="0"/>
              <a:pPr/>
              <a:t>‹#›</a:t>
            </a:fld>
            <a:endParaRPr lang="ja-JP" altLang="en-US" dirty="0"/>
          </a:p>
        </p:txBody>
      </p:sp>
      <p:cxnSp>
        <p:nvCxnSpPr>
          <p:cNvPr id="14" name="直線コネクタ 13"/>
          <p:cNvCxnSpPr/>
          <p:nvPr userDrawn="1"/>
        </p:nvCxnSpPr>
        <p:spPr>
          <a:xfrm>
            <a:off x="319207" y="6597352"/>
            <a:ext cx="9261356" cy="0"/>
          </a:xfrm>
          <a:prstGeom prst="line">
            <a:avLst/>
          </a:prstGeom>
          <a:ln w="6350" cap="sq">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2" descr="\\is\creative\社外案件\ニッセイ情報テクノロジー\ロゴ画像\logo01.png"/>
          <p:cNvPicPr>
            <a:picLocks noChangeAspect="1" noChangeArrowheads="1"/>
          </p:cNvPicPr>
          <p:nvPr userDrawn="1"/>
        </p:nvPicPr>
        <p:blipFill>
          <a:blip r:embed="rId2" cstate="print"/>
          <a:srcRect/>
          <a:stretch>
            <a:fillRect/>
          </a:stretch>
        </p:blipFill>
        <p:spPr bwMode="auto">
          <a:xfrm>
            <a:off x="9417496" y="61640"/>
            <a:ext cx="344488" cy="523922"/>
          </a:xfrm>
          <a:prstGeom prst="rect">
            <a:avLst/>
          </a:prstGeom>
          <a:noFill/>
        </p:spPr>
      </p:pic>
      <p:sp>
        <p:nvSpPr>
          <p:cNvPr id="37" name="テキスト ボックス 36"/>
          <p:cNvSpPr txBox="1"/>
          <p:nvPr userDrawn="1"/>
        </p:nvSpPr>
        <p:spPr>
          <a:xfrm>
            <a:off x="221988" y="6632077"/>
            <a:ext cx="2765444" cy="231444"/>
          </a:xfrm>
          <a:prstGeom prst="rect">
            <a:avLst/>
          </a:prstGeom>
          <a:noFill/>
        </p:spPr>
        <p:txBody>
          <a:bodyPr wrap="none" lIns="107287" tIns="53643" rIns="107287" bIns="53643" rtlCol="0">
            <a:spAutoFit/>
          </a:bodyPr>
          <a:lstStyle/>
          <a:p>
            <a:pPr marL="0" marR="0" indent="0" algn="l" defTabSz="1072866" rtl="0" eaLnBrk="1" fontAlgn="auto" latinLnBrk="0" hangingPunct="1">
              <a:lnSpc>
                <a:spcPct val="100000"/>
              </a:lnSpc>
              <a:spcBef>
                <a:spcPts val="0"/>
              </a:spcBef>
              <a:spcAft>
                <a:spcPts val="0"/>
              </a:spcAft>
              <a:buClrTx/>
              <a:buSzTx/>
              <a:buFontTx/>
              <a:buNone/>
              <a:tabLst/>
              <a:defRPr/>
            </a:pPr>
            <a:r>
              <a:rPr kumimoji="1" lang="en-US" altLang="ja-JP" sz="800" dirty="0">
                <a:solidFill>
                  <a:schemeClr val="tx2"/>
                </a:solidFill>
                <a:latin typeface="+mn-ea"/>
                <a:ea typeface="+mn-ea"/>
                <a:cs typeface="メイリオ" pitchFamily="50" charset="-128"/>
              </a:rPr>
              <a:t>© </a:t>
            </a:r>
            <a:r>
              <a:rPr kumimoji="1" lang="en-US" altLang="ja-JP" sz="800" dirty="0" smtClean="0">
                <a:solidFill>
                  <a:schemeClr val="tx2"/>
                </a:solidFill>
                <a:latin typeface="+mn-ea"/>
                <a:ea typeface="+mn-ea"/>
                <a:cs typeface="メイリオ" pitchFamily="50" charset="-128"/>
              </a:rPr>
              <a:t>2020 </a:t>
            </a:r>
            <a:r>
              <a:rPr kumimoji="1" lang="en-US" altLang="ja-JP" sz="800" dirty="0" err="1">
                <a:solidFill>
                  <a:schemeClr val="tx2"/>
                </a:solidFill>
                <a:latin typeface="+mn-ea"/>
                <a:ea typeface="+mn-ea"/>
                <a:cs typeface="メイリオ" pitchFamily="50" charset="-128"/>
              </a:rPr>
              <a:t>Nissay</a:t>
            </a:r>
            <a:r>
              <a:rPr kumimoji="1" lang="en-US" altLang="ja-JP" sz="800" dirty="0">
                <a:solidFill>
                  <a:schemeClr val="tx2"/>
                </a:solidFill>
                <a:latin typeface="+mn-ea"/>
                <a:ea typeface="+mn-ea"/>
                <a:cs typeface="メイリオ" pitchFamily="50" charset="-128"/>
              </a:rPr>
              <a:t> Information Technology Co., Ltd</a:t>
            </a:r>
            <a:r>
              <a:rPr kumimoji="1" lang="en-US" altLang="ja-JP" sz="800" dirty="0" smtClean="0">
                <a:solidFill>
                  <a:schemeClr val="tx2"/>
                </a:solidFill>
                <a:latin typeface="+mn-ea"/>
                <a:ea typeface="+mn-ea"/>
                <a:cs typeface="メイリオ" pitchFamily="50" charset="-128"/>
              </a:rPr>
              <a:t>.</a:t>
            </a:r>
            <a:endParaRPr kumimoji="0" lang="en-US" altLang="ja-JP" sz="800" dirty="0">
              <a:solidFill>
                <a:schemeClr val="tx1"/>
              </a:solidFill>
              <a:latin typeface="+mn-ea"/>
              <a:ea typeface="+mn-ea"/>
            </a:endParaRPr>
          </a:p>
        </p:txBody>
      </p:sp>
    </p:spTree>
    <p:extLst>
      <p:ext uri="{BB962C8B-B14F-4D97-AF65-F5344CB8AC3E}">
        <p14:creationId xmlns:p14="http://schemas.microsoft.com/office/powerpoint/2010/main" val="1990374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テキスト プレースホルダー 8"/>
          <p:cNvSpPr>
            <a:spLocks noGrp="1"/>
          </p:cNvSpPr>
          <p:nvPr>
            <p:ph type="body" idx="1"/>
          </p:nvPr>
        </p:nvSpPr>
        <p:spPr>
          <a:xfrm>
            <a:off x="415925" y="692700"/>
            <a:ext cx="9074150" cy="5472607"/>
          </a:xfrm>
          <a:prstGeom prst="rect">
            <a:avLst/>
          </a:prstGeom>
        </p:spPr>
        <p:txBody>
          <a:bodyPr vert="horz" lIns="91440" tIns="45720" rIns="91440" bIns="45720" rtlCol="0">
            <a:normAutofit/>
          </a:bodyPr>
          <a:lstStyle/>
          <a:p>
            <a:pPr lvl="0"/>
            <a:r>
              <a:rPr kumimoji="1" lang="ja-JP" altLang="en-US" dirty="0" smtClean="0"/>
              <a:t>提案書テンプレート</a:t>
            </a:r>
            <a:endParaRPr kumimoji="1" lang="en-US" altLang="ja-JP" dirty="0" smtClean="0"/>
          </a:p>
          <a:p>
            <a:pPr lvl="0"/>
            <a:r>
              <a:rPr kumimoji="1" lang="ja-JP" altLang="en-US" dirty="0" smtClean="0"/>
              <a:t>バージョン情報　初版　　作成日　</a:t>
            </a:r>
            <a:r>
              <a:rPr kumimoji="1" lang="en-US" altLang="ja-JP" dirty="0" smtClean="0"/>
              <a:t>2014.3</a:t>
            </a:r>
          </a:p>
          <a:p>
            <a:pPr lvl="0"/>
            <a:endParaRPr kumimoji="1" lang="en-US" altLang="ja-JP" dirty="0" smtClean="0"/>
          </a:p>
          <a:p>
            <a:pPr lvl="0"/>
            <a:endParaRPr kumimoji="1" lang="en-US" altLang="ja-JP" dirty="0" smtClean="0"/>
          </a:p>
          <a:p>
            <a:pPr lvl="0"/>
            <a:r>
              <a:rPr kumimoji="1" lang="en-US" altLang="ja-JP" dirty="0" smtClean="0"/>
              <a:t>※</a:t>
            </a:r>
            <a:r>
              <a:rPr kumimoji="1" lang="ja-JP" altLang="en-US" dirty="0" smtClean="0"/>
              <a:t>このテンプレートの文字色およびサイズは、変更しないでください。</a:t>
            </a:r>
            <a:endParaRPr kumimoji="1" lang="en-US" altLang="ja-JP" dirty="0" smtClean="0"/>
          </a:p>
          <a:p>
            <a:pPr lvl="0"/>
            <a:endParaRPr kumimoji="1" lang="ja-JP" altLang="en-US" dirty="0"/>
          </a:p>
        </p:txBody>
      </p:sp>
    </p:spTree>
    <p:extLst>
      <p:ext uri="{BB962C8B-B14F-4D97-AF65-F5344CB8AC3E}">
        <p14:creationId xmlns:p14="http://schemas.microsoft.com/office/powerpoint/2010/main" val="29466045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3" r:id="rId3"/>
  </p:sldLayoutIdLst>
  <p:timing>
    <p:tnLst>
      <p:par>
        <p:cTn id="1" dur="indefinite" restart="never" nodeType="tmRoot"/>
      </p:par>
    </p:tnLst>
  </p:timing>
  <p:hf hdr="0" ftr="0" dt="0"/>
  <p:txStyles>
    <p:titleStyle>
      <a:lvl1pPr algn="l" defTabSz="1072866" rtl="0" eaLnBrk="1" latinLnBrk="0" hangingPunct="1">
        <a:spcBef>
          <a:spcPct val="0"/>
        </a:spcBef>
        <a:buNone/>
        <a:defRPr kumimoji="1" sz="2000" b="0" kern="1200" baseline="0">
          <a:solidFill>
            <a:schemeClr val="tx1"/>
          </a:solidFill>
          <a:latin typeface="+mj-lt"/>
          <a:ea typeface="+mj-ea"/>
          <a:cs typeface="+mj-cs"/>
        </a:defRPr>
      </a:lvl1pPr>
    </p:titleStyle>
    <p:bodyStyle>
      <a:lvl1pPr marL="0"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1pPr>
      <a:lvl2pPr marL="536433"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2pPr>
      <a:lvl3pPr marL="1072866"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3pPr>
      <a:lvl4pPr marL="1609299"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4pPr>
      <a:lvl5pPr marL="2145731"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9pPr>
    </p:bodyStyle>
    <p:other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課題解決の対象一覧</a:t>
            </a:r>
            <a:endParaRPr kumimoji="1" lang="ja-JP" altLang="en-US" dirty="0">
              <a:solidFill>
                <a:schemeClr val="tx2"/>
              </a:solidFill>
            </a:endParaRPr>
          </a:p>
        </p:txBody>
      </p:sp>
      <p:sp>
        <p:nvSpPr>
          <p:cNvPr id="3" name="スライド番号プレースホルダー 2"/>
          <p:cNvSpPr>
            <a:spLocks noGrp="1"/>
          </p:cNvSpPr>
          <p:nvPr>
            <p:ph type="sldNum" sz="quarter" idx="12"/>
          </p:nvPr>
        </p:nvSpPr>
        <p:spPr>
          <a:xfrm>
            <a:off x="8018197" y="6498400"/>
            <a:ext cx="1687331" cy="365125"/>
          </a:xfrm>
          <a:prstGeom prst="rect">
            <a:avLst/>
          </a:prstGeom>
        </p:spPr>
        <p:txBody>
          <a:bodyPr/>
          <a:lstStyle/>
          <a:p>
            <a:fld id="{99D0D5FA-769D-4ADE-A1CA-9D54BDE987FC}" type="slidenum">
              <a:rPr lang="ja-JP" altLang="en-US" smtClean="0"/>
              <a:pPr/>
              <a:t>1</a:t>
            </a:fld>
            <a:endParaRPr lang="ja-JP" altLang="en-US" dirty="0"/>
          </a:p>
        </p:txBody>
      </p:sp>
      <p:sp>
        <p:nvSpPr>
          <p:cNvPr id="72" name="テキスト ボックス 71"/>
          <p:cNvSpPr txBox="1"/>
          <p:nvPr/>
        </p:nvSpPr>
        <p:spPr>
          <a:xfrm>
            <a:off x="272480" y="836712"/>
            <a:ext cx="8340745" cy="646331"/>
          </a:xfrm>
          <a:prstGeom prst="rect">
            <a:avLst/>
          </a:prstGeom>
          <a:noFill/>
        </p:spPr>
        <p:txBody>
          <a:bodyPr wrap="none" rtlCol="0">
            <a:spAutoFit/>
          </a:bodyPr>
          <a:lstStyle/>
          <a:p>
            <a:r>
              <a:rPr kumimoji="1" lang="ja-JP" altLang="en-US" sz="1200" b="1" dirty="0" smtClean="0">
                <a:solidFill>
                  <a:schemeClr val="tx2"/>
                </a:solidFill>
                <a:latin typeface="メイリオ" pitchFamily="50" charset="-128"/>
                <a:ea typeface="メイリオ" pitchFamily="50" charset="-128"/>
                <a:cs typeface="メイリオ" pitchFamily="50" charset="-128"/>
              </a:rPr>
              <a:t>○ </a:t>
            </a:r>
            <a:r>
              <a:rPr kumimoji="1" lang="en-US" altLang="ja-JP" sz="1200" b="1" dirty="0" smtClean="0">
                <a:solidFill>
                  <a:schemeClr val="tx2"/>
                </a:solidFill>
                <a:latin typeface="メイリオ" pitchFamily="50" charset="-128"/>
                <a:ea typeface="メイリオ" pitchFamily="50" charset="-128"/>
                <a:cs typeface="メイリオ" pitchFamily="50" charset="-128"/>
              </a:rPr>
              <a:t>8/5</a:t>
            </a:r>
            <a:r>
              <a:rPr kumimoji="1" lang="ja-JP" altLang="en-US" sz="1200" b="1" dirty="0" smtClean="0">
                <a:solidFill>
                  <a:schemeClr val="tx2"/>
                </a:solidFill>
                <a:latin typeface="メイリオ" pitchFamily="50" charset="-128"/>
                <a:ea typeface="メイリオ" pitchFamily="50" charset="-128"/>
                <a:cs typeface="メイリオ" pitchFamily="50" charset="-128"/>
              </a:rPr>
              <a:t>（水）パートナー定例での付議テーマ「</a:t>
            </a:r>
            <a:r>
              <a:rPr kumimoji="1" lang="en-US" altLang="ja-JP" sz="1200" b="1" dirty="0" smtClean="0">
                <a:solidFill>
                  <a:schemeClr val="tx2"/>
                </a:solidFill>
                <a:latin typeface="メイリオ" pitchFamily="50" charset="-128"/>
                <a:ea typeface="メイリオ" pitchFamily="50" charset="-128"/>
                <a:cs typeface="メイリオ" pitchFamily="50" charset="-128"/>
              </a:rPr>
              <a:t>4.</a:t>
            </a:r>
            <a:r>
              <a:rPr kumimoji="1" lang="ja-JP" altLang="en-US" sz="1200" b="1" dirty="0" smtClean="0">
                <a:solidFill>
                  <a:schemeClr val="tx2"/>
                </a:solidFill>
                <a:latin typeface="メイリオ" pitchFamily="50" charset="-128"/>
                <a:ea typeface="メイリオ" pitchFamily="50" charset="-128"/>
                <a:cs typeface="メイリオ" pitchFamily="50" charset="-128"/>
              </a:rPr>
              <a:t>見積もり変動要素の確認」にて</a:t>
            </a:r>
            <a:r>
              <a:rPr lang="ja-JP" altLang="en-US" sz="1200" b="1" dirty="0" smtClean="0">
                <a:solidFill>
                  <a:schemeClr val="tx2"/>
                </a:solidFill>
                <a:latin typeface="メイリオ" pitchFamily="50" charset="-128"/>
                <a:ea typeface="メイリオ" pitchFamily="50" charset="-128"/>
                <a:cs typeface="メイリオ" pitchFamily="50" charset="-128"/>
              </a:rPr>
              <a:t>解決主体が</a:t>
            </a:r>
            <a:r>
              <a:rPr lang="ja-JP" altLang="en-US" sz="1200" b="1" dirty="0">
                <a:solidFill>
                  <a:schemeClr val="tx2"/>
                </a:solidFill>
                <a:latin typeface="メイリオ" pitchFamily="50" charset="-128"/>
                <a:ea typeface="メイリオ" pitchFamily="50" charset="-128"/>
                <a:cs typeface="メイリオ" pitchFamily="50" charset="-128"/>
              </a:rPr>
              <a:t>契約管理</a:t>
            </a:r>
            <a:r>
              <a:rPr lang="ja-JP" altLang="en-US" sz="1200" b="1" dirty="0" smtClean="0">
                <a:solidFill>
                  <a:schemeClr val="tx2"/>
                </a:solidFill>
                <a:latin typeface="メイリオ" pitchFamily="50" charset="-128"/>
                <a:ea typeface="メイリオ" pitchFamily="50" charset="-128"/>
                <a:cs typeface="メイリオ" pitchFamily="50" charset="-128"/>
              </a:rPr>
              <a:t>となっている、</a:t>
            </a:r>
            <a:endParaRPr lang="en-US" altLang="ja-JP" sz="1200" b="1" dirty="0" smtClean="0">
              <a:solidFill>
                <a:schemeClr val="tx2"/>
              </a:solidFill>
              <a:latin typeface="メイリオ" pitchFamily="50" charset="-128"/>
              <a:ea typeface="メイリオ" pitchFamily="50" charset="-128"/>
              <a:cs typeface="メイリオ" pitchFamily="50" charset="-128"/>
            </a:endParaRPr>
          </a:p>
          <a:p>
            <a:r>
              <a:rPr lang="ja-JP" altLang="en-US" sz="1200" b="1" dirty="0" smtClean="0">
                <a:solidFill>
                  <a:schemeClr val="tx2"/>
                </a:solidFill>
                <a:latin typeface="メイリオ" pitchFamily="50" charset="-128"/>
                <a:ea typeface="メイリオ" pitchFamily="50" charset="-128"/>
                <a:cs typeface="メイリオ" pitchFamily="50" charset="-128"/>
              </a:rPr>
              <a:t>　かつ複数領域に影響が想定されるものをピックアップのうえシステム方式を含めた対応前提を共有する。</a:t>
            </a:r>
            <a:endParaRPr lang="en-US" altLang="ja-JP" sz="1200" b="1" dirty="0" smtClean="0">
              <a:solidFill>
                <a:schemeClr val="tx2"/>
              </a:solidFill>
              <a:latin typeface="メイリオ" pitchFamily="50" charset="-128"/>
              <a:ea typeface="メイリオ" pitchFamily="50" charset="-128"/>
              <a:cs typeface="メイリオ" pitchFamily="50" charset="-128"/>
            </a:endParaRPr>
          </a:p>
          <a:p>
            <a:endParaRPr lang="en-US" altLang="ja-JP" sz="1200" b="1" dirty="0" smtClean="0">
              <a:solidFill>
                <a:schemeClr val="tx2"/>
              </a:solidFill>
              <a:latin typeface="メイリオ" pitchFamily="50" charset="-128"/>
              <a:ea typeface="メイリオ" pitchFamily="50" charset="-128"/>
              <a:cs typeface="メイリオ"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1623096958"/>
              </p:ext>
            </p:extLst>
          </p:nvPr>
        </p:nvGraphicFramePr>
        <p:xfrm>
          <a:off x="272480" y="1700808"/>
          <a:ext cx="9505056" cy="2690752"/>
        </p:xfrm>
        <a:graphic>
          <a:graphicData uri="http://schemas.openxmlformats.org/drawingml/2006/table">
            <a:tbl>
              <a:tblPr>
                <a:tableStyleId>{5C22544A-7EE6-4342-B048-85BDC9FD1C3A}</a:tableStyleId>
              </a:tblPr>
              <a:tblGrid>
                <a:gridCol w="360040">
                  <a:extLst>
                    <a:ext uri="{9D8B030D-6E8A-4147-A177-3AD203B41FA5}">
                      <a16:colId xmlns:a16="http://schemas.microsoft.com/office/drawing/2014/main" val="255875251"/>
                    </a:ext>
                  </a:extLst>
                </a:gridCol>
                <a:gridCol w="1728192">
                  <a:extLst>
                    <a:ext uri="{9D8B030D-6E8A-4147-A177-3AD203B41FA5}">
                      <a16:colId xmlns:a16="http://schemas.microsoft.com/office/drawing/2014/main" val="2043232937"/>
                    </a:ext>
                  </a:extLst>
                </a:gridCol>
                <a:gridCol w="2376264">
                  <a:extLst>
                    <a:ext uri="{9D8B030D-6E8A-4147-A177-3AD203B41FA5}">
                      <a16:colId xmlns:a16="http://schemas.microsoft.com/office/drawing/2014/main" val="3229079070"/>
                    </a:ext>
                  </a:extLst>
                </a:gridCol>
                <a:gridCol w="2088232">
                  <a:extLst>
                    <a:ext uri="{9D8B030D-6E8A-4147-A177-3AD203B41FA5}">
                      <a16:colId xmlns:a16="http://schemas.microsoft.com/office/drawing/2014/main" val="3324719547"/>
                    </a:ext>
                  </a:extLst>
                </a:gridCol>
                <a:gridCol w="2952328">
                  <a:extLst>
                    <a:ext uri="{9D8B030D-6E8A-4147-A177-3AD203B41FA5}">
                      <a16:colId xmlns:a16="http://schemas.microsoft.com/office/drawing/2014/main" val="2738303022"/>
                    </a:ext>
                  </a:extLst>
                </a:gridCol>
              </a:tblGrid>
              <a:tr h="244502">
                <a:tc>
                  <a:txBody>
                    <a:bodyPr/>
                    <a:lstStyle/>
                    <a:p>
                      <a:pPr algn="l" fontAlgn="ctr"/>
                      <a:r>
                        <a:rPr lang="en-US" altLang="ja-JP" sz="1100" b="1" i="0" u="none" strike="noStrike" dirty="0" smtClean="0">
                          <a:solidFill>
                            <a:schemeClr val="bg1"/>
                          </a:solidFill>
                          <a:effectLst/>
                          <a:latin typeface="游ゴシック" panose="020B0400000000000000" pitchFamily="50" charset="-128"/>
                          <a:ea typeface="游ゴシック" panose="020B0400000000000000" pitchFamily="50" charset="-128"/>
                        </a:rPr>
                        <a:t>No.</a:t>
                      </a:r>
                      <a:endPar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086" marR="9086" marT="9086" marB="0" anchor="ctr">
                    <a:solidFill>
                      <a:schemeClr val="accent6"/>
                    </a:solidFill>
                  </a:tcPr>
                </a:tc>
                <a:tc>
                  <a:txBody>
                    <a:bodyPr/>
                    <a:lstStyle/>
                    <a:p>
                      <a:pPr algn="l" fontAlgn="ctr"/>
                      <a:r>
                        <a:rPr lang="ja-JP" altLang="en-US" sz="1100" b="1" u="none" strike="noStrike" dirty="0" smtClean="0">
                          <a:solidFill>
                            <a:schemeClr val="bg1"/>
                          </a:solidFill>
                          <a:effectLst/>
                        </a:rPr>
                        <a:t>変動内容（要件内容）</a:t>
                      </a:r>
                      <a:endPar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086" marR="9086" marT="9086" marB="0" anchor="ctr">
                    <a:solidFill>
                      <a:schemeClr val="accent6"/>
                    </a:solidFill>
                  </a:tcPr>
                </a:tc>
                <a:tc>
                  <a:txBody>
                    <a:bodyPr/>
                    <a:lstStyle/>
                    <a:p>
                      <a:pPr algn="l" fontAlgn="ctr"/>
                      <a:r>
                        <a:rPr lang="ja-JP" altLang="en-US" sz="1100" b="1" i="0" u="none" strike="noStrike" dirty="0" smtClean="0">
                          <a:solidFill>
                            <a:schemeClr val="bg1"/>
                          </a:solidFill>
                          <a:effectLst/>
                          <a:latin typeface="+mn-lt"/>
                          <a:ea typeface="+mn-ea"/>
                        </a:rPr>
                        <a:t>対応概要</a:t>
                      </a:r>
                      <a:endPar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086" marR="9086" marT="9086" marB="0" anchor="ctr">
                    <a:solidFill>
                      <a:schemeClr val="accent6"/>
                    </a:solidFill>
                  </a:tcPr>
                </a:tc>
                <a:tc>
                  <a:txBody>
                    <a:bodyPr/>
                    <a:lstStyle/>
                    <a:p>
                      <a:pPr algn="l" fontAlgn="ctr"/>
                      <a:r>
                        <a:rPr lang="ja-JP" altLang="en-US" sz="1100" b="1" i="0" u="none" strike="noStrike" dirty="0" smtClean="0">
                          <a:solidFill>
                            <a:schemeClr val="bg1"/>
                          </a:solidFill>
                          <a:effectLst/>
                          <a:latin typeface="游ゴシック" panose="020B0400000000000000" pitchFamily="50" charset="-128"/>
                          <a:ea typeface="游ゴシック" panose="020B0400000000000000" pitchFamily="50" charset="-128"/>
                        </a:rPr>
                        <a:t>変更の背景（課題</a:t>
                      </a:r>
                      <a:r>
                        <a:rPr lang="en-US" altLang="ja-JP" sz="1100" b="1" i="0" u="none" strike="noStrike" dirty="0" smtClean="0">
                          <a:solidFill>
                            <a:schemeClr val="bg1"/>
                          </a:solidFill>
                          <a:effectLst/>
                          <a:latin typeface="游ゴシック" panose="020B0400000000000000" pitchFamily="50" charset="-128"/>
                          <a:ea typeface="游ゴシック" panose="020B0400000000000000" pitchFamily="50" charset="-128"/>
                        </a:rPr>
                        <a:t>No</a:t>
                      </a:r>
                      <a:r>
                        <a:rPr lang="ja-JP" altLang="en-US" sz="1100" b="1" i="0" u="none" strike="noStrike" dirty="0" smtClean="0">
                          <a:solidFill>
                            <a:schemeClr val="bg1"/>
                          </a:solidFill>
                          <a:effectLst/>
                          <a:latin typeface="游ゴシック" panose="020B0400000000000000" pitchFamily="50" charset="-128"/>
                          <a:ea typeface="游ゴシック" panose="020B0400000000000000" pitchFamily="50" charset="-128"/>
                        </a:rPr>
                        <a:t>等）</a:t>
                      </a:r>
                      <a:endPar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086" marR="9086" marT="9086" marB="0" anchor="ctr">
                    <a:solidFill>
                      <a:schemeClr val="accent6"/>
                    </a:solidFill>
                  </a:tcPr>
                </a:tc>
                <a:tc>
                  <a:txBody>
                    <a:bodyPr/>
                    <a:lstStyle/>
                    <a:p>
                      <a:pPr algn="l" fontAlgn="ctr"/>
                      <a:r>
                        <a:rPr lang="ja-JP" altLang="en-US" sz="1100" b="1" i="0" u="none" strike="noStrike" dirty="0" smtClean="0">
                          <a:solidFill>
                            <a:schemeClr val="bg1"/>
                          </a:solidFill>
                          <a:effectLst/>
                          <a:latin typeface="游ゴシック" panose="020B0400000000000000" pitchFamily="50" charset="-128"/>
                          <a:ea typeface="游ゴシック" panose="020B0400000000000000" pitchFamily="50" charset="-128"/>
                        </a:rPr>
                        <a:t>影響領域</a:t>
                      </a:r>
                      <a:endPar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086" marR="9086" marT="9086" marB="0" anchor="ctr">
                    <a:solidFill>
                      <a:schemeClr val="accent6"/>
                    </a:solidFill>
                  </a:tcPr>
                </a:tc>
                <a:extLst>
                  <a:ext uri="{0D108BD9-81ED-4DB2-BD59-A6C34878D82A}">
                    <a16:rowId xmlns:a16="http://schemas.microsoft.com/office/drawing/2014/main" val="3316430027"/>
                  </a:ext>
                </a:extLst>
              </a:tr>
              <a:tr h="244502">
                <a:tc>
                  <a:txBody>
                    <a:bodyPr/>
                    <a:lstStyle/>
                    <a:p>
                      <a:pPr algn="l" fontAlgn="ctr"/>
                      <a:r>
                        <a:rPr lang="ja-JP" altLang="en-US" sz="1100" b="0" i="0" u="none" strike="noStrike" dirty="0" smtClean="0">
                          <a:solidFill>
                            <a:schemeClr val="tx1"/>
                          </a:solidFill>
                          <a:effectLst/>
                          <a:latin typeface="+mn-ea"/>
                          <a:ea typeface="+mn-ea"/>
                        </a:rPr>
                        <a:t>４</a:t>
                      </a:r>
                      <a:endParaRPr lang="en-US" altLang="ja-JP" sz="1100" b="0" i="0" u="none" strike="noStrike" dirty="0">
                        <a:solidFill>
                          <a:schemeClr val="tx1"/>
                        </a:solidFill>
                        <a:effectLst/>
                        <a:latin typeface="+mn-ea"/>
                        <a:ea typeface="+mn-ea"/>
                      </a:endParaRPr>
                    </a:p>
                  </a:txBody>
                  <a:tcPr marL="9086" marR="9086" marT="9086" marB="0" anchor="ctr">
                    <a:solidFill>
                      <a:schemeClr val="accent5">
                        <a:lumMod val="20000"/>
                        <a:lumOff val="80000"/>
                      </a:schemeClr>
                    </a:solidFill>
                  </a:tcPr>
                </a:tc>
                <a:tc>
                  <a:txBody>
                    <a:bodyPr/>
                    <a:lstStyle/>
                    <a:p>
                      <a:pPr algn="l" fontAlgn="ctr"/>
                      <a:r>
                        <a:rPr lang="ja-JP" altLang="en-US" sz="1100" b="0" i="0" u="none" strike="noStrike" dirty="0" smtClean="0">
                          <a:solidFill>
                            <a:schemeClr val="tx1"/>
                          </a:solidFill>
                          <a:effectLst/>
                          <a:latin typeface="+mn-ea"/>
                          <a:ea typeface="+mn-ea"/>
                        </a:rPr>
                        <a:t>一次査定工程のスキップ対応</a:t>
                      </a:r>
                      <a:endParaRPr lang="en-US" altLang="ja-JP" sz="1100" b="0" i="0" u="none" strike="noStrike" dirty="0">
                        <a:solidFill>
                          <a:schemeClr val="tx1"/>
                        </a:solidFill>
                        <a:effectLst/>
                        <a:latin typeface="+mn-ea"/>
                        <a:ea typeface="+mn-ea"/>
                      </a:endParaRPr>
                    </a:p>
                  </a:txBody>
                  <a:tcPr marL="9086" marR="9086" marT="9086" marB="0" anchor="ctr">
                    <a:solidFill>
                      <a:schemeClr val="accent5">
                        <a:lumMod val="20000"/>
                        <a:lumOff val="80000"/>
                      </a:schemeClr>
                    </a:solidFill>
                  </a:tcPr>
                </a:tc>
                <a:tc>
                  <a:txBody>
                    <a:bodyPr/>
                    <a:lstStyle/>
                    <a:p>
                      <a:pPr algn="l" fontAlgn="ctr"/>
                      <a:r>
                        <a:rPr lang="ja-JP" altLang="en-US" sz="1100" b="0" i="0" u="none" strike="noStrike" dirty="0" smtClean="0">
                          <a:solidFill>
                            <a:srgbClr val="000000"/>
                          </a:solidFill>
                          <a:effectLst/>
                          <a:latin typeface="+mn-ea"/>
                          <a:ea typeface="+mn-ea"/>
                        </a:rPr>
                        <a:t>一定条件を満たす場合有人査定に回さずに条件付き対応待ち工程へ直接遷移する。</a:t>
                      </a:r>
                      <a:endParaRPr lang="ja-JP" altLang="en-US" sz="1100" b="0" i="0" u="none" strike="noStrike" dirty="0">
                        <a:solidFill>
                          <a:srgbClr val="000000"/>
                        </a:solidFill>
                        <a:effectLst/>
                        <a:latin typeface="+mn-ea"/>
                        <a:ea typeface="+mn-ea"/>
                      </a:endParaRPr>
                    </a:p>
                  </a:txBody>
                  <a:tcPr marL="9086" marR="9086" marT="9086" marB="0" anchor="ctr">
                    <a:solidFill>
                      <a:schemeClr val="accent5">
                        <a:lumMod val="20000"/>
                        <a:lumOff val="80000"/>
                      </a:schemeClr>
                    </a:solidFill>
                  </a:tcPr>
                </a:tc>
                <a:tc>
                  <a:txBody>
                    <a:bodyPr/>
                    <a:lstStyle/>
                    <a:p>
                      <a:pPr algn="l" fontAlgn="ctr"/>
                      <a:r>
                        <a:rPr lang="ja-JP" altLang="en-US" sz="1100" b="0" i="0" u="none" strike="noStrike" dirty="0" smtClean="0">
                          <a:solidFill>
                            <a:schemeClr val="tx1"/>
                          </a:solidFill>
                          <a:effectLst/>
                          <a:latin typeface="Meiryo UI" panose="020B0604030504040204" pitchFamily="50" charset="-128"/>
                          <a:ea typeface="Meiryo UI" panose="020B0604030504040204" pitchFamily="50" charset="-128"/>
                        </a:rPr>
                        <a:t>課題</a:t>
                      </a:r>
                      <a:r>
                        <a:rPr lang="en-US" altLang="ja-JP" sz="1100" b="0" i="0" u="none" strike="noStrike" dirty="0" smtClean="0">
                          <a:solidFill>
                            <a:schemeClr val="tx1"/>
                          </a:solidFill>
                          <a:effectLst/>
                          <a:latin typeface="Meiryo UI" panose="020B0604030504040204" pitchFamily="50" charset="-128"/>
                          <a:ea typeface="Meiryo UI" panose="020B0604030504040204" pitchFamily="50" charset="-128"/>
                        </a:rPr>
                        <a:t>130</a:t>
                      </a:r>
                      <a:endParaRPr lang="en-US" altLang="ja-JP" sz="1100" b="0" i="0" u="none" strike="noStrike" dirty="0">
                        <a:solidFill>
                          <a:schemeClr val="tx1"/>
                        </a:solidFill>
                        <a:effectLst/>
                        <a:latin typeface="Meiryo UI" panose="020B0604030504040204" pitchFamily="50" charset="-128"/>
                        <a:ea typeface="Meiryo UI" panose="020B0604030504040204" pitchFamily="50" charset="-128"/>
                      </a:endParaRPr>
                    </a:p>
                  </a:txBody>
                  <a:tcPr marL="9086" marR="9086" marT="9086" marB="0" anchor="ctr">
                    <a:solidFill>
                      <a:schemeClr val="accent5">
                        <a:lumMod val="20000"/>
                        <a:lumOff val="80000"/>
                      </a:schemeClr>
                    </a:solidFill>
                  </a:tcPr>
                </a:tc>
                <a:tc>
                  <a:txBody>
                    <a:bodyPr/>
                    <a:lstStyle/>
                    <a:p>
                      <a:pPr algn="l" fontAlgn="ctr"/>
                      <a:r>
                        <a:rPr lang="ja-JP" altLang="en-US" sz="1100" b="0" i="0" u="none" strike="noStrike" dirty="0" smtClean="0">
                          <a:solidFill>
                            <a:srgbClr val="000000"/>
                          </a:solidFill>
                          <a:effectLst/>
                          <a:latin typeface="+mn-ea"/>
                          <a:ea typeface="+mn-ea"/>
                        </a:rPr>
                        <a:t>契約管理（新契約、</a:t>
                      </a:r>
                      <a:r>
                        <a:rPr lang="en-US" altLang="ja-JP" sz="1100" b="0" i="0" u="none" strike="noStrike" dirty="0" smtClean="0">
                          <a:solidFill>
                            <a:srgbClr val="000000"/>
                          </a:solidFill>
                          <a:effectLst/>
                          <a:latin typeface="+mn-ea"/>
                          <a:ea typeface="+mn-ea"/>
                        </a:rPr>
                        <a:t>WF</a:t>
                      </a:r>
                      <a:r>
                        <a:rPr lang="ja-JP" altLang="en-US" sz="1100" b="0" i="0" u="none" strike="noStrike" dirty="0" smtClean="0">
                          <a:solidFill>
                            <a:srgbClr val="000000"/>
                          </a:solidFill>
                          <a:effectLst/>
                          <a:latin typeface="+mn-ea"/>
                          <a:ea typeface="+mn-ea"/>
                        </a:rPr>
                        <a:t>）</a:t>
                      </a:r>
                      <a:endParaRPr lang="ja-JP" altLang="en-US" sz="1100" b="0" i="0" u="none" strike="noStrike" dirty="0">
                        <a:solidFill>
                          <a:srgbClr val="000000"/>
                        </a:solidFill>
                        <a:effectLst/>
                        <a:latin typeface="+mn-ea"/>
                        <a:ea typeface="+mn-ea"/>
                      </a:endParaRPr>
                    </a:p>
                  </a:txBody>
                  <a:tcPr marL="9086" marR="9086" marT="9086" marB="0" anchor="ctr">
                    <a:solidFill>
                      <a:schemeClr val="accent5">
                        <a:lumMod val="20000"/>
                        <a:lumOff val="80000"/>
                      </a:schemeClr>
                    </a:solidFill>
                  </a:tcPr>
                </a:tc>
                <a:extLst>
                  <a:ext uri="{0D108BD9-81ED-4DB2-BD59-A6C34878D82A}">
                    <a16:rowId xmlns:a16="http://schemas.microsoft.com/office/drawing/2014/main" val="4052706818"/>
                  </a:ext>
                </a:extLst>
              </a:tr>
              <a:tr h="244502">
                <a:tc>
                  <a:txBody>
                    <a:bodyPr/>
                    <a:lstStyle/>
                    <a:p>
                      <a:pPr algn="l" fontAlgn="ctr"/>
                      <a:r>
                        <a:rPr lang="ja-JP" altLang="en-US" sz="1100" b="0" i="0" u="none" strike="noStrike" dirty="0" smtClean="0">
                          <a:solidFill>
                            <a:schemeClr val="tx1"/>
                          </a:solidFill>
                          <a:effectLst/>
                          <a:latin typeface="+mn-ea"/>
                          <a:ea typeface="+mn-ea"/>
                        </a:rPr>
                        <a:t>７</a:t>
                      </a:r>
                      <a:endParaRPr lang="en-US" altLang="ja-JP" sz="1100" b="0" i="0" u="none" strike="noStrike" dirty="0">
                        <a:solidFill>
                          <a:schemeClr val="tx1"/>
                        </a:solidFill>
                        <a:effectLst/>
                        <a:latin typeface="+mn-ea"/>
                        <a:ea typeface="+mn-ea"/>
                      </a:endParaRPr>
                    </a:p>
                  </a:txBody>
                  <a:tcPr marL="9086" marR="9086" marT="9086" marB="0" anchor="ctr">
                    <a:solidFill>
                      <a:schemeClr val="accent5">
                        <a:lumMod val="20000"/>
                        <a:lumOff val="80000"/>
                      </a:schemeClr>
                    </a:solidFill>
                  </a:tcPr>
                </a:tc>
                <a:tc>
                  <a:txBody>
                    <a:bodyPr/>
                    <a:lstStyle/>
                    <a:p>
                      <a:pPr algn="l" fontAlgn="ctr"/>
                      <a:r>
                        <a:rPr lang="ja-JP" altLang="en-US" sz="1100" b="0" i="1" u="none" strike="noStrike" dirty="0" smtClean="0">
                          <a:solidFill>
                            <a:schemeClr val="tx1"/>
                          </a:solidFill>
                          <a:effectLst/>
                          <a:latin typeface="+mn-ea"/>
                          <a:ea typeface="+mn-ea"/>
                        </a:rPr>
                        <a:t>既契約マイページへの帳票搭載</a:t>
                      </a:r>
                      <a:endParaRPr lang="en-US" altLang="ja-JP" sz="1100" b="0" i="0" u="none" strike="noStrike" dirty="0">
                        <a:solidFill>
                          <a:schemeClr val="tx1"/>
                        </a:solidFill>
                        <a:effectLst/>
                        <a:latin typeface="+mn-ea"/>
                        <a:ea typeface="+mn-ea"/>
                      </a:endParaRPr>
                    </a:p>
                  </a:txBody>
                  <a:tcPr marL="9086" marR="9086" marT="9086" marB="0" anchor="ctr">
                    <a:solidFill>
                      <a:schemeClr val="accent5">
                        <a:lumMod val="20000"/>
                        <a:lumOff val="80000"/>
                      </a:schemeClr>
                    </a:solidFill>
                  </a:tcPr>
                </a:tc>
                <a:tc>
                  <a:txBody>
                    <a:bodyPr/>
                    <a:lstStyle/>
                    <a:p>
                      <a:pPr algn="l" fontAlgn="ctr"/>
                      <a:r>
                        <a:rPr lang="ja-JP" altLang="en-US" sz="1100" b="0" i="0" u="none" strike="noStrike" dirty="0" smtClean="0">
                          <a:solidFill>
                            <a:srgbClr val="000000"/>
                          </a:solidFill>
                          <a:effectLst/>
                          <a:latin typeface="+mn-ea"/>
                          <a:ea typeface="+mn-ea"/>
                        </a:rPr>
                        <a:t>意向確認書と特別条件承諾書を既契約マイページに新たに搭載する。</a:t>
                      </a:r>
                      <a:endParaRPr lang="ja-JP" altLang="en-US" sz="1100" b="0" i="0" u="none" strike="noStrike" dirty="0">
                        <a:solidFill>
                          <a:srgbClr val="000000"/>
                        </a:solidFill>
                        <a:effectLst/>
                        <a:latin typeface="+mn-ea"/>
                        <a:ea typeface="+mn-ea"/>
                      </a:endParaRPr>
                    </a:p>
                  </a:txBody>
                  <a:tcPr marL="9086" marR="9086" marT="9086" marB="0" anchor="ctr">
                    <a:solidFill>
                      <a:schemeClr val="accent5">
                        <a:lumMod val="20000"/>
                        <a:lumOff val="80000"/>
                      </a:schemeClr>
                    </a:solidFill>
                  </a:tcPr>
                </a:tc>
                <a:tc>
                  <a:txBody>
                    <a:bodyPr/>
                    <a:lstStyle/>
                    <a:p>
                      <a:pPr algn="l" fontAlgn="ctr"/>
                      <a:r>
                        <a:rPr lang="ja-JP" altLang="en-US" sz="1100" b="0" i="0" u="none" strike="noStrike" dirty="0" smtClean="0">
                          <a:solidFill>
                            <a:schemeClr val="tx1"/>
                          </a:solidFill>
                          <a:effectLst/>
                          <a:latin typeface="Meiryo UI" panose="020B0604030504040204" pitchFamily="50" charset="-128"/>
                          <a:ea typeface="Meiryo UI" panose="020B0604030504040204" pitchFamily="50" charset="-128"/>
                        </a:rPr>
                        <a:t>課題</a:t>
                      </a:r>
                      <a:r>
                        <a:rPr lang="en-US" altLang="ja-JP" sz="1100" b="0" i="0" u="none" strike="noStrike" dirty="0" smtClean="0">
                          <a:solidFill>
                            <a:schemeClr val="tx1"/>
                          </a:solidFill>
                          <a:effectLst/>
                          <a:latin typeface="Meiryo UI" panose="020B0604030504040204" pitchFamily="50" charset="-128"/>
                          <a:ea typeface="Meiryo UI" panose="020B0604030504040204" pitchFamily="50" charset="-128"/>
                        </a:rPr>
                        <a:t>139</a:t>
                      </a:r>
                      <a:endParaRPr lang="en-US" altLang="ja-JP" sz="1100" b="0" i="0" u="none" strike="noStrike" dirty="0">
                        <a:solidFill>
                          <a:schemeClr val="tx1"/>
                        </a:solidFill>
                        <a:effectLst/>
                        <a:latin typeface="Meiryo UI" panose="020B0604030504040204" pitchFamily="50" charset="-128"/>
                        <a:ea typeface="Meiryo UI" panose="020B0604030504040204" pitchFamily="50" charset="-128"/>
                      </a:endParaRPr>
                    </a:p>
                  </a:txBody>
                  <a:tcPr marL="9086" marR="9086" marT="9086" marB="0" anchor="ctr">
                    <a:solidFill>
                      <a:schemeClr val="accent5">
                        <a:lumMod val="20000"/>
                        <a:lumOff val="80000"/>
                      </a:schemeClr>
                    </a:solidFill>
                  </a:tcPr>
                </a:tc>
                <a:tc>
                  <a:txBody>
                    <a:bodyPr/>
                    <a:lstStyle/>
                    <a:p>
                      <a:pPr algn="l" fontAlgn="ctr"/>
                      <a:r>
                        <a:rPr lang="en-US" altLang="ja-JP" sz="1100" b="0" i="0" u="none" strike="noStrike" dirty="0" smtClean="0">
                          <a:solidFill>
                            <a:srgbClr val="000000"/>
                          </a:solidFill>
                          <a:effectLst/>
                          <a:latin typeface="+mn-ea"/>
                          <a:ea typeface="+mn-ea"/>
                        </a:rPr>
                        <a:t>Web</a:t>
                      </a:r>
                      <a:r>
                        <a:rPr lang="ja-JP" altLang="en-US" sz="1100" b="0" i="0" u="none" strike="noStrike" dirty="0" smtClean="0">
                          <a:solidFill>
                            <a:srgbClr val="000000"/>
                          </a:solidFill>
                          <a:effectLst/>
                          <a:latin typeface="+mn-ea"/>
                          <a:ea typeface="+mn-ea"/>
                        </a:rPr>
                        <a:t>申込、販売支援（</a:t>
                      </a:r>
                      <a:r>
                        <a:rPr lang="en-US" altLang="ja-JP" sz="1100" b="0" i="0" u="none" strike="noStrike" dirty="0" smtClean="0">
                          <a:solidFill>
                            <a:srgbClr val="000000"/>
                          </a:solidFill>
                          <a:effectLst/>
                          <a:latin typeface="+mn-ea"/>
                          <a:ea typeface="+mn-ea"/>
                        </a:rPr>
                        <a:t>API</a:t>
                      </a:r>
                      <a:r>
                        <a:rPr lang="ja-JP" altLang="en-US" sz="1100" b="0" i="0" u="none" strike="noStrike" dirty="0" smtClean="0">
                          <a:solidFill>
                            <a:srgbClr val="000000"/>
                          </a:solidFill>
                          <a:effectLst/>
                          <a:latin typeface="+mn-ea"/>
                          <a:ea typeface="+mn-ea"/>
                        </a:rPr>
                        <a:t>）、契約管理（新契約）、顧客管理、既契約マイページ</a:t>
                      </a:r>
                      <a:endParaRPr lang="ja-JP" altLang="en-US" sz="1100" b="0" i="0" u="none" strike="noStrike" dirty="0">
                        <a:solidFill>
                          <a:srgbClr val="000000"/>
                        </a:solidFill>
                        <a:effectLst/>
                        <a:latin typeface="+mn-ea"/>
                        <a:ea typeface="+mn-ea"/>
                      </a:endParaRPr>
                    </a:p>
                  </a:txBody>
                  <a:tcPr marL="9086" marR="9086" marT="9086" marB="0" anchor="ctr">
                    <a:solidFill>
                      <a:schemeClr val="accent5">
                        <a:lumMod val="20000"/>
                        <a:lumOff val="80000"/>
                      </a:schemeClr>
                    </a:solidFill>
                  </a:tcPr>
                </a:tc>
                <a:extLst>
                  <a:ext uri="{0D108BD9-81ED-4DB2-BD59-A6C34878D82A}">
                    <a16:rowId xmlns:a16="http://schemas.microsoft.com/office/drawing/2014/main" val="1191829122"/>
                  </a:ext>
                </a:extLst>
              </a:tr>
              <a:tr h="244502">
                <a:tc>
                  <a:txBody>
                    <a:bodyPr/>
                    <a:lstStyle/>
                    <a:p>
                      <a:pPr algn="l" fontAlgn="ctr"/>
                      <a:r>
                        <a:rPr lang="en-US" altLang="ja-JP" sz="1100" b="0" i="0" u="none" strike="noStrike" dirty="0" smtClean="0">
                          <a:solidFill>
                            <a:schemeClr val="tx1"/>
                          </a:solidFill>
                          <a:effectLst/>
                          <a:latin typeface="+mn-ea"/>
                          <a:ea typeface="+mn-ea"/>
                        </a:rPr>
                        <a:t>10</a:t>
                      </a:r>
                      <a:endParaRPr lang="en-US" sz="1100" b="0" i="0" u="none" strike="noStrike" dirty="0">
                        <a:solidFill>
                          <a:schemeClr val="tx1"/>
                        </a:solidFill>
                        <a:effectLst/>
                        <a:latin typeface="+mn-ea"/>
                        <a:ea typeface="+mn-ea"/>
                      </a:endParaRPr>
                    </a:p>
                  </a:txBody>
                  <a:tcPr marL="9086" marR="9086" marT="9086" marB="0" anchor="ctr">
                    <a:solidFill>
                      <a:schemeClr val="accent5">
                        <a:lumMod val="20000"/>
                        <a:lumOff val="80000"/>
                      </a:schemeClr>
                    </a:solidFill>
                  </a:tcPr>
                </a:tc>
                <a:tc>
                  <a:txBody>
                    <a:bodyPr/>
                    <a:lstStyle/>
                    <a:p>
                      <a:pPr algn="l" fontAlgn="ctr"/>
                      <a:r>
                        <a:rPr lang="ja-JP" altLang="en-US" sz="1100" u="none" strike="noStrike" dirty="0" smtClean="0">
                          <a:solidFill>
                            <a:schemeClr val="tx1"/>
                          </a:solidFill>
                          <a:effectLst/>
                          <a:latin typeface="+mn-ea"/>
                          <a:ea typeface="+mn-ea"/>
                        </a:rPr>
                        <a:t>同時申込の通算チェック対応</a:t>
                      </a:r>
                      <a:endParaRPr lang="en-US" sz="1100" b="0" i="0" u="none" strike="noStrike" dirty="0">
                        <a:solidFill>
                          <a:schemeClr val="tx1"/>
                        </a:solidFill>
                        <a:effectLst/>
                        <a:latin typeface="+mn-ea"/>
                        <a:ea typeface="+mn-ea"/>
                      </a:endParaRPr>
                    </a:p>
                  </a:txBody>
                  <a:tcPr marL="9086" marR="9086" marT="9086" marB="0" anchor="ctr">
                    <a:solidFill>
                      <a:schemeClr val="accent5">
                        <a:lumMod val="20000"/>
                        <a:lumOff val="80000"/>
                      </a:schemeClr>
                    </a:solidFill>
                  </a:tcPr>
                </a:tc>
                <a:tc>
                  <a:txBody>
                    <a:bodyPr/>
                    <a:lstStyle/>
                    <a:p>
                      <a:pPr algn="l" fontAlgn="ctr"/>
                      <a:r>
                        <a:rPr lang="ja-JP" altLang="en-US" sz="1100" b="0" i="0" u="none" strike="noStrike" dirty="0" smtClean="0">
                          <a:solidFill>
                            <a:schemeClr val="tx1"/>
                          </a:solidFill>
                          <a:effectLst/>
                          <a:latin typeface="+mn-ea"/>
                          <a:ea typeface="+mn-ea"/>
                        </a:rPr>
                        <a:t>複数商品の同時申込時に対象申込のみで通算オーバー時はエラーとする。</a:t>
                      </a:r>
                      <a:endParaRPr lang="en-US" altLang="ja-JP" sz="1100" b="0" i="0" u="none" strike="noStrike" dirty="0" smtClean="0">
                        <a:solidFill>
                          <a:schemeClr val="tx1"/>
                        </a:solidFill>
                        <a:effectLst/>
                        <a:latin typeface="+mn-ea"/>
                        <a:ea typeface="+mn-ea"/>
                      </a:endParaRPr>
                    </a:p>
                  </a:txBody>
                  <a:tcPr marL="9086" marR="9086" marT="9086" marB="0" anchor="ctr">
                    <a:solidFill>
                      <a:schemeClr val="accent5">
                        <a:lumMod val="20000"/>
                        <a:lumOff val="80000"/>
                      </a:schemeClr>
                    </a:solidFill>
                  </a:tcPr>
                </a:tc>
                <a:tc>
                  <a:txBody>
                    <a:bodyPr/>
                    <a:lstStyle/>
                    <a:p>
                      <a:pPr marL="0" marR="0" lvl="0" indent="0" algn="l" defTabSz="1072866" rtl="0" eaLnBrk="1" fontAlgn="ctr"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n-cs"/>
                        </a:rPr>
                        <a:t>課題</a:t>
                      </a:r>
                      <a:r>
                        <a:rPr kumimoji="1" lang="en-US" altLang="ja-JP" sz="1100" b="0" i="0" u="none" strike="noStrike" kern="120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n-cs"/>
                        </a:rPr>
                        <a:t>116</a:t>
                      </a:r>
                      <a:endParaRPr lang="en-US" altLang="ja-JP" sz="11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9086" marR="9086" marT="9086" marB="0" anchor="ctr">
                    <a:solidFill>
                      <a:schemeClr val="accent5">
                        <a:lumMod val="20000"/>
                        <a:lumOff val="80000"/>
                      </a:schemeClr>
                    </a:solidFill>
                  </a:tcPr>
                </a:tc>
                <a:tc>
                  <a:txBody>
                    <a:bodyPr/>
                    <a:lstStyle/>
                    <a:p>
                      <a:pPr marL="0" marR="0" lvl="0" indent="0" algn="l" defTabSz="1072866" rtl="0" eaLnBrk="1" fontAlgn="ctr"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smtClean="0">
                          <a:ln>
                            <a:noFill/>
                          </a:ln>
                          <a:solidFill>
                            <a:schemeClr val="tx1"/>
                          </a:solidFill>
                          <a:effectLst/>
                          <a:uLnTx/>
                          <a:uFillTx/>
                          <a:latin typeface="メイリオ"/>
                          <a:ea typeface="メイリオ"/>
                          <a:cs typeface="+mn-cs"/>
                        </a:rPr>
                        <a:t>Web</a:t>
                      </a:r>
                      <a:r>
                        <a:rPr kumimoji="1" lang="ja-JP" altLang="en-US" sz="1100" b="0" i="0" u="none" strike="noStrike" kern="1200" cap="none" spc="0" normalizeH="0" baseline="0" noProof="0" dirty="0" smtClean="0">
                          <a:ln>
                            <a:noFill/>
                          </a:ln>
                          <a:solidFill>
                            <a:schemeClr val="tx1"/>
                          </a:solidFill>
                          <a:effectLst/>
                          <a:uLnTx/>
                          <a:uFillTx/>
                          <a:latin typeface="メイリオ"/>
                          <a:ea typeface="メイリオ"/>
                          <a:cs typeface="+mn-cs"/>
                        </a:rPr>
                        <a:t>申込、販売支援（</a:t>
                      </a:r>
                      <a:r>
                        <a:rPr kumimoji="1" lang="en-US" altLang="ja-JP" sz="1100" b="0" i="0" u="none" strike="noStrike" kern="1200" cap="none" spc="0" normalizeH="0" baseline="0" noProof="0" dirty="0" smtClean="0">
                          <a:ln>
                            <a:noFill/>
                          </a:ln>
                          <a:solidFill>
                            <a:schemeClr val="tx1"/>
                          </a:solidFill>
                          <a:effectLst/>
                          <a:uLnTx/>
                          <a:uFillTx/>
                          <a:latin typeface="メイリオ"/>
                          <a:ea typeface="メイリオ"/>
                          <a:cs typeface="+mn-cs"/>
                        </a:rPr>
                        <a:t>API</a:t>
                      </a:r>
                      <a:r>
                        <a:rPr kumimoji="1" lang="ja-JP" altLang="en-US" sz="1100" b="0" i="0" u="none" strike="noStrike" kern="1200" cap="none" spc="0" normalizeH="0" baseline="0" noProof="0" dirty="0" smtClean="0">
                          <a:ln>
                            <a:noFill/>
                          </a:ln>
                          <a:solidFill>
                            <a:schemeClr val="tx1"/>
                          </a:solidFill>
                          <a:effectLst/>
                          <a:uLnTx/>
                          <a:uFillTx/>
                          <a:latin typeface="メイリオ"/>
                          <a:ea typeface="メイリオ"/>
                          <a:cs typeface="+mn-cs"/>
                        </a:rPr>
                        <a:t>）、契約管理（新契約）</a:t>
                      </a:r>
                      <a:endParaRPr kumimoji="1" lang="ja-JP" altLang="en-US" sz="1100" b="0" i="0" u="none" strike="noStrike" kern="1200" cap="none" spc="0" normalizeH="0" baseline="0" noProof="0" dirty="0">
                        <a:ln>
                          <a:noFill/>
                        </a:ln>
                        <a:solidFill>
                          <a:schemeClr val="tx1"/>
                        </a:solidFill>
                        <a:effectLst/>
                        <a:uLnTx/>
                        <a:uFillTx/>
                        <a:latin typeface="メイリオ"/>
                        <a:ea typeface="メイリオ"/>
                        <a:cs typeface="+mn-cs"/>
                      </a:endParaRPr>
                    </a:p>
                  </a:txBody>
                  <a:tcPr marL="9086" marR="9086" marT="9086" marB="0" anchor="ctr">
                    <a:solidFill>
                      <a:schemeClr val="accent5">
                        <a:lumMod val="20000"/>
                        <a:lumOff val="80000"/>
                      </a:schemeClr>
                    </a:solidFill>
                  </a:tcPr>
                </a:tc>
                <a:extLst>
                  <a:ext uri="{0D108BD9-81ED-4DB2-BD59-A6C34878D82A}">
                    <a16:rowId xmlns:a16="http://schemas.microsoft.com/office/drawing/2014/main" val="1720147666"/>
                  </a:ext>
                </a:extLst>
              </a:tr>
              <a:tr h="244502">
                <a:tc>
                  <a:txBody>
                    <a:bodyPr/>
                    <a:lstStyle/>
                    <a:p>
                      <a:pPr algn="l" fontAlgn="ctr"/>
                      <a:r>
                        <a:rPr lang="en-US" altLang="ja-JP" sz="1100" b="0" i="0" u="none" strike="noStrike" dirty="0" smtClean="0">
                          <a:solidFill>
                            <a:schemeClr val="tx1"/>
                          </a:solidFill>
                          <a:effectLst/>
                          <a:latin typeface="+mn-ea"/>
                          <a:ea typeface="+mn-ea"/>
                        </a:rPr>
                        <a:t>12</a:t>
                      </a:r>
                      <a:endParaRPr lang="en-US" altLang="zh-TW" sz="1100" b="0" i="0" u="none" strike="noStrike" dirty="0">
                        <a:solidFill>
                          <a:schemeClr val="tx1"/>
                        </a:solidFill>
                        <a:effectLst/>
                        <a:latin typeface="+mn-ea"/>
                        <a:ea typeface="+mn-ea"/>
                      </a:endParaRPr>
                    </a:p>
                  </a:txBody>
                  <a:tcPr marL="9086" marR="9086" marT="9086" marB="0" anchor="ctr">
                    <a:solidFill>
                      <a:schemeClr val="accent5">
                        <a:lumMod val="20000"/>
                        <a:lumOff val="80000"/>
                      </a:schemeClr>
                    </a:solidFill>
                  </a:tcPr>
                </a:tc>
                <a:tc>
                  <a:txBody>
                    <a:bodyPr/>
                    <a:lstStyle/>
                    <a:p>
                      <a:pPr algn="l" fontAlgn="ctr"/>
                      <a:r>
                        <a:rPr lang="ja-JP" altLang="en-US" sz="1100" b="0" i="0" u="none" strike="noStrike" dirty="0" smtClean="0">
                          <a:solidFill>
                            <a:schemeClr val="tx1"/>
                          </a:solidFill>
                          <a:effectLst/>
                          <a:latin typeface="+mn-ea"/>
                          <a:ea typeface="+mn-ea"/>
                        </a:rPr>
                        <a:t>本人確認書類の後続アップロード事務</a:t>
                      </a:r>
                      <a:endParaRPr lang="en-US" altLang="zh-TW" sz="1100" b="0" i="0" u="none" strike="noStrike" dirty="0">
                        <a:solidFill>
                          <a:schemeClr val="tx1"/>
                        </a:solidFill>
                        <a:effectLst/>
                        <a:latin typeface="+mn-ea"/>
                        <a:ea typeface="+mn-ea"/>
                      </a:endParaRPr>
                    </a:p>
                  </a:txBody>
                  <a:tcPr marL="9086" marR="9086" marT="9086" marB="0" anchor="ctr">
                    <a:solidFill>
                      <a:schemeClr val="accent5">
                        <a:lumMod val="20000"/>
                        <a:lumOff val="80000"/>
                      </a:schemeClr>
                    </a:solidFill>
                  </a:tcPr>
                </a:tc>
                <a:tc>
                  <a:txBody>
                    <a:bodyPr/>
                    <a:lstStyle/>
                    <a:p>
                      <a:pPr algn="l" fontAlgn="ctr"/>
                      <a:r>
                        <a:rPr lang="ja-JP" altLang="en-US" sz="1100" u="none" strike="noStrike" dirty="0" smtClean="0">
                          <a:solidFill>
                            <a:schemeClr val="tx1"/>
                          </a:solidFill>
                          <a:effectLst/>
                          <a:latin typeface="+mn-ea"/>
                          <a:ea typeface="+mn-ea"/>
                        </a:rPr>
                        <a:t>新規顧客マイページから本人確認書類のアップロードを機に工程制御する。</a:t>
                      </a:r>
                      <a:endParaRPr lang="ja-JP" altLang="en-US" sz="1100" b="0" i="0" u="none" strike="noStrike" dirty="0">
                        <a:solidFill>
                          <a:schemeClr val="tx1"/>
                        </a:solidFill>
                        <a:effectLst/>
                        <a:latin typeface="+mn-ea"/>
                        <a:ea typeface="+mn-ea"/>
                      </a:endParaRPr>
                    </a:p>
                  </a:txBody>
                  <a:tcPr marL="9086" marR="9086" marT="9086" marB="0" anchor="ctr">
                    <a:solidFill>
                      <a:schemeClr val="accent5">
                        <a:lumMod val="20000"/>
                        <a:lumOff val="80000"/>
                      </a:schemeClr>
                    </a:solidFill>
                  </a:tcPr>
                </a:tc>
                <a:tc>
                  <a:txBody>
                    <a:bodyPr/>
                    <a:lstStyle/>
                    <a:p>
                      <a:pPr algn="l" fontAlgn="ctr"/>
                      <a:r>
                        <a:rPr kumimoji="1" lang="ja-JP" altLang="en-US" sz="1100" b="0" i="0" u="none" strike="noStrike" kern="120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n-cs"/>
                        </a:rPr>
                        <a:t>課題</a:t>
                      </a:r>
                      <a:r>
                        <a:rPr kumimoji="1" lang="en-US" altLang="ja-JP" sz="1100" b="0" i="0" u="none" strike="noStrike" kern="120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n-cs"/>
                        </a:rPr>
                        <a:t>107</a:t>
                      </a:r>
                      <a:r>
                        <a:rPr kumimoji="1" lang="ja-JP" altLang="en-US" sz="1100" b="0" i="0" u="none" strike="noStrike" kern="1200" cap="none" spc="0" normalizeH="0" baseline="0" noProof="0" dirty="0" err="1" smtClean="0">
                          <a:ln>
                            <a:noFill/>
                          </a:ln>
                          <a:solidFill>
                            <a:schemeClr val="tx1"/>
                          </a:solidFill>
                          <a:effectLst/>
                          <a:uLnTx/>
                          <a:uFillTx/>
                          <a:latin typeface="Meiryo UI" panose="020B0604030504040204" pitchFamily="50" charset="-128"/>
                          <a:ea typeface="Meiryo UI" panose="020B0604030504040204" pitchFamily="50" charset="-128"/>
                          <a:cs typeface="+mn-cs"/>
                        </a:rPr>
                        <a:t>、</a:t>
                      </a:r>
                      <a:r>
                        <a:rPr kumimoji="1" lang="en-US" altLang="ja-JP" sz="1100" b="0" i="0" u="none" strike="noStrike" kern="120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n-cs"/>
                        </a:rPr>
                        <a:t>128</a:t>
                      </a:r>
                      <a:endParaRPr lang="ja-JP" altLang="en-US" sz="1100" b="0" i="0" u="none" strike="noStrike" dirty="0">
                        <a:solidFill>
                          <a:schemeClr val="tx1"/>
                        </a:solidFill>
                        <a:effectLst/>
                        <a:latin typeface="+mn-ea"/>
                        <a:ea typeface="+mn-ea"/>
                      </a:endParaRPr>
                    </a:p>
                  </a:txBody>
                  <a:tcPr marL="9086" marR="9086" marT="9086" marB="0" anchor="ctr">
                    <a:solidFill>
                      <a:schemeClr val="accent5">
                        <a:lumMod val="20000"/>
                        <a:lumOff val="80000"/>
                      </a:schemeClr>
                    </a:solidFill>
                  </a:tcPr>
                </a:tc>
                <a:tc>
                  <a:txBody>
                    <a:bodyPr/>
                    <a:lstStyle/>
                    <a:p>
                      <a:pPr marL="0" marR="0" lvl="0" indent="0" algn="l" defTabSz="1072866" rtl="0" eaLnBrk="1" fontAlgn="ctr" latinLnBrk="0" hangingPunct="1">
                        <a:lnSpc>
                          <a:spcPct val="100000"/>
                        </a:lnSpc>
                        <a:spcBef>
                          <a:spcPts val="0"/>
                        </a:spcBef>
                        <a:spcAft>
                          <a:spcPts val="0"/>
                        </a:spcAft>
                        <a:buClrTx/>
                        <a:buSzTx/>
                        <a:buFontTx/>
                        <a:buNone/>
                        <a:tabLst/>
                        <a:defRPr/>
                      </a:pPr>
                      <a:r>
                        <a:rPr kumimoji="1" lang="en-US" altLang="zh-TW" sz="1100" b="0" i="0" u="none" strike="noStrike" kern="1200" cap="none" spc="0" normalizeH="0" baseline="0" noProof="0" dirty="0" smtClean="0">
                          <a:ln>
                            <a:noFill/>
                          </a:ln>
                          <a:solidFill>
                            <a:schemeClr val="tx1"/>
                          </a:solidFill>
                          <a:effectLst/>
                          <a:uLnTx/>
                          <a:uFillTx/>
                          <a:latin typeface="+mn-lt"/>
                          <a:ea typeface="+mn-ea"/>
                          <a:cs typeface="+mn-cs"/>
                        </a:rPr>
                        <a:t>Web</a:t>
                      </a:r>
                      <a:r>
                        <a:rPr kumimoji="1" lang="zh-TW" altLang="en-US" sz="1100" b="0" i="0" u="none" strike="noStrike" kern="1200" cap="none" spc="0" normalizeH="0" baseline="0" noProof="0" dirty="0" smtClean="0">
                          <a:ln>
                            <a:noFill/>
                          </a:ln>
                          <a:solidFill>
                            <a:schemeClr val="tx1"/>
                          </a:solidFill>
                          <a:effectLst/>
                          <a:uLnTx/>
                          <a:uFillTx/>
                          <a:latin typeface="+mn-lt"/>
                          <a:ea typeface="+mn-ea"/>
                          <a:cs typeface="+mn-cs"/>
                        </a:rPr>
                        <a:t>申込、販売支援（</a:t>
                      </a:r>
                      <a:r>
                        <a:rPr kumimoji="1" lang="en-US" altLang="zh-TW" sz="1100" b="0" i="0" u="none" strike="noStrike" kern="1200" cap="none" spc="0" normalizeH="0" baseline="0" noProof="0" dirty="0" smtClean="0">
                          <a:ln>
                            <a:noFill/>
                          </a:ln>
                          <a:solidFill>
                            <a:schemeClr val="tx1"/>
                          </a:solidFill>
                          <a:effectLst/>
                          <a:uLnTx/>
                          <a:uFillTx/>
                          <a:latin typeface="+mn-lt"/>
                          <a:ea typeface="+mn-ea"/>
                          <a:cs typeface="+mn-cs"/>
                        </a:rPr>
                        <a:t>API</a:t>
                      </a:r>
                      <a:r>
                        <a:rPr kumimoji="1" lang="zh-TW" altLang="en-US" sz="1100" b="0" i="0" u="none" strike="noStrike" kern="1200" cap="none" spc="0" normalizeH="0" baseline="0" noProof="0" dirty="0" smtClean="0">
                          <a:ln>
                            <a:noFill/>
                          </a:ln>
                          <a:solidFill>
                            <a:schemeClr val="tx1"/>
                          </a:solidFill>
                          <a:effectLst/>
                          <a:uLnTx/>
                          <a:uFillTx/>
                          <a:latin typeface="+mn-lt"/>
                          <a:ea typeface="+mn-ea"/>
                          <a:cs typeface="+mn-cs"/>
                        </a:rPr>
                        <a:t>）、契約管理（新契約）</a:t>
                      </a:r>
                    </a:p>
                    <a:p>
                      <a:pPr marL="0" marR="0" lvl="0" indent="0" algn="l" defTabSz="1072866" rtl="0" eaLnBrk="1" fontAlgn="ctr" latinLnBrk="0" hangingPunct="1">
                        <a:lnSpc>
                          <a:spcPct val="100000"/>
                        </a:lnSpc>
                        <a:spcBef>
                          <a:spcPts val="0"/>
                        </a:spcBef>
                        <a:spcAft>
                          <a:spcPts val="0"/>
                        </a:spcAft>
                        <a:buClrTx/>
                        <a:buSzTx/>
                        <a:buFontTx/>
                        <a:buNone/>
                        <a:tabLst/>
                        <a:defRPr/>
                      </a:pPr>
                      <a:endParaRPr kumimoji="1" lang="ja-JP" altLang="en-US" sz="600" b="0" i="0" u="none" strike="noStrike" kern="1200" cap="none" spc="0" normalizeH="0" baseline="0" noProof="0" dirty="0" smtClean="0">
                        <a:ln>
                          <a:noFill/>
                        </a:ln>
                        <a:solidFill>
                          <a:schemeClr val="tx1"/>
                        </a:solidFill>
                        <a:effectLst/>
                        <a:uLnTx/>
                        <a:uFillTx/>
                        <a:latin typeface="+mn-lt"/>
                        <a:ea typeface="+mn-ea"/>
                        <a:cs typeface="+mn-cs"/>
                      </a:endParaRPr>
                    </a:p>
                  </a:txBody>
                  <a:tcPr marL="9086" marR="9086" marT="9086" marB="0" anchor="ctr">
                    <a:solidFill>
                      <a:schemeClr val="accent5">
                        <a:lumMod val="20000"/>
                        <a:lumOff val="80000"/>
                      </a:schemeClr>
                    </a:solidFill>
                  </a:tcPr>
                </a:tc>
                <a:extLst>
                  <a:ext uri="{0D108BD9-81ED-4DB2-BD59-A6C34878D82A}">
                    <a16:rowId xmlns:a16="http://schemas.microsoft.com/office/drawing/2014/main" val="1704757720"/>
                  </a:ext>
                </a:extLst>
              </a:tr>
              <a:tr h="244502">
                <a:tc>
                  <a:txBody>
                    <a:bodyPr/>
                    <a:lstStyle/>
                    <a:p>
                      <a:pPr algn="l" fontAlgn="ctr"/>
                      <a:endParaRPr lang="en-US" altLang="ja-JP" sz="1100" b="0" i="0" u="none" strike="noStrike" dirty="0">
                        <a:solidFill>
                          <a:schemeClr val="tx1"/>
                        </a:solidFill>
                        <a:effectLst/>
                        <a:latin typeface="+mn-ea"/>
                        <a:ea typeface="+mn-ea"/>
                      </a:endParaRPr>
                    </a:p>
                  </a:txBody>
                  <a:tcPr marL="9086" marR="9086" marT="9086" marB="0" anchor="ctr">
                    <a:solidFill>
                      <a:schemeClr val="accent5">
                        <a:lumMod val="20000"/>
                        <a:lumOff val="80000"/>
                      </a:schemeClr>
                    </a:solidFill>
                  </a:tcPr>
                </a:tc>
                <a:tc>
                  <a:txBody>
                    <a:bodyPr/>
                    <a:lstStyle/>
                    <a:p>
                      <a:pPr algn="l" fontAlgn="ctr"/>
                      <a:endParaRPr lang="en-US" altLang="ja-JP" sz="1100" b="0" i="0" u="none" strike="noStrike" dirty="0">
                        <a:solidFill>
                          <a:schemeClr val="tx1"/>
                        </a:solidFill>
                        <a:effectLst/>
                        <a:latin typeface="+mn-ea"/>
                        <a:ea typeface="+mn-ea"/>
                      </a:endParaRPr>
                    </a:p>
                  </a:txBody>
                  <a:tcPr marL="9086" marR="9086" marT="9086" marB="0" anchor="ctr">
                    <a:solidFill>
                      <a:schemeClr val="accent5">
                        <a:lumMod val="20000"/>
                        <a:lumOff val="80000"/>
                      </a:schemeClr>
                    </a:solidFill>
                  </a:tcPr>
                </a:tc>
                <a:tc>
                  <a:txBody>
                    <a:bodyPr/>
                    <a:lstStyle/>
                    <a:p>
                      <a:pPr algn="l" fontAlgn="ctr"/>
                      <a:endParaRPr lang="ja-JP" altLang="en-US" sz="1100" b="0" i="0" u="none" strike="noStrike" dirty="0">
                        <a:solidFill>
                          <a:schemeClr val="tx1"/>
                        </a:solidFill>
                        <a:effectLst/>
                        <a:latin typeface="+mn-ea"/>
                        <a:ea typeface="+mn-ea"/>
                      </a:endParaRPr>
                    </a:p>
                  </a:txBody>
                  <a:tcPr marL="9086" marR="9086" marT="9086" marB="0" anchor="ctr">
                    <a:solidFill>
                      <a:schemeClr val="accent5">
                        <a:lumMod val="20000"/>
                        <a:lumOff val="80000"/>
                      </a:schemeClr>
                    </a:solidFill>
                  </a:tcPr>
                </a:tc>
                <a:tc>
                  <a:txBody>
                    <a:bodyPr/>
                    <a:lstStyle/>
                    <a:p>
                      <a:pPr algn="l" fontAlgn="ctr"/>
                      <a:endParaRPr lang="ja-JP" altLang="en-US" sz="1100" b="0" i="0" u="none" strike="noStrike" dirty="0">
                        <a:solidFill>
                          <a:schemeClr val="tx1"/>
                        </a:solidFill>
                        <a:effectLst/>
                        <a:latin typeface="+mn-ea"/>
                        <a:ea typeface="+mn-ea"/>
                      </a:endParaRPr>
                    </a:p>
                  </a:txBody>
                  <a:tcPr marL="9086" marR="9086" marT="9086" marB="0" anchor="ctr">
                    <a:solidFill>
                      <a:schemeClr val="accent5">
                        <a:lumMod val="20000"/>
                        <a:lumOff val="80000"/>
                      </a:schemeClr>
                    </a:solidFill>
                  </a:tcPr>
                </a:tc>
                <a:tc>
                  <a:txBody>
                    <a:bodyPr/>
                    <a:lstStyle/>
                    <a:p>
                      <a:pPr marL="0" marR="0" lvl="0" indent="0" algn="l" defTabSz="1072866" rtl="0" eaLnBrk="1" fontAlgn="ctr" latinLnBrk="0" hangingPunct="1">
                        <a:lnSpc>
                          <a:spcPct val="100000"/>
                        </a:lnSpc>
                        <a:spcBef>
                          <a:spcPts val="0"/>
                        </a:spcBef>
                        <a:spcAft>
                          <a:spcPts val="0"/>
                        </a:spcAft>
                        <a:buClrTx/>
                        <a:buSzTx/>
                        <a:buFontTx/>
                        <a:buNone/>
                        <a:tabLst/>
                        <a:defRPr/>
                      </a:pPr>
                      <a:endParaRPr kumimoji="1" lang="ja-JP" altLang="en-US" sz="600" b="0" i="0" u="none" strike="noStrike" kern="1200" cap="none" spc="0" normalizeH="0" baseline="0" noProof="0" dirty="0" smtClean="0">
                        <a:ln>
                          <a:noFill/>
                        </a:ln>
                        <a:solidFill>
                          <a:schemeClr val="tx1"/>
                        </a:solidFill>
                        <a:effectLst/>
                        <a:uLnTx/>
                        <a:uFillTx/>
                        <a:latin typeface="+mn-lt"/>
                        <a:ea typeface="+mn-ea"/>
                        <a:cs typeface="+mn-cs"/>
                      </a:endParaRPr>
                    </a:p>
                  </a:txBody>
                  <a:tcPr marL="9086" marR="9086" marT="9086" marB="0" anchor="ctr">
                    <a:solidFill>
                      <a:schemeClr val="accent5">
                        <a:lumMod val="20000"/>
                        <a:lumOff val="80000"/>
                      </a:schemeClr>
                    </a:solidFill>
                  </a:tcPr>
                </a:tc>
                <a:extLst>
                  <a:ext uri="{0D108BD9-81ED-4DB2-BD59-A6C34878D82A}">
                    <a16:rowId xmlns:a16="http://schemas.microsoft.com/office/drawing/2014/main" val="3716161492"/>
                  </a:ext>
                </a:extLst>
              </a:tr>
              <a:tr h="244502">
                <a:tc>
                  <a:txBody>
                    <a:bodyPr/>
                    <a:lstStyle/>
                    <a:p>
                      <a:pPr algn="l" fontAlgn="ctr"/>
                      <a:endParaRPr lang="en-US" altLang="ja-JP" sz="1100" b="0" i="0" u="none" strike="noStrike" dirty="0">
                        <a:solidFill>
                          <a:schemeClr val="tx1"/>
                        </a:solidFill>
                        <a:effectLst/>
                        <a:latin typeface="+mn-ea"/>
                        <a:ea typeface="+mn-ea"/>
                      </a:endParaRPr>
                    </a:p>
                  </a:txBody>
                  <a:tcPr marL="9086" marR="9086" marT="9086" marB="0" anchor="ctr">
                    <a:solidFill>
                      <a:schemeClr val="accent5">
                        <a:lumMod val="20000"/>
                        <a:lumOff val="80000"/>
                      </a:schemeClr>
                    </a:solidFill>
                  </a:tcPr>
                </a:tc>
                <a:tc>
                  <a:txBody>
                    <a:bodyPr/>
                    <a:lstStyle/>
                    <a:p>
                      <a:pPr algn="l"/>
                      <a:endParaRPr kumimoji="1" lang="ja-JP" altLang="en-US" sz="1100" dirty="0" smtClean="0">
                        <a:solidFill>
                          <a:schemeClr val="tx1"/>
                        </a:solidFill>
                      </a:endParaRPr>
                    </a:p>
                  </a:txBody>
                  <a:tcPr marL="9086" marR="9086" marT="9086" marB="0" anchor="ctr">
                    <a:solidFill>
                      <a:schemeClr val="accent5">
                        <a:lumMod val="20000"/>
                        <a:lumOff val="80000"/>
                      </a:schemeClr>
                    </a:solidFill>
                  </a:tcPr>
                </a:tc>
                <a:tc>
                  <a:txBody>
                    <a:bodyPr/>
                    <a:lstStyle/>
                    <a:p>
                      <a:pPr algn="l" fontAlgn="ctr"/>
                      <a:endParaRPr lang="ja-JP" altLang="en-US" sz="1100" b="0" i="0" u="none" strike="noStrike" dirty="0">
                        <a:solidFill>
                          <a:schemeClr val="tx1"/>
                        </a:solidFill>
                        <a:effectLst/>
                        <a:latin typeface="+mn-ea"/>
                        <a:ea typeface="+mn-ea"/>
                      </a:endParaRPr>
                    </a:p>
                  </a:txBody>
                  <a:tcPr marL="9086" marR="9086" marT="9086" marB="0" anchor="ctr">
                    <a:solidFill>
                      <a:schemeClr val="accent5">
                        <a:lumMod val="20000"/>
                        <a:lumOff val="80000"/>
                      </a:schemeClr>
                    </a:solidFill>
                  </a:tcPr>
                </a:tc>
                <a:tc>
                  <a:txBody>
                    <a:bodyPr/>
                    <a:lstStyle/>
                    <a:p>
                      <a:pPr marL="0" marR="0" lvl="0" indent="0" algn="l" defTabSz="1072866" rtl="0" eaLnBrk="1" fontAlgn="ctr" latinLnBrk="0" hangingPunct="1">
                        <a:lnSpc>
                          <a:spcPct val="100000"/>
                        </a:lnSpc>
                        <a:spcBef>
                          <a:spcPts val="0"/>
                        </a:spcBef>
                        <a:spcAft>
                          <a:spcPts val="0"/>
                        </a:spcAft>
                        <a:buClrTx/>
                        <a:buSzTx/>
                        <a:buFontTx/>
                        <a:buNone/>
                        <a:tabLst/>
                        <a:defRPr/>
                      </a:pPr>
                      <a:endParaRPr lang="ja-JP" altLang="en-US" sz="1100" b="0" i="0" u="none" strike="noStrike" dirty="0" smtClean="0">
                        <a:solidFill>
                          <a:schemeClr val="tx1"/>
                        </a:solidFill>
                        <a:effectLst/>
                        <a:latin typeface="+mn-ea"/>
                        <a:ea typeface="+mn-ea"/>
                      </a:endParaRPr>
                    </a:p>
                  </a:txBody>
                  <a:tcPr marL="9086" marR="9086" marT="9086" marB="0" anchor="ctr">
                    <a:solidFill>
                      <a:schemeClr val="accent5">
                        <a:lumMod val="20000"/>
                        <a:lumOff val="80000"/>
                      </a:schemeClr>
                    </a:solidFill>
                  </a:tcPr>
                </a:tc>
                <a:tc>
                  <a:txBody>
                    <a:bodyPr/>
                    <a:lstStyle/>
                    <a:p>
                      <a:pPr marL="0" marR="0" lvl="0" indent="0" algn="l" defTabSz="1072866" rtl="0" eaLnBrk="1" fontAlgn="ctr" latinLnBrk="0" hangingPunct="1">
                        <a:lnSpc>
                          <a:spcPct val="100000"/>
                        </a:lnSpc>
                        <a:spcBef>
                          <a:spcPts val="0"/>
                        </a:spcBef>
                        <a:spcAft>
                          <a:spcPts val="0"/>
                        </a:spcAft>
                        <a:buClrTx/>
                        <a:buSzTx/>
                        <a:buFontTx/>
                        <a:buNone/>
                        <a:tabLst/>
                        <a:defRPr/>
                      </a:pPr>
                      <a:endParaRPr kumimoji="1" lang="ja-JP" altLang="en-US" sz="600" b="0" i="0" u="none" strike="noStrike" kern="1200" cap="none" spc="0" normalizeH="0" baseline="0" noProof="0" dirty="0" smtClean="0">
                        <a:ln>
                          <a:noFill/>
                        </a:ln>
                        <a:solidFill>
                          <a:schemeClr val="tx1"/>
                        </a:solidFill>
                        <a:effectLst/>
                        <a:uLnTx/>
                        <a:uFillTx/>
                        <a:latin typeface="+mn-lt"/>
                        <a:ea typeface="+mn-ea"/>
                        <a:cs typeface="+mn-cs"/>
                      </a:endParaRPr>
                    </a:p>
                  </a:txBody>
                  <a:tcPr marL="9086" marR="9086" marT="9086" marB="0" anchor="ctr">
                    <a:solidFill>
                      <a:schemeClr val="accent5">
                        <a:lumMod val="20000"/>
                        <a:lumOff val="80000"/>
                      </a:schemeClr>
                    </a:solidFill>
                  </a:tcPr>
                </a:tc>
                <a:extLst>
                  <a:ext uri="{0D108BD9-81ED-4DB2-BD59-A6C34878D82A}">
                    <a16:rowId xmlns:a16="http://schemas.microsoft.com/office/drawing/2014/main" val="212912813"/>
                  </a:ext>
                </a:extLst>
              </a:tr>
              <a:tr h="244502">
                <a:tc>
                  <a:txBody>
                    <a:bodyPr/>
                    <a:lstStyle/>
                    <a:p>
                      <a:pPr algn="l" fontAlgn="ctr"/>
                      <a:endParaRPr lang="en-US" altLang="ja-JP" sz="1100" b="0" i="0" u="none" strike="noStrike" dirty="0">
                        <a:solidFill>
                          <a:schemeClr val="tx1"/>
                        </a:solidFill>
                        <a:effectLst/>
                        <a:latin typeface="+mn-ea"/>
                        <a:ea typeface="+mn-ea"/>
                      </a:endParaRPr>
                    </a:p>
                  </a:txBody>
                  <a:tcPr marL="9086" marR="9086" marT="9086" marB="0" anchor="ctr">
                    <a:solidFill>
                      <a:schemeClr val="accent5">
                        <a:lumMod val="20000"/>
                        <a:lumOff val="80000"/>
                      </a:schemeClr>
                    </a:solidFill>
                  </a:tcPr>
                </a:tc>
                <a:tc>
                  <a:txBody>
                    <a:bodyPr/>
                    <a:lstStyle/>
                    <a:p>
                      <a:pPr algn="l"/>
                      <a:endParaRPr lang="en-US" altLang="ja-JP" sz="1100" dirty="0" smtClean="0">
                        <a:solidFill>
                          <a:schemeClr val="tx1"/>
                        </a:solidFill>
                      </a:endParaRPr>
                    </a:p>
                  </a:txBody>
                  <a:tcPr marL="9086" marR="9086" marT="9086" marB="0" anchor="ctr">
                    <a:solidFill>
                      <a:schemeClr val="accent5">
                        <a:lumMod val="20000"/>
                        <a:lumOff val="80000"/>
                      </a:schemeClr>
                    </a:solidFill>
                  </a:tcPr>
                </a:tc>
                <a:tc>
                  <a:txBody>
                    <a:bodyPr/>
                    <a:lstStyle/>
                    <a:p>
                      <a:pPr algn="l" fontAlgn="ctr"/>
                      <a:endParaRPr lang="ja-JP" altLang="en-US" sz="1100" b="0" i="0" u="none" strike="noStrike" dirty="0">
                        <a:solidFill>
                          <a:schemeClr val="tx1"/>
                        </a:solidFill>
                        <a:effectLst/>
                        <a:latin typeface="+mn-ea"/>
                        <a:ea typeface="+mn-ea"/>
                      </a:endParaRPr>
                    </a:p>
                  </a:txBody>
                  <a:tcPr marL="9086" marR="9086" marT="9086" marB="0" anchor="ctr">
                    <a:solidFill>
                      <a:schemeClr val="accent5">
                        <a:lumMod val="20000"/>
                        <a:lumOff val="80000"/>
                      </a:schemeClr>
                    </a:solidFill>
                  </a:tcPr>
                </a:tc>
                <a:tc>
                  <a:txBody>
                    <a:bodyPr/>
                    <a:lstStyle/>
                    <a:p>
                      <a:pPr marL="0" marR="0" lvl="0" indent="0" algn="l" defTabSz="1072866" rtl="0" eaLnBrk="1" fontAlgn="ctr" latinLnBrk="0" hangingPunct="1">
                        <a:lnSpc>
                          <a:spcPct val="100000"/>
                        </a:lnSpc>
                        <a:spcBef>
                          <a:spcPts val="0"/>
                        </a:spcBef>
                        <a:spcAft>
                          <a:spcPts val="0"/>
                        </a:spcAft>
                        <a:buClrTx/>
                        <a:buSzTx/>
                        <a:buFontTx/>
                        <a:buNone/>
                        <a:tabLst/>
                        <a:defRPr/>
                      </a:pPr>
                      <a:endParaRPr lang="ja-JP" altLang="en-US" sz="1100" b="0" i="0" u="none" strike="noStrike" dirty="0" smtClean="0">
                        <a:solidFill>
                          <a:schemeClr val="tx1"/>
                        </a:solidFill>
                        <a:effectLst/>
                        <a:latin typeface="+mn-ea"/>
                        <a:ea typeface="+mn-ea"/>
                      </a:endParaRPr>
                    </a:p>
                  </a:txBody>
                  <a:tcPr marL="9086" marR="9086" marT="9086" marB="0" anchor="ctr">
                    <a:solidFill>
                      <a:schemeClr val="accent5">
                        <a:lumMod val="20000"/>
                        <a:lumOff val="80000"/>
                      </a:schemeClr>
                    </a:solidFill>
                  </a:tcPr>
                </a:tc>
                <a:tc>
                  <a:txBody>
                    <a:bodyPr/>
                    <a:lstStyle/>
                    <a:p>
                      <a:pPr marL="0" marR="0" lvl="0" indent="0" algn="l" defTabSz="1072866" rtl="0" eaLnBrk="1" fontAlgn="ctr" latinLnBrk="0" hangingPunct="1">
                        <a:lnSpc>
                          <a:spcPct val="100000"/>
                        </a:lnSpc>
                        <a:spcBef>
                          <a:spcPts val="0"/>
                        </a:spcBef>
                        <a:spcAft>
                          <a:spcPts val="0"/>
                        </a:spcAft>
                        <a:buClrTx/>
                        <a:buSzTx/>
                        <a:buFontTx/>
                        <a:buNone/>
                        <a:tabLst/>
                        <a:defRPr/>
                      </a:pPr>
                      <a:endParaRPr kumimoji="1" lang="ja-JP" altLang="en-US" sz="600" b="0" i="0" u="none" strike="noStrike" kern="1200" cap="none" spc="0" normalizeH="0" baseline="0" noProof="0" dirty="0" smtClean="0">
                        <a:ln>
                          <a:noFill/>
                        </a:ln>
                        <a:solidFill>
                          <a:schemeClr val="tx1"/>
                        </a:solidFill>
                        <a:effectLst/>
                        <a:uLnTx/>
                        <a:uFillTx/>
                        <a:latin typeface="+mn-lt"/>
                        <a:ea typeface="+mn-ea"/>
                        <a:cs typeface="+mn-cs"/>
                      </a:endParaRPr>
                    </a:p>
                  </a:txBody>
                  <a:tcPr marL="9086" marR="9086" marT="9086" marB="0" anchor="ctr">
                    <a:solidFill>
                      <a:schemeClr val="accent5">
                        <a:lumMod val="20000"/>
                        <a:lumOff val="80000"/>
                      </a:schemeClr>
                    </a:solidFill>
                  </a:tcPr>
                </a:tc>
                <a:extLst>
                  <a:ext uri="{0D108BD9-81ED-4DB2-BD59-A6C34878D82A}">
                    <a16:rowId xmlns:a16="http://schemas.microsoft.com/office/drawing/2014/main" val="1666581431"/>
                  </a:ext>
                </a:extLst>
              </a:tr>
            </a:tbl>
          </a:graphicData>
        </a:graphic>
      </p:graphicFrame>
      <p:sp>
        <p:nvSpPr>
          <p:cNvPr id="4" name="正方形/長方形 3"/>
          <p:cNvSpPr/>
          <p:nvPr/>
        </p:nvSpPr>
        <p:spPr>
          <a:xfrm>
            <a:off x="272480" y="1942701"/>
            <a:ext cx="9505056" cy="504056"/>
          </a:xfrm>
          <a:prstGeom prst="rect">
            <a:avLst/>
          </a:prstGeom>
          <a:solidFill>
            <a:schemeClr val="accent1">
              <a:alpha val="4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rgbClr val="FF0000"/>
                </a:solidFill>
              </a:rPr>
              <a:t>※SN21</a:t>
            </a:r>
            <a:r>
              <a:rPr lang="ja-JP" altLang="en-US" dirty="0" smtClean="0">
                <a:solidFill>
                  <a:srgbClr val="FF0000"/>
                </a:solidFill>
              </a:rPr>
              <a:t>の見積もりへと移動予定</a:t>
            </a:r>
            <a:endParaRPr kumimoji="1" lang="ja-JP" altLang="en-US" dirty="0">
              <a:solidFill>
                <a:srgbClr val="FF0000"/>
              </a:solidFill>
            </a:endParaRPr>
          </a:p>
        </p:txBody>
      </p:sp>
      <p:sp>
        <p:nvSpPr>
          <p:cNvPr id="7" name="正方形/長方形 6"/>
          <p:cNvSpPr/>
          <p:nvPr/>
        </p:nvSpPr>
        <p:spPr>
          <a:xfrm>
            <a:off x="272480" y="2475500"/>
            <a:ext cx="9505056" cy="1529564"/>
          </a:xfrm>
          <a:prstGeom prst="rect">
            <a:avLst/>
          </a:prstGeom>
          <a:noFill/>
          <a:ln w="412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smtClean="0">
                <a:solidFill>
                  <a:srgbClr val="FF0000"/>
                </a:solidFill>
              </a:rPr>
              <a:t>当</a:t>
            </a:r>
            <a:r>
              <a:rPr kumimoji="1" lang="en-US" altLang="ja-JP" dirty="0" smtClean="0">
                <a:solidFill>
                  <a:srgbClr val="FF0000"/>
                </a:solidFill>
              </a:rPr>
              <a:t>MT</a:t>
            </a:r>
            <a:r>
              <a:rPr kumimoji="1" lang="ja-JP" altLang="en-US" dirty="0" smtClean="0">
                <a:solidFill>
                  <a:srgbClr val="FF0000"/>
                </a:solidFill>
              </a:rPr>
              <a:t>で前提共有したい範囲　</a:t>
            </a:r>
            <a:endParaRPr kumimoji="1" lang="ja-JP" altLang="en-US" dirty="0">
              <a:solidFill>
                <a:srgbClr val="FF0000"/>
              </a:solidFill>
            </a:endParaRPr>
          </a:p>
        </p:txBody>
      </p:sp>
    </p:spTree>
    <p:extLst>
      <p:ext uri="{BB962C8B-B14F-4D97-AF65-F5344CB8AC3E}">
        <p14:creationId xmlns:p14="http://schemas.microsoft.com/office/powerpoint/2010/main" val="2927738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No7</a:t>
            </a:r>
            <a:r>
              <a:rPr lang="ja-JP" altLang="en-US" dirty="0" smtClean="0"/>
              <a:t>：既契約</a:t>
            </a:r>
            <a:r>
              <a:rPr lang="ja-JP" altLang="en-US" dirty="0"/>
              <a:t>マイページへの帳票搭載</a:t>
            </a:r>
            <a:br>
              <a:rPr lang="ja-JP" altLang="en-US" dirty="0"/>
            </a:br>
            <a:endParaRPr kumimoji="1" lang="ja-JP" altLang="en-US" dirty="0">
              <a:solidFill>
                <a:schemeClr val="tx2"/>
              </a:solidFill>
            </a:endParaRPr>
          </a:p>
        </p:txBody>
      </p:sp>
      <p:sp>
        <p:nvSpPr>
          <p:cNvPr id="3" name="スライド番号プレースホルダー 2"/>
          <p:cNvSpPr>
            <a:spLocks noGrp="1"/>
          </p:cNvSpPr>
          <p:nvPr>
            <p:ph type="sldNum" sz="quarter" idx="12"/>
          </p:nvPr>
        </p:nvSpPr>
        <p:spPr>
          <a:xfrm>
            <a:off x="8018197" y="6498400"/>
            <a:ext cx="1687331" cy="365125"/>
          </a:xfrm>
          <a:prstGeom prst="rect">
            <a:avLst/>
          </a:prstGeom>
        </p:spPr>
        <p:txBody>
          <a:bodyPr/>
          <a:lstStyle/>
          <a:p>
            <a:fld id="{99D0D5FA-769D-4ADE-A1CA-9D54BDE987FC}" type="slidenum">
              <a:rPr lang="ja-JP" altLang="en-US" smtClean="0"/>
              <a:pPr/>
              <a:t>2</a:t>
            </a:fld>
            <a:endParaRPr lang="ja-JP" altLang="en-US" dirty="0"/>
          </a:p>
        </p:txBody>
      </p:sp>
      <p:sp>
        <p:nvSpPr>
          <p:cNvPr id="100" name="テキスト ボックス 99"/>
          <p:cNvSpPr txBox="1"/>
          <p:nvPr/>
        </p:nvSpPr>
        <p:spPr>
          <a:xfrm>
            <a:off x="28580" y="764704"/>
            <a:ext cx="2289409" cy="276999"/>
          </a:xfrm>
          <a:prstGeom prst="rect">
            <a:avLst/>
          </a:prstGeom>
          <a:noFill/>
        </p:spPr>
        <p:txBody>
          <a:bodyPr wrap="none" rtlCol="0">
            <a:spAutoFit/>
          </a:bodyPr>
          <a:lstStyle/>
          <a:p>
            <a:r>
              <a:rPr kumimoji="1" lang="ja-JP" altLang="en-US" sz="1200" b="1" dirty="0" smtClean="0">
                <a:solidFill>
                  <a:schemeClr val="tx2"/>
                </a:solidFill>
                <a:latin typeface="メイリオ" pitchFamily="50" charset="-128"/>
                <a:ea typeface="メイリオ" pitchFamily="50" charset="-128"/>
                <a:cs typeface="メイリオ" pitchFamily="50" charset="-128"/>
              </a:rPr>
              <a:t>　◆</a:t>
            </a:r>
            <a:r>
              <a:rPr kumimoji="1" lang="en-US" altLang="ja-JP" sz="1200" b="1" dirty="0" smtClean="0">
                <a:solidFill>
                  <a:schemeClr val="tx2"/>
                </a:solidFill>
                <a:latin typeface="メイリオ" pitchFamily="50" charset="-128"/>
                <a:ea typeface="メイリオ" pitchFamily="50" charset="-128"/>
                <a:cs typeface="メイリオ" pitchFamily="50" charset="-128"/>
              </a:rPr>
              <a:t>1</a:t>
            </a:r>
            <a:r>
              <a:rPr kumimoji="1" lang="ja-JP" altLang="en-US" sz="1200" b="1" dirty="0" smtClean="0">
                <a:solidFill>
                  <a:schemeClr val="tx2"/>
                </a:solidFill>
                <a:latin typeface="メイリオ" pitchFamily="50" charset="-128"/>
                <a:ea typeface="メイリオ" pitchFamily="50" charset="-128"/>
                <a:cs typeface="メイリオ" pitchFamily="50" charset="-128"/>
              </a:rPr>
              <a:t>周目で成立するパターン</a:t>
            </a:r>
          </a:p>
        </p:txBody>
      </p:sp>
      <p:graphicFrame>
        <p:nvGraphicFramePr>
          <p:cNvPr id="81" name="表 80"/>
          <p:cNvGraphicFramePr>
            <a:graphicFrameLocks noGrp="1"/>
          </p:cNvGraphicFramePr>
          <p:nvPr>
            <p:extLst>
              <p:ext uri="{D42A27DB-BD31-4B8C-83A1-F6EECF244321}">
                <p14:modId xmlns:p14="http://schemas.microsoft.com/office/powerpoint/2010/main" val="1843883947"/>
              </p:ext>
            </p:extLst>
          </p:nvPr>
        </p:nvGraphicFramePr>
        <p:xfrm>
          <a:off x="200472" y="1124745"/>
          <a:ext cx="9577064" cy="5373657"/>
        </p:xfrm>
        <a:graphic>
          <a:graphicData uri="http://schemas.openxmlformats.org/drawingml/2006/table">
            <a:tbl>
              <a:tblPr firstRow="1" bandRow="1">
                <a:tableStyleId>{5940675A-B579-460E-94D1-54222C63F5DA}</a:tableStyleId>
              </a:tblPr>
              <a:tblGrid>
                <a:gridCol w="864096">
                  <a:extLst>
                    <a:ext uri="{9D8B030D-6E8A-4147-A177-3AD203B41FA5}">
                      <a16:colId xmlns:a16="http://schemas.microsoft.com/office/drawing/2014/main" val="3258139920"/>
                    </a:ext>
                  </a:extLst>
                </a:gridCol>
                <a:gridCol w="8712968">
                  <a:extLst>
                    <a:ext uri="{9D8B030D-6E8A-4147-A177-3AD203B41FA5}">
                      <a16:colId xmlns:a16="http://schemas.microsoft.com/office/drawing/2014/main" val="192408137"/>
                    </a:ext>
                  </a:extLst>
                </a:gridCol>
              </a:tblGrid>
              <a:tr h="1398988">
                <a:tc>
                  <a:txBody>
                    <a:bodyPr/>
                    <a:lstStyle/>
                    <a:p>
                      <a:r>
                        <a:rPr kumimoji="1" lang="en-US" altLang="ja-JP" sz="1000" b="1" dirty="0" smtClean="0">
                          <a:solidFill>
                            <a:schemeClr val="bg1"/>
                          </a:solidFill>
                        </a:rPr>
                        <a:t>Web</a:t>
                      </a:r>
                      <a:r>
                        <a:rPr kumimoji="1" lang="ja-JP" altLang="en-US" sz="1000" b="1" dirty="0" smtClean="0">
                          <a:solidFill>
                            <a:schemeClr val="bg1"/>
                          </a:solidFill>
                        </a:rPr>
                        <a:t>申込</a:t>
                      </a:r>
                      <a:endParaRPr kumimoji="1" lang="ja-JP" altLang="en-US" sz="1000" b="1" dirty="0">
                        <a:solidFill>
                          <a:schemeClr val="bg1"/>
                        </a:solidFill>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kumimoji="1" lang="ja-JP" altLang="en-US" sz="1000" dirty="0"/>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8963212"/>
                  </a:ext>
                </a:extLst>
              </a:tr>
              <a:tr h="778217">
                <a:tc>
                  <a:txBody>
                    <a:bodyPr/>
                    <a:lstStyle/>
                    <a:p>
                      <a:r>
                        <a:rPr kumimoji="1" lang="ja-JP" altLang="en-US" sz="1000" b="1" dirty="0" smtClean="0">
                          <a:solidFill>
                            <a:schemeClr val="bg1"/>
                          </a:solidFill>
                        </a:rPr>
                        <a:t>販売支援</a:t>
                      </a:r>
                      <a:r>
                        <a:rPr kumimoji="1" lang="en-US" altLang="ja-JP" sz="1000" b="1" dirty="0" smtClean="0">
                          <a:solidFill>
                            <a:schemeClr val="bg1"/>
                          </a:solidFill>
                        </a:rPr>
                        <a:t>(API)</a:t>
                      </a:r>
                      <a:endParaRPr kumimoji="1" lang="ja-JP" altLang="en-US" sz="1000" b="1" dirty="0">
                        <a:solidFill>
                          <a:schemeClr val="bg1"/>
                        </a:solidFill>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kumimoji="1" lang="ja-JP" altLang="en-US" sz="1000" dirty="0"/>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7976813"/>
                  </a:ext>
                </a:extLst>
              </a:tr>
              <a:tr h="1020122">
                <a:tc>
                  <a:txBody>
                    <a:bodyPr/>
                    <a:lstStyle/>
                    <a:p>
                      <a:r>
                        <a:rPr kumimoji="1" lang="ja-JP" altLang="en-US" sz="1000" b="1" dirty="0" smtClean="0">
                          <a:solidFill>
                            <a:schemeClr val="bg1"/>
                          </a:solidFill>
                        </a:rPr>
                        <a:t>契約管理</a:t>
                      </a:r>
                      <a:r>
                        <a:rPr kumimoji="1" lang="en-US" altLang="ja-JP" sz="1000" b="1" dirty="0" smtClean="0">
                          <a:solidFill>
                            <a:schemeClr val="bg1"/>
                          </a:solidFill>
                        </a:rPr>
                        <a:t>(</a:t>
                      </a:r>
                      <a:r>
                        <a:rPr kumimoji="1" lang="ja-JP" altLang="en-US" sz="1000" b="1" dirty="0" smtClean="0">
                          <a:solidFill>
                            <a:schemeClr val="bg1"/>
                          </a:solidFill>
                        </a:rPr>
                        <a:t>新契約・</a:t>
                      </a:r>
                      <a:r>
                        <a:rPr kumimoji="1" lang="en-US" altLang="ja-JP" sz="1000" b="1" dirty="0" smtClean="0">
                          <a:solidFill>
                            <a:schemeClr val="bg1"/>
                          </a:solidFill>
                        </a:rPr>
                        <a:t>WF)</a:t>
                      </a:r>
                      <a:endParaRPr kumimoji="1" lang="ja-JP" altLang="en-US" sz="1000" b="1" dirty="0">
                        <a:solidFill>
                          <a:schemeClr val="bg1"/>
                        </a:solidFill>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kumimoji="1" lang="ja-JP" altLang="en-US" sz="1000" dirty="0"/>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7119126"/>
                  </a:ext>
                </a:extLst>
              </a:tr>
              <a:tr h="661117">
                <a:tc>
                  <a:txBody>
                    <a:bodyPr/>
                    <a:lstStyle/>
                    <a:p>
                      <a:r>
                        <a:rPr kumimoji="1" lang="ja-JP" altLang="en-US" sz="1000" b="1" dirty="0" smtClean="0">
                          <a:solidFill>
                            <a:schemeClr val="bg1"/>
                          </a:solidFill>
                        </a:rPr>
                        <a:t>イメージ管理</a:t>
                      </a:r>
                      <a:endParaRPr kumimoji="1" lang="ja-JP" altLang="en-US" sz="1000" b="1" dirty="0">
                        <a:solidFill>
                          <a:schemeClr val="bg1"/>
                        </a:solidFill>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kumimoji="1" lang="ja-JP" altLang="en-US" sz="1000" dirty="0"/>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5127567"/>
                  </a:ext>
                </a:extLst>
              </a:tr>
              <a:tr h="727538">
                <a:tc>
                  <a:txBody>
                    <a:bodyPr/>
                    <a:lstStyle/>
                    <a:p>
                      <a:r>
                        <a:rPr kumimoji="1" lang="ja-JP" altLang="en-US" sz="1000" b="1" dirty="0" smtClean="0">
                          <a:solidFill>
                            <a:schemeClr val="bg1"/>
                          </a:solidFill>
                        </a:rPr>
                        <a:t>顧客管理</a:t>
                      </a:r>
                      <a:endParaRPr kumimoji="1" lang="ja-JP" altLang="en-US" sz="1000" b="1" dirty="0">
                        <a:solidFill>
                          <a:schemeClr val="bg1"/>
                        </a:solidFill>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kumimoji="1" lang="ja-JP" altLang="en-US" sz="1000" dirty="0"/>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8413857"/>
                  </a:ext>
                </a:extLst>
              </a:tr>
              <a:tr h="787675">
                <a:tc>
                  <a:txBody>
                    <a:bodyPr/>
                    <a:lstStyle/>
                    <a:p>
                      <a:r>
                        <a:rPr kumimoji="1" lang="ja-JP" altLang="en-US" sz="1000" b="1" dirty="0" smtClean="0">
                          <a:solidFill>
                            <a:schemeClr val="bg1"/>
                          </a:solidFill>
                        </a:rPr>
                        <a:t>既契約マイページ</a:t>
                      </a:r>
                      <a:endParaRPr kumimoji="1" lang="ja-JP" altLang="en-US" sz="1000" b="1" dirty="0">
                        <a:solidFill>
                          <a:schemeClr val="bg1"/>
                        </a:solidFill>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kumimoji="1" lang="ja-JP" altLang="en-US" sz="1000" dirty="0"/>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550667"/>
                  </a:ext>
                </a:extLst>
              </a:tr>
            </a:tbl>
          </a:graphicData>
        </a:graphic>
      </p:graphicFrame>
      <p:pic>
        <p:nvPicPr>
          <p:cNvPr id="87" name="図 86">
            <a:extLst>
              <a:ext uri="{FF2B5EF4-FFF2-40B4-BE49-F238E27FC236}">
                <a16:creationId xmlns:a16="http://schemas.microsoft.com/office/drawing/2014/main" id="{00000000-0008-0000-0000-000041000000}"/>
              </a:ext>
            </a:extLst>
          </p:cNvPr>
          <p:cNvPicPr>
            <a:picLocks noChangeAspect="1"/>
          </p:cNvPicPr>
          <p:nvPr/>
        </p:nvPicPr>
        <p:blipFill>
          <a:blip r:embed="rId2"/>
          <a:stretch>
            <a:fillRect/>
          </a:stretch>
        </p:blipFill>
        <p:spPr>
          <a:xfrm>
            <a:off x="1208584" y="1257727"/>
            <a:ext cx="360040" cy="303222"/>
          </a:xfrm>
          <a:prstGeom prst="rect">
            <a:avLst/>
          </a:prstGeom>
        </p:spPr>
      </p:pic>
      <p:sp>
        <p:nvSpPr>
          <p:cNvPr id="88" name="正方形/長方形 87"/>
          <p:cNvSpPr/>
          <p:nvPr/>
        </p:nvSpPr>
        <p:spPr>
          <a:xfrm>
            <a:off x="1568624" y="1257727"/>
            <a:ext cx="576064"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800" dirty="0" smtClean="0">
                <a:solidFill>
                  <a:schemeClr val="tx1"/>
                </a:solidFill>
              </a:rPr>
              <a:t>申込確定</a:t>
            </a:r>
            <a:endParaRPr kumimoji="1" lang="ja-JP" altLang="en-US" sz="800" dirty="0">
              <a:solidFill>
                <a:schemeClr val="tx1"/>
              </a:solidFill>
            </a:endParaRPr>
          </a:p>
        </p:txBody>
      </p:sp>
      <p:sp>
        <p:nvSpPr>
          <p:cNvPr id="89" name="正方形/長方形 88"/>
          <p:cNvSpPr/>
          <p:nvPr/>
        </p:nvSpPr>
        <p:spPr>
          <a:xfrm>
            <a:off x="1568624" y="2708920"/>
            <a:ext cx="576064"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800" dirty="0">
              <a:solidFill>
                <a:schemeClr val="tx1"/>
              </a:solidFill>
            </a:endParaRPr>
          </a:p>
        </p:txBody>
      </p:sp>
      <p:cxnSp>
        <p:nvCxnSpPr>
          <p:cNvPr id="93" name="直線コネクタ 92"/>
          <p:cNvCxnSpPr>
            <a:stCxn id="88" idx="2"/>
            <a:endCxn id="89" idx="0"/>
          </p:cNvCxnSpPr>
          <p:nvPr/>
        </p:nvCxnSpPr>
        <p:spPr>
          <a:xfrm>
            <a:off x="1856656" y="1545759"/>
            <a:ext cx="0" cy="1163161"/>
          </a:xfrm>
          <a:prstGeom prst="line">
            <a:avLst/>
          </a:prstGeom>
          <a:ln w="63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a:stCxn id="89" idx="2"/>
            <a:endCxn id="133" idx="1"/>
          </p:cNvCxnSpPr>
          <p:nvPr/>
        </p:nvCxnSpPr>
        <p:spPr>
          <a:xfrm>
            <a:off x="1856656" y="2996952"/>
            <a:ext cx="0" cy="1440160"/>
          </a:xfrm>
          <a:prstGeom prst="line">
            <a:avLst/>
          </a:prstGeom>
          <a:ln w="63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3" name="フローチャート: 磁気ディスク 132"/>
          <p:cNvSpPr/>
          <p:nvPr/>
        </p:nvSpPr>
        <p:spPr>
          <a:xfrm>
            <a:off x="1604628" y="4437112"/>
            <a:ext cx="504056" cy="504056"/>
          </a:xfrm>
          <a:prstGeom prst="flowChartMagneticDisk">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800" dirty="0" smtClean="0">
                <a:solidFill>
                  <a:schemeClr val="tx1"/>
                </a:solidFill>
              </a:rPr>
              <a:t>活文</a:t>
            </a:r>
            <a:r>
              <a:rPr lang="en-US" altLang="ja-JP" sz="800" dirty="0" smtClean="0">
                <a:solidFill>
                  <a:schemeClr val="tx1"/>
                </a:solidFill>
              </a:rPr>
              <a:t>DB</a:t>
            </a:r>
            <a:endParaRPr lang="ja-JP" altLang="en-US" sz="800" dirty="0">
              <a:solidFill>
                <a:schemeClr val="tx1"/>
              </a:solidFill>
            </a:endParaRPr>
          </a:p>
        </p:txBody>
      </p:sp>
      <p:sp>
        <p:nvSpPr>
          <p:cNvPr id="134" name="正方形/長方形 133"/>
          <p:cNvSpPr/>
          <p:nvPr/>
        </p:nvSpPr>
        <p:spPr>
          <a:xfrm>
            <a:off x="2734692" y="2708920"/>
            <a:ext cx="576064"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800" dirty="0">
              <a:solidFill>
                <a:schemeClr val="tx1"/>
              </a:solidFill>
            </a:endParaRPr>
          </a:p>
        </p:txBody>
      </p:sp>
      <p:cxnSp>
        <p:nvCxnSpPr>
          <p:cNvPr id="136" name="カギ線コネクタ 135"/>
          <p:cNvCxnSpPr>
            <a:stCxn id="88" idx="2"/>
            <a:endCxn id="134" idx="0"/>
          </p:cNvCxnSpPr>
          <p:nvPr/>
        </p:nvCxnSpPr>
        <p:spPr>
          <a:xfrm rot="16200000" flipH="1">
            <a:off x="1858110" y="1544305"/>
            <a:ext cx="1163161" cy="1166068"/>
          </a:xfrm>
          <a:prstGeom prst="bentConnector3">
            <a:avLst>
              <a:gd name="adj1" fmla="val 26252"/>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5" name="グループ化 34"/>
          <p:cNvGrpSpPr/>
          <p:nvPr/>
        </p:nvGrpSpPr>
        <p:grpSpPr>
          <a:xfrm>
            <a:off x="1135465" y="1643990"/>
            <a:ext cx="871215" cy="941857"/>
            <a:chOff x="11633499" y="245351"/>
            <a:chExt cx="871215" cy="941857"/>
          </a:xfrm>
        </p:grpSpPr>
        <p:sp>
          <p:nvSpPr>
            <p:cNvPr id="22" name="フローチャート: 書類 21"/>
            <p:cNvSpPr/>
            <p:nvPr/>
          </p:nvSpPr>
          <p:spPr>
            <a:xfrm>
              <a:off x="11633499" y="245351"/>
              <a:ext cx="620190" cy="418485"/>
            </a:xfrm>
            <a:prstGeom prst="flowChartDocumen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latin typeface="+mn-ea"/>
                </a:rPr>
                <a:t>意向確認書</a:t>
              </a:r>
              <a:r>
                <a:rPr lang="en-US" altLang="ja-JP" sz="700" dirty="0" smtClean="0">
                  <a:latin typeface="+mn-ea"/>
                </a:rPr>
                <a:t>PDF</a:t>
              </a:r>
              <a:endParaRPr kumimoji="1" lang="ja-JP" altLang="en-US" sz="700" dirty="0">
                <a:latin typeface="+mn-ea"/>
              </a:endParaRPr>
            </a:p>
          </p:txBody>
        </p:sp>
        <p:sp>
          <p:nvSpPr>
            <p:cNvPr id="140" name="フローチャート: 書類 139"/>
            <p:cNvSpPr/>
            <p:nvPr/>
          </p:nvSpPr>
          <p:spPr>
            <a:xfrm>
              <a:off x="11740508" y="501506"/>
              <a:ext cx="620190" cy="418485"/>
            </a:xfrm>
            <a:prstGeom prst="flowChartDocumen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latin typeface="+mn-ea"/>
                </a:rPr>
                <a:t>申込書控</a:t>
              </a:r>
              <a:r>
                <a:rPr lang="en-US" altLang="ja-JP" sz="700" dirty="0" smtClean="0">
                  <a:latin typeface="+mn-ea"/>
                </a:rPr>
                <a:t>PDF</a:t>
              </a:r>
              <a:endParaRPr kumimoji="1" lang="ja-JP" altLang="en-US" sz="700" dirty="0">
                <a:latin typeface="+mn-ea"/>
              </a:endParaRPr>
            </a:p>
          </p:txBody>
        </p:sp>
        <p:sp>
          <p:nvSpPr>
            <p:cNvPr id="141" name="フローチャート: 書類 140"/>
            <p:cNvSpPr/>
            <p:nvPr/>
          </p:nvSpPr>
          <p:spPr>
            <a:xfrm>
              <a:off x="11884524" y="768723"/>
              <a:ext cx="620190" cy="418485"/>
            </a:xfrm>
            <a:prstGeom prst="flowChartDocumen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latin typeface="+mn-ea"/>
                </a:rPr>
                <a:t>告知書控</a:t>
              </a:r>
              <a:r>
                <a:rPr lang="en-US" altLang="ja-JP" sz="700" dirty="0" smtClean="0">
                  <a:latin typeface="+mn-ea"/>
                </a:rPr>
                <a:t>PDF</a:t>
              </a:r>
              <a:endParaRPr kumimoji="1" lang="ja-JP" altLang="en-US" sz="700" dirty="0">
                <a:latin typeface="+mn-ea"/>
              </a:endParaRPr>
            </a:p>
          </p:txBody>
        </p:sp>
      </p:grpSp>
      <p:sp>
        <p:nvSpPr>
          <p:cNvPr id="142" name="テキスト ボックス 141"/>
          <p:cNvSpPr txBox="1"/>
          <p:nvPr/>
        </p:nvSpPr>
        <p:spPr>
          <a:xfrm>
            <a:off x="2300278" y="1649409"/>
            <a:ext cx="1175322" cy="215444"/>
          </a:xfrm>
          <a:prstGeom prst="rect">
            <a:avLst/>
          </a:prstGeom>
          <a:noFill/>
        </p:spPr>
        <p:txBody>
          <a:bodyPr wrap="non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申込データ＋ｲﾒｰｼﾞ</a:t>
            </a:r>
            <a:r>
              <a:rPr lang="en-US" altLang="ja-JP" sz="800" dirty="0" smtClean="0">
                <a:solidFill>
                  <a:schemeClr val="tx2"/>
                </a:solidFill>
                <a:latin typeface="メイリオ" pitchFamily="50" charset="-128"/>
                <a:ea typeface="メイリオ" pitchFamily="50" charset="-128"/>
                <a:cs typeface="メイリオ" pitchFamily="50" charset="-128"/>
              </a:rPr>
              <a:t>ID</a:t>
            </a:r>
            <a:endParaRPr kumimoji="1" lang="ja-JP" altLang="en-US" sz="800" dirty="0" smtClean="0">
              <a:solidFill>
                <a:schemeClr val="tx2"/>
              </a:solidFill>
              <a:latin typeface="メイリオ" pitchFamily="50" charset="-128"/>
              <a:ea typeface="メイリオ" pitchFamily="50" charset="-128"/>
              <a:cs typeface="メイリオ" pitchFamily="50" charset="-128"/>
            </a:endParaRPr>
          </a:p>
        </p:txBody>
      </p:sp>
      <p:sp>
        <p:nvSpPr>
          <p:cNvPr id="144" name="フローチャート: 磁気ディスク 143"/>
          <p:cNvSpPr/>
          <p:nvPr/>
        </p:nvSpPr>
        <p:spPr>
          <a:xfrm>
            <a:off x="2770696" y="3789040"/>
            <a:ext cx="504056" cy="504056"/>
          </a:xfrm>
          <a:prstGeom prst="flowChartMagneticDisk">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800" dirty="0" smtClean="0">
                <a:solidFill>
                  <a:schemeClr val="tx1"/>
                </a:solidFill>
              </a:rPr>
              <a:t>ﾃﾞｨﾚｰﾄﾞ</a:t>
            </a:r>
            <a:endParaRPr lang="ja-JP" altLang="en-US" sz="800" dirty="0">
              <a:solidFill>
                <a:schemeClr val="tx1"/>
              </a:solidFill>
            </a:endParaRPr>
          </a:p>
        </p:txBody>
      </p:sp>
      <p:sp>
        <p:nvSpPr>
          <p:cNvPr id="145" name="正方形/長方形 144"/>
          <p:cNvSpPr/>
          <p:nvPr/>
        </p:nvSpPr>
        <p:spPr>
          <a:xfrm>
            <a:off x="3426895" y="3429000"/>
            <a:ext cx="576064"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800" dirty="0">
              <a:solidFill>
                <a:schemeClr val="tx1"/>
              </a:solidFill>
            </a:endParaRPr>
          </a:p>
        </p:txBody>
      </p:sp>
      <p:sp>
        <p:nvSpPr>
          <p:cNvPr id="146" name="テキスト ボックス 145"/>
          <p:cNvSpPr txBox="1"/>
          <p:nvPr/>
        </p:nvSpPr>
        <p:spPr>
          <a:xfrm>
            <a:off x="3224808" y="3465004"/>
            <a:ext cx="902811" cy="215444"/>
          </a:xfrm>
          <a:prstGeom prst="rect">
            <a:avLst/>
          </a:prstGeom>
          <a:noFill/>
        </p:spPr>
        <p:txBody>
          <a:bodyPr wrap="non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申込書ﾃﾞｰﾀ取込</a:t>
            </a:r>
            <a:endParaRPr kumimoji="1" lang="ja-JP" altLang="en-US" sz="800" dirty="0" smtClean="0">
              <a:solidFill>
                <a:schemeClr val="tx2"/>
              </a:solidFill>
              <a:latin typeface="メイリオ" pitchFamily="50" charset="-128"/>
              <a:ea typeface="メイリオ" pitchFamily="50" charset="-128"/>
              <a:cs typeface="メイリオ" pitchFamily="50" charset="-128"/>
            </a:endParaRPr>
          </a:p>
        </p:txBody>
      </p:sp>
      <p:sp>
        <p:nvSpPr>
          <p:cNvPr id="147" name="テキスト ボックス 146"/>
          <p:cNvSpPr txBox="1"/>
          <p:nvPr/>
        </p:nvSpPr>
        <p:spPr>
          <a:xfrm>
            <a:off x="1397041" y="2749934"/>
            <a:ext cx="766557" cy="215444"/>
          </a:xfrm>
          <a:prstGeom prst="rect">
            <a:avLst/>
          </a:prstGeom>
          <a:noFill/>
        </p:spPr>
        <p:txBody>
          <a:bodyPr wrap="non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活文搭載</a:t>
            </a:r>
            <a:r>
              <a:rPr lang="en-US" altLang="ja-JP" sz="800" dirty="0" smtClean="0">
                <a:solidFill>
                  <a:schemeClr val="tx2"/>
                </a:solidFill>
                <a:latin typeface="メイリオ" pitchFamily="50" charset="-128"/>
                <a:ea typeface="メイリオ" pitchFamily="50" charset="-128"/>
                <a:cs typeface="メイリオ" pitchFamily="50" charset="-128"/>
              </a:rPr>
              <a:t>API</a:t>
            </a:r>
            <a:endParaRPr kumimoji="1" lang="ja-JP" altLang="en-US" sz="800" dirty="0" smtClean="0">
              <a:solidFill>
                <a:schemeClr val="tx2"/>
              </a:solidFill>
              <a:latin typeface="メイリオ" pitchFamily="50" charset="-128"/>
              <a:ea typeface="メイリオ" pitchFamily="50" charset="-128"/>
              <a:cs typeface="メイリオ" pitchFamily="50" charset="-128"/>
            </a:endParaRPr>
          </a:p>
        </p:txBody>
      </p:sp>
      <p:sp>
        <p:nvSpPr>
          <p:cNvPr id="148" name="テキスト ボックス 147"/>
          <p:cNvSpPr txBox="1"/>
          <p:nvPr/>
        </p:nvSpPr>
        <p:spPr>
          <a:xfrm>
            <a:off x="2488085" y="2767760"/>
            <a:ext cx="1074333" cy="215444"/>
          </a:xfrm>
          <a:prstGeom prst="rect">
            <a:avLst/>
          </a:prstGeom>
          <a:noFill/>
        </p:spPr>
        <p:txBody>
          <a:bodyPr wrap="non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申込データ連動</a:t>
            </a:r>
            <a:r>
              <a:rPr lang="en-US" altLang="ja-JP" sz="800" dirty="0" smtClean="0">
                <a:solidFill>
                  <a:schemeClr val="tx2"/>
                </a:solidFill>
                <a:latin typeface="メイリオ" pitchFamily="50" charset="-128"/>
                <a:ea typeface="メイリオ" pitchFamily="50" charset="-128"/>
                <a:cs typeface="メイリオ" pitchFamily="50" charset="-128"/>
              </a:rPr>
              <a:t>API</a:t>
            </a:r>
            <a:endParaRPr kumimoji="1" lang="ja-JP" altLang="en-US" sz="800" dirty="0" smtClean="0">
              <a:solidFill>
                <a:schemeClr val="tx2"/>
              </a:solidFill>
              <a:latin typeface="メイリオ" pitchFamily="50" charset="-128"/>
              <a:ea typeface="メイリオ" pitchFamily="50" charset="-128"/>
              <a:cs typeface="メイリオ" pitchFamily="50" charset="-128"/>
            </a:endParaRPr>
          </a:p>
        </p:txBody>
      </p:sp>
      <p:cxnSp>
        <p:nvCxnSpPr>
          <p:cNvPr id="149" name="直線コネクタ 148"/>
          <p:cNvCxnSpPr>
            <a:stCxn id="134" idx="2"/>
            <a:endCxn id="144" idx="1"/>
          </p:cNvCxnSpPr>
          <p:nvPr/>
        </p:nvCxnSpPr>
        <p:spPr>
          <a:xfrm>
            <a:off x="3022724" y="2996952"/>
            <a:ext cx="0" cy="792088"/>
          </a:xfrm>
          <a:prstGeom prst="line">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0" name="テキスト ボックス 149"/>
          <p:cNvSpPr txBox="1"/>
          <p:nvPr/>
        </p:nvSpPr>
        <p:spPr>
          <a:xfrm>
            <a:off x="1839647" y="3065412"/>
            <a:ext cx="744059" cy="338554"/>
          </a:xfrm>
          <a:prstGeom prst="rect">
            <a:avLst/>
          </a:prstGeom>
          <a:noFill/>
        </p:spPr>
        <p:txBody>
          <a:bodyPr wrap="squar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ｲﾒｰｼﾞ</a:t>
            </a:r>
            <a:r>
              <a:rPr lang="en-US" altLang="ja-JP" sz="800" dirty="0" smtClean="0">
                <a:solidFill>
                  <a:schemeClr val="tx2"/>
                </a:solidFill>
                <a:latin typeface="メイリオ" pitchFamily="50" charset="-128"/>
                <a:ea typeface="メイリオ" pitchFamily="50" charset="-128"/>
                <a:cs typeface="メイリオ" pitchFamily="50" charset="-128"/>
              </a:rPr>
              <a:t>ID</a:t>
            </a:r>
            <a:r>
              <a:rPr lang="ja-JP" altLang="en-US" sz="800" dirty="0" smtClean="0">
                <a:solidFill>
                  <a:schemeClr val="tx2"/>
                </a:solidFill>
                <a:latin typeface="メイリオ" pitchFamily="50" charset="-128"/>
                <a:ea typeface="メイリオ" pitchFamily="50" charset="-128"/>
                <a:cs typeface="メイリオ" pitchFamily="50" charset="-128"/>
              </a:rPr>
              <a:t>を</a:t>
            </a:r>
            <a:endParaRPr lang="en-US" altLang="ja-JP" sz="800" dirty="0" smtClean="0">
              <a:solidFill>
                <a:schemeClr val="tx2"/>
              </a:solidFill>
              <a:latin typeface="メイリオ" pitchFamily="50" charset="-128"/>
              <a:ea typeface="メイリオ" pitchFamily="50" charset="-128"/>
              <a:cs typeface="メイリオ" pitchFamily="50" charset="-128"/>
            </a:endParaRPr>
          </a:p>
          <a:p>
            <a:r>
              <a:rPr lang="ja-JP" altLang="en-US" sz="800" dirty="0">
                <a:solidFill>
                  <a:schemeClr val="tx2"/>
                </a:solidFill>
                <a:latin typeface="メイリオ" pitchFamily="50" charset="-128"/>
                <a:ea typeface="メイリオ" pitchFamily="50" charset="-128"/>
                <a:cs typeface="メイリオ" pitchFamily="50" charset="-128"/>
              </a:rPr>
              <a:t>発行</a:t>
            </a:r>
            <a:endParaRPr lang="en-US" altLang="ja-JP" sz="800" dirty="0" smtClean="0">
              <a:solidFill>
                <a:schemeClr val="tx2"/>
              </a:solidFill>
              <a:latin typeface="メイリオ" pitchFamily="50" charset="-128"/>
              <a:ea typeface="メイリオ" pitchFamily="50" charset="-128"/>
              <a:cs typeface="メイリオ" pitchFamily="50" charset="-128"/>
            </a:endParaRPr>
          </a:p>
        </p:txBody>
      </p:sp>
      <p:cxnSp>
        <p:nvCxnSpPr>
          <p:cNvPr id="151" name="カギ線コネクタ 150"/>
          <p:cNvCxnSpPr>
            <a:stCxn id="145" idx="2"/>
            <a:endCxn id="144" idx="4"/>
          </p:cNvCxnSpPr>
          <p:nvPr/>
        </p:nvCxnSpPr>
        <p:spPr>
          <a:xfrm rot="5400000">
            <a:off x="3332822" y="3658963"/>
            <a:ext cx="324036" cy="440175"/>
          </a:xfrm>
          <a:prstGeom prst="bentConnector2">
            <a:avLst/>
          </a:prstGeom>
          <a:ln w="63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2" name="フローチャート: 磁気ディスク 151"/>
          <p:cNvSpPr/>
          <p:nvPr/>
        </p:nvSpPr>
        <p:spPr>
          <a:xfrm>
            <a:off x="4185561" y="3794203"/>
            <a:ext cx="504056" cy="504056"/>
          </a:xfrm>
          <a:prstGeom prst="flowChartMagneticDisk">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800" dirty="0" smtClean="0">
                <a:solidFill>
                  <a:schemeClr val="tx1"/>
                </a:solidFill>
              </a:rPr>
              <a:t>契約管理</a:t>
            </a:r>
            <a:r>
              <a:rPr lang="en-US" altLang="ja-JP" sz="800" dirty="0" smtClean="0">
                <a:solidFill>
                  <a:schemeClr val="tx1"/>
                </a:solidFill>
              </a:rPr>
              <a:t>DB</a:t>
            </a:r>
            <a:endParaRPr lang="ja-JP" altLang="en-US" sz="800" dirty="0">
              <a:solidFill>
                <a:schemeClr val="tx1"/>
              </a:solidFill>
            </a:endParaRPr>
          </a:p>
        </p:txBody>
      </p:sp>
      <p:cxnSp>
        <p:nvCxnSpPr>
          <p:cNvPr id="153" name="カギ線コネクタ 152"/>
          <p:cNvCxnSpPr>
            <a:stCxn id="145" idx="3"/>
            <a:endCxn id="152" idx="1"/>
          </p:cNvCxnSpPr>
          <p:nvPr/>
        </p:nvCxnSpPr>
        <p:spPr>
          <a:xfrm>
            <a:off x="4002959" y="3573016"/>
            <a:ext cx="434630" cy="221187"/>
          </a:xfrm>
          <a:prstGeom prst="bentConnector2">
            <a:avLst/>
          </a:prstGeom>
          <a:ln w="63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9" name="正方形/長方形 158"/>
          <p:cNvSpPr/>
          <p:nvPr/>
        </p:nvSpPr>
        <p:spPr>
          <a:xfrm>
            <a:off x="5376917" y="3440550"/>
            <a:ext cx="576064"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800" dirty="0">
              <a:solidFill>
                <a:schemeClr val="tx1"/>
              </a:solidFill>
            </a:endParaRPr>
          </a:p>
        </p:txBody>
      </p:sp>
      <p:sp>
        <p:nvSpPr>
          <p:cNvPr id="160" name="テキスト ボックス 159"/>
          <p:cNvSpPr txBox="1"/>
          <p:nvPr/>
        </p:nvSpPr>
        <p:spPr>
          <a:xfrm>
            <a:off x="5046482" y="3465995"/>
            <a:ext cx="992579" cy="215444"/>
          </a:xfrm>
          <a:prstGeom prst="rect">
            <a:avLst/>
          </a:prstGeom>
          <a:noFill/>
        </p:spPr>
        <p:txBody>
          <a:bodyPr wrap="non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成立</a:t>
            </a:r>
            <a:r>
              <a:rPr lang="en-US" altLang="ja-JP" sz="800" dirty="0" smtClean="0">
                <a:solidFill>
                  <a:schemeClr val="tx2"/>
                </a:solidFill>
                <a:latin typeface="メイリオ" pitchFamily="50" charset="-128"/>
                <a:ea typeface="メイリオ" pitchFamily="50" charset="-128"/>
                <a:cs typeface="メイリオ" pitchFamily="50" charset="-128"/>
              </a:rPr>
              <a:t>(</a:t>
            </a:r>
            <a:r>
              <a:rPr lang="ja-JP" altLang="en-US" sz="800" dirty="0" smtClean="0">
                <a:solidFill>
                  <a:schemeClr val="tx2"/>
                </a:solidFill>
                <a:latin typeface="メイリオ" pitchFamily="50" charset="-128"/>
                <a:ea typeface="メイリオ" pitchFamily="50" charset="-128"/>
                <a:cs typeface="メイリオ" pitchFamily="50" charset="-128"/>
              </a:rPr>
              <a:t>新契約ﾛｰﾄﾞ</a:t>
            </a:r>
            <a:r>
              <a:rPr lang="en-US" altLang="ja-JP" sz="800" dirty="0" smtClean="0">
                <a:solidFill>
                  <a:schemeClr val="tx2"/>
                </a:solidFill>
                <a:latin typeface="メイリオ" pitchFamily="50" charset="-128"/>
                <a:ea typeface="メイリオ" pitchFamily="50" charset="-128"/>
                <a:cs typeface="メイリオ" pitchFamily="50" charset="-128"/>
              </a:rPr>
              <a:t>)</a:t>
            </a:r>
            <a:endParaRPr kumimoji="1" lang="ja-JP" altLang="en-US" sz="800" dirty="0" smtClean="0">
              <a:solidFill>
                <a:schemeClr val="tx2"/>
              </a:solidFill>
              <a:latin typeface="メイリオ" pitchFamily="50" charset="-128"/>
              <a:ea typeface="メイリオ" pitchFamily="50" charset="-128"/>
              <a:cs typeface="メイリオ" pitchFamily="50" charset="-128"/>
            </a:endParaRPr>
          </a:p>
        </p:txBody>
      </p:sp>
      <p:sp>
        <p:nvSpPr>
          <p:cNvPr id="161" name="正方形/長方形 160"/>
          <p:cNvSpPr/>
          <p:nvPr/>
        </p:nvSpPr>
        <p:spPr>
          <a:xfrm>
            <a:off x="5958533" y="3440550"/>
            <a:ext cx="576064"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800" dirty="0">
              <a:solidFill>
                <a:schemeClr val="tx1"/>
              </a:solidFill>
            </a:endParaRPr>
          </a:p>
        </p:txBody>
      </p:sp>
      <p:sp>
        <p:nvSpPr>
          <p:cNvPr id="162" name="テキスト ボックス 161"/>
          <p:cNvSpPr txBox="1"/>
          <p:nvPr/>
        </p:nvSpPr>
        <p:spPr>
          <a:xfrm>
            <a:off x="5889889" y="3476555"/>
            <a:ext cx="800219" cy="215444"/>
          </a:xfrm>
          <a:prstGeom prst="rect">
            <a:avLst/>
          </a:prstGeom>
          <a:noFill/>
        </p:spPr>
        <p:txBody>
          <a:bodyPr wrap="non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保険証券作成</a:t>
            </a:r>
            <a:endParaRPr kumimoji="1" lang="ja-JP" altLang="en-US" sz="800" dirty="0" smtClean="0">
              <a:solidFill>
                <a:schemeClr val="tx2"/>
              </a:solidFill>
              <a:latin typeface="メイリオ" pitchFamily="50" charset="-128"/>
              <a:ea typeface="メイリオ" pitchFamily="50" charset="-128"/>
              <a:cs typeface="メイリオ" pitchFamily="50" charset="-128"/>
            </a:endParaRPr>
          </a:p>
        </p:txBody>
      </p:sp>
      <p:sp>
        <p:nvSpPr>
          <p:cNvPr id="165" name="ストライプ矢印 164"/>
          <p:cNvSpPr/>
          <p:nvPr/>
        </p:nvSpPr>
        <p:spPr>
          <a:xfrm>
            <a:off x="4074806" y="3238969"/>
            <a:ext cx="1187379" cy="371010"/>
          </a:xfrm>
          <a:prstGeom prst="striped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800" dirty="0" smtClean="0"/>
              <a:t>途中経過は省略</a:t>
            </a:r>
            <a:endParaRPr kumimoji="1" lang="ja-JP" altLang="en-US" sz="800" dirty="0"/>
          </a:p>
        </p:txBody>
      </p:sp>
      <p:cxnSp>
        <p:nvCxnSpPr>
          <p:cNvPr id="168" name="カギ線コネクタ 167"/>
          <p:cNvCxnSpPr>
            <a:stCxn id="161" idx="2"/>
            <a:endCxn id="133" idx="4"/>
          </p:cNvCxnSpPr>
          <p:nvPr/>
        </p:nvCxnSpPr>
        <p:spPr>
          <a:xfrm rot="5400000">
            <a:off x="3697346" y="2139921"/>
            <a:ext cx="960558" cy="4137881"/>
          </a:xfrm>
          <a:prstGeom prst="bentConnector2">
            <a:avLst/>
          </a:prstGeom>
          <a:ln w="63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4" name="グループ化 173"/>
          <p:cNvGrpSpPr/>
          <p:nvPr/>
        </p:nvGrpSpPr>
        <p:grpSpPr>
          <a:xfrm>
            <a:off x="6305133" y="3831190"/>
            <a:ext cx="769370" cy="687915"/>
            <a:chOff x="6180376" y="3854616"/>
            <a:chExt cx="769370" cy="687915"/>
          </a:xfrm>
        </p:grpSpPr>
        <p:sp>
          <p:nvSpPr>
            <p:cNvPr id="172" name="フローチャート: 書類 171"/>
            <p:cNvSpPr/>
            <p:nvPr/>
          </p:nvSpPr>
          <p:spPr>
            <a:xfrm>
              <a:off x="6180376" y="3854616"/>
              <a:ext cx="620190" cy="418485"/>
            </a:xfrm>
            <a:prstGeom prst="flowChartDocumen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latin typeface="+mn-ea"/>
                </a:rPr>
                <a:t>告知書控</a:t>
              </a:r>
              <a:r>
                <a:rPr lang="en-US" altLang="ja-JP" sz="700" dirty="0" smtClean="0">
                  <a:latin typeface="+mn-ea"/>
                </a:rPr>
                <a:t>PDF</a:t>
              </a:r>
              <a:endParaRPr kumimoji="1" lang="ja-JP" altLang="en-US" sz="700" dirty="0">
                <a:latin typeface="+mn-ea"/>
              </a:endParaRPr>
            </a:p>
          </p:txBody>
        </p:sp>
        <p:sp>
          <p:nvSpPr>
            <p:cNvPr id="173" name="フローチャート: 書類 172"/>
            <p:cNvSpPr/>
            <p:nvPr/>
          </p:nvSpPr>
          <p:spPr>
            <a:xfrm>
              <a:off x="6329556" y="4124046"/>
              <a:ext cx="620190" cy="418485"/>
            </a:xfrm>
            <a:prstGeom prst="flowChartDocumen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latin typeface="+mn-ea"/>
                </a:rPr>
                <a:t>意向確認書</a:t>
              </a:r>
              <a:r>
                <a:rPr lang="en-US" altLang="ja-JP" sz="700" dirty="0" smtClean="0">
                  <a:latin typeface="+mn-ea"/>
                </a:rPr>
                <a:t>PDF</a:t>
              </a:r>
              <a:endParaRPr kumimoji="1" lang="ja-JP" altLang="en-US" sz="700" dirty="0">
                <a:latin typeface="+mn-ea"/>
              </a:endParaRPr>
            </a:p>
          </p:txBody>
        </p:sp>
      </p:grpSp>
      <p:sp>
        <p:nvSpPr>
          <p:cNvPr id="176" name="正方形/長方形 175"/>
          <p:cNvSpPr/>
          <p:nvPr/>
        </p:nvSpPr>
        <p:spPr>
          <a:xfrm>
            <a:off x="7482063" y="5157192"/>
            <a:ext cx="576064"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800" dirty="0">
              <a:solidFill>
                <a:schemeClr val="tx1"/>
              </a:solidFill>
            </a:endParaRPr>
          </a:p>
        </p:txBody>
      </p:sp>
      <p:cxnSp>
        <p:nvCxnSpPr>
          <p:cNvPr id="178" name="カギ線コネクタ 177"/>
          <p:cNvCxnSpPr>
            <a:stCxn id="161" idx="3"/>
            <a:endCxn id="176" idx="0"/>
          </p:cNvCxnSpPr>
          <p:nvPr/>
        </p:nvCxnSpPr>
        <p:spPr>
          <a:xfrm>
            <a:off x="6534597" y="3584566"/>
            <a:ext cx="1235498" cy="1572626"/>
          </a:xfrm>
          <a:prstGeom prst="bentConnector2">
            <a:avLst/>
          </a:prstGeom>
          <a:ln w="63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7" name="テキスト ボックス 176"/>
          <p:cNvSpPr txBox="1"/>
          <p:nvPr/>
        </p:nvSpPr>
        <p:spPr>
          <a:xfrm>
            <a:off x="7431725" y="5224510"/>
            <a:ext cx="595035" cy="215444"/>
          </a:xfrm>
          <a:prstGeom prst="rect">
            <a:avLst/>
          </a:prstGeom>
          <a:noFill/>
        </p:spPr>
        <p:txBody>
          <a:bodyPr wrap="non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証券連携</a:t>
            </a:r>
            <a:endParaRPr kumimoji="1" lang="ja-JP" altLang="en-US" sz="800" dirty="0" smtClean="0">
              <a:solidFill>
                <a:schemeClr val="tx2"/>
              </a:solidFill>
              <a:latin typeface="メイリオ" pitchFamily="50" charset="-128"/>
              <a:ea typeface="メイリオ" pitchFamily="50" charset="-128"/>
              <a:cs typeface="メイリオ" pitchFamily="50" charset="-128"/>
            </a:endParaRPr>
          </a:p>
        </p:txBody>
      </p:sp>
      <p:sp>
        <p:nvSpPr>
          <p:cNvPr id="175" name="フローチャート: 書類 174"/>
          <p:cNvSpPr/>
          <p:nvPr/>
        </p:nvSpPr>
        <p:spPr>
          <a:xfrm>
            <a:off x="6659048" y="3393088"/>
            <a:ext cx="620190" cy="418485"/>
          </a:xfrm>
          <a:prstGeom prst="flowChartDocumen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latin typeface="+mn-ea"/>
              </a:rPr>
              <a:t>保険証券</a:t>
            </a:r>
            <a:r>
              <a:rPr lang="en-US" altLang="ja-JP" sz="700" dirty="0" smtClean="0">
                <a:latin typeface="+mn-ea"/>
              </a:rPr>
              <a:t>PDF</a:t>
            </a:r>
            <a:endParaRPr kumimoji="1" lang="ja-JP" altLang="en-US" sz="700" dirty="0">
              <a:latin typeface="+mn-ea"/>
            </a:endParaRPr>
          </a:p>
        </p:txBody>
      </p:sp>
      <p:grpSp>
        <p:nvGrpSpPr>
          <p:cNvPr id="187" name="グループ化 186"/>
          <p:cNvGrpSpPr/>
          <p:nvPr/>
        </p:nvGrpSpPr>
        <p:grpSpPr>
          <a:xfrm>
            <a:off x="8121352" y="5678720"/>
            <a:ext cx="972592" cy="960042"/>
            <a:chOff x="7716665" y="5904334"/>
            <a:chExt cx="972592" cy="960042"/>
          </a:xfrm>
        </p:grpSpPr>
        <p:sp>
          <p:nvSpPr>
            <p:cNvPr id="186" name="フローチャート: 書類 185"/>
            <p:cNvSpPr/>
            <p:nvPr/>
          </p:nvSpPr>
          <p:spPr>
            <a:xfrm>
              <a:off x="7716665" y="5904334"/>
              <a:ext cx="620190" cy="418485"/>
            </a:xfrm>
            <a:prstGeom prst="flowChartDocumen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latin typeface="+mn-ea"/>
                </a:rPr>
                <a:t>保険証券</a:t>
              </a:r>
              <a:r>
                <a:rPr lang="en-US" altLang="ja-JP" sz="700" dirty="0" smtClean="0">
                  <a:latin typeface="+mn-ea"/>
                </a:rPr>
                <a:t>PDF</a:t>
              </a:r>
              <a:endParaRPr kumimoji="1" lang="ja-JP" altLang="en-US" sz="700" dirty="0">
                <a:latin typeface="+mn-ea"/>
              </a:endParaRPr>
            </a:p>
          </p:txBody>
        </p:sp>
        <p:sp>
          <p:nvSpPr>
            <p:cNvPr id="184" name="フローチャート: 書類 183"/>
            <p:cNvSpPr/>
            <p:nvPr/>
          </p:nvSpPr>
          <p:spPr>
            <a:xfrm>
              <a:off x="7905328" y="6165304"/>
              <a:ext cx="620190" cy="418485"/>
            </a:xfrm>
            <a:prstGeom prst="flowChartDocumen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latin typeface="+mn-ea"/>
                </a:rPr>
                <a:t>告知書控</a:t>
              </a:r>
              <a:r>
                <a:rPr lang="en-US" altLang="ja-JP" sz="700" dirty="0" smtClean="0">
                  <a:latin typeface="+mn-ea"/>
                </a:rPr>
                <a:t>PDF</a:t>
              </a:r>
              <a:endParaRPr kumimoji="1" lang="ja-JP" altLang="en-US" sz="700" dirty="0">
                <a:latin typeface="+mn-ea"/>
              </a:endParaRPr>
            </a:p>
          </p:txBody>
        </p:sp>
        <p:sp>
          <p:nvSpPr>
            <p:cNvPr id="185" name="フローチャート: 書類 184"/>
            <p:cNvSpPr/>
            <p:nvPr/>
          </p:nvSpPr>
          <p:spPr>
            <a:xfrm>
              <a:off x="8069067" y="6445891"/>
              <a:ext cx="620190" cy="418485"/>
            </a:xfrm>
            <a:prstGeom prst="flowChartDocumen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latin typeface="+mn-ea"/>
                </a:rPr>
                <a:t>意向確認書</a:t>
              </a:r>
              <a:r>
                <a:rPr lang="en-US" altLang="ja-JP" sz="700" dirty="0" smtClean="0">
                  <a:latin typeface="+mn-ea"/>
                </a:rPr>
                <a:t>PDF</a:t>
              </a:r>
              <a:endParaRPr kumimoji="1" lang="ja-JP" altLang="en-US" sz="700" dirty="0">
                <a:latin typeface="+mn-ea"/>
              </a:endParaRPr>
            </a:p>
          </p:txBody>
        </p:sp>
      </p:grpSp>
      <p:cxnSp>
        <p:nvCxnSpPr>
          <p:cNvPr id="188" name="カギ線コネクタ 187"/>
          <p:cNvCxnSpPr>
            <a:stCxn id="176" idx="3"/>
            <a:endCxn id="186" idx="0"/>
          </p:cNvCxnSpPr>
          <p:nvPr/>
        </p:nvCxnSpPr>
        <p:spPr>
          <a:xfrm>
            <a:off x="8058127" y="5301208"/>
            <a:ext cx="373320" cy="377512"/>
          </a:xfrm>
          <a:prstGeom prst="bentConnector2">
            <a:avLst/>
          </a:prstGeom>
          <a:ln w="63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2" name="角丸四角形吹き出し 191"/>
          <p:cNvSpPr/>
          <p:nvPr/>
        </p:nvSpPr>
        <p:spPr>
          <a:xfrm>
            <a:off x="3526779" y="1307308"/>
            <a:ext cx="2927534" cy="1449892"/>
          </a:xfrm>
          <a:prstGeom prst="wedgeRoundRectCallout">
            <a:avLst>
              <a:gd name="adj1" fmla="val -61509"/>
              <a:gd name="adj2" fmla="val 75572"/>
              <a:gd name="adj3" fmla="val 16667"/>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000" b="1" dirty="0" smtClean="0"/>
              <a:t>論点①</a:t>
            </a:r>
            <a:endParaRPr kumimoji="1" lang="en-US" altLang="ja-JP" sz="1000" b="1" dirty="0" smtClean="0"/>
          </a:p>
          <a:p>
            <a:r>
              <a:rPr kumimoji="1" lang="en-US" altLang="ja-JP" sz="1000" b="1" dirty="0" smtClean="0"/>
              <a:t>To</a:t>
            </a:r>
            <a:r>
              <a:rPr kumimoji="1" lang="ja-JP" altLang="en-US" sz="1000" b="1" dirty="0" smtClean="0"/>
              <a:t> 販売支援（</a:t>
            </a:r>
            <a:r>
              <a:rPr kumimoji="1" lang="en-US" altLang="ja-JP" sz="1000" b="1" dirty="0" err="1" smtClean="0"/>
              <a:t>Sasuke</a:t>
            </a:r>
            <a:r>
              <a:rPr kumimoji="1" lang="ja-JP" altLang="en-US" sz="1000" b="1" dirty="0" smtClean="0"/>
              <a:t>様）</a:t>
            </a:r>
            <a:endParaRPr kumimoji="1" lang="en-US" altLang="ja-JP" sz="1000" b="1" dirty="0" smtClean="0"/>
          </a:p>
          <a:p>
            <a:endParaRPr lang="en-US" altLang="ja-JP" sz="1000" b="1" dirty="0"/>
          </a:p>
          <a:p>
            <a:r>
              <a:rPr kumimoji="1" lang="ja-JP" altLang="en-US" sz="1000" b="1" dirty="0" smtClean="0"/>
              <a:t>既存の代理店チャネル</a:t>
            </a:r>
            <a:r>
              <a:rPr kumimoji="1" lang="en-US" altLang="ja-JP" sz="1000" b="1" dirty="0" smtClean="0"/>
              <a:t>(PPL</a:t>
            </a:r>
            <a:r>
              <a:rPr kumimoji="1" lang="ja-JP" altLang="en-US" sz="1000" b="1" dirty="0" smtClean="0"/>
              <a:t>）と同様に帳票コードとイメージ</a:t>
            </a:r>
            <a:r>
              <a:rPr kumimoji="1" lang="en-US" altLang="ja-JP" sz="1000" b="1" dirty="0" smtClean="0"/>
              <a:t>ID</a:t>
            </a:r>
            <a:r>
              <a:rPr kumimoji="1" lang="ja-JP" altLang="en-US" sz="1000" b="1" dirty="0" smtClean="0"/>
              <a:t>の対で連携がある。</a:t>
            </a:r>
            <a:endParaRPr kumimoji="1" lang="ja-JP" altLang="en-US" sz="1000" b="1" dirty="0"/>
          </a:p>
        </p:txBody>
      </p:sp>
      <p:sp>
        <p:nvSpPr>
          <p:cNvPr id="193" name="角丸四角形吹き出し 192"/>
          <p:cNvSpPr/>
          <p:nvPr/>
        </p:nvSpPr>
        <p:spPr>
          <a:xfrm>
            <a:off x="5174522" y="4994169"/>
            <a:ext cx="2004857" cy="1449892"/>
          </a:xfrm>
          <a:prstGeom prst="wedgeRoundRectCallout">
            <a:avLst>
              <a:gd name="adj1" fmla="val 77285"/>
              <a:gd name="adj2" fmla="val -70926"/>
              <a:gd name="adj3" fmla="val 16667"/>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000" b="1" dirty="0" smtClean="0"/>
              <a:t>論点③</a:t>
            </a:r>
            <a:endParaRPr kumimoji="1" lang="en-US" altLang="ja-JP" sz="1000" b="1" dirty="0" smtClean="0"/>
          </a:p>
          <a:p>
            <a:r>
              <a:rPr kumimoji="1" lang="en-US" altLang="ja-JP" sz="1000" b="1" dirty="0" smtClean="0"/>
              <a:t>To</a:t>
            </a:r>
            <a:r>
              <a:rPr kumimoji="1" lang="ja-JP" altLang="en-US" sz="1000" b="1" dirty="0" smtClean="0"/>
              <a:t> 顧客管理</a:t>
            </a:r>
            <a:endParaRPr lang="en-US" altLang="ja-JP" sz="1000" b="1" dirty="0"/>
          </a:p>
          <a:p>
            <a:endParaRPr kumimoji="1" lang="en-US" altLang="ja-JP" sz="1000" b="1" dirty="0" smtClean="0"/>
          </a:p>
          <a:p>
            <a:r>
              <a:rPr lang="ja-JP" altLang="en-US" sz="1000" b="1" dirty="0" smtClean="0"/>
              <a:t>申込単位に証券・告控・意向確認書の</a:t>
            </a:r>
            <a:r>
              <a:rPr lang="en-US" altLang="ja-JP" sz="1000" b="1" dirty="0" smtClean="0"/>
              <a:t>3</a:t>
            </a:r>
            <a:r>
              <a:rPr lang="ja-JP" altLang="en-US" sz="1000" b="1" dirty="0" smtClean="0"/>
              <a:t>点セットを連動します。</a:t>
            </a:r>
            <a:endParaRPr kumimoji="1" lang="ja-JP" altLang="en-US" sz="1000" b="1" dirty="0"/>
          </a:p>
        </p:txBody>
      </p:sp>
      <p:sp>
        <p:nvSpPr>
          <p:cNvPr id="194" name="角丸四角形吹き出し 193"/>
          <p:cNvSpPr/>
          <p:nvPr/>
        </p:nvSpPr>
        <p:spPr>
          <a:xfrm>
            <a:off x="2488086" y="5135072"/>
            <a:ext cx="2312104" cy="1449892"/>
          </a:xfrm>
          <a:prstGeom prst="wedgeRoundRectCallout">
            <a:avLst>
              <a:gd name="adj1" fmla="val 29301"/>
              <a:gd name="adj2" fmla="val -100489"/>
              <a:gd name="adj3" fmla="val 16667"/>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000" b="1" dirty="0" smtClean="0"/>
              <a:t>論点②</a:t>
            </a:r>
            <a:endParaRPr kumimoji="1" lang="en-US" altLang="ja-JP" sz="1000" b="1" dirty="0" smtClean="0"/>
          </a:p>
          <a:p>
            <a:r>
              <a:rPr kumimoji="1" lang="en-US" altLang="ja-JP" sz="1000" b="1" dirty="0" smtClean="0"/>
              <a:t>To</a:t>
            </a:r>
            <a:r>
              <a:rPr kumimoji="1" lang="ja-JP" altLang="en-US" sz="1000" b="1" dirty="0" smtClean="0"/>
              <a:t> はなさく生命様</a:t>
            </a:r>
            <a:endParaRPr lang="en-US" altLang="ja-JP" sz="1000" b="1" dirty="0"/>
          </a:p>
          <a:p>
            <a:endParaRPr kumimoji="1" lang="en-US" altLang="ja-JP" sz="1000" b="1" dirty="0" smtClean="0"/>
          </a:p>
          <a:p>
            <a:r>
              <a:rPr kumimoji="1" lang="ja-JP" altLang="en-US" sz="1000" b="1" dirty="0" smtClean="0"/>
              <a:t>告知控のイメージ</a:t>
            </a:r>
            <a:r>
              <a:rPr kumimoji="1" lang="en-US" altLang="ja-JP" sz="1000" b="1" dirty="0" smtClean="0"/>
              <a:t>ID</a:t>
            </a:r>
            <a:r>
              <a:rPr kumimoji="1" lang="ja-JP" altLang="en-US" sz="1000" b="1" dirty="0" smtClean="0"/>
              <a:t>をテーブル管理していることと同様に追加で意向確認書のイメージ</a:t>
            </a:r>
            <a:r>
              <a:rPr kumimoji="1" lang="en-US" altLang="ja-JP" sz="1000" b="1" dirty="0" smtClean="0"/>
              <a:t>ID</a:t>
            </a:r>
            <a:r>
              <a:rPr kumimoji="1" lang="ja-JP" altLang="en-US" sz="1000" b="1" dirty="0" smtClean="0"/>
              <a:t>をテーブル管理します。</a:t>
            </a:r>
            <a:endParaRPr kumimoji="1" lang="ja-JP" altLang="en-US" sz="1000" b="1" dirty="0"/>
          </a:p>
        </p:txBody>
      </p:sp>
      <p:sp>
        <p:nvSpPr>
          <p:cNvPr id="195" name="テキスト ボックス 194"/>
          <p:cNvSpPr txBox="1"/>
          <p:nvPr/>
        </p:nvSpPr>
        <p:spPr>
          <a:xfrm>
            <a:off x="3954731" y="3556919"/>
            <a:ext cx="1384416" cy="215444"/>
          </a:xfrm>
          <a:prstGeom prst="rect">
            <a:avLst/>
          </a:prstGeom>
          <a:noFill/>
        </p:spPr>
        <p:txBody>
          <a:bodyPr wrap="squar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ｲﾒｰｼﾞ</a:t>
            </a:r>
            <a:r>
              <a:rPr lang="en-US" altLang="ja-JP" sz="800" dirty="0" smtClean="0">
                <a:solidFill>
                  <a:schemeClr val="tx2"/>
                </a:solidFill>
                <a:latin typeface="メイリオ" pitchFamily="50" charset="-128"/>
                <a:ea typeface="メイリオ" pitchFamily="50" charset="-128"/>
                <a:cs typeface="メイリオ" pitchFamily="50" charset="-128"/>
              </a:rPr>
              <a:t>ID</a:t>
            </a:r>
            <a:r>
              <a:rPr lang="ja-JP" altLang="en-US" sz="800" dirty="0" smtClean="0">
                <a:solidFill>
                  <a:schemeClr val="tx2"/>
                </a:solidFill>
                <a:latin typeface="メイリオ" pitchFamily="50" charset="-128"/>
                <a:ea typeface="メイリオ" pitchFamily="50" charset="-128"/>
                <a:cs typeface="メイリオ" pitchFamily="50" charset="-128"/>
              </a:rPr>
              <a:t>を保存</a:t>
            </a:r>
            <a:endParaRPr lang="en-US" altLang="ja-JP" sz="800" dirty="0" smtClean="0">
              <a:solidFill>
                <a:schemeClr val="tx2"/>
              </a:solidFill>
              <a:latin typeface="メイリオ" pitchFamily="50" charset="-128"/>
              <a:ea typeface="メイリオ" pitchFamily="50" charset="-128"/>
              <a:cs typeface="メイリオ" pitchFamily="50" charset="-128"/>
            </a:endParaRPr>
          </a:p>
        </p:txBody>
      </p:sp>
      <p:sp>
        <p:nvSpPr>
          <p:cNvPr id="196" name="テキスト ボックス 195"/>
          <p:cNvSpPr txBox="1"/>
          <p:nvPr/>
        </p:nvSpPr>
        <p:spPr>
          <a:xfrm>
            <a:off x="5230812" y="4037584"/>
            <a:ext cx="1384416" cy="215444"/>
          </a:xfrm>
          <a:prstGeom prst="rect">
            <a:avLst/>
          </a:prstGeom>
          <a:noFill/>
        </p:spPr>
        <p:txBody>
          <a:bodyPr wrap="squar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ｲﾒｰｼﾞ</a:t>
            </a:r>
            <a:r>
              <a:rPr lang="en-US" altLang="ja-JP" sz="800" dirty="0" smtClean="0">
                <a:solidFill>
                  <a:schemeClr val="tx2"/>
                </a:solidFill>
                <a:latin typeface="メイリオ" pitchFamily="50" charset="-128"/>
                <a:ea typeface="メイリオ" pitchFamily="50" charset="-128"/>
                <a:cs typeface="メイリオ" pitchFamily="50" charset="-128"/>
              </a:rPr>
              <a:t>ID</a:t>
            </a:r>
            <a:r>
              <a:rPr lang="ja-JP" altLang="en-US" sz="800" dirty="0" smtClean="0">
                <a:solidFill>
                  <a:schemeClr val="tx2"/>
                </a:solidFill>
                <a:latin typeface="メイリオ" pitchFamily="50" charset="-128"/>
                <a:ea typeface="メイリオ" pitchFamily="50" charset="-128"/>
                <a:cs typeface="メイリオ" pitchFamily="50" charset="-128"/>
              </a:rPr>
              <a:t>をｷｰにｱｸｾｽ</a:t>
            </a:r>
            <a:endParaRPr lang="en-US" altLang="ja-JP" sz="800" dirty="0" smtClean="0">
              <a:solidFill>
                <a:schemeClr val="tx2"/>
              </a:solidFill>
              <a:latin typeface="メイリオ" pitchFamily="50" charset="-128"/>
              <a:ea typeface="メイリオ" pitchFamily="50" charset="-128"/>
              <a:cs typeface="メイリオ" pitchFamily="50" charset="-128"/>
            </a:endParaRPr>
          </a:p>
        </p:txBody>
      </p:sp>
      <p:sp>
        <p:nvSpPr>
          <p:cNvPr id="4" name="1 つの角を切り取った四角形 3"/>
          <p:cNvSpPr/>
          <p:nvPr/>
        </p:nvSpPr>
        <p:spPr>
          <a:xfrm>
            <a:off x="6781389" y="752706"/>
            <a:ext cx="2996147" cy="386263"/>
          </a:xfrm>
          <a:prstGeom prst="snip1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smtClean="0"/>
              <a:t>関連するシステムフロー</a:t>
            </a:r>
            <a:r>
              <a:rPr kumimoji="1" lang="en-US" altLang="ja-JP" sz="1400" dirty="0" smtClean="0"/>
              <a:t>No1</a:t>
            </a:r>
            <a:endParaRPr kumimoji="1" lang="ja-JP" altLang="en-US" sz="1400" dirty="0"/>
          </a:p>
        </p:txBody>
      </p:sp>
    </p:spTree>
    <p:extLst>
      <p:ext uri="{BB962C8B-B14F-4D97-AF65-F5344CB8AC3E}">
        <p14:creationId xmlns:p14="http://schemas.microsoft.com/office/powerpoint/2010/main" val="769233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1 つの角を切り取った四角形 54"/>
          <p:cNvSpPr/>
          <p:nvPr/>
        </p:nvSpPr>
        <p:spPr>
          <a:xfrm>
            <a:off x="6781389" y="752706"/>
            <a:ext cx="2996147" cy="386263"/>
          </a:xfrm>
          <a:prstGeom prst="snip1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smtClean="0"/>
              <a:t>関連するシステムフロー</a:t>
            </a:r>
            <a:r>
              <a:rPr kumimoji="1" lang="en-US" altLang="ja-JP" sz="1400" dirty="0" smtClean="0"/>
              <a:t>No2</a:t>
            </a:r>
            <a:endParaRPr kumimoji="1" lang="ja-JP" altLang="en-US" sz="1400" dirty="0"/>
          </a:p>
        </p:txBody>
      </p:sp>
      <p:sp>
        <p:nvSpPr>
          <p:cNvPr id="2" name="タイトル 1"/>
          <p:cNvSpPr>
            <a:spLocks noGrp="1"/>
          </p:cNvSpPr>
          <p:nvPr>
            <p:ph type="title"/>
          </p:nvPr>
        </p:nvSpPr>
        <p:spPr/>
        <p:txBody>
          <a:bodyPr/>
          <a:lstStyle/>
          <a:p>
            <a:r>
              <a:rPr lang="en-US" altLang="ja-JP" dirty="0" smtClean="0"/>
              <a:t>No7</a:t>
            </a:r>
            <a:r>
              <a:rPr lang="ja-JP" altLang="en-US" dirty="0" smtClean="0"/>
              <a:t>：既契約</a:t>
            </a:r>
            <a:r>
              <a:rPr lang="ja-JP" altLang="en-US" dirty="0"/>
              <a:t>マイページへの帳票搭載</a:t>
            </a:r>
            <a:br>
              <a:rPr lang="ja-JP" altLang="en-US" dirty="0"/>
            </a:br>
            <a:endParaRPr kumimoji="1" lang="ja-JP" altLang="en-US" dirty="0">
              <a:solidFill>
                <a:schemeClr val="tx2"/>
              </a:solidFill>
            </a:endParaRPr>
          </a:p>
        </p:txBody>
      </p:sp>
      <p:sp>
        <p:nvSpPr>
          <p:cNvPr id="3" name="スライド番号プレースホルダー 2"/>
          <p:cNvSpPr>
            <a:spLocks noGrp="1"/>
          </p:cNvSpPr>
          <p:nvPr>
            <p:ph type="sldNum" sz="quarter" idx="12"/>
          </p:nvPr>
        </p:nvSpPr>
        <p:spPr>
          <a:xfrm>
            <a:off x="8018197" y="6498400"/>
            <a:ext cx="1687331" cy="365125"/>
          </a:xfrm>
          <a:prstGeom prst="rect">
            <a:avLst/>
          </a:prstGeom>
        </p:spPr>
        <p:txBody>
          <a:bodyPr/>
          <a:lstStyle/>
          <a:p>
            <a:fld id="{99D0D5FA-769D-4ADE-A1CA-9D54BDE987FC}" type="slidenum">
              <a:rPr lang="ja-JP" altLang="en-US" smtClean="0"/>
              <a:pPr/>
              <a:t>3</a:t>
            </a:fld>
            <a:endParaRPr lang="ja-JP" altLang="en-US" dirty="0"/>
          </a:p>
        </p:txBody>
      </p:sp>
      <p:sp>
        <p:nvSpPr>
          <p:cNvPr id="100" name="テキスト ボックス 99"/>
          <p:cNvSpPr txBox="1"/>
          <p:nvPr/>
        </p:nvSpPr>
        <p:spPr>
          <a:xfrm>
            <a:off x="28580" y="764704"/>
            <a:ext cx="3212739" cy="276999"/>
          </a:xfrm>
          <a:prstGeom prst="rect">
            <a:avLst/>
          </a:prstGeom>
          <a:noFill/>
        </p:spPr>
        <p:txBody>
          <a:bodyPr wrap="none" rtlCol="0">
            <a:spAutoFit/>
          </a:bodyPr>
          <a:lstStyle/>
          <a:p>
            <a:r>
              <a:rPr kumimoji="1" lang="ja-JP" altLang="en-US" sz="1200" b="1" dirty="0" smtClean="0">
                <a:solidFill>
                  <a:schemeClr val="tx2"/>
                </a:solidFill>
                <a:latin typeface="メイリオ" pitchFamily="50" charset="-128"/>
                <a:ea typeface="メイリオ" pitchFamily="50" charset="-128"/>
                <a:cs typeface="メイリオ" pitchFamily="50" charset="-128"/>
              </a:rPr>
              <a:t>　◆</a:t>
            </a:r>
            <a:r>
              <a:rPr kumimoji="1" lang="en-US" altLang="ja-JP" sz="1200" b="1" dirty="0" smtClean="0">
                <a:solidFill>
                  <a:schemeClr val="tx2"/>
                </a:solidFill>
                <a:latin typeface="メイリオ" pitchFamily="50" charset="-128"/>
                <a:ea typeface="メイリオ" pitchFamily="50" charset="-128"/>
                <a:cs typeface="メイリオ" pitchFamily="50" charset="-128"/>
              </a:rPr>
              <a:t>2</a:t>
            </a:r>
            <a:r>
              <a:rPr kumimoji="1" lang="ja-JP" altLang="en-US" sz="1200" b="1" dirty="0" smtClean="0">
                <a:solidFill>
                  <a:schemeClr val="tx2"/>
                </a:solidFill>
                <a:latin typeface="メイリオ" pitchFamily="50" charset="-128"/>
                <a:ea typeface="メイリオ" pitchFamily="50" charset="-128"/>
                <a:cs typeface="メイリオ" pitchFamily="50" charset="-128"/>
              </a:rPr>
              <a:t>周目で顧客承諾して成立するパターン</a:t>
            </a:r>
          </a:p>
        </p:txBody>
      </p:sp>
      <p:graphicFrame>
        <p:nvGraphicFramePr>
          <p:cNvPr id="81" name="表 80"/>
          <p:cNvGraphicFramePr>
            <a:graphicFrameLocks noGrp="1"/>
          </p:cNvGraphicFramePr>
          <p:nvPr>
            <p:extLst/>
          </p:nvPr>
        </p:nvGraphicFramePr>
        <p:xfrm>
          <a:off x="200472" y="1124745"/>
          <a:ext cx="9577064" cy="5373657"/>
        </p:xfrm>
        <a:graphic>
          <a:graphicData uri="http://schemas.openxmlformats.org/drawingml/2006/table">
            <a:tbl>
              <a:tblPr firstRow="1" bandRow="1">
                <a:tableStyleId>{5940675A-B579-460E-94D1-54222C63F5DA}</a:tableStyleId>
              </a:tblPr>
              <a:tblGrid>
                <a:gridCol w="864096">
                  <a:extLst>
                    <a:ext uri="{9D8B030D-6E8A-4147-A177-3AD203B41FA5}">
                      <a16:colId xmlns:a16="http://schemas.microsoft.com/office/drawing/2014/main" val="3258139920"/>
                    </a:ext>
                  </a:extLst>
                </a:gridCol>
                <a:gridCol w="8712968">
                  <a:extLst>
                    <a:ext uri="{9D8B030D-6E8A-4147-A177-3AD203B41FA5}">
                      <a16:colId xmlns:a16="http://schemas.microsoft.com/office/drawing/2014/main" val="192408137"/>
                    </a:ext>
                  </a:extLst>
                </a:gridCol>
              </a:tblGrid>
              <a:tr h="1398988">
                <a:tc>
                  <a:txBody>
                    <a:bodyPr/>
                    <a:lstStyle/>
                    <a:p>
                      <a:r>
                        <a:rPr kumimoji="1" lang="en-US" altLang="ja-JP" sz="1000" b="1" dirty="0" smtClean="0">
                          <a:solidFill>
                            <a:schemeClr val="bg1"/>
                          </a:solidFill>
                        </a:rPr>
                        <a:t>Web</a:t>
                      </a:r>
                      <a:r>
                        <a:rPr kumimoji="1" lang="ja-JP" altLang="en-US" sz="1000" b="1" dirty="0" smtClean="0">
                          <a:solidFill>
                            <a:schemeClr val="bg1"/>
                          </a:solidFill>
                        </a:rPr>
                        <a:t>申込</a:t>
                      </a:r>
                      <a:endParaRPr kumimoji="1" lang="ja-JP" altLang="en-US" sz="1000" b="1" dirty="0">
                        <a:solidFill>
                          <a:schemeClr val="bg1"/>
                        </a:solidFill>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kumimoji="1" lang="ja-JP" altLang="en-US" sz="1000" dirty="0"/>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8963212"/>
                  </a:ext>
                </a:extLst>
              </a:tr>
              <a:tr h="778217">
                <a:tc>
                  <a:txBody>
                    <a:bodyPr/>
                    <a:lstStyle/>
                    <a:p>
                      <a:r>
                        <a:rPr kumimoji="1" lang="ja-JP" altLang="en-US" sz="1000" b="1" dirty="0" smtClean="0">
                          <a:solidFill>
                            <a:schemeClr val="bg1"/>
                          </a:solidFill>
                        </a:rPr>
                        <a:t>販売支援</a:t>
                      </a:r>
                      <a:r>
                        <a:rPr kumimoji="1" lang="en-US" altLang="ja-JP" sz="1000" b="1" dirty="0" smtClean="0">
                          <a:solidFill>
                            <a:schemeClr val="bg1"/>
                          </a:solidFill>
                        </a:rPr>
                        <a:t>(API)</a:t>
                      </a:r>
                      <a:endParaRPr kumimoji="1" lang="ja-JP" altLang="en-US" sz="1000" b="1" dirty="0">
                        <a:solidFill>
                          <a:schemeClr val="bg1"/>
                        </a:solidFill>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kumimoji="1" lang="ja-JP" altLang="en-US" sz="1000" dirty="0"/>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7976813"/>
                  </a:ext>
                </a:extLst>
              </a:tr>
              <a:tr h="1020122">
                <a:tc>
                  <a:txBody>
                    <a:bodyPr/>
                    <a:lstStyle/>
                    <a:p>
                      <a:r>
                        <a:rPr kumimoji="1" lang="ja-JP" altLang="en-US" sz="1000" b="1" dirty="0" smtClean="0">
                          <a:solidFill>
                            <a:schemeClr val="bg1"/>
                          </a:solidFill>
                        </a:rPr>
                        <a:t>契約管理</a:t>
                      </a:r>
                      <a:r>
                        <a:rPr kumimoji="1" lang="en-US" altLang="ja-JP" sz="1000" b="1" dirty="0" smtClean="0">
                          <a:solidFill>
                            <a:schemeClr val="bg1"/>
                          </a:solidFill>
                        </a:rPr>
                        <a:t>(</a:t>
                      </a:r>
                      <a:r>
                        <a:rPr kumimoji="1" lang="ja-JP" altLang="en-US" sz="1000" b="1" dirty="0" smtClean="0">
                          <a:solidFill>
                            <a:schemeClr val="bg1"/>
                          </a:solidFill>
                        </a:rPr>
                        <a:t>新契約・</a:t>
                      </a:r>
                      <a:r>
                        <a:rPr kumimoji="1" lang="en-US" altLang="ja-JP" sz="1000" b="1" dirty="0" smtClean="0">
                          <a:solidFill>
                            <a:schemeClr val="bg1"/>
                          </a:solidFill>
                        </a:rPr>
                        <a:t>WF)</a:t>
                      </a:r>
                      <a:endParaRPr kumimoji="1" lang="ja-JP" altLang="en-US" sz="1000" b="1" dirty="0">
                        <a:solidFill>
                          <a:schemeClr val="bg1"/>
                        </a:solidFill>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kumimoji="1" lang="ja-JP" altLang="en-US" sz="1000" dirty="0"/>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7119126"/>
                  </a:ext>
                </a:extLst>
              </a:tr>
              <a:tr h="661117">
                <a:tc>
                  <a:txBody>
                    <a:bodyPr/>
                    <a:lstStyle/>
                    <a:p>
                      <a:r>
                        <a:rPr kumimoji="1" lang="ja-JP" altLang="en-US" sz="1000" b="1" dirty="0" smtClean="0">
                          <a:solidFill>
                            <a:schemeClr val="bg1"/>
                          </a:solidFill>
                        </a:rPr>
                        <a:t>イメージ管理</a:t>
                      </a:r>
                      <a:endParaRPr kumimoji="1" lang="ja-JP" altLang="en-US" sz="1000" b="1" dirty="0">
                        <a:solidFill>
                          <a:schemeClr val="bg1"/>
                        </a:solidFill>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kumimoji="1" lang="ja-JP" altLang="en-US" sz="1000" dirty="0"/>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5127567"/>
                  </a:ext>
                </a:extLst>
              </a:tr>
              <a:tr h="727538">
                <a:tc>
                  <a:txBody>
                    <a:bodyPr/>
                    <a:lstStyle/>
                    <a:p>
                      <a:r>
                        <a:rPr kumimoji="1" lang="ja-JP" altLang="en-US" sz="1000" b="1" dirty="0" smtClean="0">
                          <a:solidFill>
                            <a:schemeClr val="bg1"/>
                          </a:solidFill>
                        </a:rPr>
                        <a:t>顧客管理</a:t>
                      </a:r>
                      <a:endParaRPr kumimoji="1" lang="ja-JP" altLang="en-US" sz="1000" b="1" dirty="0">
                        <a:solidFill>
                          <a:schemeClr val="bg1"/>
                        </a:solidFill>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kumimoji="1" lang="ja-JP" altLang="en-US" sz="1000" dirty="0"/>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8413857"/>
                  </a:ext>
                </a:extLst>
              </a:tr>
              <a:tr h="787675">
                <a:tc>
                  <a:txBody>
                    <a:bodyPr/>
                    <a:lstStyle/>
                    <a:p>
                      <a:r>
                        <a:rPr kumimoji="1" lang="ja-JP" altLang="en-US" sz="1000" b="1" dirty="0" smtClean="0">
                          <a:solidFill>
                            <a:schemeClr val="bg1"/>
                          </a:solidFill>
                        </a:rPr>
                        <a:t>既契約マイページ</a:t>
                      </a:r>
                      <a:endParaRPr kumimoji="1" lang="ja-JP" altLang="en-US" sz="1000" b="1" dirty="0">
                        <a:solidFill>
                          <a:schemeClr val="bg1"/>
                        </a:solidFill>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kumimoji="1" lang="ja-JP" altLang="en-US" sz="1000" dirty="0"/>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550667"/>
                  </a:ext>
                </a:extLst>
              </a:tr>
            </a:tbl>
          </a:graphicData>
        </a:graphic>
      </p:graphicFrame>
      <p:pic>
        <p:nvPicPr>
          <p:cNvPr id="87" name="図 86">
            <a:extLst>
              <a:ext uri="{FF2B5EF4-FFF2-40B4-BE49-F238E27FC236}">
                <a16:creationId xmlns:a16="http://schemas.microsoft.com/office/drawing/2014/main" id="{00000000-0008-0000-0000-000041000000}"/>
              </a:ext>
            </a:extLst>
          </p:cNvPr>
          <p:cNvPicPr>
            <a:picLocks noChangeAspect="1"/>
          </p:cNvPicPr>
          <p:nvPr/>
        </p:nvPicPr>
        <p:blipFill>
          <a:blip r:embed="rId2"/>
          <a:stretch>
            <a:fillRect/>
          </a:stretch>
        </p:blipFill>
        <p:spPr>
          <a:xfrm>
            <a:off x="1784648" y="1257727"/>
            <a:ext cx="360040" cy="303222"/>
          </a:xfrm>
          <a:prstGeom prst="rect">
            <a:avLst/>
          </a:prstGeom>
        </p:spPr>
      </p:pic>
      <p:sp>
        <p:nvSpPr>
          <p:cNvPr id="88" name="正方形/長方形 87"/>
          <p:cNvSpPr/>
          <p:nvPr/>
        </p:nvSpPr>
        <p:spPr>
          <a:xfrm>
            <a:off x="2144688" y="1257727"/>
            <a:ext cx="576064"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800" dirty="0" smtClean="0">
                <a:solidFill>
                  <a:schemeClr val="tx1"/>
                </a:solidFill>
              </a:rPr>
              <a:t>承諾処理</a:t>
            </a:r>
            <a:endParaRPr kumimoji="1" lang="ja-JP" altLang="en-US" sz="800" dirty="0">
              <a:solidFill>
                <a:schemeClr val="tx1"/>
              </a:solidFill>
            </a:endParaRPr>
          </a:p>
        </p:txBody>
      </p:sp>
      <p:sp>
        <p:nvSpPr>
          <p:cNvPr id="89" name="正方形/長方形 88"/>
          <p:cNvSpPr/>
          <p:nvPr/>
        </p:nvSpPr>
        <p:spPr>
          <a:xfrm>
            <a:off x="2144688" y="2708920"/>
            <a:ext cx="576064"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800" dirty="0">
              <a:solidFill>
                <a:schemeClr val="tx1"/>
              </a:solidFill>
            </a:endParaRPr>
          </a:p>
        </p:txBody>
      </p:sp>
      <p:cxnSp>
        <p:nvCxnSpPr>
          <p:cNvPr id="93" name="直線コネクタ 92"/>
          <p:cNvCxnSpPr>
            <a:stCxn id="88" idx="2"/>
            <a:endCxn id="89" idx="0"/>
          </p:cNvCxnSpPr>
          <p:nvPr/>
        </p:nvCxnSpPr>
        <p:spPr>
          <a:xfrm>
            <a:off x="2432720" y="1545759"/>
            <a:ext cx="0" cy="1163161"/>
          </a:xfrm>
          <a:prstGeom prst="line">
            <a:avLst/>
          </a:prstGeom>
          <a:ln w="63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a:stCxn id="89" idx="2"/>
            <a:endCxn id="133" idx="1"/>
          </p:cNvCxnSpPr>
          <p:nvPr/>
        </p:nvCxnSpPr>
        <p:spPr>
          <a:xfrm>
            <a:off x="2432720" y="2996952"/>
            <a:ext cx="0" cy="1440160"/>
          </a:xfrm>
          <a:prstGeom prst="line">
            <a:avLst/>
          </a:prstGeom>
          <a:ln w="63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3" name="フローチャート: 磁気ディスク 132"/>
          <p:cNvSpPr/>
          <p:nvPr/>
        </p:nvSpPr>
        <p:spPr>
          <a:xfrm>
            <a:off x="2180692" y="4437112"/>
            <a:ext cx="504056" cy="504056"/>
          </a:xfrm>
          <a:prstGeom prst="flowChartMagneticDisk">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800" dirty="0" smtClean="0">
                <a:solidFill>
                  <a:schemeClr val="tx1"/>
                </a:solidFill>
              </a:rPr>
              <a:t>活文</a:t>
            </a:r>
            <a:r>
              <a:rPr lang="en-US" altLang="ja-JP" sz="800" dirty="0" smtClean="0">
                <a:solidFill>
                  <a:schemeClr val="tx1"/>
                </a:solidFill>
              </a:rPr>
              <a:t>DB</a:t>
            </a:r>
            <a:endParaRPr lang="ja-JP" altLang="en-US" sz="800" dirty="0">
              <a:solidFill>
                <a:schemeClr val="tx1"/>
              </a:solidFill>
            </a:endParaRPr>
          </a:p>
        </p:txBody>
      </p:sp>
      <p:sp>
        <p:nvSpPr>
          <p:cNvPr id="134" name="正方形/長方形 133"/>
          <p:cNvSpPr/>
          <p:nvPr/>
        </p:nvSpPr>
        <p:spPr>
          <a:xfrm>
            <a:off x="3310756" y="2708920"/>
            <a:ext cx="576064"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800" dirty="0">
              <a:solidFill>
                <a:schemeClr val="tx1"/>
              </a:solidFill>
            </a:endParaRPr>
          </a:p>
        </p:txBody>
      </p:sp>
      <p:cxnSp>
        <p:nvCxnSpPr>
          <p:cNvPr id="136" name="カギ線コネクタ 135"/>
          <p:cNvCxnSpPr>
            <a:stCxn id="88" idx="2"/>
            <a:endCxn id="134" idx="0"/>
          </p:cNvCxnSpPr>
          <p:nvPr/>
        </p:nvCxnSpPr>
        <p:spPr>
          <a:xfrm rot="16200000" flipH="1">
            <a:off x="2434174" y="1544305"/>
            <a:ext cx="1163161" cy="1166068"/>
          </a:xfrm>
          <a:prstGeom prst="bentConnector3">
            <a:avLst>
              <a:gd name="adj1" fmla="val 26252"/>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5" name="グループ化 34"/>
          <p:cNvGrpSpPr/>
          <p:nvPr/>
        </p:nvGrpSpPr>
        <p:grpSpPr>
          <a:xfrm>
            <a:off x="1711529" y="1643990"/>
            <a:ext cx="871215" cy="941857"/>
            <a:chOff x="11633499" y="245351"/>
            <a:chExt cx="871215" cy="941857"/>
          </a:xfrm>
        </p:grpSpPr>
        <p:sp>
          <p:nvSpPr>
            <p:cNvPr id="22" name="フローチャート: 書類 21"/>
            <p:cNvSpPr/>
            <p:nvPr/>
          </p:nvSpPr>
          <p:spPr>
            <a:xfrm>
              <a:off x="11633499" y="245351"/>
              <a:ext cx="620190" cy="418485"/>
            </a:xfrm>
            <a:prstGeom prst="flowChartDocumen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latin typeface="+mn-ea"/>
                </a:rPr>
                <a:t>意向確認書</a:t>
              </a:r>
              <a:r>
                <a:rPr lang="en-US" altLang="ja-JP" sz="700" dirty="0" smtClean="0">
                  <a:latin typeface="+mn-ea"/>
                </a:rPr>
                <a:t>PDF</a:t>
              </a:r>
              <a:endParaRPr kumimoji="1" lang="ja-JP" altLang="en-US" sz="700" dirty="0">
                <a:latin typeface="+mn-ea"/>
              </a:endParaRPr>
            </a:p>
          </p:txBody>
        </p:sp>
        <p:sp>
          <p:nvSpPr>
            <p:cNvPr id="140" name="フローチャート: 書類 139"/>
            <p:cNvSpPr/>
            <p:nvPr/>
          </p:nvSpPr>
          <p:spPr>
            <a:xfrm>
              <a:off x="11740508" y="501506"/>
              <a:ext cx="620190" cy="418485"/>
            </a:xfrm>
            <a:prstGeom prst="flowChartDocumen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latin typeface="+mn-ea"/>
                </a:rPr>
                <a:t>申込書控</a:t>
              </a:r>
              <a:r>
                <a:rPr lang="en-US" altLang="ja-JP" sz="700" dirty="0" smtClean="0">
                  <a:latin typeface="+mn-ea"/>
                </a:rPr>
                <a:t>PDF</a:t>
              </a:r>
              <a:endParaRPr kumimoji="1" lang="ja-JP" altLang="en-US" sz="700" dirty="0">
                <a:latin typeface="+mn-ea"/>
              </a:endParaRPr>
            </a:p>
          </p:txBody>
        </p:sp>
        <p:sp>
          <p:nvSpPr>
            <p:cNvPr id="141" name="フローチャート: 書類 140"/>
            <p:cNvSpPr/>
            <p:nvPr/>
          </p:nvSpPr>
          <p:spPr>
            <a:xfrm>
              <a:off x="11884524" y="768723"/>
              <a:ext cx="620190" cy="418485"/>
            </a:xfrm>
            <a:prstGeom prst="flowChartDocumen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solidFill>
                    <a:srgbClr val="FF0000"/>
                  </a:solidFill>
                  <a:latin typeface="+mn-ea"/>
                </a:rPr>
                <a:t>特別条件承諾書</a:t>
              </a:r>
              <a:r>
                <a:rPr lang="en-US" altLang="ja-JP" sz="700" dirty="0" smtClean="0">
                  <a:solidFill>
                    <a:srgbClr val="FF0000"/>
                  </a:solidFill>
                  <a:latin typeface="+mn-ea"/>
                </a:rPr>
                <a:t>PDF</a:t>
              </a:r>
              <a:endParaRPr kumimoji="1" lang="ja-JP" altLang="en-US" sz="700" dirty="0">
                <a:solidFill>
                  <a:srgbClr val="FF0000"/>
                </a:solidFill>
                <a:latin typeface="+mn-ea"/>
              </a:endParaRPr>
            </a:p>
          </p:txBody>
        </p:sp>
      </p:grpSp>
      <p:sp>
        <p:nvSpPr>
          <p:cNvPr id="142" name="テキスト ボックス 141"/>
          <p:cNvSpPr txBox="1"/>
          <p:nvPr/>
        </p:nvSpPr>
        <p:spPr>
          <a:xfrm>
            <a:off x="2876342" y="1649409"/>
            <a:ext cx="1175322" cy="215444"/>
          </a:xfrm>
          <a:prstGeom prst="rect">
            <a:avLst/>
          </a:prstGeom>
          <a:noFill/>
        </p:spPr>
        <p:txBody>
          <a:bodyPr wrap="non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申込データ＋ｲﾒｰｼﾞ</a:t>
            </a:r>
            <a:r>
              <a:rPr lang="en-US" altLang="ja-JP" sz="800" dirty="0" smtClean="0">
                <a:solidFill>
                  <a:schemeClr val="tx2"/>
                </a:solidFill>
                <a:latin typeface="メイリオ" pitchFamily="50" charset="-128"/>
                <a:ea typeface="メイリオ" pitchFamily="50" charset="-128"/>
                <a:cs typeface="メイリオ" pitchFamily="50" charset="-128"/>
              </a:rPr>
              <a:t>ID</a:t>
            </a:r>
            <a:endParaRPr kumimoji="1" lang="ja-JP" altLang="en-US" sz="800" dirty="0" smtClean="0">
              <a:solidFill>
                <a:schemeClr val="tx2"/>
              </a:solidFill>
              <a:latin typeface="メイリオ" pitchFamily="50" charset="-128"/>
              <a:ea typeface="メイリオ" pitchFamily="50" charset="-128"/>
              <a:cs typeface="メイリオ" pitchFamily="50" charset="-128"/>
            </a:endParaRPr>
          </a:p>
        </p:txBody>
      </p:sp>
      <p:sp>
        <p:nvSpPr>
          <p:cNvPr id="144" name="フローチャート: 磁気ディスク 143"/>
          <p:cNvSpPr/>
          <p:nvPr/>
        </p:nvSpPr>
        <p:spPr>
          <a:xfrm>
            <a:off x="3346760" y="3789040"/>
            <a:ext cx="504056" cy="504056"/>
          </a:xfrm>
          <a:prstGeom prst="flowChartMagneticDisk">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800" dirty="0" smtClean="0">
                <a:solidFill>
                  <a:schemeClr val="tx1"/>
                </a:solidFill>
              </a:rPr>
              <a:t>ﾃﾞｨﾚｰﾄﾞ</a:t>
            </a:r>
            <a:endParaRPr lang="ja-JP" altLang="en-US" sz="800" dirty="0">
              <a:solidFill>
                <a:schemeClr val="tx1"/>
              </a:solidFill>
            </a:endParaRPr>
          </a:p>
        </p:txBody>
      </p:sp>
      <p:sp>
        <p:nvSpPr>
          <p:cNvPr id="145" name="正方形/長方形 144"/>
          <p:cNvSpPr/>
          <p:nvPr/>
        </p:nvSpPr>
        <p:spPr>
          <a:xfrm>
            <a:off x="4002959" y="3429000"/>
            <a:ext cx="576064"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800" dirty="0">
              <a:solidFill>
                <a:schemeClr val="tx1"/>
              </a:solidFill>
            </a:endParaRPr>
          </a:p>
        </p:txBody>
      </p:sp>
      <p:sp>
        <p:nvSpPr>
          <p:cNvPr id="146" name="テキスト ボックス 145"/>
          <p:cNvSpPr txBox="1"/>
          <p:nvPr/>
        </p:nvSpPr>
        <p:spPr>
          <a:xfrm>
            <a:off x="3800872" y="3465004"/>
            <a:ext cx="902811" cy="215444"/>
          </a:xfrm>
          <a:prstGeom prst="rect">
            <a:avLst/>
          </a:prstGeom>
          <a:noFill/>
        </p:spPr>
        <p:txBody>
          <a:bodyPr wrap="non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申込書ﾃﾞｰﾀ取込</a:t>
            </a:r>
            <a:endParaRPr kumimoji="1" lang="ja-JP" altLang="en-US" sz="800" dirty="0" smtClean="0">
              <a:solidFill>
                <a:schemeClr val="tx2"/>
              </a:solidFill>
              <a:latin typeface="メイリオ" pitchFamily="50" charset="-128"/>
              <a:ea typeface="メイリオ" pitchFamily="50" charset="-128"/>
              <a:cs typeface="メイリオ" pitchFamily="50" charset="-128"/>
            </a:endParaRPr>
          </a:p>
        </p:txBody>
      </p:sp>
      <p:sp>
        <p:nvSpPr>
          <p:cNvPr id="147" name="テキスト ボックス 146"/>
          <p:cNvSpPr txBox="1"/>
          <p:nvPr/>
        </p:nvSpPr>
        <p:spPr>
          <a:xfrm>
            <a:off x="1973105" y="2749934"/>
            <a:ext cx="766557" cy="215444"/>
          </a:xfrm>
          <a:prstGeom prst="rect">
            <a:avLst/>
          </a:prstGeom>
          <a:noFill/>
        </p:spPr>
        <p:txBody>
          <a:bodyPr wrap="non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活文搭載</a:t>
            </a:r>
            <a:r>
              <a:rPr lang="en-US" altLang="ja-JP" sz="800" dirty="0" smtClean="0">
                <a:solidFill>
                  <a:schemeClr val="tx2"/>
                </a:solidFill>
                <a:latin typeface="メイリオ" pitchFamily="50" charset="-128"/>
                <a:ea typeface="メイリオ" pitchFamily="50" charset="-128"/>
                <a:cs typeface="メイリオ" pitchFamily="50" charset="-128"/>
              </a:rPr>
              <a:t>API</a:t>
            </a:r>
            <a:endParaRPr kumimoji="1" lang="ja-JP" altLang="en-US" sz="800" dirty="0" smtClean="0">
              <a:solidFill>
                <a:schemeClr val="tx2"/>
              </a:solidFill>
              <a:latin typeface="メイリオ" pitchFamily="50" charset="-128"/>
              <a:ea typeface="メイリオ" pitchFamily="50" charset="-128"/>
              <a:cs typeface="メイリオ" pitchFamily="50" charset="-128"/>
            </a:endParaRPr>
          </a:p>
        </p:txBody>
      </p:sp>
      <p:sp>
        <p:nvSpPr>
          <p:cNvPr id="148" name="テキスト ボックス 147"/>
          <p:cNvSpPr txBox="1"/>
          <p:nvPr/>
        </p:nvSpPr>
        <p:spPr>
          <a:xfrm>
            <a:off x="3064149" y="2767760"/>
            <a:ext cx="1074333" cy="215444"/>
          </a:xfrm>
          <a:prstGeom prst="rect">
            <a:avLst/>
          </a:prstGeom>
          <a:noFill/>
        </p:spPr>
        <p:txBody>
          <a:bodyPr wrap="non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申込データ連動</a:t>
            </a:r>
            <a:r>
              <a:rPr lang="en-US" altLang="ja-JP" sz="800" dirty="0" smtClean="0">
                <a:solidFill>
                  <a:schemeClr val="tx2"/>
                </a:solidFill>
                <a:latin typeface="メイリオ" pitchFamily="50" charset="-128"/>
                <a:ea typeface="メイリオ" pitchFamily="50" charset="-128"/>
                <a:cs typeface="メイリオ" pitchFamily="50" charset="-128"/>
              </a:rPr>
              <a:t>API</a:t>
            </a:r>
            <a:endParaRPr kumimoji="1" lang="ja-JP" altLang="en-US" sz="800" dirty="0" smtClean="0">
              <a:solidFill>
                <a:schemeClr val="tx2"/>
              </a:solidFill>
              <a:latin typeface="メイリオ" pitchFamily="50" charset="-128"/>
              <a:ea typeface="メイリオ" pitchFamily="50" charset="-128"/>
              <a:cs typeface="メイリオ" pitchFamily="50" charset="-128"/>
            </a:endParaRPr>
          </a:p>
        </p:txBody>
      </p:sp>
      <p:cxnSp>
        <p:nvCxnSpPr>
          <p:cNvPr id="149" name="直線コネクタ 148"/>
          <p:cNvCxnSpPr>
            <a:stCxn id="134" idx="2"/>
            <a:endCxn id="144" idx="1"/>
          </p:cNvCxnSpPr>
          <p:nvPr/>
        </p:nvCxnSpPr>
        <p:spPr>
          <a:xfrm>
            <a:off x="3598788" y="2996952"/>
            <a:ext cx="0" cy="792088"/>
          </a:xfrm>
          <a:prstGeom prst="line">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0" name="テキスト ボックス 149"/>
          <p:cNvSpPr txBox="1"/>
          <p:nvPr/>
        </p:nvSpPr>
        <p:spPr>
          <a:xfrm>
            <a:off x="2415711" y="3065412"/>
            <a:ext cx="744059" cy="338554"/>
          </a:xfrm>
          <a:prstGeom prst="rect">
            <a:avLst/>
          </a:prstGeom>
          <a:noFill/>
        </p:spPr>
        <p:txBody>
          <a:bodyPr wrap="squar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ｲﾒｰｼﾞ</a:t>
            </a:r>
            <a:r>
              <a:rPr lang="en-US" altLang="ja-JP" sz="800" dirty="0" smtClean="0">
                <a:solidFill>
                  <a:schemeClr val="tx2"/>
                </a:solidFill>
                <a:latin typeface="メイリオ" pitchFamily="50" charset="-128"/>
                <a:ea typeface="メイリオ" pitchFamily="50" charset="-128"/>
                <a:cs typeface="メイリオ" pitchFamily="50" charset="-128"/>
              </a:rPr>
              <a:t>ID</a:t>
            </a:r>
            <a:r>
              <a:rPr lang="ja-JP" altLang="en-US" sz="800" dirty="0" smtClean="0">
                <a:solidFill>
                  <a:schemeClr val="tx2"/>
                </a:solidFill>
                <a:latin typeface="メイリオ" pitchFamily="50" charset="-128"/>
                <a:ea typeface="メイリオ" pitchFamily="50" charset="-128"/>
                <a:cs typeface="メイリオ" pitchFamily="50" charset="-128"/>
              </a:rPr>
              <a:t>を</a:t>
            </a:r>
            <a:endParaRPr lang="en-US" altLang="ja-JP" sz="800" dirty="0" smtClean="0">
              <a:solidFill>
                <a:schemeClr val="tx2"/>
              </a:solidFill>
              <a:latin typeface="メイリオ" pitchFamily="50" charset="-128"/>
              <a:ea typeface="メイリオ" pitchFamily="50" charset="-128"/>
              <a:cs typeface="メイリオ" pitchFamily="50" charset="-128"/>
            </a:endParaRPr>
          </a:p>
          <a:p>
            <a:r>
              <a:rPr lang="ja-JP" altLang="en-US" sz="800" dirty="0">
                <a:solidFill>
                  <a:schemeClr val="tx2"/>
                </a:solidFill>
                <a:latin typeface="メイリオ" pitchFamily="50" charset="-128"/>
                <a:ea typeface="メイリオ" pitchFamily="50" charset="-128"/>
                <a:cs typeface="メイリオ" pitchFamily="50" charset="-128"/>
              </a:rPr>
              <a:t>発行</a:t>
            </a:r>
            <a:endParaRPr lang="en-US" altLang="ja-JP" sz="800" dirty="0" smtClean="0">
              <a:solidFill>
                <a:schemeClr val="tx2"/>
              </a:solidFill>
              <a:latin typeface="メイリオ" pitchFamily="50" charset="-128"/>
              <a:ea typeface="メイリオ" pitchFamily="50" charset="-128"/>
              <a:cs typeface="メイリオ" pitchFamily="50" charset="-128"/>
            </a:endParaRPr>
          </a:p>
        </p:txBody>
      </p:sp>
      <p:cxnSp>
        <p:nvCxnSpPr>
          <p:cNvPr id="151" name="カギ線コネクタ 150"/>
          <p:cNvCxnSpPr>
            <a:stCxn id="145" idx="2"/>
            <a:endCxn id="144" idx="4"/>
          </p:cNvCxnSpPr>
          <p:nvPr/>
        </p:nvCxnSpPr>
        <p:spPr>
          <a:xfrm rot="5400000">
            <a:off x="3908886" y="3658963"/>
            <a:ext cx="324036" cy="440175"/>
          </a:xfrm>
          <a:prstGeom prst="bentConnector2">
            <a:avLst/>
          </a:prstGeom>
          <a:ln w="63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2" name="フローチャート: 磁気ディスク 151"/>
          <p:cNvSpPr/>
          <p:nvPr/>
        </p:nvSpPr>
        <p:spPr>
          <a:xfrm>
            <a:off x="4761625" y="3794203"/>
            <a:ext cx="504056" cy="504056"/>
          </a:xfrm>
          <a:prstGeom prst="flowChartMagneticDisk">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800" dirty="0" smtClean="0">
                <a:solidFill>
                  <a:schemeClr val="tx1"/>
                </a:solidFill>
              </a:rPr>
              <a:t>契約管理</a:t>
            </a:r>
            <a:r>
              <a:rPr lang="en-US" altLang="ja-JP" sz="800" dirty="0" smtClean="0">
                <a:solidFill>
                  <a:schemeClr val="tx1"/>
                </a:solidFill>
              </a:rPr>
              <a:t>DB</a:t>
            </a:r>
            <a:endParaRPr lang="ja-JP" altLang="en-US" sz="800" dirty="0">
              <a:solidFill>
                <a:schemeClr val="tx1"/>
              </a:solidFill>
            </a:endParaRPr>
          </a:p>
        </p:txBody>
      </p:sp>
      <p:cxnSp>
        <p:nvCxnSpPr>
          <p:cNvPr id="153" name="カギ線コネクタ 152"/>
          <p:cNvCxnSpPr>
            <a:stCxn id="145" idx="3"/>
            <a:endCxn id="152" idx="1"/>
          </p:cNvCxnSpPr>
          <p:nvPr/>
        </p:nvCxnSpPr>
        <p:spPr>
          <a:xfrm>
            <a:off x="4579023" y="3573016"/>
            <a:ext cx="434630" cy="221187"/>
          </a:xfrm>
          <a:prstGeom prst="bentConnector2">
            <a:avLst/>
          </a:prstGeom>
          <a:ln w="63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9" name="正方形/長方形 158"/>
          <p:cNvSpPr/>
          <p:nvPr/>
        </p:nvSpPr>
        <p:spPr>
          <a:xfrm>
            <a:off x="5952981" y="3440550"/>
            <a:ext cx="576064"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800" dirty="0">
              <a:solidFill>
                <a:schemeClr val="tx1"/>
              </a:solidFill>
            </a:endParaRPr>
          </a:p>
        </p:txBody>
      </p:sp>
      <p:sp>
        <p:nvSpPr>
          <p:cNvPr id="160" name="テキスト ボックス 159"/>
          <p:cNvSpPr txBox="1"/>
          <p:nvPr/>
        </p:nvSpPr>
        <p:spPr>
          <a:xfrm>
            <a:off x="5622546" y="3465995"/>
            <a:ext cx="992579" cy="215444"/>
          </a:xfrm>
          <a:prstGeom prst="rect">
            <a:avLst/>
          </a:prstGeom>
          <a:noFill/>
        </p:spPr>
        <p:txBody>
          <a:bodyPr wrap="non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成立</a:t>
            </a:r>
            <a:r>
              <a:rPr lang="en-US" altLang="ja-JP" sz="800" dirty="0" smtClean="0">
                <a:solidFill>
                  <a:schemeClr val="tx2"/>
                </a:solidFill>
                <a:latin typeface="メイリオ" pitchFamily="50" charset="-128"/>
                <a:ea typeface="メイリオ" pitchFamily="50" charset="-128"/>
                <a:cs typeface="メイリオ" pitchFamily="50" charset="-128"/>
              </a:rPr>
              <a:t>(</a:t>
            </a:r>
            <a:r>
              <a:rPr lang="ja-JP" altLang="en-US" sz="800" dirty="0" smtClean="0">
                <a:solidFill>
                  <a:schemeClr val="tx2"/>
                </a:solidFill>
                <a:latin typeface="メイリオ" pitchFamily="50" charset="-128"/>
                <a:ea typeface="メイリオ" pitchFamily="50" charset="-128"/>
                <a:cs typeface="メイリオ" pitchFamily="50" charset="-128"/>
              </a:rPr>
              <a:t>新契約ﾛｰﾄﾞ</a:t>
            </a:r>
            <a:r>
              <a:rPr lang="en-US" altLang="ja-JP" sz="800" dirty="0" smtClean="0">
                <a:solidFill>
                  <a:schemeClr val="tx2"/>
                </a:solidFill>
                <a:latin typeface="メイリオ" pitchFamily="50" charset="-128"/>
                <a:ea typeface="メイリオ" pitchFamily="50" charset="-128"/>
                <a:cs typeface="メイリオ" pitchFamily="50" charset="-128"/>
              </a:rPr>
              <a:t>)</a:t>
            </a:r>
            <a:endParaRPr kumimoji="1" lang="ja-JP" altLang="en-US" sz="800" dirty="0" smtClean="0">
              <a:solidFill>
                <a:schemeClr val="tx2"/>
              </a:solidFill>
              <a:latin typeface="メイリオ" pitchFamily="50" charset="-128"/>
              <a:ea typeface="メイリオ" pitchFamily="50" charset="-128"/>
              <a:cs typeface="メイリオ" pitchFamily="50" charset="-128"/>
            </a:endParaRPr>
          </a:p>
        </p:txBody>
      </p:sp>
      <p:sp>
        <p:nvSpPr>
          <p:cNvPr id="161" name="正方形/長方形 160"/>
          <p:cNvSpPr/>
          <p:nvPr/>
        </p:nvSpPr>
        <p:spPr>
          <a:xfrm>
            <a:off x="6534597" y="3440550"/>
            <a:ext cx="576064"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800" dirty="0">
              <a:solidFill>
                <a:schemeClr val="tx1"/>
              </a:solidFill>
            </a:endParaRPr>
          </a:p>
        </p:txBody>
      </p:sp>
      <p:sp>
        <p:nvSpPr>
          <p:cNvPr id="162" name="テキスト ボックス 161"/>
          <p:cNvSpPr txBox="1"/>
          <p:nvPr/>
        </p:nvSpPr>
        <p:spPr>
          <a:xfrm>
            <a:off x="6465953" y="3476555"/>
            <a:ext cx="800219" cy="215444"/>
          </a:xfrm>
          <a:prstGeom prst="rect">
            <a:avLst/>
          </a:prstGeom>
          <a:noFill/>
        </p:spPr>
        <p:txBody>
          <a:bodyPr wrap="non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保険証券作成</a:t>
            </a:r>
            <a:endParaRPr kumimoji="1" lang="ja-JP" altLang="en-US" sz="800" dirty="0" smtClean="0">
              <a:solidFill>
                <a:schemeClr val="tx2"/>
              </a:solidFill>
              <a:latin typeface="メイリオ" pitchFamily="50" charset="-128"/>
              <a:ea typeface="メイリオ" pitchFamily="50" charset="-128"/>
              <a:cs typeface="メイリオ" pitchFamily="50" charset="-128"/>
            </a:endParaRPr>
          </a:p>
        </p:txBody>
      </p:sp>
      <p:sp>
        <p:nvSpPr>
          <p:cNvPr id="165" name="ストライプ矢印 164"/>
          <p:cNvSpPr/>
          <p:nvPr/>
        </p:nvSpPr>
        <p:spPr>
          <a:xfrm>
            <a:off x="4650870" y="3238969"/>
            <a:ext cx="1187379" cy="371010"/>
          </a:xfrm>
          <a:prstGeom prst="striped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800" dirty="0" smtClean="0"/>
              <a:t>途中経過は省略</a:t>
            </a:r>
            <a:endParaRPr kumimoji="1" lang="ja-JP" altLang="en-US" sz="800" dirty="0"/>
          </a:p>
        </p:txBody>
      </p:sp>
      <p:cxnSp>
        <p:nvCxnSpPr>
          <p:cNvPr id="168" name="カギ線コネクタ 167"/>
          <p:cNvCxnSpPr>
            <a:stCxn id="161" idx="2"/>
            <a:endCxn id="133" idx="4"/>
          </p:cNvCxnSpPr>
          <p:nvPr/>
        </p:nvCxnSpPr>
        <p:spPr>
          <a:xfrm rot="5400000">
            <a:off x="4273410" y="2139921"/>
            <a:ext cx="960558" cy="4137881"/>
          </a:xfrm>
          <a:prstGeom prst="bentConnector2">
            <a:avLst/>
          </a:prstGeom>
          <a:ln w="63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6" name="正方形/長方形 175"/>
          <p:cNvSpPr/>
          <p:nvPr/>
        </p:nvSpPr>
        <p:spPr>
          <a:xfrm>
            <a:off x="8058127" y="5157192"/>
            <a:ext cx="576064"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800" dirty="0">
              <a:solidFill>
                <a:schemeClr val="tx1"/>
              </a:solidFill>
            </a:endParaRPr>
          </a:p>
        </p:txBody>
      </p:sp>
      <p:cxnSp>
        <p:nvCxnSpPr>
          <p:cNvPr id="178" name="カギ線コネクタ 177"/>
          <p:cNvCxnSpPr>
            <a:stCxn id="161" idx="3"/>
            <a:endCxn id="176" idx="0"/>
          </p:cNvCxnSpPr>
          <p:nvPr/>
        </p:nvCxnSpPr>
        <p:spPr>
          <a:xfrm>
            <a:off x="7110661" y="3584566"/>
            <a:ext cx="1235498" cy="1572626"/>
          </a:xfrm>
          <a:prstGeom prst="bentConnector2">
            <a:avLst/>
          </a:prstGeom>
          <a:ln w="63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7" name="テキスト ボックス 176"/>
          <p:cNvSpPr txBox="1"/>
          <p:nvPr/>
        </p:nvSpPr>
        <p:spPr>
          <a:xfrm>
            <a:off x="8007789" y="5224510"/>
            <a:ext cx="595035" cy="215444"/>
          </a:xfrm>
          <a:prstGeom prst="rect">
            <a:avLst/>
          </a:prstGeom>
          <a:noFill/>
        </p:spPr>
        <p:txBody>
          <a:bodyPr wrap="non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証券連携</a:t>
            </a:r>
            <a:endParaRPr kumimoji="1" lang="ja-JP" altLang="en-US" sz="800" dirty="0" smtClean="0">
              <a:solidFill>
                <a:schemeClr val="tx2"/>
              </a:solidFill>
              <a:latin typeface="メイリオ" pitchFamily="50" charset="-128"/>
              <a:ea typeface="メイリオ" pitchFamily="50" charset="-128"/>
              <a:cs typeface="メイリオ" pitchFamily="50" charset="-128"/>
            </a:endParaRPr>
          </a:p>
        </p:txBody>
      </p:sp>
      <p:sp>
        <p:nvSpPr>
          <p:cNvPr id="175" name="フローチャート: 書類 174"/>
          <p:cNvSpPr/>
          <p:nvPr/>
        </p:nvSpPr>
        <p:spPr>
          <a:xfrm>
            <a:off x="7235112" y="3393088"/>
            <a:ext cx="620190" cy="418485"/>
          </a:xfrm>
          <a:prstGeom prst="flowChartDocumen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latin typeface="+mn-ea"/>
              </a:rPr>
              <a:t>保険証券</a:t>
            </a:r>
            <a:r>
              <a:rPr lang="en-US" altLang="ja-JP" sz="700" dirty="0" smtClean="0">
                <a:latin typeface="+mn-ea"/>
              </a:rPr>
              <a:t>PDF</a:t>
            </a:r>
            <a:endParaRPr kumimoji="1" lang="ja-JP" altLang="en-US" sz="700" dirty="0">
              <a:latin typeface="+mn-ea"/>
            </a:endParaRPr>
          </a:p>
        </p:txBody>
      </p:sp>
      <p:grpSp>
        <p:nvGrpSpPr>
          <p:cNvPr id="187" name="グループ化 186"/>
          <p:cNvGrpSpPr/>
          <p:nvPr/>
        </p:nvGrpSpPr>
        <p:grpSpPr>
          <a:xfrm>
            <a:off x="8697416" y="5678720"/>
            <a:ext cx="972592" cy="960042"/>
            <a:chOff x="7716665" y="5904334"/>
            <a:chExt cx="972592" cy="960042"/>
          </a:xfrm>
        </p:grpSpPr>
        <p:sp>
          <p:nvSpPr>
            <p:cNvPr id="186" name="フローチャート: 書類 185"/>
            <p:cNvSpPr/>
            <p:nvPr/>
          </p:nvSpPr>
          <p:spPr>
            <a:xfrm>
              <a:off x="7716665" y="5904334"/>
              <a:ext cx="620190" cy="418485"/>
            </a:xfrm>
            <a:prstGeom prst="flowChartDocumen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latin typeface="+mn-ea"/>
                </a:rPr>
                <a:t>保険証券</a:t>
              </a:r>
              <a:r>
                <a:rPr lang="en-US" altLang="ja-JP" sz="700" dirty="0" smtClean="0">
                  <a:latin typeface="+mn-ea"/>
                </a:rPr>
                <a:t>PDF</a:t>
              </a:r>
              <a:endParaRPr kumimoji="1" lang="ja-JP" altLang="en-US" sz="700" dirty="0">
                <a:latin typeface="+mn-ea"/>
              </a:endParaRPr>
            </a:p>
          </p:txBody>
        </p:sp>
        <p:sp>
          <p:nvSpPr>
            <p:cNvPr id="184" name="フローチャート: 書類 183"/>
            <p:cNvSpPr/>
            <p:nvPr/>
          </p:nvSpPr>
          <p:spPr>
            <a:xfrm>
              <a:off x="7905328" y="6165304"/>
              <a:ext cx="620190" cy="418485"/>
            </a:xfrm>
            <a:prstGeom prst="flowChartDocumen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latin typeface="+mn-ea"/>
                </a:rPr>
                <a:t>告知書控</a:t>
              </a:r>
              <a:r>
                <a:rPr lang="en-US" altLang="ja-JP" sz="700" dirty="0" smtClean="0">
                  <a:latin typeface="+mn-ea"/>
                </a:rPr>
                <a:t>PDF</a:t>
              </a:r>
              <a:endParaRPr kumimoji="1" lang="ja-JP" altLang="en-US" sz="700" dirty="0">
                <a:latin typeface="+mn-ea"/>
              </a:endParaRPr>
            </a:p>
          </p:txBody>
        </p:sp>
        <p:sp>
          <p:nvSpPr>
            <p:cNvPr id="185" name="フローチャート: 書類 184"/>
            <p:cNvSpPr/>
            <p:nvPr/>
          </p:nvSpPr>
          <p:spPr>
            <a:xfrm>
              <a:off x="8069067" y="6445891"/>
              <a:ext cx="620190" cy="418485"/>
            </a:xfrm>
            <a:prstGeom prst="flowChartDocumen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latin typeface="+mn-ea"/>
                </a:rPr>
                <a:t>意向確認書</a:t>
              </a:r>
              <a:r>
                <a:rPr lang="en-US" altLang="ja-JP" sz="700" dirty="0" smtClean="0">
                  <a:latin typeface="+mn-ea"/>
                </a:rPr>
                <a:t>PDF</a:t>
              </a:r>
              <a:endParaRPr kumimoji="1" lang="ja-JP" altLang="en-US" sz="700" dirty="0">
                <a:latin typeface="+mn-ea"/>
              </a:endParaRPr>
            </a:p>
          </p:txBody>
        </p:sp>
      </p:grpSp>
      <p:cxnSp>
        <p:nvCxnSpPr>
          <p:cNvPr id="188" name="カギ線コネクタ 187"/>
          <p:cNvCxnSpPr>
            <a:stCxn id="176" idx="3"/>
            <a:endCxn id="186" idx="0"/>
          </p:cNvCxnSpPr>
          <p:nvPr/>
        </p:nvCxnSpPr>
        <p:spPr>
          <a:xfrm>
            <a:off x="8634191" y="5301208"/>
            <a:ext cx="373320" cy="377512"/>
          </a:xfrm>
          <a:prstGeom prst="bentConnector2">
            <a:avLst/>
          </a:prstGeom>
          <a:ln w="63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2" name="角丸四角形吹き出し 191"/>
          <p:cNvSpPr/>
          <p:nvPr/>
        </p:nvSpPr>
        <p:spPr>
          <a:xfrm>
            <a:off x="4102843" y="984385"/>
            <a:ext cx="3132269" cy="1772815"/>
          </a:xfrm>
          <a:prstGeom prst="wedgeRoundRectCallout">
            <a:avLst>
              <a:gd name="adj1" fmla="val -61517"/>
              <a:gd name="adj2" fmla="val 69484"/>
              <a:gd name="adj3" fmla="val 16667"/>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000" b="1" dirty="0" smtClean="0"/>
              <a:t>論点④</a:t>
            </a:r>
            <a:endParaRPr kumimoji="1" lang="en-US" altLang="ja-JP" sz="1000" b="1" dirty="0" smtClean="0"/>
          </a:p>
          <a:p>
            <a:r>
              <a:rPr kumimoji="1" lang="en-US" altLang="ja-JP" sz="1000" b="1" dirty="0" smtClean="0"/>
              <a:t>To</a:t>
            </a:r>
            <a:r>
              <a:rPr kumimoji="1" lang="ja-JP" altLang="en-US" sz="1000" b="1" dirty="0" smtClean="0"/>
              <a:t> 販売支援（</a:t>
            </a:r>
            <a:r>
              <a:rPr kumimoji="1" lang="en-US" altLang="ja-JP" sz="1000" b="1" dirty="0" err="1" smtClean="0"/>
              <a:t>Sasuke</a:t>
            </a:r>
            <a:r>
              <a:rPr kumimoji="1" lang="ja-JP" altLang="en-US" sz="1000" b="1" dirty="0" smtClean="0"/>
              <a:t>様）</a:t>
            </a:r>
            <a:endParaRPr kumimoji="1" lang="en-US" altLang="ja-JP" sz="1000" b="1" dirty="0" smtClean="0"/>
          </a:p>
          <a:p>
            <a:endParaRPr lang="en-US" altLang="ja-JP" sz="1000" b="1" dirty="0"/>
          </a:p>
          <a:p>
            <a:r>
              <a:rPr lang="ja-JP" altLang="en-US" sz="1000" b="1" dirty="0" smtClean="0"/>
              <a:t>・</a:t>
            </a:r>
            <a:r>
              <a:rPr lang="en-US" altLang="ja-JP" sz="1000" b="1" dirty="0" smtClean="0"/>
              <a:t>1</a:t>
            </a:r>
            <a:r>
              <a:rPr lang="ja-JP" altLang="en-US" sz="1000" b="1" dirty="0" smtClean="0"/>
              <a:t>周目との差異は告知</a:t>
            </a:r>
            <a:r>
              <a:rPr lang="en-US" altLang="ja-JP" sz="1000" b="1" dirty="0" smtClean="0"/>
              <a:t>(</a:t>
            </a:r>
            <a:r>
              <a:rPr lang="ja-JP" altLang="en-US" sz="1000" b="1" dirty="0" smtClean="0"/>
              <a:t>控）→特別条件承諾書となる点。</a:t>
            </a:r>
            <a:endParaRPr lang="en-US" altLang="ja-JP" sz="1000" b="1" dirty="0" smtClean="0"/>
          </a:p>
          <a:p>
            <a:r>
              <a:rPr kumimoji="1" lang="ja-JP" altLang="en-US" sz="1000" b="1" dirty="0" smtClean="0"/>
              <a:t>・意向確認書（と申込書控）は</a:t>
            </a:r>
            <a:r>
              <a:rPr kumimoji="1" lang="en-US" altLang="ja-JP" sz="1000" b="1" dirty="0" smtClean="0"/>
              <a:t>2</a:t>
            </a:r>
            <a:r>
              <a:rPr kumimoji="1" lang="ja-JP" altLang="en-US" sz="1000" b="1" dirty="0" smtClean="0"/>
              <a:t>周目用として活文に再搭載されたイメージ</a:t>
            </a:r>
            <a:r>
              <a:rPr kumimoji="1" lang="en-US" altLang="ja-JP" sz="1000" b="1" dirty="0" smtClean="0"/>
              <a:t>ID</a:t>
            </a:r>
            <a:r>
              <a:rPr kumimoji="1" lang="ja-JP" altLang="en-US" sz="1000" b="1" dirty="0" smtClean="0"/>
              <a:t>が連動されてくる。</a:t>
            </a:r>
            <a:endParaRPr kumimoji="1" lang="en-US" altLang="ja-JP" sz="1000" b="1" dirty="0" smtClean="0"/>
          </a:p>
          <a:p>
            <a:r>
              <a:rPr lang="ja-JP" altLang="en-US" sz="1000" b="1" dirty="0" smtClean="0"/>
              <a:t>　</a:t>
            </a:r>
            <a:r>
              <a:rPr lang="en-US" altLang="ja-JP" sz="1000" b="1" dirty="0" smtClean="0"/>
              <a:t>※</a:t>
            </a:r>
            <a:r>
              <a:rPr lang="ja-JP" altLang="en-US" sz="1000" b="1" dirty="0" smtClean="0"/>
              <a:t>帳票コードは同一でイメージ</a:t>
            </a:r>
            <a:r>
              <a:rPr lang="en-US" altLang="ja-JP" sz="1000" b="1" dirty="0" smtClean="0"/>
              <a:t>ID</a:t>
            </a:r>
            <a:r>
              <a:rPr lang="ja-JP" altLang="en-US" sz="1000" b="1" dirty="0" smtClean="0"/>
              <a:t>のみが変更。</a:t>
            </a:r>
            <a:endParaRPr kumimoji="1" lang="en-US" altLang="ja-JP" sz="1000" b="1" dirty="0" smtClean="0"/>
          </a:p>
          <a:p>
            <a:r>
              <a:rPr lang="ja-JP" altLang="en-US" sz="1000" b="1" dirty="0"/>
              <a:t>　</a:t>
            </a:r>
            <a:endParaRPr kumimoji="1" lang="ja-JP" altLang="en-US" sz="1000" b="1" dirty="0"/>
          </a:p>
        </p:txBody>
      </p:sp>
      <p:sp>
        <p:nvSpPr>
          <p:cNvPr id="193" name="角丸四角形吹き出し 192"/>
          <p:cNvSpPr/>
          <p:nvPr/>
        </p:nvSpPr>
        <p:spPr>
          <a:xfrm>
            <a:off x="5750586" y="4994169"/>
            <a:ext cx="2004857" cy="1449892"/>
          </a:xfrm>
          <a:prstGeom prst="wedgeRoundRectCallout">
            <a:avLst>
              <a:gd name="adj1" fmla="val 77285"/>
              <a:gd name="adj2" fmla="val -70926"/>
              <a:gd name="adj3" fmla="val 16667"/>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000" b="1" dirty="0" smtClean="0"/>
              <a:t>論点⑥</a:t>
            </a:r>
            <a:endParaRPr kumimoji="1" lang="en-US" altLang="ja-JP" sz="1000" b="1" dirty="0" smtClean="0"/>
          </a:p>
          <a:p>
            <a:r>
              <a:rPr kumimoji="1" lang="en-US" altLang="ja-JP" sz="1000" b="1" dirty="0" smtClean="0"/>
              <a:t>To</a:t>
            </a:r>
            <a:r>
              <a:rPr kumimoji="1" lang="ja-JP" altLang="en-US" sz="1000" b="1" dirty="0" smtClean="0"/>
              <a:t> 顧客管理</a:t>
            </a:r>
            <a:endParaRPr lang="en-US" altLang="ja-JP" sz="1000" b="1" dirty="0"/>
          </a:p>
          <a:p>
            <a:endParaRPr kumimoji="1" lang="en-US" altLang="ja-JP" sz="1000" b="1" dirty="0" smtClean="0"/>
          </a:p>
          <a:p>
            <a:r>
              <a:rPr lang="ja-JP" altLang="en-US" sz="1000" b="1" dirty="0" smtClean="0"/>
              <a:t>申込単位に証券・告控・意向確認書・特別条件承諾書の</a:t>
            </a:r>
            <a:r>
              <a:rPr lang="en-US" altLang="ja-JP" sz="1000" b="1" dirty="0" smtClean="0"/>
              <a:t>4</a:t>
            </a:r>
            <a:r>
              <a:rPr lang="ja-JP" altLang="en-US" sz="1000" b="1" dirty="0" smtClean="0"/>
              <a:t>点セットを連動します。</a:t>
            </a:r>
            <a:endParaRPr kumimoji="1" lang="ja-JP" altLang="en-US" sz="1000" b="1" dirty="0"/>
          </a:p>
        </p:txBody>
      </p:sp>
      <p:sp>
        <p:nvSpPr>
          <p:cNvPr id="194" name="角丸四角形吹き出し 193"/>
          <p:cNvSpPr/>
          <p:nvPr/>
        </p:nvSpPr>
        <p:spPr>
          <a:xfrm>
            <a:off x="3288540" y="4941168"/>
            <a:ext cx="2075706" cy="1530164"/>
          </a:xfrm>
          <a:prstGeom prst="wedgeRoundRectCallout">
            <a:avLst>
              <a:gd name="adj1" fmla="val 35002"/>
              <a:gd name="adj2" fmla="val -91949"/>
              <a:gd name="adj3" fmla="val 16667"/>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000" b="1" dirty="0" smtClean="0"/>
              <a:t>論点⑤</a:t>
            </a:r>
            <a:endParaRPr kumimoji="1" lang="en-US" altLang="ja-JP" sz="1000" b="1" dirty="0" smtClean="0"/>
          </a:p>
          <a:p>
            <a:r>
              <a:rPr kumimoji="1" lang="en-US" altLang="ja-JP" sz="1000" b="1" dirty="0" smtClean="0"/>
              <a:t>To</a:t>
            </a:r>
            <a:r>
              <a:rPr kumimoji="1" lang="ja-JP" altLang="en-US" sz="1000" b="1" dirty="0" smtClean="0"/>
              <a:t> はなさく生命様</a:t>
            </a:r>
            <a:endParaRPr lang="en-US" altLang="ja-JP" sz="1000" b="1" dirty="0"/>
          </a:p>
          <a:p>
            <a:endParaRPr kumimoji="1" lang="en-US" altLang="ja-JP" sz="1000" b="1" dirty="0" smtClean="0"/>
          </a:p>
          <a:p>
            <a:r>
              <a:rPr kumimoji="1" lang="ja-JP" altLang="en-US" sz="1000" b="1" dirty="0" smtClean="0"/>
              <a:t>告知控のイメージ</a:t>
            </a:r>
            <a:r>
              <a:rPr kumimoji="1" lang="en-US" altLang="ja-JP" sz="1000" b="1" dirty="0" smtClean="0"/>
              <a:t>ID</a:t>
            </a:r>
            <a:r>
              <a:rPr kumimoji="1" lang="ja-JP" altLang="en-US" sz="1000" b="1" dirty="0" smtClean="0"/>
              <a:t>をテーブル管理していることと同様に追加で特別条件承諾書のイメージ</a:t>
            </a:r>
            <a:r>
              <a:rPr kumimoji="1" lang="en-US" altLang="ja-JP" sz="1000" b="1" dirty="0" smtClean="0"/>
              <a:t>ID</a:t>
            </a:r>
            <a:r>
              <a:rPr kumimoji="1" lang="ja-JP" altLang="en-US" sz="1000" b="1" dirty="0" smtClean="0"/>
              <a:t>をテーブル管理します。</a:t>
            </a:r>
            <a:endParaRPr kumimoji="1" lang="ja-JP" altLang="en-US" sz="1000" b="1" dirty="0"/>
          </a:p>
        </p:txBody>
      </p:sp>
      <p:sp>
        <p:nvSpPr>
          <p:cNvPr id="195" name="テキスト ボックス 194"/>
          <p:cNvSpPr txBox="1"/>
          <p:nvPr/>
        </p:nvSpPr>
        <p:spPr>
          <a:xfrm>
            <a:off x="4530795" y="3556919"/>
            <a:ext cx="1384416" cy="215444"/>
          </a:xfrm>
          <a:prstGeom prst="rect">
            <a:avLst/>
          </a:prstGeom>
          <a:noFill/>
        </p:spPr>
        <p:txBody>
          <a:bodyPr wrap="squar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ｲﾒｰｼﾞ</a:t>
            </a:r>
            <a:r>
              <a:rPr lang="en-US" altLang="ja-JP" sz="800" dirty="0" smtClean="0">
                <a:solidFill>
                  <a:schemeClr val="tx2"/>
                </a:solidFill>
                <a:latin typeface="メイリオ" pitchFamily="50" charset="-128"/>
                <a:ea typeface="メイリオ" pitchFamily="50" charset="-128"/>
                <a:cs typeface="メイリオ" pitchFamily="50" charset="-128"/>
              </a:rPr>
              <a:t>ID</a:t>
            </a:r>
            <a:r>
              <a:rPr lang="ja-JP" altLang="en-US" sz="800" dirty="0" smtClean="0">
                <a:solidFill>
                  <a:schemeClr val="tx2"/>
                </a:solidFill>
                <a:latin typeface="メイリオ" pitchFamily="50" charset="-128"/>
                <a:ea typeface="メイリオ" pitchFamily="50" charset="-128"/>
                <a:cs typeface="メイリオ" pitchFamily="50" charset="-128"/>
              </a:rPr>
              <a:t>を保存</a:t>
            </a:r>
            <a:endParaRPr lang="en-US" altLang="ja-JP" sz="800" dirty="0" smtClean="0">
              <a:solidFill>
                <a:schemeClr val="tx2"/>
              </a:solidFill>
              <a:latin typeface="メイリオ" pitchFamily="50" charset="-128"/>
              <a:ea typeface="メイリオ" pitchFamily="50" charset="-128"/>
              <a:cs typeface="メイリオ" pitchFamily="50" charset="-128"/>
            </a:endParaRPr>
          </a:p>
        </p:txBody>
      </p:sp>
      <p:sp>
        <p:nvSpPr>
          <p:cNvPr id="196" name="テキスト ボックス 195"/>
          <p:cNvSpPr txBox="1"/>
          <p:nvPr/>
        </p:nvSpPr>
        <p:spPr>
          <a:xfrm>
            <a:off x="5710310" y="4112041"/>
            <a:ext cx="1384416" cy="215444"/>
          </a:xfrm>
          <a:prstGeom prst="rect">
            <a:avLst/>
          </a:prstGeom>
          <a:noFill/>
        </p:spPr>
        <p:txBody>
          <a:bodyPr wrap="squar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ｲﾒｰｼﾞ</a:t>
            </a:r>
            <a:r>
              <a:rPr lang="en-US" altLang="ja-JP" sz="800" dirty="0" smtClean="0">
                <a:solidFill>
                  <a:schemeClr val="tx2"/>
                </a:solidFill>
                <a:latin typeface="メイリオ" pitchFamily="50" charset="-128"/>
                <a:ea typeface="メイリオ" pitchFamily="50" charset="-128"/>
                <a:cs typeface="メイリオ" pitchFamily="50" charset="-128"/>
              </a:rPr>
              <a:t>ID</a:t>
            </a:r>
            <a:r>
              <a:rPr lang="ja-JP" altLang="en-US" sz="800" dirty="0" smtClean="0">
                <a:solidFill>
                  <a:schemeClr val="tx2"/>
                </a:solidFill>
                <a:latin typeface="メイリオ" pitchFamily="50" charset="-128"/>
                <a:ea typeface="メイリオ" pitchFamily="50" charset="-128"/>
                <a:cs typeface="メイリオ" pitchFamily="50" charset="-128"/>
              </a:rPr>
              <a:t>をｷｰにｱｸｾｽ</a:t>
            </a:r>
            <a:endParaRPr lang="en-US" altLang="ja-JP" sz="800" dirty="0" smtClean="0">
              <a:solidFill>
                <a:schemeClr val="tx2"/>
              </a:solidFill>
              <a:latin typeface="メイリオ" pitchFamily="50" charset="-128"/>
              <a:ea typeface="メイリオ" pitchFamily="50" charset="-128"/>
              <a:cs typeface="メイリオ" pitchFamily="50" charset="-128"/>
            </a:endParaRPr>
          </a:p>
        </p:txBody>
      </p:sp>
      <p:sp>
        <p:nvSpPr>
          <p:cNvPr id="4" name="角丸四角形 3"/>
          <p:cNvSpPr/>
          <p:nvPr/>
        </p:nvSpPr>
        <p:spPr>
          <a:xfrm>
            <a:off x="1136576" y="1185719"/>
            <a:ext cx="440325" cy="5312681"/>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1</a:t>
            </a:r>
            <a:r>
              <a:rPr kumimoji="1" lang="ja-JP" altLang="en-US" dirty="0" smtClean="0"/>
              <a:t>周目の流れは省略</a:t>
            </a:r>
            <a:endParaRPr kumimoji="1" lang="ja-JP" altLang="en-US" dirty="0"/>
          </a:p>
        </p:txBody>
      </p:sp>
      <p:grpSp>
        <p:nvGrpSpPr>
          <p:cNvPr id="5" name="グループ化 4"/>
          <p:cNvGrpSpPr/>
          <p:nvPr/>
        </p:nvGrpSpPr>
        <p:grpSpPr>
          <a:xfrm>
            <a:off x="6881197" y="3831190"/>
            <a:ext cx="918550" cy="954665"/>
            <a:chOff x="6881197" y="3831190"/>
            <a:chExt cx="918550" cy="954665"/>
          </a:xfrm>
        </p:grpSpPr>
        <p:sp>
          <p:nvSpPr>
            <p:cNvPr id="172" name="フローチャート: 書類 171"/>
            <p:cNvSpPr/>
            <p:nvPr/>
          </p:nvSpPr>
          <p:spPr>
            <a:xfrm>
              <a:off x="6881197" y="3831190"/>
              <a:ext cx="620190" cy="418485"/>
            </a:xfrm>
            <a:prstGeom prst="flowChartDocumen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latin typeface="+mn-ea"/>
                </a:rPr>
                <a:t>告知書控</a:t>
              </a:r>
              <a:r>
                <a:rPr lang="en-US" altLang="ja-JP" sz="700" dirty="0" smtClean="0">
                  <a:latin typeface="+mn-ea"/>
                </a:rPr>
                <a:t>PDF</a:t>
              </a:r>
              <a:endParaRPr kumimoji="1" lang="ja-JP" altLang="en-US" sz="700" dirty="0">
                <a:latin typeface="+mn-ea"/>
              </a:endParaRPr>
            </a:p>
          </p:txBody>
        </p:sp>
        <p:sp>
          <p:nvSpPr>
            <p:cNvPr id="173" name="フローチャート: 書類 172"/>
            <p:cNvSpPr/>
            <p:nvPr/>
          </p:nvSpPr>
          <p:spPr>
            <a:xfrm>
              <a:off x="7030377" y="4100620"/>
              <a:ext cx="620190" cy="418485"/>
            </a:xfrm>
            <a:prstGeom prst="flowChartDocumen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latin typeface="+mn-ea"/>
                </a:rPr>
                <a:t>意向確認書</a:t>
              </a:r>
              <a:r>
                <a:rPr lang="en-US" altLang="ja-JP" sz="700" dirty="0" smtClean="0">
                  <a:latin typeface="+mn-ea"/>
                </a:rPr>
                <a:t>PDF</a:t>
              </a:r>
              <a:endParaRPr kumimoji="1" lang="ja-JP" altLang="en-US" sz="700" dirty="0">
                <a:latin typeface="+mn-ea"/>
              </a:endParaRPr>
            </a:p>
          </p:txBody>
        </p:sp>
        <p:sp>
          <p:nvSpPr>
            <p:cNvPr id="54" name="フローチャート: 書類 53"/>
            <p:cNvSpPr/>
            <p:nvPr/>
          </p:nvSpPr>
          <p:spPr>
            <a:xfrm>
              <a:off x="7179557" y="4367370"/>
              <a:ext cx="620190" cy="418485"/>
            </a:xfrm>
            <a:prstGeom prst="flowChartDocumen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solidFill>
                    <a:srgbClr val="FF0000"/>
                  </a:solidFill>
                  <a:latin typeface="+mn-ea"/>
                </a:rPr>
                <a:t>特別条件承諾書</a:t>
              </a:r>
              <a:r>
                <a:rPr lang="en-US" altLang="ja-JP" sz="700" dirty="0" smtClean="0">
                  <a:solidFill>
                    <a:srgbClr val="FF0000"/>
                  </a:solidFill>
                  <a:latin typeface="+mn-ea"/>
                </a:rPr>
                <a:t>PDF</a:t>
              </a:r>
              <a:endParaRPr kumimoji="1" lang="ja-JP" altLang="en-US" sz="700" dirty="0">
                <a:solidFill>
                  <a:srgbClr val="FF0000"/>
                </a:solidFill>
                <a:latin typeface="+mn-ea"/>
              </a:endParaRPr>
            </a:p>
          </p:txBody>
        </p:sp>
      </p:grpSp>
      <p:sp>
        <p:nvSpPr>
          <p:cNvPr id="57" name="フローチャート: 書類 56"/>
          <p:cNvSpPr/>
          <p:nvPr/>
        </p:nvSpPr>
        <p:spPr>
          <a:xfrm>
            <a:off x="8335297" y="6111342"/>
            <a:ext cx="620190" cy="418485"/>
          </a:xfrm>
          <a:prstGeom prst="flowChartDocumen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solidFill>
                  <a:srgbClr val="FF0000"/>
                </a:solidFill>
                <a:latin typeface="+mn-ea"/>
              </a:rPr>
              <a:t>特別条件承諾書</a:t>
            </a:r>
            <a:r>
              <a:rPr lang="en-US" altLang="ja-JP" sz="700" dirty="0" smtClean="0">
                <a:solidFill>
                  <a:srgbClr val="FF0000"/>
                </a:solidFill>
                <a:latin typeface="+mn-ea"/>
              </a:rPr>
              <a:t>PDF</a:t>
            </a:r>
            <a:endParaRPr kumimoji="1" lang="ja-JP" altLang="en-US" sz="700" dirty="0">
              <a:solidFill>
                <a:srgbClr val="FF0000"/>
              </a:solidFill>
              <a:latin typeface="+mn-ea"/>
            </a:endParaRPr>
          </a:p>
        </p:txBody>
      </p:sp>
    </p:spTree>
    <p:extLst>
      <p:ext uri="{BB962C8B-B14F-4D97-AF65-F5344CB8AC3E}">
        <p14:creationId xmlns:p14="http://schemas.microsoft.com/office/powerpoint/2010/main" val="2139995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No10</a:t>
            </a:r>
            <a:r>
              <a:rPr lang="ja-JP" altLang="en-US" dirty="0" smtClean="0"/>
              <a:t>：同時申込の通算チェック対応</a:t>
            </a:r>
            <a:r>
              <a:rPr lang="ja-JP" altLang="en-US" dirty="0"/>
              <a:t/>
            </a:r>
            <a:br>
              <a:rPr lang="ja-JP" altLang="en-US" dirty="0"/>
            </a:br>
            <a:endParaRPr kumimoji="1" lang="ja-JP" altLang="en-US" dirty="0">
              <a:solidFill>
                <a:schemeClr val="tx2"/>
              </a:solidFill>
            </a:endParaRPr>
          </a:p>
        </p:txBody>
      </p:sp>
      <p:sp>
        <p:nvSpPr>
          <p:cNvPr id="3" name="スライド番号プレースホルダー 2"/>
          <p:cNvSpPr>
            <a:spLocks noGrp="1"/>
          </p:cNvSpPr>
          <p:nvPr>
            <p:ph type="sldNum" sz="quarter" idx="12"/>
          </p:nvPr>
        </p:nvSpPr>
        <p:spPr>
          <a:xfrm>
            <a:off x="8018197" y="6498400"/>
            <a:ext cx="1687331" cy="365125"/>
          </a:xfrm>
          <a:prstGeom prst="rect">
            <a:avLst/>
          </a:prstGeom>
        </p:spPr>
        <p:txBody>
          <a:bodyPr/>
          <a:lstStyle/>
          <a:p>
            <a:fld id="{99D0D5FA-769D-4ADE-A1CA-9D54BDE987FC}" type="slidenum">
              <a:rPr lang="ja-JP" altLang="en-US" smtClean="0"/>
              <a:pPr/>
              <a:t>4</a:t>
            </a:fld>
            <a:endParaRPr lang="ja-JP" altLang="en-US" dirty="0"/>
          </a:p>
        </p:txBody>
      </p:sp>
      <p:sp>
        <p:nvSpPr>
          <p:cNvPr id="100" name="テキスト ボックス 99"/>
          <p:cNvSpPr txBox="1"/>
          <p:nvPr/>
        </p:nvSpPr>
        <p:spPr>
          <a:xfrm>
            <a:off x="28580" y="764704"/>
            <a:ext cx="1877437" cy="276999"/>
          </a:xfrm>
          <a:prstGeom prst="rect">
            <a:avLst/>
          </a:prstGeom>
          <a:noFill/>
        </p:spPr>
        <p:txBody>
          <a:bodyPr wrap="none" rtlCol="0">
            <a:spAutoFit/>
          </a:bodyPr>
          <a:lstStyle/>
          <a:p>
            <a:r>
              <a:rPr kumimoji="1" lang="ja-JP" altLang="en-US" sz="1200" b="1" dirty="0" smtClean="0">
                <a:solidFill>
                  <a:schemeClr val="tx2"/>
                </a:solidFill>
                <a:latin typeface="メイリオ" pitchFamily="50" charset="-128"/>
                <a:ea typeface="メイリオ" pitchFamily="50" charset="-128"/>
                <a:cs typeface="メイリオ" pitchFamily="50" charset="-128"/>
              </a:rPr>
              <a:t>　◆複数同時通算ケース</a:t>
            </a:r>
          </a:p>
        </p:txBody>
      </p:sp>
      <p:graphicFrame>
        <p:nvGraphicFramePr>
          <p:cNvPr id="81" name="表 80"/>
          <p:cNvGraphicFramePr>
            <a:graphicFrameLocks noGrp="1"/>
          </p:cNvGraphicFramePr>
          <p:nvPr>
            <p:extLst>
              <p:ext uri="{D42A27DB-BD31-4B8C-83A1-F6EECF244321}">
                <p14:modId xmlns:p14="http://schemas.microsoft.com/office/powerpoint/2010/main" val="2770911121"/>
              </p:ext>
            </p:extLst>
          </p:nvPr>
        </p:nvGraphicFramePr>
        <p:xfrm>
          <a:off x="200472" y="1124744"/>
          <a:ext cx="9577064" cy="5303520"/>
        </p:xfrm>
        <a:graphic>
          <a:graphicData uri="http://schemas.openxmlformats.org/drawingml/2006/table">
            <a:tbl>
              <a:tblPr firstRow="1" bandRow="1">
                <a:tableStyleId>{5940675A-B579-460E-94D1-54222C63F5DA}</a:tableStyleId>
              </a:tblPr>
              <a:tblGrid>
                <a:gridCol w="864096">
                  <a:extLst>
                    <a:ext uri="{9D8B030D-6E8A-4147-A177-3AD203B41FA5}">
                      <a16:colId xmlns:a16="http://schemas.microsoft.com/office/drawing/2014/main" val="3258139920"/>
                    </a:ext>
                  </a:extLst>
                </a:gridCol>
                <a:gridCol w="8712968">
                  <a:extLst>
                    <a:ext uri="{9D8B030D-6E8A-4147-A177-3AD203B41FA5}">
                      <a16:colId xmlns:a16="http://schemas.microsoft.com/office/drawing/2014/main" val="192408137"/>
                    </a:ext>
                  </a:extLst>
                </a:gridCol>
              </a:tblGrid>
              <a:tr h="1368152">
                <a:tc>
                  <a:txBody>
                    <a:bodyPr/>
                    <a:lstStyle/>
                    <a:p>
                      <a:r>
                        <a:rPr kumimoji="1" lang="en-US" altLang="ja-JP" sz="1000" b="1" dirty="0" smtClean="0">
                          <a:solidFill>
                            <a:schemeClr val="bg1"/>
                          </a:solidFill>
                        </a:rPr>
                        <a:t>Web</a:t>
                      </a:r>
                      <a:r>
                        <a:rPr kumimoji="1" lang="ja-JP" altLang="en-US" sz="1000" b="1" dirty="0" smtClean="0">
                          <a:solidFill>
                            <a:schemeClr val="bg1"/>
                          </a:solidFill>
                        </a:rPr>
                        <a:t>申込</a:t>
                      </a:r>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ja-JP" altLang="en-US" sz="1000" b="1" dirty="0">
                        <a:solidFill>
                          <a:schemeClr val="bg1"/>
                        </a:solidFill>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kumimoji="1" lang="ja-JP" altLang="en-US" sz="1000" dirty="0"/>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8963212"/>
                  </a:ext>
                </a:extLst>
              </a:tr>
              <a:tr h="1064205">
                <a:tc>
                  <a:txBody>
                    <a:bodyPr/>
                    <a:lstStyle/>
                    <a:p>
                      <a:r>
                        <a:rPr kumimoji="1" lang="ja-JP" altLang="en-US" sz="1000" b="1" dirty="0" smtClean="0">
                          <a:solidFill>
                            <a:schemeClr val="bg1"/>
                          </a:solidFill>
                        </a:rPr>
                        <a:t>販売支援</a:t>
                      </a:r>
                      <a:r>
                        <a:rPr kumimoji="1" lang="en-US" altLang="ja-JP" sz="1000" b="1" dirty="0" smtClean="0">
                          <a:solidFill>
                            <a:schemeClr val="bg1"/>
                          </a:solidFill>
                        </a:rPr>
                        <a:t>(API)</a:t>
                      </a: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ja-JP" altLang="en-US" sz="1000" b="1" dirty="0">
                        <a:solidFill>
                          <a:schemeClr val="bg1"/>
                        </a:solidFill>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kumimoji="1" lang="ja-JP" altLang="en-US" sz="1000" dirty="0"/>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7976813"/>
                  </a:ext>
                </a:extLst>
              </a:tr>
              <a:tr h="1395008">
                <a:tc>
                  <a:txBody>
                    <a:bodyPr/>
                    <a:lstStyle/>
                    <a:p>
                      <a:r>
                        <a:rPr kumimoji="1" lang="ja-JP" altLang="en-US" sz="1000" b="1" dirty="0" smtClean="0">
                          <a:solidFill>
                            <a:schemeClr val="bg1"/>
                          </a:solidFill>
                        </a:rPr>
                        <a:t>契約管理</a:t>
                      </a:r>
                      <a:r>
                        <a:rPr kumimoji="1" lang="en-US" altLang="ja-JP" sz="1000" b="1" dirty="0" smtClean="0">
                          <a:solidFill>
                            <a:schemeClr val="bg1"/>
                          </a:solidFill>
                        </a:rPr>
                        <a:t>(</a:t>
                      </a:r>
                      <a:r>
                        <a:rPr kumimoji="1" lang="ja-JP" altLang="en-US" sz="1000" b="1" dirty="0" smtClean="0">
                          <a:solidFill>
                            <a:schemeClr val="bg1"/>
                          </a:solidFill>
                        </a:rPr>
                        <a:t>新契約</a:t>
                      </a:r>
                      <a:r>
                        <a:rPr kumimoji="1" lang="en-US" altLang="ja-JP" sz="1000" b="1" dirty="0" smtClean="0">
                          <a:solidFill>
                            <a:schemeClr val="bg1"/>
                          </a:solidFill>
                        </a:rPr>
                        <a:t>)</a:t>
                      </a: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ja-JP" altLang="en-US" sz="1000" b="1" dirty="0">
                        <a:solidFill>
                          <a:schemeClr val="bg1"/>
                        </a:solidFill>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kumimoji="1" lang="ja-JP" altLang="en-US" sz="1000" dirty="0"/>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7119126"/>
                  </a:ext>
                </a:extLst>
              </a:tr>
            </a:tbl>
          </a:graphicData>
        </a:graphic>
      </p:graphicFrame>
      <p:pic>
        <p:nvPicPr>
          <p:cNvPr id="87" name="図 86">
            <a:extLst>
              <a:ext uri="{FF2B5EF4-FFF2-40B4-BE49-F238E27FC236}">
                <a16:creationId xmlns:a16="http://schemas.microsoft.com/office/drawing/2014/main" id="{00000000-0008-0000-0000-000041000000}"/>
              </a:ext>
            </a:extLst>
          </p:cNvPr>
          <p:cNvPicPr>
            <a:picLocks noChangeAspect="1"/>
          </p:cNvPicPr>
          <p:nvPr/>
        </p:nvPicPr>
        <p:blipFill>
          <a:blip r:embed="rId2"/>
          <a:stretch>
            <a:fillRect/>
          </a:stretch>
        </p:blipFill>
        <p:spPr>
          <a:xfrm>
            <a:off x="2546097" y="1257727"/>
            <a:ext cx="360040" cy="303222"/>
          </a:xfrm>
          <a:prstGeom prst="rect">
            <a:avLst/>
          </a:prstGeom>
        </p:spPr>
      </p:pic>
      <p:sp>
        <p:nvSpPr>
          <p:cNvPr id="88" name="正方形/長方形 87"/>
          <p:cNvSpPr/>
          <p:nvPr/>
        </p:nvSpPr>
        <p:spPr>
          <a:xfrm>
            <a:off x="3037378" y="1257727"/>
            <a:ext cx="1521219" cy="30322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800" dirty="0" smtClean="0">
                <a:solidFill>
                  <a:schemeClr val="tx1"/>
                </a:solidFill>
              </a:rPr>
              <a:t>保険料試算</a:t>
            </a:r>
            <a:endParaRPr kumimoji="1" lang="ja-JP" altLang="en-US" sz="800" dirty="0">
              <a:solidFill>
                <a:schemeClr val="tx1"/>
              </a:solidFill>
            </a:endParaRPr>
          </a:p>
        </p:txBody>
      </p:sp>
      <p:sp>
        <p:nvSpPr>
          <p:cNvPr id="89" name="正方形/長方形 88"/>
          <p:cNvSpPr/>
          <p:nvPr/>
        </p:nvSpPr>
        <p:spPr>
          <a:xfrm>
            <a:off x="3070160" y="2947756"/>
            <a:ext cx="1521219" cy="360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zh-TW" altLang="en-US" sz="800" dirty="0">
                <a:solidFill>
                  <a:schemeClr val="tx1"/>
                </a:solidFill>
              </a:rPr>
              <a:t>複数同時通算</a:t>
            </a:r>
            <a:r>
              <a:rPr lang="en-US" altLang="zh-TW" sz="800" dirty="0" smtClean="0">
                <a:solidFill>
                  <a:schemeClr val="tx1"/>
                </a:solidFill>
              </a:rPr>
              <a:t>API</a:t>
            </a:r>
            <a:endParaRPr lang="en-US" altLang="zh-TW" sz="800" dirty="0">
              <a:solidFill>
                <a:schemeClr val="tx1"/>
              </a:solidFill>
            </a:endParaRPr>
          </a:p>
        </p:txBody>
      </p:sp>
      <p:sp>
        <p:nvSpPr>
          <p:cNvPr id="145" name="正方形/長方形 144"/>
          <p:cNvSpPr/>
          <p:nvPr/>
        </p:nvSpPr>
        <p:spPr>
          <a:xfrm>
            <a:off x="3070160" y="4401128"/>
            <a:ext cx="1522800"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800" dirty="0">
                <a:solidFill>
                  <a:schemeClr val="tx2"/>
                </a:solidFill>
                <a:latin typeface="メイリオ" pitchFamily="50" charset="-128"/>
                <a:ea typeface="メイリオ" pitchFamily="50" charset="-128"/>
                <a:cs typeface="メイリオ" pitchFamily="50" charset="-128"/>
              </a:rPr>
              <a:t>複数同時・通算額算出</a:t>
            </a:r>
            <a:endParaRPr kumimoji="1" lang="ja-JP" altLang="en-US" sz="800" dirty="0">
              <a:solidFill>
                <a:schemeClr val="tx1"/>
              </a:solidFill>
            </a:endParaRPr>
          </a:p>
        </p:txBody>
      </p:sp>
      <p:sp>
        <p:nvSpPr>
          <p:cNvPr id="192" name="角丸四角形吹き出し 191"/>
          <p:cNvSpPr/>
          <p:nvPr/>
        </p:nvSpPr>
        <p:spPr>
          <a:xfrm>
            <a:off x="888573" y="1607597"/>
            <a:ext cx="2115466" cy="1490086"/>
          </a:xfrm>
          <a:prstGeom prst="wedgeRoundRectCallout">
            <a:avLst>
              <a:gd name="adj1" fmla="val 64112"/>
              <a:gd name="adj2" fmla="val -43335"/>
              <a:gd name="adj3" fmla="val 16667"/>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000" b="1" dirty="0" smtClean="0"/>
              <a:t>論点①</a:t>
            </a:r>
            <a:endParaRPr kumimoji="1" lang="en-US" altLang="ja-JP" sz="1000" b="1" dirty="0" smtClean="0"/>
          </a:p>
          <a:p>
            <a:r>
              <a:rPr kumimoji="1" lang="en-US" altLang="ja-JP" sz="1000" b="1" dirty="0" smtClean="0"/>
              <a:t>To</a:t>
            </a:r>
            <a:r>
              <a:rPr kumimoji="1" lang="ja-JP" altLang="en-US" sz="1000" b="1" dirty="0" smtClean="0"/>
              <a:t> </a:t>
            </a:r>
            <a:r>
              <a:rPr kumimoji="1" lang="en-US" altLang="ja-JP" sz="1000" b="1" dirty="0" err="1" smtClean="0"/>
              <a:t>Sasuke</a:t>
            </a:r>
            <a:r>
              <a:rPr kumimoji="1" lang="ja-JP" altLang="en-US" sz="1000" b="1" dirty="0" smtClean="0"/>
              <a:t>様</a:t>
            </a:r>
            <a:endParaRPr kumimoji="1" lang="en-US" altLang="ja-JP" sz="1000" b="1" dirty="0" smtClean="0"/>
          </a:p>
          <a:p>
            <a:endParaRPr lang="en-US" altLang="ja-JP" sz="1000" b="1" dirty="0"/>
          </a:p>
          <a:p>
            <a:r>
              <a:rPr kumimoji="1" lang="ja-JP" altLang="en-US" sz="1000" b="1" dirty="0" smtClean="0"/>
              <a:t>・複数ではなく、商品単品の場合は呼び出ししないとの理解であってますか？</a:t>
            </a:r>
            <a:endParaRPr kumimoji="1" lang="en-US" altLang="ja-JP" sz="1000" b="1" dirty="0" smtClean="0"/>
          </a:p>
          <a:p>
            <a:r>
              <a:rPr kumimoji="1" lang="ja-JP" altLang="en-US" sz="1000" b="1" dirty="0" smtClean="0"/>
              <a:t>→右下表の組み合わせで〇のものが呼び出しされる。</a:t>
            </a:r>
            <a:endParaRPr kumimoji="1" lang="en-US" altLang="ja-JP" sz="1000" b="1" dirty="0" smtClean="0"/>
          </a:p>
          <a:p>
            <a:endParaRPr kumimoji="1" lang="ja-JP" altLang="en-US" sz="1000" b="1" dirty="0"/>
          </a:p>
        </p:txBody>
      </p:sp>
      <p:sp>
        <p:nvSpPr>
          <p:cNvPr id="193" name="角丸四角形吹き出し 192"/>
          <p:cNvSpPr/>
          <p:nvPr/>
        </p:nvSpPr>
        <p:spPr>
          <a:xfrm>
            <a:off x="516335" y="5084630"/>
            <a:ext cx="2389802" cy="1449892"/>
          </a:xfrm>
          <a:prstGeom prst="wedgeRoundRectCallout">
            <a:avLst>
              <a:gd name="adj1" fmla="val 77285"/>
              <a:gd name="adj2" fmla="val -70926"/>
              <a:gd name="adj3" fmla="val 16667"/>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000" b="1" dirty="0" smtClean="0"/>
              <a:t>論点③</a:t>
            </a:r>
            <a:endParaRPr kumimoji="1" lang="en-US" altLang="ja-JP" sz="1000" b="1" dirty="0" smtClean="0"/>
          </a:p>
          <a:p>
            <a:r>
              <a:rPr kumimoji="1" lang="en-US" altLang="ja-JP" sz="1000" b="1" dirty="0" smtClean="0"/>
              <a:t>To</a:t>
            </a:r>
            <a:r>
              <a:rPr kumimoji="1" lang="ja-JP" altLang="en-US" sz="1000" b="1" dirty="0" smtClean="0"/>
              <a:t> はなさく生命様</a:t>
            </a:r>
            <a:endParaRPr lang="en-US" altLang="ja-JP" sz="1000" b="1" dirty="0"/>
          </a:p>
          <a:p>
            <a:endParaRPr kumimoji="1" lang="en-US" altLang="ja-JP" sz="1000" b="1" dirty="0" smtClean="0"/>
          </a:p>
          <a:p>
            <a:r>
              <a:rPr lang="ja-JP" altLang="en-US" sz="1000" b="1" dirty="0" smtClean="0"/>
              <a:t>通算定義</a:t>
            </a:r>
            <a:r>
              <a:rPr lang="en-US" altLang="ja-JP" sz="1000" b="1" dirty="0" smtClean="0"/>
              <a:t>MRD</a:t>
            </a:r>
            <a:r>
              <a:rPr lang="ja-JP" altLang="en-US" sz="1000" b="1" dirty="0" smtClean="0"/>
              <a:t>のコア部分はそのまま使用しますが、既存の</a:t>
            </a:r>
            <a:r>
              <a:rPr lang="ja-JP" altLang="en-US" sz="1000" b="1" dirty="0" smtClean="0"/>
              <a:t>通算</a:t>
            </a:r>
            <a:r>
              <a:rPr lang="en-US" altLang="ja-JP" sz="1000" b="1" dirty="0" smtClean="0"/>
              <a:t>PKG</a:t>
            </a:r>
            <a:r>
              <a:rPr lang="ja-JP" altLang="en-US" sz="1000" b="1" dirty="0" smtClean="0"/>
              <a:t>では</a:t>
            </a:r>
            <a:r>
              <a:rPr lang="ja-JP" altLang="en-US" sz="1000" b="1" dirty="0" smtClean="0"/>
              <a:t>名寄せ処理をしている部分が不要になる部分があるため、外殻部分は新規作成します。</a:t>
            </a:r>
            <a:endParaRPr kumimoji="1" lang="ja-JP" altLang="en-US" sz="1000" b="1" dirty="0"/>
          </a:p>
        </p:txBody>
      </p:sp>
      <p:sp>
        <p:nvSpPr>
          <p:cNvPr id="194" name="角丸四角形吹き出し 193"/>
          <p:cNvSpPr/>
          <p:nvPr/>
        </p:nvSpPr>
        <p:spPr>
          <a:xfrm>
            <a:off x="4750864" y="1176640"/>
            <a:ext cx="4090568" cy="1316256"/>
          </a:xfrm>
          <a:prstGeom prst="wedgeRoundRectCallout">
            <a:avLst>
              <a:gd name="adj1" fmla="val -57720"/>
              <a:gd name="adj2" fmla="val 107648"/>
              <a:gd name="adj3" fmla="val 16667"/>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000" b="1" dirty="0" smtClean="0"/>
              <a:t>論点④</a:t>
            </a:r>
            <a:endParaRPr kumimoji="1" lang="en-US" altLang="ja-JP" sz="1000" b="1" dirty="0" smtClean="0"/>
          </a:p>
          <a:p>
            <a:r>
              <a:rPr kumimoji="1" lang="en-US" altLang="ja-JP" sz="1000" b="1" dirty="0" smtClean="0"/>
              <a:t>To</a:t>
            </a:r>
            <a:r>
              <a:rPr kumimoji="1" lang="ja-JP" altLang="en-US" sz="1000" b="1" dirty="0" smtClean="0"/>
              <a:t> 販売支援</a:t>
            </a:r>
            <a:endParaRPr kumimoji="1" lang="en-US" altLang="ja-JP" sz="1000" b="1" dirty="0" smtClean="0"/>
          </a:p>
          <a:p>
            <a:endParaRPr kumimoji="1" lang="en-US" altLang="ja-JP" sz="1000" b="1" dirty="0" smtClean="0"/>
          </a:p>
          <a:p>
            <a:r>
              <a:rPr kumimoji="1" lang="ja-JP" altLang="en-US" sz="1000" b="1" dirty="0" smtClean="0"/>
              <a:t>・契約管理が</a:t>
            </a:r>
            <a:r>
              <a:rPr lang="ja-JP" altLang="en-US" sz="1000" b="1" dirty="0"/>
              <a:t>返却する情報は、既存の「通算額</a:t>
            </a:r>
            <a:r>
              <a:rPr lang="ja-JP" altLang="en-US" sz="1000" b="1" dirty="0" smtClean="0"/>
              <a:t>算出コンポ」が返却する通算結果情報リストと同等の形式としています。</a:t>
            </a:r>
            <a:endParaRPr lang="en-US" altLang="ja-JP" sz="1000" b="1" dirty="0" smtClean="0"/>
          </a:p>
          <a:p>
            <a:r>
              <a:rPr kumimoji="1" lang="ja-JP" altLang="en-US" sz="1000" b="1" dirty="0" smtClean="0"/>
              <a:t>・</a:t>
            </a:r>
            <a:r>
              <a:rPr kumimoji="1" lang="en-US" altLang="ja-JP" sz="1000" b="1" dirty="0" err="1" smtClean="0"/>
              <a:t>Sasuke</a:t>
            </a:r>
            <a:r>
              <a:rPr kumimoji="1" lang="ja-JP" altLang="en-US" sz="1000" b="1" dirty="0" smtClean="0"/>
              <a:t>様への返却は</a:t>
            </a:r>
            <a:r>
              <a:rPr lang="ja-JP" altLang="en-US" sz="1000" b="1" dirty="0" smtClean="0"/>
              <a:t>その通算額結果情報リストを元にエラーとなる情報へと変換したものを返却する想定です。</a:t>
            </a:r>
            <a:endParaRPr kumimoji="1" lang="ja-JP" altLang="en-US" sz="1000" b="1" dirty="0"/>
          </a:p>
        </p:txBody>
      </p:sp>
      <p:sp>
        <p:nvSpPr>
          <p:cNvPr id="52" name="1 つの角を切り取った四角形 51"/>
          <p:cNvSpPr/>
          <p:nvPr/>
        </p:nvSpPr>
        <p:spPr>
          <a:xfrm>
            <a:off x="6781389" y="738481"/>
            <a:ext cx="2996147" cy="386263"/>
          </a:xfrm>
          <a:prstGeom prst="snip1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smtClean="0"/>
              <a:t>関連するシステムフロー</a:t>
            </a:r>
            <a:r>
              <a:rPr kumimoji="1" lang="en-US" altLang="ja-JP" sz="1400" dirty="0" smtClean="0"/>
              <a:t>No1</a:t>
            </a:r>
            <a:endParaRPr kumimoji="1" lang="ja-JP" altLang="en-US" sz="1400" dirty="0"/>
          </a:p>
        </p:txBody>
      </p:sp>
      <p:sp>
        <p:nvSpPr>
          <p:cNvPr id="57" name="下矢印 56"/>
          <p:cNvSpPr/>
          <p:nvPr/>
        </p:nvSpPr>
        <p:spPr>
          <a:xfrm>
            <a:off x="3249679" y="1560949"/>
            <a:ext cx="288032" cy="1386806"/>
          </a:xfrm>
          <a:prstGeom prst="downArrow">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t>呼出</a:t>
            </a:r>
            <a:endParaRPr kumimoji="1" lang="ja-JP" altLang="en-US" sz="1000" dirty="0"/>
          </a:p>
        </p:txBody>
      </p:sp>
      <p:sp>
        <p:nvSpPr>
          <p:cNvPr id="107" name="下矢印 106"/>
          <p:cNvSpPr/>
          <p:nvPr/>
        </p:nvSpPr>
        <p:spPr>
          <a:xfrm>
            <a:off x="3251466" y="3307796"/>
            <a:ext cx="288032" cy="1093331"/>
          </a:xfrm>
          <a:prstGeom prst="downArrow">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t>呼出</a:t>
            </a:r>
            <a:endParaRPr kumimoji="1" lang="ja-JP" altLang="en-US" sz="1000" dirty="0"/>
          </a:p>
        </p:txBody>
      </p:sp>
      <p:sp>
        <p:nvSpPr>
          <p:cNvPr id="58" name="上矢印 57"/>
          <p:cNvSpPr/>
          <p:nvPr/>
        </p:nvSpPr>
        <p:spPr>
          <a:xfrm>
            <a:off x="4028992" y="1560949"/>
            <a:ext cx="288000" cy="1386000"/>
          </a:xfrm>
          <a:prstGeom prst="upArrow">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t>返却</a:t>
            </a:r>
            <a:endParaRPr kumimoji="1" lang="ja-JP" altLang="en-US" sz="1000" dirty="0"/>
          </a:p>
        </p:txBody>
      </p:sp>
      <p:sp>
        <p:nvSpPr>
          <p:cNvPr id="109" name="上矢印 108"/>
          <p:cNvSpPr/>
          <p:nvPr/>
        </p:nvSpPr>
        <p:spPr>
          <a:xfrm>
            <a:off x="4020192" y="3301606"/>
            <a:ext cx="288000" cy="1099521"/>
          </a:xfrm>
          <a:prstGeom prst="upArrow">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sz="1000" dirty="0" smtClean="0"/>
              <a:t>返却</a:t>
            </a:r>
            <a:endParaRPr kumimoji="1" lang="ja-JP" altLang="en-US" sz="1000" dirty="0"/>
          </a:p>
        </p:txBody>
      </p:sp>
      <p:sp>
        <p:nvSpPr>
          <p:cNvPr id="59" name="フローチャート: 記憶データ 58"/>
          <p:cNvSpPr/>
          <p:nvPr/>
        </p:nvSpPr>
        <p:spPr>
          <a:xfrm>
            <a:off x="3249679" y="5301798"/>
            <a:ext cx="1224136" cy="585796"/>
          </a:xfrm>
          <a:prstGeom prst="flowChartOnlineStorage">
            <a:avLst/>
          </a:prstGeom>
          <a:ln w="19050">
            <a:solidFill>
              <a:schemeClr val="tx1"/>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800" dirty="0" smtClean="0"/>
              <a:t>通算定義</a:t>
            </a:r>
            <a:endParaRPr kumimoji="1" lang="en-US" altLang="ja-JP" sz="800" dirty="0" smtClean="0"/>
          </a:p>
          <a:p>
            <a:pPr algn="ctr"/>
            <a:r>
              <a:rPr kumimoji="1" lang="en-US" altLang="ja-JP" sz="800" dirty="0" smtClean="0"/>
              <a:t>MRD</a:t>
            </a:r>
            <a:endParaRPr kumimoji="1" lang="ja-JP" altLang="en-US" sz="800" dirty="0"/>
          </a:p>
        </p:txBody>
      </p:sp>
      <p:sp>
        <p:nvSpPr>
          <p:cNvPr id="60" name="上下矢印 59"/>
          <p:cNvSpPr/>
          <p:nvPr/>
        </p:nvSpPr>
        <p:spPr>
          <a:xfrm>
            <a:off x="3678360" y="4779435"/>
            <a:ext cx="239253" cy="540670"/>
          </a:xfrm>
          <a:prstGeom prst="upDownArrow">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aphicFrame>
        <p:nvGraphicFramePr>
          <p:cNvPr id="61" name="表 60"/>
          <p:cNvGraphicFramePr>
            <a:graphicFrameLocks noGrp="1"/>
          </p:cNvGraphicFramePr>
          <p:nvPr>
            <p:extLst>
              <p:ext uri="{D42A27DB-BD31-4B8C-83A1-F6EECF244321}">
                <p14:modId xmlns:p14="http://schemas.microsoft.com/office/powerpoint/2010/main" val="425254646"/>
              </p:ext>
            </p:extLst>
          </p:nvPr>
        </p:nvGraphicFramePr>
        <p:xfrm>
          <a:off x="4696824" y="3429000"/>
          <a:ext cx="5042562" cy="2621280"/>
        </p:xfrm>
        <a:graphic>
          <a:graphicData uri="http://schemas.openxmlformats.org/drawingml/2006/table">
            <a:tbl>
              <a:tblPr firstRow="1" bandRow="1">
                <a:tableStyleId>{69CF1AB2-1976-4502-BF36-3FF5EA218861}</a:tableStyleId>
              </a:tblPr>
              <a:tblGrid>
                <a:gridCol w="840427">
                  <a:extLst>
                    <a:ext uri="{9D8B030D-6E8A-4147-A177-3AD203B41FA5}">
                      <a16:colId xmlns:a16="http://schemas.microsoft.com/office/drawing/2014/main" val="3648196617"/>
                    </a:ext>
                  </a:extLst>
                </a:gridCol>
                <a:gridCol w="840427">
                  <a:extLst>
                    <a:ext uri="{9D8B030D-6E8A-4147-A177-3AD203B41FA5}">
                      <a16:colId xmlns:a16="http://schemas.microsoft.com/office/drawing/2014/main" val="4044715232"/>
                    </a:ext>
                  </a:extLst>
                </a:gridCol>
                <a:gridCol w="840427">
                  <a:extLst>
                    <a:ext uri="{9D8B030D-6E8A-4147-A177-3AD203B41FA5}">
                      <a16:colId xmlns:a16="http://schemas.microsoft.com/office/drawing/2014/main" val="981373680"/>
                    </a:ext>
                  </a:extLst>
                </a:gridCol>
                <a:gridCol w="840427">
                  <a:extLst>
                    <a:ext uri="{9D8B030D-6E8A-4147-A177-3AD203B41FA5}">
                      <a16:colId xmlns:a16="http://schemas.microsoft.com/office/drawing/2014/main" val="133156820"/>
                    </a:ext>
                  </a:extLst>
                </a:gridCol>
                <a:gridCol w="840427">
                  <a:extLst>
                    <a:ext uri="{9D8B030D-6E8A-4147-A177-3AD203B41FA5}">
                      <a16:colId xmlns:a16="http://schemas.microsoft.com/office/drawing/2014/main" val="598330721"/>
                    </a:ext>
                  </a:extLst>
                </a:gridCol>
                <a:gridCol w="840427">
                  <a:extLst>
                    <a:ext uri="{9D8B030D-6E8A-4147-A177-3AD203B41FA5}">
                      <a16:colId xmlns:a16="http://schemas.microsoft.com/office/drawing/2014/main" val="463966691"/>
                    </a:ext>
                  </a:extLst>
                </a:gridCol>
              </a:tblGrid>
              <a:tr h="370840">
                <a:tc>
                  <a:txBody>
                    <a:bodyPr/>
                    <a:lstStyle/>
                    <a:p>
                      <a:endParaRPr kumimoji="1" lang="ja-JP" altLang="en-US" sz="900" b="1" dirty="0"/>
                    </a:p>
                  </a:txBody>
                  <a:tcPr/>
                </a:tc>
                <a:tc>
                  <a:txBody>
                    <a:bodyPr/>
                    <a:lstStyle/>
                    <a:p>
                      <a:r>
                        <a:rPr kumimoji="1" lang="ja-JP" altLang="en-US" sz="900" b="1" dirty="0" smtClean="0"/>
                        <a:t>定期保険</a:t>
                      </a:r>
                      <a:endParaRPr kumimoji="1" lang="ja-JP" altLang="en-US" sz="900" b="1" dirty="0"/>
                    </a:p>
                  </a:txBody>
                  <a:tcPr/>
                </a:tc>
                <a:tc>
                  <a:txBody>
                    <a:bodyPr/>
                    <a:lstStyle/>
                    <a:p>
                      <a:r>
                        <a:rPr kumimoji="1" lang="ja-JP" altLang="en-US" sz="900" b="1" dirty="0" smtClean="0"/>
                        <a:t>医療終身保険</a:t>
                      </a:r>
                      <a:endParaRPr kumimoji="1" lang="ja-JP" altLang="en-US" sz="900" b="1" dirty="0"/>
                    </a:p>
                  </a:txBody>
                  <a:tcPr/>
                </a:tc>
                <a:tc>
                  <a:txBody>
                    <a:bodyPr/>
                    <a:lstStyle/>
                    <a:p>
                      <a:r>
                        <a:rPr kumimoji="1" lang="ja-JP" altLang="en-US" sz="900" b="1" dirty="0" smtClean="0"/>
                        <a:t>引受緩和型</a:t>
                      </a:r>
                      <a:endParaRPr kumimoji="1" lang="en-US" altLang="ja-JP" sz="900" b="1" dirty="0" smtClean="0"/>
                    </a:p>
                    <a:p>
                      <a:r>
                        <a:rPr kumimoji="1" lang="ja-JP" altLang="en-US" sz="900" b="1" dirty="0" smtClean="0"/>
                        <a:t>医療終身保険</a:t>
                      </a:r>
                      <a:endParaRPr kumimoji="1" lang="en-US" altLang="ja-JP" sz="900" b="1" dirty="0" smtClean="0"/>
                    </a:p>
                  </a:txBody>
                  <a:tcPr/>
                </a:tc>
                <a:tc>
                  <a:txBody>
                    <a:bodyPr/>
                    <a:lstStyle/>
                    <a:p>
                      <a:r>
                        <a:rPr kumimoji="1" lang="ja-JP" altLang="en-US" sz="900" b="1" dirty="0" smtClean="0"/>
                        <a:t>特定疾病一時給付保険</a:t>
                      </a:r>
                      <a:endParaRPr kumimoji="1" lang="ja-JP" altLang="en-US" sz="900" b="1" dirty="0"/>
                    </a:p>
                  </a:txBody>
                  <a:tcPr/>
                </a:tc>
                <a:tc>
                  <a:txBody>
                    <a:bodyPr/>
                    <a:lstStyle/>
                    <a:p>
                      <a:r>
                        <a:rPr kumimoji="1" lang="ja-JP" altLang="en-US" sz="900" b="1" dirty="0" smtClean="0"/>
                        <a:t>引受緩和型</a:t>
                      </a:r>
                      <a:r>
                        <a:rPr kumimoji="1" lang="en-US" altLang="ja-JP" sz="900" b="1" dirty="0" smtClean="0"/>
                        <a:t>3</a:t>
                      </a:r>
                      <a:r>
                        <a:rPr kumimoji="1" lang="ja-JP" altLang="en-US" sz="900" b="1" dirty="0" smtClean="0"/>
                        <a:t>大疾病一時給付保険</a:t>
                      </a:r>
                      <a:endParaRPr kumimoji="1" lang="ja-JP" altLang="en-US" sz="900" b="1" dirty="0"/>
                    </a:p>
                  </a:txBody>
                  <a:tcPr/>
                </a:tc>
                <a:extLst>
                  <a:ext uri="{0D108BD9-81ED-4DB2-BD59-A6C34878D82A}">
                    <a16:rowId xmlns:a16="http://schemas.microsoft.com/office/drawing/2014/main" val="543141039"/>
                  </a:ext>
                </a:extLst>
              </a:tr>
              <a:tr h="370840">
                <a:tc>
                  <a:txBody>
                    <a:bodyPr/>
                    <a:lstStyle/>
                    <a:p>
                      <a:r>
                        <a:rPr kumimoji="1" lang="ja-JP" altLang="en-US" sz="900" b="1" dirty="0" smtClean="0"/>
                        <a:t>定期保険</a:t>
                      </a:r>
                      <a:endParaRPr kumimoji="1" lang="ja-JP" altLang="en-US" sz="900" b="1" dirty="0"/>
                    </a:p>
                  </a:txBody>
                  <a:tcPr/>
                </a:tc>
                <a:tc>
                  <a:txBody>
                    <a:bodyPr/>
                    <a:lstStyle/>
                    <a:p>
                      <a:r>
                        <a:rPr kumimoji="1" lang="ja-JP" altLang="en-US" sz="900" b="1" dirty="0" smtClean="0"/>
                        <a:t>－</a:t>
                      </a:r>
                      <a:endParaRPr kumimoji="1" lang="ja-JP" altLang="en-US" sz="900" b="1" dirty="0"/>
                    </a:p>
                  </a:txBody>
                  <a:tcPr/>
                </a:tc>
                <a:tc>
                  <a:txBody>
                    <a:bodyPr/>
                    <a:lstStyle/>
                    <a:p>
                      <a:r>
                        <a:rPr kumimoji="1" lang="ja-JP" altLang="en-US" sz="900" b="1" dirty="0" smtClean="0"/>
                        <a:t>〇</a:t>
                      </a:r>
                      <a:endParaRPr kumimoji="1" lang="ja-JP" altLang="en-US" sz="900" b="1" dirty="0"/>
                    </a:p>
                  </a:txBody>
                  <a:tcPr/>
                </a:tc>
                <a:tc>
                  <a:txBody>
                    <a:bodyPr/>
                    <a:lstStyle/>
                    <a:p>
                      <a:r>
                        <a:rPr kumimoji="1" lang="en-US" altLang="ja-JP" sz="900" b="1" dirty="0" smtClean="0"/>
                        <a:t>×</a:t>
                      </a:r>
                      <a:endParaRPr kumimoji="1" lang="ja-JP" altLang="en-US" sz="900" b="1" dirty="0"/>
                    </a:p>
                  </a:txBody>
                  <a:tcPr/>
                </a:tc>
                <a:tc>
                  <a:txBody>
                    <a:bodyPr/>
                    <a:lstStyle/>
                    <a:p>
                      <a:r>
                        <a:rPr kumimoji="1" lang="ja-JP" altLang="en-US" sz="900" b="1" dirty="0" smtClean="0"/>
                        <a:t>〇</a:t>
                      </a:r>
                      <a:endParaRPr kumimoji="1" lang="ja-JP" altLang="en-US" sz="900" b="1" dirty="0"/>
                    </a:p>
                  </a:txBody>
                  <a:tcPr/>
                </a:tc>
                <a:tc>
                  <a:txBody>
                    <a:bodyPr/>
                    <a:lstStyle/>
                    <a:p>
                      <a:r>
                        <a:rPr kumimoji="1" lang="en-US" altLang="ja-JP" sz="900" b="1" dirty="0" smtClean="0"/>
                        <a:t>×</a:t>
                      </a:r>
                      <a:endParaRPr kumimoji="1" lang="ja-JP" altLang="en-US" sz="900" b="1" dirty="0"/>
                    </a:p>
                  </a:txBody>
                  <a:tcPr/>
                </a:tc>
                <a:extLst>
                  <a:ext uri="{0D108BD9-81ED-4DB2-BD59-A6C34878D82A}">
                    <a16:rowId xmlns:a16="http://schemas.microsoft.com/office/drawing/2014/main" val="1871049236"/>
                  </a:ext>
                </a:extLst>
              </a:tr>
              <a:tr h="370840">
                <a:tc>
                  <a:txBody>
                    <a:bodyPr/>
                    <a:lstStyle/>
                    <a:p>
                      <a:r>
                        <a:rPr kumimoji="1" lang="ja-JP" altLang="en-US" sz="900" b="1" dirty="0" smtClean="0"/>
                        <a:t>医療終身保険</a:t>
                      </a:r>
                      <a:endParaRPr kumimoji="1" lang="ja-JP" altLang="en-US" sz="900" b="1" dirty="0"/>
                    </a:p>
                  </a:txBody>
                  <a:tcPr/>
                </a:tc>
                <a:tc>
                  <a:txBody>
                    <a:bodyPr/>
                    <a:lstStyle/>
                    <a:p>
                      <a:r>
                        <a:rPr kumimoji="1" lang="ja-JP" altLang="en-US" sz="900" b="1" dirty="0" smtClean="0"/>
                        <a:t>〇</a:t>
                      </a:r>
                      <a:endParaRPr kumimoji="1" lang="ja-JP" altLang="en-US" sz="900" b="1" dirty="0"/>
                    </a:p>
                  </a:txBody>
                  <a:tcPr/>
                </a:tc>
                <a:tc>
                  <a:txBody>
                    <a:bodyPr/>
                    <a:lstStyle/>
                    <a:p>
                      <a:r>
                        <a:rPr kumimoji="1" lang="ja-JP" altLang="en-US" sz="900" b="1" dirty="0" smtClean="0"/>
                        <a:t>－</a:t>
                      </a:r>
                      <a:endParaRPr kumimoji="1" lang="ja-JP" altLang="en-US" sz="900" b="1" dirty="0"/>
                    </a:p>
                  </a:txBody>
                  <a:tcPr/>
                </a:tc>
                <a:tc>
                  <a:txBody>
                    <a:bodyPr/>
                    <a:lstStyle/>
                    <a:p>
                      <a:r>
                        <a:rPr kumimoji="1" lang="en-US" altLang="ja-JP" sz="900" b="1" dirty="0" smtClean="0"/>
                        <a:t>×</a:t>
                      </a:r>
                      <a:endParaRPr kumimoji="1" lang="ja-JP" altLang="en-US" sz="900" b="1" dirty="0"/>
                    </a:p>
                  </a:txBody>
                  <a:tcPr/>
                </a:tc>
                <a:tc>
                  <a:txBody>
                    <a:bodyPr/>
                    <a:lstStyle/>
                    <a:p>
                      <a:r>
                        <a:rPr kumimoji="1" lang="ja-JP" altLang="en-US" sz="900" b="1" dirty="0" smtClean="0"/>
                        <a:t>〇</a:t>
                      </a:r>
                      <a:endParaRPr kumimoji="1" lang="ja-JP" altLang="en-US" sz="900" b="1" dirty="0"/>
                    </a:p>
                  </a:txBody>
                  <a:tcPr/>
                </a:tc>
                <a:tc>
                  <a:txBody>
                    <a:bodyPr/>
                    <a:lstStyle/>
                    <a:p>
                      <a:r>
                        <a:rPr kumimoji="1" lang="en-US" altLang="ja-JP" sz="900" b="1" dirty="0" smtClean="0"/>
                        <a:t>×</a:t>
                      </a:r>
                      <a:endParaRPr kumimoji="1" lang="ja-JP" altLang="en-US" sz="900" b="1" dirty="0"/>
                    </a:p>
                  </a:txBody>
                  <a:tcPr/>
                </a:tc>
                <a:extLst>
                  <a:ext uri="{0D108BD9-81ED-4DB2-BD59-A6C34878D82A}">
                    <a16:rowId xmlns:a16="http://schemas.microsoft.com/office/drawing/2014/main" val="3152254890"/>
                  </a:ext>
                </a:extLst>
              </a:tr>
              <a:tr h="370840">
                <a:tc>
                  <a:txBody>
                    <a:bodyPr/>
                    <a:lstStyle/>
                    <a:p>
                      <a:r>
                        <a:rPr kumimoji="1" lang="ja-JP" altLang="en-US" sz="900" b="1" dirty="0" smtClean="0"/>
                        <a:t>引受緩和型</a:t>
                      </a:r>
                      <a:endParaRPr kumimoji="1" lang="en-US" altLang="ja-JP" sz="900" b="1" dirty="0" smtClean="0"/>
                    </a:p>
                    <a:p>
                      <a:r>
                        <a:rPr kumimoji="1" lang="ja-JP" altLang="en-US" sz="900" b="1" dirty="0" smtClean="0"/>
                        <a:t>医療終身保険</a:t>
                      </a:r>
                      <a:endParaRPr kumimoji="1" lang="ja-JP" altLang="en-US" sz="900" b="1" dirty="0"/>
                    </a:p>
                  </a:txBody>
                  <a:tcPr/>
                </a:tc>
                <a:tc>
                  <a:txBody>
                    <a:bodyPr/>
                    <a:lstStyle/>
                    <a:p>
                      <a:r>
                        <a:rPr kumimoji="1" lang="en-US" altLang="ja-JP" sz="900" b="1" dirty="0" smtClean="0"/>
                        <a:t>×</a:t>
                      </a:r>
                      <a:endParaRPr kumimoji="1" lang="ja-JP" altLang="en-US" sz="900" b="1" dirty="0"/>
                    </a:p>
                  </a:txBody>
                  <a:tcPr/>
                </a:tc>
                <a:tc>
                  <a:txBody>
                    <a:bodyPr/>
                    <a:lstStyle/>
                    <a:p>
                      <a:r>
                        <a:rPr kumimoji="1" lang="en-US" altLang="ja-JP" sz="900" b="1" dirty="0" smtClean="0"/>
                        <a:t>×</a:t>
                      </a:r>
                      <a:endParaRPr kumimoji="1" lang="ja-JP" altLang="en-US" sz="900" b="1" dirty="0"/>
                    </a:p>
                  </a:txBody>
                  <a:tcPr/>
                </a:tc>
                <a:tc>
                  <a:txBody>
                    <a:bodyPr/>
                    <a:lstStyle/>
                    <a:p>
                      <a:r>
                        <a:rPr kumimoji="1" lang="ja-JP" altLang="en-US" sz="900" b="1" dirty="0" smtClean="0"/>
                        <a:t>－</a:t>
                      </a:r>
                      <a:endParaRPr kumimoji="1" lang="ja-JP" altLang="en-US" sz="900" b="1" dirty="0"/>
                    </a:p>
                  </a:txBody>
                  <a:tcPr/>
                </a:tc>
                <a:tc>
                  <a:txBody>
                    <a:bodyPr/>
                    <a:lstStyle/>
                    <a:p>
                      <a:r>
                        <a:rPr kumimoji="1" lang="en-US" altLang="ja-JP" sz="900" b="1" dirty="0" smtClean="0"/>
                        <a:t>×</a:t>
                      </a:r>
                      <a:endParaRPr kumimoji="1" lang="ja-JP" altLang="en-US" sz="900" b="1" dirty="0"/>
                    </a:p>
                  </a:txBody>
                  <a:tcPr/>
                </a:tc>
                <a:tc>
                  <a:txBody>
                    <a:bodyPr/>
                    <a:lstStyle/>
                    <a:p>
                      <a:r>
                        <a:rPr kumimoji="1" lang="en-US" altLang="ja-JP" sz="900" b="1" dirty="0" smtClean="0"/>
                        <a:t>×</a:t>
                      </a:r>
                      <a:endParaRPr kumimoji="1" lang="ja-JP" altLang="en-US" sz="900" b="1" dirty="0"/>
                    </a:p>
                  </a:txBody>
                  <a:tcPr/>
                </a:tc>
                <a:extLst>
                  <a:ext uri="{0D108BD9-81ED-4DB2-BD59-A6C34878D82A}">
                    <a16:rowId xmlns:a16="http://schemas.microsoft.com/office/drawing/2014/main" val="2503421920"/>
                  </a:ext>
                </a:extLst>
              </a:tr>
              <a:tr h="370840">
                <a:tc>
                  <a:txBody>
                    <a:bodyPr/>
                    <a:lstStyle/>
                    <a:p>
                      <a:r>
                        <a:rPr kumimoji="1" lang="ja-JP" altLang="en-US" sz="900" b="1" dirty="0" smtClean="0"/>
                        <a:t>特定疾病一時給付保険</a:t>
                      </a:r>
                      <a:endParaRPr kumimoji="1" lang="ja-JP" altLang="en-US" sz="900" b="1" dirty="0"/>
                    </a:p>
                  </a:txBody>
                  <a:tcPr/>
                </a:tc>
                <a:tc>
                  <a:txBody>
                    <a:bodyPr/>
                    <a:lstStyle/>
                    <a:p>
                      <a:r>
                        <a:rPr kumimoji="1" lang="ja-JP" altLang="en-US" sz="900" b="1" dirty="0" smtClean="0"/>
                        <a:t>〇</a:t>
                      </a:r>
                      <a:endParaRPr kumimoji="1" lang="ja-JP" altLang="en-US" sz="900" b="1" dirty="0"/>
                    </a:p>
                  </a:txBody>
                  <a:tcPr/>
                </a:tc>
                <a:tc>
                  <a:txBody>
                    <a:bodyPr/>
                    <a:lstStyle/>
                    <a:p>
                      <a:r>
                        <a:rPr kumimoji="1" lang="ja-JP" altLang="en-US" sz="900" b="1" dirty="0" smtClean="0"/>
                        <a:t>〇</a:t>
                      </a:r>
                      <a:endParaRPr kumimoji="1" lang="ja-JP" altLang="en-US" sz="900" b="1" dirty="0"/>
                    </a:p>
                  </a:txBody>
                  <a:tcPr/>
                </a:tc>
                <a:tc>
                  <a:txBody>
                    <a:bodyPr/>
                    <a:lstStyle/>
                    <a:p>
                      <a:r>
                        <a:rPr kumimoji="1" lang="en-US" altLang="ja-JP" sz="900" b="1" dirty="0" smtClean="0"/>
                        <a:t>×</a:t>
                      </a:r>
                      <a:endParaRPr kumimoji="1" lang="ja-JP" altLang="en-US" sz="900" b="1" dirty="0"/>
                    </a:p>
                  </a:txBody>
                  <a:tcPr/>
                </a:tc>
                <a:tc>
                  <a:txBody>
                    <a:bodyPr/>
                    <a:lstStyle/>
                    <a:p>
                      <a:r>
                        <a:rPr kumimoji="1" lang="ja-JP" altLang="en-US" sz="900" b="1" dirty="0" smtClean="0"/>
                        <a:t>－</a:t>
                      </a:r>
                      <a:endParaRPr kumimoji="1" lang="ja-JP" altLang="en-US" sz="900" b="1" dirty="0"/>
                    </a:p>
                  </a:txBody>
                  <a:tcPr/>
                </a:tc>
                <a:tc>
                  <a:txBody>
                    <a:bodyPr/>
                    <a:lstStyle/>
                    <a:p>
                      <a:r>
                        <a:rPr kumimoji="1" lang="en-US" altLang="ja-JP" sz="900" b="1" dirty="0" smtClean="0"/>
                        <a:t>×</a:t>
                      </a:r>
                      <a:endParaRPr kumimoji="1" lang="ja-JP" altLang="en-US" sz="900" b="1" dirty="0"/>
                    </a:p>
                  </a:txBody>
                  <a:tcPr/>
                </a:tc>
                <a:extLst>
                  <a:ext uri="{0D108BD9-81ED-4DB2-BD59-A6C34878D82A}">
                    <a16:rowId xmlns:a16="http://schemas.microsoft.com/office/drawing/2014/main" val="4046001252"/>
                  </a:ext>
                </a:extLst>
              </a:tr>
              <a:tr h="370840">
                <a:tc>
                  <a:txBody>
                    <a:bodyPr/>
                    <a:lstStyle/>
                    <a:p>
                      <a:r>
                        <a:rPr kumimoji="1" lang="ja-JP" altLang="en-US" sz="900" b="1" dirty="0" smtClean="0"/>
                        <a:t>引受緩和型３大疾病一時給付保険</a:t>
                      </a:r>
                      <a:endParaRPr kumimoji="1" lang="ja-JP" altLang="en-US" sz="900" b="1" dirty="0"/>
                    </a:p>
                  </a:txBody>
                  <a:tcPr/>
                </a:tc>
                <a:tc>
                  <a:txBody>
                    <a:bodyPr/>
                    <a:lstStyle/>
                    <a:p>
                      <a:r>
                        <a:rPr kumimoji="1" lang="en-US" altLang="ja-JP" sz="900" b="1" dirty="0" smtClean="0"/>
                        <a:t>×</a:t>
                      </a:r>
                      <a:endParaRPr kumimoji="1" lang="ja-JP" altLang="en-US" sz="900" b="1" dirty="0"/>
                    </a:p>
                  </a:txBody>
                  <a:tcPr/>
                </a:tc>
                <a:tc>
                  <a:txBody>
                    <a:bodyPr/>
                    <a:lstStyle/>
                    <a:p>
                      <a:r>
                        <a:rPr kumimoji="1" lang="en-US" altLang="ja-JP" sz="900" b="1" dirty="0" smtClean="0"/>
                        <a:t>×</a:t>
                      </a:r>
                      <a:endParaRPr kumimoji="1" lang="ja-JP" altLang="en-US" sz="900" b="1" dirty="0"/>
                    </a:p>
                  </a:txBody>
                  <a:tcPr/>
                </a:tc>
                <a:tc>
                  <a:txBody>
                    <a:bodyPr/>
                    <a:lstStyle/>
                    <a:p>
                      <a:r>
                        <a:rPr kumimoji="1" lang="en-US" altLang="ja-JP" sz="900" b="1" dirty="0" smtClean="0"/>
                        <a:t>×</a:t>
                      </a:r>
                      <a:endParaRPr kumimoji="1" lang="ja-JP" altLang="en-US" sz="900" b="1" dirty="0"/>
                    </a:p>
                  </a:txBody>
                  <a:tcPr/>
                </a:tc>
                <a:tc>
                  <a:txBody>
                    <a:bodyPr/>
                    <a:lstStyle/>
                    <a:p>
                      <a:r>
                        <a:rPr kumimoji="1" lang="en-US" altLang="ja-JP" sz="900" b="1" dirty="0" smtClean="0"/>
                        <a:t>×</a:t>
                      </a:r>
                      <a:endParaRPr kumimoji="1" lang="ja-JP" altLang="en-US" sz="900" b="1" dirty="0"/>
                    </a:p>
                  </a:txBody>
                  <a:tcPr/>
                </a:tc>
                <a:tc>
                  <a:txBody>
                    <a:bodyPr/>
                    <a:lstStyle/>
                    <a:p>
                      <a:r>
                        <a:rPr kumimoji="1" lang="ja-JP" altLang="en-US" sz="900" b="1" dirty="0" smtClean="0"/>
                        <a:t>－</a:t>
                      </a:r>
                      <a:endParaRPr kumimoji="1" lang="ja-JP" altLang="en-US" sz="900" b="1" dirty="0"/>
                    </a:p>
                  </a:txBody>
                  <a:tcPr/>
                </a:tc>
                <a:extLst>
                  <a:ext uri="{0D108BD9-81ED-4DB2-BD59-A6C34878D82A}">
                    <a16:rowId xmlns:a16="http://schemas.microsoft.com/office/drawing/2014/main" val="3886928767"/>
                  </a:ext>
                </a:extLst>
              </a:tr>
            </a:tbl>
          </a:graphicData>
        </a:graphic>
      </p:graphicFrame>
      <p:sp>
        <p:nvSpPr>
          <p:cNvPr id="113" name="テキスト ボックス 112"/>
          <p:cNvSpPr txBox="1"/>
          <p:nvPr/>
        </p:nvSpPr>
        <p:spPr>
          <a:xfrm>
            <a:off x="7218105" y="2697073"/>
            <a:ext cx="1839351" cy="707886"/>
          </a:xfrm>
          <a:prstGeom prst="rect">
            <a:avLst/>
          </a:prstGeom>
          <a:noFill/>
        </p:spPr>
        <p:txBody>
          <a:bodyPr wrap="squar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凡例：</a:t>
            </a:r>
            <a:endParaRPr lang="en-US" altLang="ja-JP" sz="800" dirty="0" smtClean="0">
              <a:solidFill>
                <a:schemeClr val="tx2"/>
              </a:solidFill>
              <a:latin typeface="メイリオ" pitchFamily="50" charset="-128"/>
              <a:ea typeface="メイリオ" pitchFamily="50" charset="-128"/>
              <a:cs typeface="メイリオ" pitchFamily="50" charset="-128"/>
            </a:endParaRPr>
          </a:p>
          <a:p>
            <a:endParaRPr lang="en-US" altLang="ja-JP" sz="800" dirty="0">
              <a:solidFill>
                <a:schemeClr val="tx2"/>
              </a:solidFill>
              <a:latin typeface="メイリオ" pitchFamily="50" charset="-128"/>
              <a:ea typeface="メイリオ" pitchFamily="50" charset="-128"/>
              <a:cs typeface="メイリオ" pitchFamily="50" charset="-128"/>
            </a:endParaRPr>
          </a:p>
          <a:p>
            <a:r>
              <a:rPr lang="ja-JP" altLang="en-US" sz="800" dirty="0" smtClean="0">
                <a:solidFill>
                  <a:schemeClr val="tx2"/>
                </a:solidFill>
                <a:latin typeface="メイリオ" pitchFamily="50" charset="-128"/>
                <a:ea typeface="メイリオ" pitchFamily="50" charset="-128"/>
                <a:cs typeface="メイリオ" pitchFamily="50" charset="-128"/>
              </a:rPr>
              <a:t>〇　同時申込可</a:t>
            </a:r>
            <a:endParaRPr lang="en-US" altLang="ja-JP" sz="800" dirty="0" smtClean="0">
              <a:solidFill>
                <a:schemeClr val="tx2"/>
              </a:solidFill>
              <a:latin typeface="メイリオ" pitchFamily="50" charset="-128"/>
              <a:ea typeface="メイリオ" pitchFamily="50" charset="-128"/>
              <a:cs typeface="メイリオ" pitchFamily="50" charset="-128"/>
            </a:endParaRPr>
          </a:p>
          <a:p>
            <a:r>
              <a:rPr lang="en-US" altLang="ja-JP" sz="800" dirty="0" smtClean="0">
                <a:solidFill>
                  <a:schemeClr val="tx2"/>
                </a:solidFill>
                <a:latin typeface="メイリオ" pitchFamily="50" charset="-128"/>
                <a:ea typeface="メイリオ" pitchFamily="50" charset="-128"/>
                <a:cs typeface="メイリオ" pitchFamily="50" charset="-128"/>
              </a:rPr>
              <a:t>×</a:t>
            </a:r>
            <a:r>
              <a:rPr lang="ja-JP" altLang="en-US" sz="800" dirty="0" smtClean="0">
                <a:solidFill>
                  <a:schemeClr val="tx2"/>
                </a:solidFill>
                <a:latin typeface="メイリオ" pitchFamily="50" charset="-128"/>
                <a:ea typeface="メイリオ" pitchFamily="50" charset="-128"/>
                <a:cs typeface="メイリオ" pitchFamily="50" charset="-128"/>
              </a:rPr>
              <a:t>　同時申込不可（告知流用不可）</a:t>
            </a:r>
            <a:endParaRPr lang="en-US" altLang="ja-JP" sz="800" dirty="0" smtClean="0">
              <a:solidFill>
                <a:schemeClr val="tx2"/>
              </a:solidFill>
              <a:latin typeface="メイリオ" pitchFamily="50" charset="-128"/>
              <a:ea typeface="メイリオ" pitchFamily="50" charset="-128"/>
              <a:cs typeface="メイリオ" pitchFamily="50" charset="-128"/>
            </a:endParaRPr>
          </a:p>
          <a:p>
            <a:r>
              <a:rPr lang="ja-JP" altLang="en-US" sz="800" dirty="0" smtClean="0">
                <a:solidFill>
                  <a:schemeClr val="tx2"/>
                </a:solidFill>
                <a:latin typeface="メイリオ" pitchFamily="50" charset="-128"/>
                <a:ea typeface="メイリオ" pitchFamily="50" charset="-128"/>
                <a:cs typeface="メイリオ" pitchFamily="50" charset="-128"/>
              </a:rPr>
              <a:t>－　同商品の組み合わせ不可</a:t>
            </a:r>
            <a:endParaRPr lang="en-US" altLang="ja-JP" sz="800" dirty="0" smtClean="0">
              <a:solidFill>
                <a:schemeClr val="tx2"/>
              </a:solidFill>
              <a:latin typeface="メイリオ" pitchFamily="50" charset="-128"/>
              <a:ea typeface="メイリオ" pitchFamily="50" charset="-128"/>
              <a:cs typeface="メイリオ" pitchFamily="50" charset="-128"/>
            </a:endParaRPr>
          </a:p>
        </p:txBody>
      </p:sp>
      <p:sp>
        <p:nvSpPr>
          <p:cNvPr id="114" name="角丸四角形吹き出し 113"/>
          <p:cNvSpPr/>
          <p:nvPr/>
        </p:nvSpPr>
        <p:spPr>
          <a:xfrm>
            <a:off x="984231" y="3500578"/>
            <a:ext cx="2115466" cy="1490086"/>
          </a:xfrm>
          <a:prstGeom prst="wedgeRoundRectCallout">
            <a:avLst>
              <a:gd name="adj1" fmla="val 60510"/>
              <a:gd name="adj2" fmla="val -49088"/>
              <a:gd name="adj3" fmla="val 16667"/>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000" b="1" dirty="0" smtClean="0"/>
              <a:t>論点②</a:t>
            </a:r>
            <a:endParaRPr kumimoji="1" lang="en-US" altLang="ja-JP" sz="1000" b="1" dirty="0" smtClean="0"/>
          </a:p>
          <a:p>
            <a:r>
              <a:rPr kumimoji="1" lang="en-US" altLang="ja-JP" sz="1000" b="1" dirty="0" smtClean="0"/>
              <a:t>To</a:t>
            </a:r>
            <a:r>
              <a:rPr kumimoji="1" lang="ja-JP" altLang="en-US" sz="1000" b="1" dirty="0" smtClean="0"/>
              <a:t> 販売支援</a:t>
            </a:r>
            <a:endParaRPr kumimoji="1" lang="en-US" altLang="ja-JP" sz="1000" b="1" dirty="0" smtClean="0"/>
          </a:p>
          <a:p>
            <a:endParaRPr lang="en-US" altLang="ja-JP" sz="1000" b="1" dirty="0"/>
          </a:p>
          <a:p>
            <a:r>
              <a:rPr kumimoji="1" lang="ja-JP" altLang="en-US" sz="1000" b="1" dirty="0" smtClean="0"/>
              <a:t>契約管理はコンポとして提供するので複数</a:t>
            </a:r>
            <a:r>
              <a:rPr kumimoji="1" lang="en-US" altLang="ja-JP" sz="1000" b="1" dirty="0" smtClean="0"/>
              <a:t>DA</a:t>
            </a:r>
            <a:r>
              <a:rPr kumimoji="1" lang="ja-JP" altLang="en-US" sz="1000" b="1" dirty="0" smtClean="0"/>
              <a:t>をコンポのインプットとして指定</a:t>
            </a:r>
            <a:r>
              <a:rPr kumimoji="1" lang="ja-JP" altLang="en-US" sz="1000" b="1" dirty="0" smtClean="0"/>
              <a:t>して頂く想定です。</a:t>
            </a:r>
            <a:r>
              <a:rPr kumimoji="1" lang="en-US" altLang="ja-JP" sz="1000" b="1" dirty="0" smtClean="0"/>
              <a:t>※</a:t>
            </a:r>
            <a:r>
              <a:rPr kumimoji="1" lang="ja-JP" altLang="en-US" sz="1000" b="1" dirty="0" smtClean="0"/>
              <a:t>現行の通算額算出は単一</a:t>
            </a:r>
            <a:r>
              <a:rPr kumimoji="1" lang="en-US" altLang="ja-JP" sz="1000" b="1" dirty="0" smtClean="0"/>
              <a:t>DA</a:t>
            </a:r>
            <a:r>
              <a:rPr kumimoji="1" lang="ja-JP" altLang="en-US" sz="1000" b="1" dirty="0" smtClean="0"/>
              <a:t>を設定している。</a:t>
            </a:r>
            <a:endParaRPr kumimoji="1" lang="ja-JP" altLang="en-US" sz="1000" b="1" dirty="0"/>
          </a:p>
        </p:txBody>
      </p:sp>
    </p:spTree>
    <p:extLst>
      <p:ext uri="{BB962C8B-B14F-4D97-AF65-F5344CB8AC3E}">
        <p14:creationId xmlns:p14="http://schemas.microsoft.com/office/powerpoint/2010/main" val="2800601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No12</a:t>
            </a:r>
            <a:r>
              <a:rPr lang="ja-JP" altLang="en-US" dirty="0" smtClean="0"/>
              <a:t>：本人確認書類の後続アップロード事務</a:t>
            </a:r>
            <a:r>
              <a:rPr lang="ja-JP" altLang="en-US" dirty="0"/>
              <a:t/>
            </a:r>
            <a:br>
              <a:rPr lang="ja-JP" altLang="en-US" dirty="0"/>
            </a:br>
            <a:endParaRPr kumimoji="1" lang="ja-JP" altLang="en-US" dirty="0">
              <a:solidFill>
                <a:schemeClr val="tx2"/>
              </a:solidFill>
            </a:endParaRPr>
          </a:p>
        </p:txBody>
      </p:sp>
      <p:sp>
        <p:nvSpPr>
          <p:cNvPr id="3" name="スライド番号プレースホルダー 2"/>
          <p:cNvSpPr>
            <a:spLocks noGrp="1"/>
          </p:cNvSpPr>
          <p:nvPr>
            <p:ph type="sldNum" sz="quarter" idx="12"/>
          </p:nvPr>
        </p:nvSpPr>
        <p:spPr>
          <a:xfrm>
            <a:off x="8018197" y="6498400"/>
            <a:ext cx="1687331" cy="365125"/>
          </a:xfrm>
          <a:prstGeom prst="rect">
            <a:avLst/>
          </a:prstGeom>
        </p:spPr>
        <p:txBody>
          <a:bodyPr/>
          <a:lstStyle/>
          <a:p>
            <a:fld id="{99D0D5FA-769D-4ADE-A1CA-9D54BDE987FC}" type="slidenum">
              <a:rPr lang="ja-JP" altLang="en-US" smtClean="0"/>
              <a:pPr/>
              <a:t>5</a:t>
            </a:fld>
            <a:endParaRPr lang="ja-JP" altLang="en-US" dirty="0"/>
          </a:p>
        </p:txBody>
      </p:sp>
      <p:sp>
        <p:nvSpPr>
          <p:cNvPr id="100" name="テキスト ボックス 99"/>
          <p:cNvSpPr txBox="1"/>
          <p:nvPr/>
        </p:nvSpPr>
        <p:spPr>
          <a:xfrm>
            <a:off x="28580" y="764704"/>
            <a:ext cx="4647426" cy="276999"/>
          </a:xfrm>
          <a:prstGeom prst="rect">
            <a:avLst/>
          </a:prstGeom>
          <a:noFill/>
        </p:spPr>
        <p:txBody>
          <a:bodyPr wrap="none" rtlCol="0">
            <a:spAutoFit/>
          </a:bodyPr>
          <a:lstStyle/>
          <a:p>
            <a:r>
              <a:rPr kumimoji="1" lang="ja-JP" altLang="en-US" sz="1200" b="1" dirty="0" smtClean="0">
                <a:solidFill>
                  <a:schemeClr val="tx2"/>
                </a:solidFill>
                <a:latin typeface="メイリオ" pitchFamily="50" charset="-128"/>
                <a:ea typeface="メイリオ" pitchFamily="50" charset="-128"/>
                <a:cs typeface="メイリオ" pitchFamily="50" charset="-128"/>
              </a:rPr>
              <a:t>　◆新規顧客マイページからの</a:t>
            </a:r>
            <a:r>
              <a:rPr lang="ja-JP" altLang="en-US" sz="1200" b="1" dirty="0" smtClean="0">
                <a:solidFill>
                  <a:schemeClr val="tx2"/>
                </a:solidFill>
                <a:latin typeface="メイリオ" pitchFamily="50" charset="-128"/>
                <a:ea typeface="メイリオ" pitchFamily="50" charset="-128"/>
                <a:cs typeface="メイリオ" pitchFamily="50" charset="-128"/>
              </a:rPr>
              <a:t>本人確認書類アップロード</a:t>
            </a:r>
            <a:r>
              <a:rPr kumimoji="1" lang="ja-JP" altLang="en-US" sz="1200" b="1" dirty="0" smtClean="0">
                <a:solidFill>
                  <a:schemeClr val="tx2"/>
                </a:solidFill>
                <a:latin typeface="メイリオ" pitchFamily="50" charset="-128"/>
                <a:ea typeface="メイリオ" pitchFamily="50" charset="-128"/>
                <a:cs typeface="メイリオ" pitchFamily="50" charset="-128"/>
              </a:rPr>
              <a:t>ケース</a:t>
            </a:r>
          </a:p>
        </p:txBody>
      </p:sp>
      <p:graphicFrame>
        <p:nvGraphicFramePr>
          <p:cNvPr id="81" name="表 80"/>
          <p:cNvGraphicFramePr>
            <a:graphicFrameLocks noGrp="1"/>
          </p:cNvGraphicFramePr>
          <p:nvPr>
            <p:extLst>
              <p:ext uri="{D42A27DB-BD31-4B8C-83A1-F6EECF244321}">
                <p14:modId xmlns:p14="http://schemas.microsoft.com/office/powerpoint/2010/main" val="2915868864"/>
              </p:ext>
            </p:extLst>
          </p:nvPr>
        </p:nvGraphicFramePr>
        <p:xfrm>
          <a:off x="200472" y="1124745"/>
          <a:ext cx="9577064" cy="5450467"/>
        </p:xfrm>
        <a:graphic>
          <a:graphicData uri="http://schemas.openxmlformats.org/drawingml/2006/table">
            <a:tbl>
              <a:tblPr firstRow="1" bandRow="1">
                <a:tableStyleId>{5940675A-B579-460E-94D1-54222C63F5DA}</a:tableStyleId>
              </a:tblPr>
              <a:tblGrid>
                <a:gridCol w="864096">
                  <a:extLst>
                    <a:ext uri="{9D8B030D-6E8A-4147-A177-3AD203B41FA5}">
                      <a16:colId xmlns:a16="http://schemas.microsoft.com/office/drawing/2014/main" val="3258139920"/>
                    </a:ext>
                  </a:extLst>
                </a:gridCol>
                <a:gridCol w="8712968">
                  <a:extLst>
                    <a:ext uri="{9D8B030D-6E8A-4147-A177-3AD203B41FA5}">
                      <a16:colId xmlns:a16="http://schemas.microsoft.com/office/drawing/2014/main" val="192408137"/>
                    </a:ext>
                  </a:extLst>
                </a:gridCol>
              </a:tblGrid>
              <a:tr h="1378722">
                <a:tc>
                  <a:txBody>
                    <a:bodyPr/>
                    <a:lstStyle/>
                    <a:p>
                      <a:r>
                        <a:rPr kumimoji="1" lang="ja-JP" altLang="en-US" sz="1000" b="1" dirty="0" smtClean="0">
                          <a:solidFill>
                            <a:schemeClr val="bg1"/>
                          </a:solidFill>
                        </a:rPr>
                        <a:t>新規顧客マイページ</a:t>
                      </a:r>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ja-JP" altLang="en-US" sz="1000" b="1" dirty="0">
                        <a:solidFill>
                          <a:schemeClr val="bg1"/>
                        </a:solidFill>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kumimoji="1" lang="ja-JP" altLang="en-US" sz="1000" dirty="0"/>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8963212"/>
                  </a:ext>
                </a:extLst>
              </a:tr>
              <a:tr h="1235105">
                <a:tc>
                  <a:txBody>
                    <a:bodyPr/>
                    <a:lstStyle/>
                    <a:p>
                      <a:r>
                        <a:rPr kumimoji="1" lang="ja-JP" altLang="en-US" sz="1000" b="1" dirty="0" smtClean="0">
                          <a:solidFill>
                            <a:schemeClr val="bg1"/>
                          </a:solidFill>
                        </a:rPr>
                        <a:t>販売支援</a:t>
                      </a:r>
                      <a:r>
                        <a:rPr kumimoji="1" lang="en-US" altLang="ja-JP" sz="1000" b="1" dirty="0" smtClean="0">
                          <a:solidFill>
                            <a:schemeClr val="bg1"/>
                          </a:solidFill>
                        </a:rPr>
                        <a:t>(API)</a:t>
                      </a: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ja-JP" altLang="en-US" sz="1000" b="1" dirty="0">
                        <a:solidFill>
                          <a:schemeClr val="bg1"/>
                        </a:solidFill>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kumimoji="1" lang="ja-JP" altLang="en-US" sz="1000" dirty="0"/>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7976813"/>
                  </a:ext>
                </a:extLst>
              </a:tr>
              <a:tr h="1517179">
                <a:tc>
                  <a:txBody>
                    <a:bodyPr/>
                    <a:lstStyle/>
                    <a:p>
                      <a:r>
                        <a:rPr kumimoji="1" lang="ja-JP" altLang="en-US" sz="1000" b="1" dirty="0" smtClean="0">
                          <a:solidFill>
                            <a:schemeClr val="bg1"/>
                          </a:solidFill>
                        </a:rPr>
                        <a:t>契約管理</a:t>
                      </a:r>
                      <a:r>
                        <a:rPr kumimoji="1" lang="en-US" altLang="ja-JP" sz="1000" b="1" dirty="0" smtClean="0">
                          <a:solidFill>
                            <a:schemeClr val="bg1"/>
                          </a:solidFill>
                        </a:rPr>
                        <a:t>(</a:t>
                      </a:r>
                      <a:r>
                        <a:rPr kumimoji="1" lang="ja-JP" altLang="en-US" sz="1000" b="1" dirty="0" smtClean="0">
                          <a:solidFill>
                            <a:schemeClr val="bg1"/>
                          </a:solidFill>
                        </a:rPr>
                        <a:t>新契約・</a:t>
                      </a:r>
                      <a:r>
                        <a:rPr kumimoji="1" lang="en-US" altLang="ja-JP" sz="1000" b="1" dirty="0" smtClean="0">
                          <a:solidFill>
                            <a:schemeClr val="bg1"/>
                          </a:solidFill>
                        </a:rPr>
                        <a:t>WF)</a:t>
                      </a:r>
                    </a:p>
                    <a:p>
                      <a:endParaRPr kumimoji="1" lang="en-US" altLang="ja-JP" sz="1000" b="1" dirty="0" smtClean="0">
                        <a:solidFill>
                          <a:schemeClr val="bg1"/>
                        </a:solidFill>
                      </a:endParaRPr>
                    </a:p>
                    <a:p>
                      <a:endParaRPr kumimoji="1" lang="en-US" altLang="ja-JP" sz="1000" b="1" dirty="0" smtClean="0">
                        <a:solidFill>
                          <a:schemeClr val="bg1"/>
                        </a:solidFill>
                      </a:endParaRPr>
                    </a:p>
                    <a:p>
                      <a:endParaRPr kumimoji="1" lang="en-US" altLang="ja-JP" sz="1000" b="1" dirty="0" smtClean="0">
                        <a:solidFill>
                          <a:schemeClr val="bg1"/>
                        </a:solidFill>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kumimoji="1" lang="ja-JP" altLang="en-US" sz="1000" dirty="0"/>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7119126"/>
                  </a:ext>
                </a:extLst>
              </a:tr>
              <a:tr h="1159608">
                <a:tc>
                  <a:txBody>
                    <a:bodyPr/>
                    <a:lstStyle/>
                    <a:p>
                      <a:r>
                        <a:rPr kumimoji="1" lang="ja-JP" altLang="en-US" sz="1000" b="1" dirty="0" smtClean="0">
                          <a:solidFill>
                            <a:schemeClr val="bg1"/>
                          </a:solidFill>
                        </a:rPr>
                        <a:t>イメージ管理</a:t>
                      </a:r>
                      <a:endParaRPr kumimoji="1" lang="ja-JP" altLang="en-US" sz="1000" b="1" dirty="0">
                        <a:solidFill>
                          <a:schemeClr val="bg1"/>
                        </a:solidFill>
                      </a:endParaRPr>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kumimoji="1" lang="ja-JP" altLang="en-US" sz="1000" dirty="0"/>
                    </a:p>
                  </a:txBody>
                  <a:tcP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5937185"/>
                  </a:ext>
                </a:extLst>
              </a:tr>
            </a:tbl>
          </a:graphicData>
        </a:graphic>
      </p:graphicFrame>
      <p:sp>
        <p:nvSpPr>
          <p:cNvPr id="192" name="角丸四角形吹き出し 191"/>
          <p:cNvSpPr/>
          <p:nvPr/>
        </p:nvSpPr>
        <p:spPr>
          <a:xfrm>
            <a:off x="2984601" y="1511196"/>
            <a:ext cx="5369647" cy="1061432"/>
          </a:xfrm>
          <a:prstGeom prst="wedgeRoundRectCallout">
            <a:avLst>
              <a:gd name="adj1" fmla="val -66912"/>
              <a:gd name="adj2" fmla="val -31190"/>
              <a:gd name="adj3" fmla="val 16667"/>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000" b="1" dirty="0" smtClean="0"/>
              <a:t>論点①</a:t>
            </a:r>
            <a:endParaRPr kumimoji="1" lang="en-US" altLang="ja-JP" sz="1000" b="1" dirty="0" smtClean="0"/>
          </a:p>
          <a:p>
            <a:r>
              <a:rPr kumimoji="1" lang="en-US" altLang="ja-JP" sz="1000" b="1" dirty="0" smtClean="0"/>
              <a:t>To</a:t>
            </a:r>
            <a:r>
              <a:rPr kumimoji="1" lang="ja-JP" altLang="en-US" sz="1000" b="1" dirty="0" smtClean="0"/>
              <a:t> </a:t>
            </a:r>
            <a:r>
              <a:rPr kumimoji="1" lang="en-US" altLang="ja-JP" sz="1000" b="1" dirty="0" err="1" smtClean="0"/>
              <a:t>Sasuke</a:t>
            </a:r>
            <a:r>
              <a:rPr kumimoji="1" lang="ja-JP" altLang="en-US" sz="1000" b="1" dirty="0" smtClean="0"/>
              <a:t>様</a:t>
            </a:r>
            <a:endParaRPr kumimoji="1" lang="en-US" altLang="ja-JP" sz="1000" b="1" dirty="0" smtClean="0"/>
          </a:p>
          <a:p>
            <a:endParaRPr lang="en-US" altLang="ja-JP" sz="1000" b="1" dirty="0"/>
          </a:p>
          <a:p>
            <a:r>
              <a:rPr kumimoji="1" lang="ja-JP" altLang="en-US" sz="1000" b="1" dirty="0" smtClean="0"/>
              <a:t>・運転免許証の表面・裏面のように複数のイメージがアップロードする可能性がある。</a:t>
            </a:r>
            <a:endParaRPr kumimoji="1" lang="en-US" altLang="ja-JP" sz="1000" b="1" dirty="0" smtClean="0"/>
          </a:p>
          <a:p>
            <a:r>
              <a:rPr lang="ja-JP" altLang="en-US" sz="1000" b="1" dirty="0" smtClean="0"/>
              <a:t>・複数回のイメージアップロードが可能で制限はないのでしょうか？</a:t>
            </a:r>
            <a:endParaRPr kumimoji="1" lang="ja-JP" altLang="en-US" sz="1000" b="1" dirty="0"/>
          </a:p>
        </p:txBody>
      </p:sp>
      <p:sp>
        <p:nvSpPr>
          <p:cNvPr id="193" name="角丸四角形吹き出し 192"/>
          <p:cNvSpPr/>
          <p:nvPr/>
        </p:nvSpPr>
        <p:spPr>
          <a:xfrm>
            <a:off x="4221279" y="5324494"/>
            <a:ext cx="4058183" cy="1394734"/>
          </a:xfrm>
          <a:prstGeom prst="wedgeRoundRectCallout">
            <a:avLst>
              <a:gd name="adj1" fmla="val -61018"/>
              <a:gd name="adj2" fmla="val -45414"/>
              <a:gd name="adj3" fmla="val 16667"/>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000" b="1" dirty="0" smtClean="0"/>
              <a:t>論点③</a:t>
            </a:r>
            <a:endParaRPr kumimoji="1" lang="en-US" altLang="ja-JP" sz="1000" b="1" dirty="0" smtClean="0"/>
          </a:p>
          <a:p>
            <a:r>
              <a:rPr kumimoji="1" lang="en-US" altLang="ja-JP" sz="1000" b="1" dirty="0" smtClean="0"/>
              <a:t>To</a:t>
            </a:r>
            <a:r>
              <a:rPr kumimoji="1" lang="ja-JP" altLang="en-US" sz="1000" b="1" dirty="0" smtClean="0"/>
              <a:t> はなさく生命様</a:t>
            </a:r>
            <a:endParaRPr lang="en-US" altLang="ja-JP" sz="1000" b="1" dirty="0"/>
          </a:p>
          <a:p>
            <a:endParaRPr kumimoji="1" lang="en-US" altLang="ja-JP" sz="1000" b="1" dirty="0" smtClean="0"/>
          </a:p>
          <a:p>
            <a:r>
              <a:rPr lang="ja-JP" altLang="en-US" sz="1000" b="1" dirty="0" smtClean="0"/>
              <a:t>既存のイメージ監視バッチを流用することもあり、バッチの稼働サイクルを記載の通りとしています。</a:t>
            </a:r>
            <a:endParaRPr lang="en-US" altLang="ja-JP" sz="1000" b="1" dirty="0" smtClean="0"/>
          </a:p>
          <a:p>
            <a:r>
              <a:rPr kumimoji="1" lang="ja-JP" altLang="en-US" sz="1000" b="1" dirty="0" smtClean="0"/>
              <a:t>つまり、</a:t>
            </a:r>
            <a:r>
              <a:rPr kumimoji="1" lang="en-US" altLang="ja-JP" sz="1000" b="1" dirty="0" smtClean="0"/>
              <a:t>21</a:t>
            </a:r>
            <a:r>
              <a:rPr kumimoji="1" lang="ja-JP" altLang="en-US" sz="1000" b="1" dirty="0" smtClean="0"/>
              <a:t>時を過ぎて本人確認書類をアップロードした事の検知は翌朝</a:t>
            </a:r>
            <a:r>
              <a:rPr kumimoji="1" lang="en-US" altLang="ja-JP" sz="1000" b="1" dirty="0" smtClean="0"/>
              <a:t>5</a:t>
            </a:r>
            <a:r>
              <a:rPr kumimoji="1" lang="ja-JP" altLang="en-US" sz="1000" b="1" dirty="0" smtClean="0"/>
              <a:t>時以降となります。</a:t>
            </a:r>
            <a:endParaRPr kumimoji="1" lang="ja-JP" altLang="en-US" sz="1000" b="1" dirty="0"/>
          </a:p>
        </p:txBody>
      </p:sp>
      <p:sp>
        <p:nvSpPr>
          <p:cNvPr id="194" name="角丸四角形吹き出し 193"/>
          <p:cNvSpPr/>
          <p:nvPr/>
        </p:nvSpPr>
        <p:spPr>
          <a:xfrm>
            <a:off x="5326980" y="3876610"/>
            <a:ext cx="4090568" cy="1372258"/>
          </a:xfrm>
          <a:prstGeom prst="wedgeRoundRectCallout">
            <a:avLst>
              <a:gd name="adj1" fmla="val -72623"/>
              <a:gd name="adj2" fmla="val -27673"/>
              <a:gd name="adj3" fmla="val 16667"/>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000" b="1" dirty="0" smtClean="0"/>
              <a:t>論点④</a:t>
            </a:r>
            <a:endParaRPr kumimoji="1" lang="en-US" altLang="ja-JP" sz="1000" b="1" dirty="0" smtClean="0"/>
          </a:p>
          <a:p>
            <a:r>
              <a:rPr kumimoji="1" lang="en-US" altLang="ja-JP" sz="1000" b="1" dirty="0" smtClean="0"/>
              <a:t>To</a:t>
            </a:r>
            <a:r>
              <a:rPr kumimoji="1" lang="ja-JP" altLang="en-US" sz="1000" b="1" dirty="0" smtClean="0"/>
              <a:t> はなさく生命様</a:t>
            </a:r>
            <a:endParaRPr kumimoji="1" lang="en-US" altLang="ja-JP" sz="1000" b="1" dirty="0" smtClean="0"/>
          </a:p>
          <a:p>
            <a:endParaRPr kumimoji="1" lang="en-US" altLang="ja-JP" sz="1000" b="1" dirty="0" smtClean="0"/>
          </a:p>
          <a:p>
            <a:r>
              <a:rPr kumimoji="1" lang="ja-JP" altLang="en-US" sz="1000" b="1" dirty="0" smtClean="0"/>
              <a:t>・本人確認書類のイメージ搭載を検知したのちに</a:t>
            </a:r>
            <a:r>
              <a:rPr kumimoji="1" lang="en-US" altLang="ja-JP" sz="1000" b="1" dirty="0" smtClean="0"/>
              <a:t>WF</a:t>
            </a:r>
            <a:r>
              <a:rPr kumimoji="1" lang="ja-JP" altLang="en-US" sz="1000" b="1" dirty="0" smtClean="0"/>
              <a:t>工程を「本人確認書類待ち」→「本人確認」へと自動遷移させます。</a:t>
            </a:r>
            <a:endParaRPr kumimoji="1" lang="en-US" altLang="ja-JP" sz="1000" b="1" dirty="0" smtClean="0"/>
          </a:p>
          <a:p>
            <a:r>
              <a:rPr lang="ja-JP" altLang="en-US" sz="1000" b="1" dirty="0"/>
              <a:t>　</a:t>
            </a:r>
            <a:r>
              <a:rPr lang="ja-JP" altLang="en-US" sz="1000" b="1" dirty="0" smtClean="0"/>
              <a:t>また、案件一覧画面にて「追加書類あり」が表示されます。</a:t>
            </a:r>
            <a:endParaRPr lang="en-US" altLang="ja-JP" sz="1000" b="1" dirty="0" smtClean="0"/>
          </a:p>
          <a:p>
            <a:endParaRPr kumimoji="1" lang="ja-JP" altLang="en-US" sz="1000" b="1" dirty="0"/>
          </a:p>
        </p:txBody>
      </p:sp>
      <p:sp>
        <p:nvSpPr>
          <p:cNvPr id="52" name="1 つの角を切り取った四角形 51"/>
          <p:cNvSpPr/>
          <p:nvPr/>
        </p:nvSpPr>
        <p:spPr>
          <a:xfrm>
            <a:off x="6781389" y="738481"/>
            <a:ext cx="2996147" cy="386263"/>
          </a:xfrm>
          <a:prstGeom prst="snip1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smtClean="0"/>
              <a:t>関連するシステムフロー</a:t>
            </a:r>
            <a:r>
              <a:rPr kumimoji="1" lang="en-US" altLang="ja-JP" sz="1400" dirty="0" smtClean="0"/>
              <a:t>No8</a:t>
            </a:r>
            <a:endParaRPr kumimoji="1" lang="ja-JP" altLang="en-US" sz="1400" dirty="0"/>
          </a:p>
        </p:txBody>
      </p:sp>
      <p:sp>
        <p:nvSpPr>
          <p:cNvPr id="114" name="角丸四角形吹き出し 113"/>
          <p:cNvSpPr/>
          <p:nvPr/>
        </p:nvSpPr>
        <p:spPr>
          <a:xfrm>
            <a:off x="4165290" y="2679406"/>
            <a:ext cx="3452005" cy="1181361"/>
          </a:xfrm>
          <a:prstGeom prst="wedgeRoundRectCallout">
            <a:avLst>
              <a:gd name="adj1" fmla="val -101255"/>
              <a:gd name="adj2" fmla="val -20373"/>
              <a:gd name="adj3" fmla="val 16667"/>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000" b="1" dirty="0" smtClean="0"/>
              <a:t>論点②</a:t>
            </a:r>
            <a:endParaRPr kumimoji="1" lang="en-US" altLang="ja-JP" sz="1000" b="1" dirty="0" smtClean="0"/>
          </a:p>
          <a:p>
            <a:r>
              <a:rPr kumimoji="1" lang="en-US" altLang="ja-JP" sz="1000" b="1" dirty="0" smtClean="0"/>
              <a:t>To</a:t>
            </a:r>
            <a:r>
              <a:rPr kumimoji="1" lang="ja-JP" altLang="en-US" sz="1000" b="1" dirty="0" smtClean="0"/>
              <a:t> 販売支援</a:t>
            </a:r>
            <a:endParaRPr kumimoji="1" lang="en-US" altLang="ja-JP" sz="1000" b="1" dirty="0" smtClean="0"/>
          </a:p>
          <a:p>
            <a:endParaRPr lang="en-US" altLang="ja-JP" sz="1000" b="1" dirty="0" smtClean="0"/>
          </a:p>
          <a:p>
            <a:r>
              <a:rPr lang="ja-JP" altLang="en-US" sz="1000" b="1" dirty="0" smtClean="0"/>
              <a:t>新規申込時の活文搭載と異なり、契約管理のイメージ監視が検知可能なパラメータを用いて搭載して頂く必要があります。</a:t>
            </a:r>
            <a:endParaRPr lang="en-US" altLang="ja-JP" sz="1000" b="1" dirty="0" smtClean="0"/>
          </a:p>
          <a:p>
            <a:r>
              <a:rPr lang="en-US" altLang="ja-JP" sz="1000" b="1" dirty="0" smtClean="0"/>
              <a:t>※</a:t>
            </a:r>
            <a:r>
              <a:rPr lang="ja-JP" altLang="en-US" sz="1000" b="1" dirty="0" smtClean="0"/>
              <a:t>詳細は別途。</a:t>
            </a:r>
            <a:endParaRPr lang="en-US" altLang="ja-JP" sz="1000" b="1" dirty="0"/>
          </a:p>
          <a:p>
            <a:endParaRPr kumimoji="1" lang="en-US" altLang="ja-JP" sz="1000" b="1" dirty="0" smtClean="0"/>
          </a:p>
          <a:p>
            <a:endParaRPr kumimoji="1" lang="ja-JP" altLang="en-US" sz="1000" b="1" dirty="0"/>
          </a:p>
        </p:txBody>
      </p:sp>
      <p:pic>
        <p:nvPicPr>
          <p:cNvPr id="23" name="図 22">
            <a:extLst>
              <a:ext uri="{FF2B5EF4-FFF2-40B4-BE49-F238E27FC236}">
                <a16:creationId xmlns:a16="http://schemas.microsoft.com/office/drawing/2014/main" id="{00000000-0008-0000-0000-000041000000}"/>
              </a:ext>
            </a:extLst>
          </p:cNvPr>
          <p:cNvPicPr>
            <a:picLocks noChangeAspect="1"/>
          </p:cNvPicPr>
          <p:nvPr/>
        </p:nvPicPr>
        <p:blipFill>
          <a:blip r:embed="rId2"/>
          <a:stretch>
            <a:fillRect/>
          </a:stretch>
        </p:blipFill>
        <p:spPr>
          <a:xfrm>
            <a:off x="1424608" y="1329889"/>
            <a:ext cx="360040" cy="303222"/>
          </a:xfrm>
          <a:prstGeom prst="rect">
            <a:avLst/>
          </a:prstGeom>
        </p:spPr>
      </p:pic>
      <p:sp>
        <p:nvSpPr>
          <p:cNvPr id="24" name="正方形/長方形 23"/>
          <p:cNvSpPr/>
          <p:nvPr/>
        </p:nvSpPr>
        <p:spPr>
          <a:xfrm>
            <a:off x="1784648" y="1329889"/>
            <a:ext cx="576064"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800" dirty="0">
              <a:solidFill>
                <a:schemeClr val="tx1"/>
              </a:solidFill>
            </a:endParaRPr>
          </a:p>
        </p:txBody>
      </p:sp>
      <p:sp>
        <p:nvSpPr>
          <p:cNvPr id="25" name="正方形/長方形 24"/>
          <p:cNvSpPr/>
          <p:nvPr/>
        </p:nvSpPr>
        <p:spPr>
          <a:xfrm>
            <a:off x="1784648" y="2781082"/>
            <a:ext cx="576064"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800" dirty="0">
              <a:solidFill>
                <a:schemeClr val="tx1"/>
              </a:solidFill>
            </a:endParaRPr>
          </a:p>
        </p:txBody>
      </p:sp>
      <p:cxnSp>
        <p:nvCxnSpPr>
          <p:cNvPr id="26" name="直線コネクタ 25"/>
          <p:cNvCxnSpPr>
            <a:stCxn id="24" idx="2"/>
            <a:endCxn id="25" idx="0"/>
          </p:cNvCxnSpPr>
          <p:nvPr/>
        </p:nvCxnSpPr>
        <p:spPr>
          <a:xfrm>
            <a:off x="2072680" y="1617921"/>
            <a:ext cx="0" cy="1163161"/>
          </a:xfrm>
          <a:prstGeom prst="line">
            <a:avLst/>
          </a:prstGeom>
          <a:ln w="63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25" idx="2"/>
            <a:endCxn id="28" idx="1"/>
          </p:cNvCxnSpPr>
          <p:nvPr/>
        </p:nvCxnSpPr>
        <p:spPr>
          <a:xfrm>
            <a:off x="2072680" y="3069114"/>
            <a:ext cx="0" cy="2520126"/>
          </a:xfrm>
          <a:prstGeom prst="line">
            <a:avLst/>
          </a:prstGeom>
          <a:ln w="63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フローチャート: 磁気ディスク 27"/>
          <p:cNvSpPr/>
          <p:nvPr/>
        </p:nvSpPr>
        <p:spPr>
          <a:xfrm>
            <a:off x="1820652" y="5589240"/>
            <a:ext cx="504056" cy="504056"/>
          </a:xfrm>
          <a:prstGeom prst="flowChartMagneticDisk">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800" dirty="0" smtClean="0">
                <a:solidFill>
                  <a:schemeClr val="tx1"/>
                </a:solidFill>
              </a:rPr>
              <a:t>活文</a:t>
            </a:r>
            <a:r>
              <a:rPr lang="en-US" altLang="ja-JP" sz="800" dirty="0" smtClean="0">
                <a:solidFill>
                  <a:schemeClr val="tx1"/>
                </a:solidFill>
              </a:rPr>
              <a:t>DB</a:t>
            </a:r>
            <a:endParaRPr lang="ja-JP" altLang="en-US" sz="800" dirty="0">
              <a:solidFill>
                <a:schemeClr val="tx1"/>
              </a:solidFill>
            </a:endParaRPr>
          </a:p>
        </p:txBody>
      </p:sp>
      <p:sp>
        <p:nvSpPr>
          <p:cNvPr id="32" name="フローチャート: 書類 31"/>
          <p:cNvSpPr/>
          <p:nvPr/>
        </p:nvSpPr>
        <p:spPr>
          <a:xfrm>
            <a:off x="1351489" y="1716152"/>
            <a:ext cx="620190" cy="418485"/>
          </a:xfrm>
          <a:prstGeom prst="flowChartDocumen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latin typeface="+mn-ea"/>
              </a:rPr>
              <a:t>本人確認書類</a:t>
            </a:r>
            <a:r>
              <a:rPr kumimoji="1" lang="en-US" altLang="ja-JP" sz="700" dirty="0" smtClean="0">
                <a:latin typeface="+mn-ea"/>
              </a:rPr>
              <a:t>A</a:t>
            </a:r>
            <a:endParaRPr kumimoji="1" lang="ja-JP" altLang="en-US" sz="700" dirty="0">
              <a:latin typeface="+mn-ea"/>
            </a:endParaRPr>
          </a:p>
        </p:txBody>
      </p:sp>
      <p:sp>
        <p:nvSpPr>
          <p:cNvPr id="37" name="正方形/長方形 36"/>
          <p:cNvSpPr/>
          <p:nvPr/>
        </p:nvSpPr>
        <p:spPr>
          <a:xfrm>
            <a:off x="3440832" y="4005064"/>
            <a:ext cx="829939" cy="28803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800" dirty="0" smtClean="0">
                <a:solidFill>
                  <a:schemeClr val="tx1"/>
                </a:solidFill>
              </a:rPr>
              <a:t>イメージ監視</a:t>
            </a:r>
            <a:endParaRPr kumimoji="1" lang="ja-JP" altLang="en-US" sz="800" dirty="0">
              <a:solidFill>
                <a:schemeClr val="tx1"/>
              </a:solidFill>
            </a:endParaRPr>
          </a:p>
        </p:txBody>
      </p:sp>
      <p:sp>
        <p:nvSpPr>
          <p:cNvPr id="39" name="テキスト ボックス 38"/>
          <p:cNvSpPr txBox="1"/>
          <p:nvPr/>
        </p:nvSpPr>
        <p:spPr>
          <a:xfrm>
            <a:off x="1613065" y="2822096"/>
            <a:ext cx="766557" cy="215444"/>
          </a:xfrm>
          <a:prstGeom prst="rect">
            <a:avLst/>
          </a:prstGeom>
          <a:noFill/>
        </p:spPr>
        <p:txBody>
          <a:bodyPr wrap="non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活文搭載</a:t>
            </a:r>
            <a:r>
              <a:rPr lang="en-US" altLang="ja-JP" sz="800" dirty="0" smtClean="0">
                <a:solidFill>
                  <a:schemeClr val="tx2"/>
                </a:solidFill>
                <a:latin typeface="メイリオ" pitchFamily="50" charset="-128"/>
                <a:ea typeface="メイリオ" pitchFamily="50" charset="-128"/>
                <a:cs typeface="メイリオ" pitchFamily="50" charset="-128"/>
              </a:rPr>
              <a:t>API</a:t>
            </a:r>
            <a:endParaRPr kumimoji="1" lang="ja-JP" altLang="en-US" sz="800" dirty="0" smtClean="0">
              <a:solidFill>
                <a:schemeClr val="tx2"/>
              </a:solidFill>
              <a:latin typeface="メイリオ" pitchFamily="50" charset="-128"/>
              <a:ea typeface="メイリオ" pitchFamily="50" charset="-128"/>
              <a:cs typeface="メイリオ" pitchFamily="50" charset="-128"/>
            </a:endParaRPr>
          </a:p>
        </p:txBody>
      </p:sp>
      <p:sp>
        <p:nvSpPr>
          <p:cNvPr id="42" name="テキスト ボックス 41"/>
          <p:cNvSpPr txBox="1"/>
          <p:nvPr/>
        </p:nvSpPr>
        <p:spPr>
          <a:xfrm>
            <a:off x="2055671" y="3137574"/>
            <a:ext cx="1025121" cy="338554"/>
          </a:xfrm>
          <a:prstGeom prst="rect">
            <a:avLst/>
          </a:prstGeom>
          <a:noFill/>
        </p:spPr>
        <p:txBody>
          <a:bodyPr wrap="square" rtlCol="0">
            <a:spAutoFit/>
          </a:bodyPr>
          <a:lstStyle/>
          <a:p>
            <a:r>
              <a:rPr lang="ja-JP" altLang="en-US" sz="800" dirty="0" smtClean="0">
                <a:solidFill>
                  <a:schemeClr val="tx2"/>
                </a:solidFill>
                <a:latin typeface="メイリオ" pitchFamily="50" charset="-128"/>
                <a:ea typeface="メイリオ" pitchFamily="50" charset="-128"/>
                <a:cs typeface="メイリオ" pitchFamily="50" charset="-128"/>
              </a:rPr>
              <a:t>ｲﾒｰｼﾞ</a:t>
            </a:r>
            <a:r>
              <a:rPr lang="en-US" altLang="ja-JP" sz="800" dirty="0" smtClean="0">
                <a:solidFill>
                  <a:schemeClr val="tx2"/>
                </a:solidFill>
                <a:latin typeface="メイリオ" pitchFamily="50" charset="-128"/>
                <a:ea typeface="メイリオ" pitchFamily="50" charset="-128"/>
                <a:cs typeface="メイリオ" pitchFamily="50" charset="-128"/>
              </a:rPr>
              <a:t>ID</a:t>
            </a:r>
            <a:r>
              <a:rPr lang="ja-JP" altLang="en-US" sz="800" dirty="0" smtClean="0">
                <a:solidFill>
                  <a:schemeClr val="tx2"/>
                </a:solidFill>
                <a:latin typeface="メイリオ" pitchFamily="50" charset="-128"/>
                <a:ea typeface="メイリオ" pitchFamily="50" charset="-128"/>
                <a:cs typeface="メイリオ" pitchFamily="50" charset="-128"/>
              </a:rPr>
              <a:t>が発行されるも破棄。</a:t>
            </a:r>
            <a:endParaRPr lang="en-US" altLang="ja-JP" sz="800" dirty="0" smtClean="0">
              <a:solidFill>
                <a:schemeClr val="tx2"/>
              </a:solidFill>
              <a:latin typeface="メイリオ" pitchFamily="50" charset="-128"/>
              <a:ea typeface="メイリオ" pitchFamily="50" charset="-128"/>
              <a:cs typeface="メイリオ" pitchFamily="50" charset="-128"/>
            </a:endParaRPr>
          </a:p>
        </p:txBody>
      </p:sp>
      <p:cxnSp>
        <p:nvCxnSpPr>
          <p:cNvPr id="43" name="カギ線コネクタ 42"/>
          <p:cNvCxnSpPr>
            <a:stCxn id="37" idx="2"/>
            <a:endCxn id="28" idx="4"/>
          </p:cNvCxnSpPr>
          <p:nvPr/>
        </p:nvCxnSpPr>
        <p:spPr>
          <a:xfrm rot="5400000">
            <a:off x="2316169" y="4301635"/>
            <a:ext cx="1548172" cy="1531094"/>
          </a:xfrm>
          <a:prstGeom prst="bentConnector2">
            <a:avLst/>
          </a:prstGeom>
          <a:ln w="63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フローチャート: 磁気ディスク 43"/>
          <p:cNvSpPr/>
          <p:nvPr/>
        </p:nvSpPr>
        <p:spPr>
          <a:xfrm>
            <a:off x="4477048" y="4828279"/>
            <a:ext cx="504056" cy="504056"/>
          </a:xfrm>
          <a:prstGeom prst="flowChartMagneticDisk">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800" dirty="0" smtClean="0">
                <a:solidFill>
                  <a:schemeClr val="tx1"/>
                </a:solidFill>
              </a:rPr>
              <a:t>ﾜｰｸﾌﾛｰ</a:t>
            </a:r>
            <a:r>
              <a:rPr lang="en-US" altLang="ja-JP" sz="800" dirty="0" smtClean="0">
                <a:solidFill>
                  <a:schemeClr val="tx1"/>
                </a:solidFill>
              </a:rPr>
              <a:t>DB</a:t>
            </a:r>
            <a:endParaRPr lang="ja-JP" altLang="en-US" sz="800" dirty="0">
              <a:solidFill>
                <a:schemeClr val="tx1"/>
              </a:solidFill>
            </a:endParaRPr>
          </a:p>
        </p:txBody>
      </p:sp>
      <p:cxnSp>
        <p:nvCxnSpPr>
          <p:cNvPr id="45" name="カギ線コネクタ 44"/>
          <p:cNvCxnSpPr>
            <a:stCxn id="37" idx="3"/>
            <a:endCxn id="44" idx="1"/>
          </p:cNvCxnSpPr>
          <p:nvPr/>
        </p:nvCxnSpPr>
        <p:spPr>
          <a:xfrm>
            <a:off x="4270771" y="4149080"/>
            <a:ext cx="458305" cy="679199"/>
          </a:xfrm>
          <a:prstGeom prst="bentConnector2">
            <a:avLst/>
          </a:prstGeom>
          <a:ln w="63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764767" y="1382165"/>
            <a:ext cx="1415772" cy="215444"/>
          </a:xfrm>
          <a:prstGeom prst="rect">
            <a:avLst/>
          </a:prstGeom>
          <a:noFill/>
        </p:spPr>
        <p:txBody>
          <a:bodyPr wrap="none" rtlCol="0">
            <a:spAutoFit/>
          </a:bodyPr>
          <a:lstStyle/>
          <a:p>
            <a:r>
              <a:rPr kumimoji="1" lang="ja-JP" altLang="en-US" sz="800" dirty="0" smtClean="0">
                <a:solidFill>
                  <a:schemeClr val="tx2"/>
                </a:solidFill>
                <a:latin typeface="メイリオ" pitchFamily="50" charset="-128"/>
                <a:ea typeface="メイリオ" pitchFamily="50" charset="-128"/>
                <a:cs typeface="メイリオ" pitchFamily="50" charset="-128"/>
              </a:rPr>
              <a:t>本人確認書類アップロード</a:t>
            </a:r>
          </a:p>
        </p:txBody>
      </p:sp>
      <p:sp>
        <p:nvSpPr>
          <p:cNvPr id="48" name="フローチャート: 書類 47"/>
          <p:cNvSpPr/>
          <p:nvPr/>
        </p:nvSpPr>
        <p:spPr>
          <a:xfrm>
            <a:off x="1408508" y="1940208"/>
            <a:ext cx="620190" cy="418485"/>
          </a:xfrm>
          <a:prstGeom prst="flowChartDocumen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700" dirty="0" smtClean="0">
                <a:latin typeface="+mn-ea"/>
              </a:rPr>
              <a:t>本人確認書類</a:t>
            </a:r>
            <a:r>
              <a:rPr kumimoji="1" lang="en-US" altLang="ja-JP" sz="700" dirty="0" smtClean="0">
                <a:latin typeface="+mn-ea"/>
              </a:rPr>
              <a:t>B</a:t>
            </a:r>
            <a:endParaRPr kumimoji="1" lang="ja-JP" altLang="en-US" sz="700" dirty="0">
              <a:latin typeface="+mn-ea"/>
            </a:endParaRPr>
          </a:p>
        </p:txBody>
      </p:sp>
      <p:sp>
        <p:nvSpPr>
          <p:cNvPr id="62" name="テキスト ボックス 61"/>
          <p:cNvSpPr txBox="1"/>
          <p:nvPr/>
        </p:nvSpPr>
        <p:spPr>
          <a:xfrm>
            <a:off x="2670585" y="5027319"/>
            <a:ext cx="1339137" cy="338554"/>
          </a:xfrm>
          <a:prstGeom prst="rect">
            <a:avLst/>
          </a:prstGeom>
          <a:noFill/>
        </p:spPr>
        <p:txBody>
          <a:bodyPr wrap="square" rtlCol="0">
            <a:spAutoFit/>
          </a:bodyPr>
          <a:lstStyle/>
          <a:p>
            <a:r>
              <a:rPr lang="en-US" altLang="ja-JP" sz="800" dirty="0">
                <a:solidFill>
                  <a:schemeClr val="tx2"/>
                </a:solidFill>
                <a:latin typeface="メイリオ" pitchFamily="50" charset="-128"/>
                <a:ea typeface="メイリオ" pitchFamily="50" charset="-128"/>
                <a:cs typeface="メイリオ" pitchFamily="50" charset="-128"/>
              </a:rPr>
              <a:t>5</a:t>
            </a:r>
            <a:r>
              <a:rPr lang="ja-JP" altLang="en-US" sz="800" dirty="0" smtClean="0">
                <a:solidFill>
                  <a:schemeClr val="tx2"/>
                </a:solidFill>
                <a:latin typeface="メイリオ" pitchFamily="50" charset="-128"/>
                <a:ea typeface="メイリオ" pitchFamily="50" charset="-128"/>
                <a:cs typeface="メイリオ" pitchFamily="50" charset="-128"/>
              </a:rPr>
              <a:t>：</a:t>
            </a:r>
            <a:r>
              <a:rPr lang="en-US" altLang="ja-JP" sz="800" dirty="0" smtClean="0">
                <a:solidFill>
                  <a:schemeClr val="tx2"/>
                </a:solidFill>
                <a:latin typeface="メイリオ" pitchFamily="50" charset="-128"/>
                <a:ea typeface="メイリオ" pitchFamily="50" charset="-128"/>
                <a:cs typeface="メイリオ" pitchFamily="50" charset="-128"/>
              </a:rPr>
              <a:t>00~21</a:t>
            </a:r>
            <a:r>
              <a:rPr lang="ja-JP" altLang="en-US" sz="800" dirty="0" smtClean="0">
                <a:solidFill>
                  <a:schemeClr val="tx2"/>
                </a:solidFill>
                <a:latin typeface="メイリオ" pitchFamily="50" charset="-128"/>
                <a:ea typeface="メイリオ" pitchFamily="50" charset="-128"/>
                <a:cs typeface="メイリオ" pitchFamily="50" charset="-128"/>
              </a:rPr>
              <a:t>：</a:t>
            </a:r>
            <a:r>
              <a:rPr lang="en-US" altLang="ja-JP" sz="800" dirty="0" smtClean="0">
                <a:solidFill>
                  <a:schemeClr val="tx2"/>
                </a:solidFill>
                <a:latin typeface="メイリオ" pitchFamily="50" charset="-128"/>
                <a:ea typeface="メイリオ" pitchFamily="50" charset="-128"/>
                <a:cs typeface="メイリオ" pitchFamily="50" charset="-128"/>
              </a:rPr>
              <a:t>00</a:t>
            </a:r>
            <a:r>
              <a:rPr lang="ja-JP" altLang="en-US" sz="800" dirty="0" smtClean="0">
                <a:solidFill>
                  <a:schemeClr val="tx2"/>
                </a:solidFill>
                <a:latin typeface="メイリオ" pitchFamily="50" charset="-128"/>
                <a:ea typeface="メイリオ" pitchFamily="50" charset="-128"/>
                <a:cs typeface="メイリオ" pitchFamily="50" charset="-128"/>
              </a:rPr>
              <a:t>の</a:t>
            </a:r>
            <a:r>
              <a:rPr lang="en-US" altLang="ja-JP" sz="800" dirty="0" smtClean="0">
                <a:solidFill>
                  <a:schemeClr val="tx2"/>
                </a:solidFill>
                <a:latin typeface="メイリオ" pitchFamily="50" charset="-128"/>
                <a:ea typeface="メイリオ" pitchFamily="50" charset="-128"/>
                <a:cs typeface="メイリオ" pitchFamily="50" charset="-128"/>
              </a:rPr>
              <a:t>15</a:t>
            </a:r>
            <a:r>
              <a:rPr lang="ja-JP" altLang="en-US" sz="800" dirty="0" smtClean="0">
                <a:solidFill>
                  <a:schemeClr val="tx2"/>
                </a:solidFill>
                <a:latin typeface="メイリオ" pitchFamily="50" charset="-128"/>
                <a:ea typeface="メイリオ" pitchFamily="50" charset="-128"/>
                <a:cs typeface="メイリオ" pitchFamily="50" charset="-128"/>
              </a:rPr>
              <a:t>分サイクルで確認します。</a:t>
            </a:r>
            <a:endParaRPr lang="en-US" altLang="ja-JP" sz="800" dirty="0" smtClean="0">
              <a:solidFill>
                <a:schemeClr val="tx2"/>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824059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flat1">
  <a:themeElements>
    <a:clrScheme name="ニッセイ">
      <a:dk1>
        <a:srgbClr val="1B2631"/>
      </a:dk1>
      <a:lt1>
        <a:srgbClr val="FFFFFF"/>
      </a:lt1>
      <a:dk2>
        <a:srgbClr val="333333"/>
      </a:dk2>
      <a:lt2>
        <a:srgbClr val="FFFFFF"/>
      </a:lt2>
      <a:accent1>
        <a:srgbClr val="FFC000"/>
      </a:accent1>
      <a:accent2>
        <a:srgbClr val="DE0029"/>
      </a:accent2>
      <a:accent3>
        <a:srgbClr val="3859A2"/>
      </a:accent3>
      <a:accent4>
        <a:srgbClr val="BFD2D3"/>
      </a:accent4>
      <a:accent5>
        <a:srgbClr val="407495"/>
      </a:accent5>
      <a:accent6>
        <a:srgbClr val="0071BC"/>
      </a:accent6>
      <a:hlink>
        <a:srgbClr val="7F7F7F"/>
      </a:hlink>
      <a:folHlink>
        <a:srgbClr val="057071"/>
      </a:folHlink>
    </a:clrScheme>
    <a:fontScheme name="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1905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1200" dirty="0" smtClean="0">
            <a:solidFill>
              <a:schemeClr val="tx2"/>
            </a:solidFill>
            <a:latin typeface="メイリオ" pitchFamily="50" charset="-128"/>
            <a:ea typeface="メイリオ" pitchFamily="50" charset="-128"/>
            <a:cs typeface="メイリオ" pitchFamily="50" charset="-128"/>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5EA03D225B10E4AA29239C8B87EF75E" ma:contentTypeVersion="38" ma:contentTypeDescription="新しいドキュメントを作成します。" ma:contentTypeScope="" ma:versionID="9b44caa66bc68fdf0e7e56b8b2818e17">
  <xsd:schema xmlns:xsd="http://www.w3.org/2001/XMLSchema" xmlns:xs="http://www.w3.org/2001/XMLSchema" xmlns:p="http://schemas.microsoft.com/office/2006/metadata/properties" xmlns:ns2="4eafd756-3e84-46ee-943e-61c2143ef84c" xmlns:ns3="0786feb0-4e8a-4493-bdab-c580e97c83f9" targetNamespace="http://schemas.microsoft.com/office/2006/metadata/properties" ma:root="true" ma:fieldsID="ba9ce476e80126d43124068e5e4f8c6a" ns2:_="" ns3:_="">
    <xsd:import namespace="4eafd756-3e84-46ee-943e-61c2143ef84c"/>
    <xsd:import namespace="0786feb0-4e8a-4493-bdab-c580e97c83f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EventHashCode" minOccurs="0"/>
                <xsd:element ref="ns2:MediaServiceGenerationTime"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afd756-3e84-46ee-943e-61c2143ef8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786feb0-4e8a-4493-bdab-c580e97c83f9" elementFormDefault="qualified">
    <xsd:import namespace="http://schemas.microsoft.com/office/2006/documentManagement/types"/>
    <xsd:import namespace="http://schemas.microsoft.com/office/infopath/2007/PartnerControls"/>
    <xsd:element name="SharedWithUsers" ma:index="15"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5539A2-A9EB-48E0-B5BC-B4461D2060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afd756-3e84-46ee-943e-61c2143ef84c"/>
    <ds:schemaRef ds:uri="0786feb0-4e8a-4493-bdab-c580e97c83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F7F904-05FB-4E5C-BAED-956353BC2E89}">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0786feb0-4e8a-4493-bdab-c580e97c83f9"/>
    <ds:schemaRef ds:uri="4eafd756-3e84-46ee-943e-61c2143ef84c"/>
    <ds:schemaRef ds:uri="http://www.w3.org/XML/1998/namespace"/>
    <ds:schemaRef ds:uri="http://purl.org/dc/terms/"/>
  </ds:schemaRefs>
</ds:datastoreItem>
</file>

<file path=customXml/itemProps3.xml><?xml version="1.0" encoding="utf-8"?>
<ds:datastoreItem xmlns:ds="http://schemas.openxmlformats.org/officeDocument/2006/customXml" ds:itemID="{B3611583-0582-4025-A87C-27F46666EB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37310</TotalTime>
  <Words>1341</Words>
  <Application>Microsoft Office PowerPoint</Application>
  <PresentationFormat>A4 210 x 297 mm</PresentationFormat>
  <Paragraphs>276</Paragraphs>
  <Slides>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Meiryo UI</vt:lpstr>
      <vt:lpstr>ＭＳ Ｐゴシック</vt:lpstr>
      <vt:lpstr>メイリオ</vt:lpstr>
      <vt:lpstr>游ゴシック</vt:lpstr>
      <vt:lpstr>Arial</vt:lpstr>
      <vt:lpstr>Calibri</vt:lpstr>
      <vt:lpstr>flat1</vt:lpstr>
      <vt:lpstr>課題解決の対象一覧</vt:lpstr>
      <vt:lpstr>No7：既契約マイページへの帳票搭載 </vt:lpstr>
      <vt:lpstr>No7：既契約マイページへの帳票搭載 </vt:lpstr>
      <vt:lpstr>No10：同時申込の通算チェック対応 </vt:lpstr>
      <vt:lpstr>No12：本人確認書類の後続アップロード事務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ニッセイ情報テクノロジー株式会社</dc:creator>
  <cp:lastModifiedBy>池本　敬司</cp:lastModifiedBy>
  <cp:revision>3550</cp:revision>
  <cp:lastPrinted>2020-06-24T01:39:00Z</cp:lastPrinted>
  <dcterms:created xsi:type="dcterms:W3CDTF">2014-01-14T11:07:03Z</dcterms:created>
  <dcterms:modified xsi:type="dcterms:W3CDTF">2020-08-06T13:19:34Z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0x01010005EA03D225B10E4AA29239C8B87EF75E</vt:lpwstr>
  </property>
</Properties>
</file>