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4"/>
  </p:notesMasterIdLst>
  <p:sldIdLst>
    <p:sldId id="256" r:id="rId2"/>
    <p:sldId id="275" r:id="rId3"/>
    <p:sldId id="270" r:id="rId4"/>
    <p:sldId id="280" r:id="rId5"/>
    <p:sldId id="272" r:id="rId6"/>
    <p:sldId id="271" r:id="rId7"/>
    <p:sldId id="277" r:id="rId8"/>
    <p:sldId id="276" r:id="rId9"/>
    <p:sldId id="273" r:id="rId10"/>
    <p:sldId id="274" r:id="rId11"/>
    <p:sldId id="279" r:id="rId12"/>
    <p:sldId id="27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 id="275"/>
            <p14:sldId id="270"/>
            <p14:sldId id="280"/>
            <p14:sldId id="272"/>
            <p14:sldId id="271"/>
            <p14:sldId id="277"/>
            <p14:sldId id="276"/>
            <p14:sldId id="273"/>
            <p14:sldId id="274"/>
            <p14:sldId id="279"/>
            <p14:sldId id="278"/>
          </p14:sldIdLst>
        </p14:section>
        <p14:section name="本文" id="{22EEA12D-CD3B-4DA5-A95E-F4CD8908C5D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3794" autoAdjust="0"/>
  </p:normalViewPr>
  <p:slideViewPr>
    <p:cSldViewPr snapToGrid="0">
      <p:cViewPr varScale="1">
        <p:scale>
          <a:sx n="104" d="100"/>
          <a:sy n="104" d="100"/>
        </p:scale>
        <p:origin x="90" y="1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2</a:t>
            </a:fld>
            <a:endParaRPr kumimoji="1" lang="ja-JP" altLang="en-US"/>
          </a:p>
        </p:txBody>
      </p:sp>
    </p:spTree>
    <p:extLst>
      <p:ext uri="{BB962C8B-B14F-4D97-AF65-F5344CB8AC3E}">
        <p14:creationId xmlns:p14="http://schemas.microsoft.com/office/powerpoint/2010/main" val="385406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3</a:t>
            </a:fld>
            <a:endParaRPr kumimoji="1" lang="ja-JP" altLang="en-US"/>
          </a:p>
        </p:txBody>
      </p:sp>
    </p:spTree>
    <p:extLst>
      <p:ext uri="{BB962C8B-B14F-4D97-AF65-F5344CB8AC3E}">
        <p14:creationId xmlns:p14="http://schemas.microsoft.com/office/powerpoint/2010/main" val="375375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5</a:t>
            </a:fld>
            <a:endParaRPr kumimoji="1" lang="ja-JP" altLang="en-US"/>
          </a:p>
        </p:txBody>
      </p:sp>
    </p:spTree>
    <p:extLst>
      <p:ext uri="{BB962C8B-B14F-4D97-AF65-F5344CB8AC3E}">
        <p14:creationId xmlns:p14="http://schemas.microsoft.com/office/powerpoint/2010/main" val="303493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6</a:t>
            </a:fld>
            <a:endParaRPr kumimoji="1" lang="ja-JP" altLang="en-US"/>
          </a:p>
        </p:txBody>
      </p:sp>
    </p:spTree>
    <p:extLst>
      <p:ext uri="{BB962C8B-B14F-4D97-AF65-F5344CB8AC3E}">
        <p14:creationId xmlns:p14="http://schemas.microsoft.com/office/powerpoint/2010/main" val="733403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dirty="0"/>
              <a:t>Sasuke Financial Lab</a:t>
            </a:r>
            <a:r>
              <a:rPr lang="ja-JP" altLang="en-US" dirty="0"/>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dirty="0"/>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51" r:id="rId1"/>
    <p:sldLayoutId id="2147483653"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65368;&#65368;&#65368;&#65368;&#65368;@sasukefinla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asuke-fl.backlog.com/projects/SASUKE_PROJ_H873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531029" y="2802529"/>
            <a:ext cx="4898431" cy="701675"/>
          </a:xfrm>
          <a:prstGeom prst="rect">
            <a:avLst/>
          </a:prstGeom>
        </p:spPr>
        <p:txBody>
          <a:bodyPr/>
          <a:lstStyle/>
          <a:p>
            <a:pPr algn="l"/>
            <a:r>
              <a:rPr kumimoji="1" lang="ja-JP" altLang="en-US" sz="3600" b="1" dirty="0">
                <a:latin typeface="メイリオ" panose="020B0604030504040204" pitchFamily="50" charset="-128"/>
                <a:ea typeface="メイリオ" panose="020B0604030504040204" pitchFamily="50" charset="-128"/>
              </a:rPr>
              <a:t>プロジェクト計画書</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2021/01/04</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Ver1.9</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５．進捗管理</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9</a:t>
            </a:fld>
            <a:endParaRPr lang="ja-JP" altLang="en-US" dirty="0"/>
          </a:p>
        </p:txBody>
      </p:sp>
      <p:sp>
        <p:nvSpPr>
          <p:cNvPr id="5" name="コンテンツ プレースホルダー 4">
            <a:extLst>
              <a:ext uri="{FF2B5EF4-FFF2-40B4-BE49-F238E27FC236}">
                <a16:creationId xmlns:a16="http://schemas.microsoft.com/office/drawing/2014/main" id="{9DE2824C-28F5-449C-8B8B-13A2EA2186A8}"/>
              </a:ext>
            </a:extLst>
          </p:cNvPr>
          <p:cNvSpPr>
            <a:spLocks noGrp="1"/>
          </p:cNvSpPr>
          <p:nvPr>
            <p:ph sz="quarter" idx="10"/>
          </p:nvPr>
        </p:nvSpPr>
        <p:spPr/>
        <p:txBody>
          <a:bodyPr/>
          <a:lstStyle/>
          <a:p>
            <a:pPr marL="0" indent="0">
              <a:buNone/>
            </a:pPr>
            <a:r>
              <a:rPr kumimoji="1" lang="ja-JP" altLang="en-US" sz="1400" dirty="0"/>
              <a:t>ここは両社ご相談</a:t>
            </a:r>
            <a:endParaRPr kumimoji="1" lang="en-US" altLang="ja-JP" sz="1400" dirty="0"/>
          </a:p>
          <a:p>
            <a:pPr marL="0" indent="0">
              <a:buNone/>
            </a:pPr>
            <a:r>
              <a:rPr lang="ja-JP" altLang="en-US" sz="1400" dirty="0"/>
              <a:t>最終版のはなさくへの報告はサスケ側で取りまとめ報告致しますが、</a:t>
            </a:r>
            <a:r>
              <a:rPr lang="en-US" altLang="ja-JP" sz="1400" dirty="0"/>
              <a:t>EVM</a:t>
            </a:r>
            <a:r>
              <a:rPr lang="ja-JP" altLang="en-US" sz="1400" dirty="0"/>
              <a:t>形式（単位</a:t>
            </a:r>
            <a:r>
              <a:rPr lang="en-US" altLang="ja-JP" sz="1400" dirty="0"/>
              <a:t>:</a:t>
            </a:r>
            <a:r>
              <a:rPr lang="ja-JP" altLang="en-US" sz="1400" dirty="0"/>
              <a:t>人日）での報告となっております。</a:t>
            </a:r>
            <a:endParaRPr lang="en-US" altLang="ja-JP" sz="1400" dirty="0"/>
          </a:p>
          <a:p>
            <a:pPr marL="0" indent="0">
              <a:buNone/>
            </a:pPr>
            <a:endParaRPr lang="en-US" altLang="ja-JP" sz="1400" dirty="0"/>
          </a:p>
          <a:p>
            <a:pPr marL="0" indent="0">
              <a:buNone/>
            </a:pPr>
            <a:r>
              <a:rPr lang="ja-JP" altLang="en-US" sz="1400" dirty="0"/>
              <a:t>以下、他領域ですが報告の参考です。（最終的にサスケ側でこのような形式で報告をしている）</a:t>
            </a:r>
            <a:endParaRPr lang="en-US" altLang="ja-JP" sz="1400" dirty="0"/>
          </a:p>
          <a:p>
            <a:pPr marL="0" indent="0">
              <a:buNone/>
            </a:pPr>
            <a:endParaRPr lang="en-US" altLang="ja-JP" sz="2000" dirty="0"/>
          </a:p>
        </p:txBody>
      </p:sp>
      <p:pic>
        <p:nvPicPr>
          <p:cNvPr id="6" name="図 5">
            <a:extLst>
              <a:ext uri="{FF2B5EF4-FFF2-40B4-BE49-F238E27FC236}">
                <a16:creationId xmlns:a16="http://schemas.microsoft.com/office/drawing/2014/main" id="{4F653F73-9DC2-4565-B7D2-7E21B36EB924}"/>
              </a:ext>
            </a:extLst>
          </p:cNvPr>
          <p:cNvPicPr>
            <a:picLocks noChangeAspect="1"/>
          </p:cNvPicPr>
          <p:nvPr/>
        </p:nvPicPr>
        <p:blipFill>
          <a:blip r:embed="rId2"/>
          <a:stretch>
            <a:fillRect/>
          </a:stretch>
        </p:blipFill>
        <p:spPr>
          <a:xfrm>
            <a:off x="723778" y="2188188"/>
            <a:ext cx="10446246" cy="4278873"/>
          </a:xfrm>
          <a:prstGeom prst="rect">
            <a:avLst/>
          </a:prstGeom>
        </p:spPr>
      </p:pic>
    </p:spTree>
    <p:extLst>
      <p:ext uri="{BB962C8B-B14F-4D97-AF65-F5344CB8AC3E}">
        <p14:creationId xmlns:p14="http://schemas.microsoft.com/office/powerpoint/2010/main" val="407417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６．</a:t>
            </a:r>
            <a:r>
              <a:rPr lang="en-US" altLang="ja-JP" dirty="0"/>
              <a:t>SA/UI</a:t>
            </a:r>
            <a:r>
              <a:rPr lang="ja-JP" altLang="en-US" dirty="0"/>
              <a:t>工程の設計連携</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10</a:t>
            </a:fld>
            <a:endParaRPr lang="ja-JP" altLang="en-US" dirty="0"/>
          </a:p>
        </p:txBody>
      </p:sp>
      <p:sp>
        <p:nvSpPr>
          <p:cNvPr id="5" name="コンテンツ プレースホルダー 4">
            <a:extLst>
              <a:ext uri="{FF2B5EF4-FFF2-40B4-BE49-F238E27FC236}">
                <a16:creationId xmlns:a16="http://schemas.microsoft.com/office/drawing/2014/main" id="{9DE2824C-28F5-449C-8B8B-13A2EA2186A8}"/>
              </a:ext>
            </a:extLst>
          </p:cNvPr>
          <p:cNvSpPr>
            <a:spLocks noGrp="1"/>
          </p:cNvSpPr>
          <p:nvPr>
            <p:ph sz="quarter" idx="10"/>
          </p:nvPr>
        </p:nvSpPr>
        <p:spPr>
          <a:xfrm>
            <a:off x="345223" y="941294"/>
            <a:ext cx="11523846" cy="5525767"/>
          </a:xfrm>
        </p:spPr>
        <p:txBody>
          <a:bodyPr/>
          <a:lstStyle/>
          <a:p>
            <a:pPr marL="0" indent="0">
              <a:buNone/>
            </a:pPr>
            <a:r>
              <a:rPr lang="en-US" altLang="ja-JP" sz="2000" dirty="0"/>
              <a:t>SA/UI</a:t>
            </a:r>
            <a:r>
              <a:rPr lang="ja-JP" altLang="en-US" sz="2000" dirty="0"/>
              <a:t>工程で作成した各種設計書について、複雑なところは対面を用いて説明をした方が</a:t>
            </a:r>
            <a:endParaRPr lang="en-US" altLang="ja-JP" sz="2000" dirty="0"/>
          </a:p>
          <a:p>
            <a:pPr marL="0" indent="0">
              <a:buNone/>
            </a:pPr>
            <a:r>
              <a:rPr lang="ja-JP" altLang="en-US" sz="2000" dirty="0"/>
              <a:t>各社キャッチアップが早くなると考えております。</a:t>
            </a:r>
            <a:endParaRPr lang="en-US" altLang="ja-JP" sz="2000" dirty="0"/>
          </a:p>
          <a:p>
            <a:pPr marL="0" indent="0">
              <a:buNone/>
            </a:pPr>
            <a:r>
              <a:rPr lang="ja-JP" altLang="en-US" sz="2000" dirty="0"/>
              <a:t>その進め方について、議論させてください。</a:t>
            </a:r>
            <a:endParaRPr lang="en-US" altLang="ja-JP" sz="2000" dirty="0"/>
          </a:p>
          <a:p>
            <a:pPr marL="0" indent="0">
              <a:buNone/>
            </a:pPr>
            <a:endParaRPr lang="en-US" altLang="ja-JP" sz="2000" dirty="0"/>
          </a:p>
        </p:txBody>
      </p:sp>
    </p:spTree>
    <p:extLst>
      <p:ext uri="{BB962C8B-B14F-4D97-AF65-F5344CB8AC3E}">
        <p14:creationId xmlns:p14="http://schemas.microsoft.com/office/powerpoint/2010/main" val="264306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６．成果物レビューについて</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9DE2824C-28F5-449C-8B8B-13A2EA2186A8}"/>
              </a:ext>
            </a:extLst>
          </p:cNvPr>
          <p:cNvSpPr>
            <a:spLocks noGrp="1"/>
          </p:cNvSpPr>
          <p:nvPr>
            <p:ph sz="quarter" idx="10"/>
          </p:nvPr>
        </p:nvSpPr>
        <p:spPr>
          <a:xfrm>
            <a:off x="345223" y="977153"/>
            <a:ext cx="11523846" cy="5489908"/>
          </a:xfrm>
        </p:spPr>
        <p:txBody>
          <a:bodyPr/>
          <a:lstStyle/>
          <a:p>
            <a:pPr marL="0" indent="0">
              <a:buNone/>
            </a:pPr>
            <a:r>
              <a:rPr lang="ja-JP" altLang="en-US" sz="2000" dirty="0"/>
              <a:t>こちらについても</a:t>
            </a:r>
            <a:r>
              <a:rPr lang="ja-JP" altLang="en-US" sz="2000"/>
              <a:t>、はなさく側より要望がきておりますので、その内容をお伝えし議論させてください。</a:t>
            </a:r>
            <a:endParaRPr lang="en-US" altLang="ja-JP" sz="2000" dirty="0"/>
          </a:p>
        </p:txBody>
      </p:sp>
    </p:spTree>
    <p:extLst>
      <p:ext uri="{BB962C8B-B14F-4D97-AF65-F5344CB8AC3E}">
        <p14:creationId xmlns:p14="http://schemas.microsoft.com/office/powerpoint/2010/main" val="3321197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１．はじめに</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1</a:t>
            </a:fld>
            <a:endParaRPr lang="ja-JP" altLang="en-US" dirty="0"/>
          </a:p>
        </p:txBody>
      </p:sp>
      <p:graphicFrame>
        <p:nvGraphicFramePr>
          <p:cNvPr id="10" name="Group 55">
            <a:extLst>
              <a:ext uri="{FF2B5EF4-FFF2-40B4-BE49-F238E27FC236}">
                <a16:creationId xmlns:a16="http://schemas.microsoft.com/office/drawing/2014/main" id="{B9BE161A-53E1-4359-A6B2-934ADF132763}"/>
              </a:ext>
            </a:extLst>
          </p:cNvPr>
          <p:cNvGraphicFramePr>
            <a:graphicFrameLocks noGrp="1"/>
          </p:cNvGraphicFramePr>
          <p:nvPr>
            <p:extLst>
              <p:ext uri="{D42A27DB-BD31-4B8C-83A1-F6EECF244321}">
                <p14:modId xmlns:p14="http://schemas.microsoft.com/office/powerpoint/2010/main" val="1157057334"/>
              </p:ext>
            </p:extLst>
          </p:nvPr>
        </p:nvGraphicFramePr>
        <p:xfrm>
          <a:off x="399405" y="936422"/>
          <a:ext cx="11447372" cy="1211376"/>
        </p:xfrm>
        <a:graphic>
          <a:graphicData uri="http://schemas.openxmlformats.org/drawingml/2006/table">
            <a:tbl>
              <a:tblPr/>
              <a:tblGrid>
                <a:gridCol w="11447372">
                  <a:extLst>
                    <a:ext uri="{9D8B030D-6E8A-4147-A177-3AD203B41FA5}">
                      <a16:colId xmlns:a16="http://schemas.microsoft.com/office/drawing/2014/main" val="20000"/>
                    </a:ext>
                  </a:extLst>
                </a:gridCol>
              </a:tblGrid>
              <a:tr h="357528">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プロジェクト名</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6022">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n-lt"/>
                          <a:ea typeface="+mn-ea"/>
                        </a:rPr>
                        <a:t>本プロジェクトの名称を略称表記する場合は「</a:t>
                      </a:r>
                      <a:r>
                        <a:rPr kumimoji="1" lang="en-US" altLang="ja-JP" sz="1600" dirty="0" err="1">
                          <a:solidFill>
                            <a:schemeClr val="tx1"/>
                          </a:solidFill>
                          <a:latin typeface="+mn-lt"/>
                          <a:ea typeface="+mn-ea"/>
                        </a:rPr>
                        <a:t>WebD</a:t>
                      </a:r>
                      <a:r>
                        <a:rPr kumimoji="1" lang="ja-JP" altLang="en-US" sz="1600" dirty="0">
                          <a:solidFill>
                            <a:schemeClr val="tx1"/>
                          </a:solidFill>
                          <a:latin typeface="+mn-lt"/>
                          <a:ea typeface="+mn-ea"/>
                        </a:rPr>
                        <a:t>販売」とし、正式表記する場合は「</a:t>
                      </a:r>
                      <a:r>
                        <a:rPr kumimoji="1" lang="en-US" altLang="ja-JP" sz="1600" dirty="0">
                          <a:solidFill>
                            <a:schemeClr val="tx1"/>
                          </a:solidFill>
                          <a:latin typeface="+mn-lt"/>
                          <a:ea typeface="+mn-ea"/>
                        </a:rPr>
                        <a:t>Web</a:t>
                      </a:r>
                      <a:r>
                        <a:rPr kumimoji="1" lang="ja-JP" altLang="en-US" sz="1600" dirty="0">
                          <a:solidFill>
                            <a:schemeClr val="tx1"/>
                          </a:solidFill>
                          <a:latin typeface="+mn-lt"/>
                          <a:ea typeface="+mn-ea"/>
                        </a:rPr>
                        <a:t>ダイレクト販売」とする。</a:t>
                      </a:r>
                      <a:endParaRPr kumimoji="1" lang="en-US" altLang="ja-JP" sz="1600" dirty="0">
                        <a:solidFill>
                          <a:schemeClr val="tx1"/>
                        </a:solidFill>
                        <a:latin typeface="+mn-lt"/>
                        <a:ea typeface="+mn-ea"/>
                      </a:endParaRPr>
                    </a:p>
                    <a:p>
                      <a:pPr marL="179388" indent="-179388">
                        <a:lnSpc>
                          <a:spcPct val="150000"/>
                        </a:lnSpc>
                        <a:spcBef>
                          <a:spcPts val="0"/>
                        </a:spcBef>
                        <a:buFont typeface="Wingdings" panose="05000000000000000000" pitchFamily="2" charset="2"/>
                        <a:buChar char="ü"/>
                      </a:pPr>
                      <a:r>
                        <a:rPr kumimoji="1" lang="ja-JP" altLang="en-US" sz="1600" dirty="0">
                          <a:solidFill>
                            <a:schemeClr val="tx1"/>
                          </a:solidFill>
                          <a:latin typeface="+mn-lt"/>
                          <a:ea typeface="+mn-ea"/>
                        </a:rPr>
                        <a:t>作成するドキュメントに応じて略称と正式名称を使い分ける。</a:t>
                      </a: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206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56;p13">
            <a:extLst>
              <a:ext uri="{FF2B5EF4-FFF2-40B4-BE49-F238E27FC236}">
                <a16:creationId xmlns:a16="http://schemas.microsoft.com/office/drawing/2014/main" id="{80CCD002-654A-48AA-8DC6-802860CEBDDE}"/>
              </a:ext>
            </a:extLst>
          </p:cNvPr>
          <p:cNvSpPr/>
          <p:nvPr/>
        </p:nvSpPr>
        <p:spPr>
          <a:xfrm>
            <a:off x="643102" y="3774631"/>
            <a:ext cx="4753894" cy="2757583"/>
          </a:xfrm>
          <a:prstGeom prst="roundRect">
            <a:avLst>
              <a:gd name="adj" fmla="val 8687"/>
            </a:avLst>
          </a:prstGeom>
          <a:solidFill>
            <a:schemeClr val="bg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ja-JP" altLang="en-US" sz="1200" dirty="0"/>
              <a:t>株式会社 テコテック</a:t>
            </a:r>
            <a:endParaRPr sz="1200" dirty="0"/>
          </a:p>
        </p:txBody>
      </p:sp>
      <p:sp>
        <p:nvSpPr>
          <p:cNvPr id="14" name="Google Shape;56;p13">
            <a:extLst>
              <a:ext uri="{FF2B5EF4-FFF2-40B4-BE49-F238E27FC236}">
                <a16:creationId xmlns:a16="http://schemas.microsoft.com/office/drawing/2014/main" id="{FDE84D71-AD54-4584-8858-3FEAE3C5AE16}"/>
              </a:ext>
            </a:extLst>
          </p:cNvPr>
          <p:cNvSpPr/>
          <p:nvPr/>
        </p:nvSpPr>
        <p:spPr>
          <a:xfrm>
            <a:off x="659611" y="802727"/>
            <a:ext cx="4753894" cy="2695829"/>
          </a:xfrm>
          <a:prstGeom prst="roundRect">
            <a:avLst>
              <a:gd name="adj" fmla="val 8687"/>
            </a:avLst>
          </a:prstGeom>
          <a:solidFill>
            <a:schemeClr val="bg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US" sz="1200" dirty="0" err="1"/>
              <a:t>Sasuke</a:t>
            </a:r>
            <a:r>
              <a:rPr lang="en-US" sz="1200" dirty="0"/>
              <a:t> Financial Lab </a:t>
            </a:r>
            <a:r>
              <a:rPr lang="ja-JP" altLang="en-US" sz="1200" dirty="0"/>
              <a:t>株式会社</a:t>
            </a:r>
            <a:endParaRPr sz="1200" dirty="0"/>
          </a:p>
        </p:txBody>
      </p:sp>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１．体制図（主要メンバー）（</a:t>
            </a:r>
            <a:r>
              <a:rPr lang="en-US" altLang="ja-JP" dirty="0"/>
              <a:t>※</a:t>
            </a:r>
            <a:r>
              <a:rPr lang="ja-JP" altLang="en-US" dirty="0"/>
              <a:t>当初）</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2</a:t>
            </a:fld>
            <a:endParaRPr lang="ja-JP" altLang="en-US" dirty="0"/>
          </a:p>
        </p:txBody>
      </p:sp>
      <p:sp>
        <p:nvSpPr>
          <p:cNvPr id="5" name="コンテンツ プレースホルダー 4">
            <a:extLst>
              <a:ext uri="{FF2B5EF4-FFF2-40B4-BE49-F238E27FC236}">
                <a16:creationId xmlns:a16="http://schemas.microsoft.com/office/drawing/2014/main" id="{9DE2824C-28F5-449C-8B8B-13A2EA2186A8}"/>
              </a:ext>
            </a:extLst>
          </p:cNvPr>
          <p:cNvSpPr>
            <a:spLocks noGrp="1"/>
          </p:cNvSpPr>
          <p:nvPr>
            <p:ph sz="quarter" idx="10"/>
          </p:nvPr>
        </p:nvSpPr>
        <p:spPr/>
        <p:txBody>
          <a:bodyPr/>
          <a:lstStyle/>
          <a:p>
            <a:pPr marL="0" indent="0">
              <a:buNone/>
            </a:pPr>
            <a:endParaRPr kumimoji="1" lang="en-US" altLang="ja-JP" sz="2000" dirty="0"/>
          </a:p>
          <a:p>
            <a:pPr marL="0" indent="0">
              <a:buNone/>
            </a:pPr>
            <a:endParaRPr kumimoji="1" lang="ja-JP" altLang="en-US" sz="2000" dirty="0"/>
          </a:p>
        </p:txBody>
      </p:sp>
      <p:sp>
        <p:nvSpPr>
          <p:cNvPr id="10" name="Google Shape;60;p13">
            <a:extLst>
              <a:ext uri="{FF2B5EF4-FFF2-40B4-BE49-F238E27FC236}">
                <a16:creationId xmlns:a16="http://schemas.microsoft.com/office/drawing/2014/main" id="{D2B51AA5-D10D-4D0D-9EFA-592BC15FF013}"/>
              </a:ext>
            </a:extLst>
          </p:cNvPr>
          <p:cNvSpPr/>
          <p:nvPr/>
        </p:nvSpPr>
        <p:spPr>
          <a:xfrm>
            <a:off x="2592264" y="125751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白石</a:t>
            </a:r>
            <a:endParaRPr lang="en-US" altLang="ja-JP" sz="1100" dirty="0"/>
          </a:p>
        </p:txBody>
      </p:sp>
      <p:sp>
        <p:nvSpPr>
          <p:cNvPr id="12" name="Google Shape;61;p13">
            <a:extLst>
              <a:ext uri="{FF2B5EF4-FFF2-40B4-BE49-F238E27FC236}">
                <a16:creationId xmlns:a16="http://schemas.microsoft.com/office/drawing/2014/main" id="{9142359C-18A4-4153-B72F-311275C2B5BD}"/>
              </a:ext>
            </a:extLst>
          </p:cNvPr>
          <p:cNvSpPr/>
          <p:nvPr/>
        </p:nvSpPr>
        <p:spPr>
          <a:xfrm>
            <a:off x="2592264" y="119737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dirty="0">
                <a:solidFill>
                  <a:srgbClr val="F3F3F3"/>
                </a:solidFill>
              </a:rPr>
              <a:t>PM</a:t>
            </a:r>
            <a:endParaRPr sz="900" b="1" dirty="0">
              <a:solidFill>
                <a:srgbClr val="F3F3F3"/>
              </a:solidFill>
            </a:endParaRPr>
          </a:p>
        </p:txBody>
      </p:sp>
      <p:sp>
        <p:nvSpPr>
          <p:cNvPr id="16" name="Google Shape;56;p13">
            <a:extLst>
              <a:ext uri="{FF2B5EF4-FFF2-40B4-BE49-F238E27FC236}">
                <a16:creationId xmlns:a16="http://schemas.microsoft.com/office/drawing/2014/main" id="{8B77FC30-4B25-4A7C-B5E8-19D11657799A}"/>
              </a:ext>
            </a:extLst>
          </p:cNvPr>
          <p:cNvSpPr/>
          <p:nvPr/>
        </p:nvSpPr>
        <p:spPr>
          <a:xfrm>
            <a:off x="6691962" y="772603"/>
            <a:ext cx="4755121" cy="2765927"/>
          </a:xfrm>
          <a:prstGeom prst="roundRect">
            <a:avLst>
              <a:gd name="adj" fmla="val 8687"/>
            </a:avLst>
          </a:prstGeom>
          <a:solidFill>
            <a:schemeClr val="bg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ja-JP" altLang="en-US" sz="1200" dirty="0"/>
              <a:t>はなさく生命保険株式会社　</a:t>
            </a:r>
            <a:r>
              <a:rPr lang="en-US" altLang="ja-JP" sz="1200" dirty="0"/>
              <a:t>CS</a:t>
            </a:r>
            <a:r>
              <a:rPr lang="ja-JP" altLang="en-US" sz="1200" dirty="0"/>
              <a:t>戦略部</a:t>
            </a:r>
            <a:endParaRPr sz="1200" dirty="0"/>
          </a:p>
        </p:txBody>
      </p:sp>
      <p:sp>
        <p:nvSpPr>
          <p:cNvPr id="18" name="Google Shape;60;p13">
            <a:extLst>
              <a:ext uri="{FF2B5EF4-FFF2-40B4-BE49-F238E27FC236}">
                <a16:creationId xmlns:a16="http://schemas.microsoft.com/office/drawing/2014/main" id="{E425D66E-5BD8-4701-89A7-D5C2D4132C4F}"/>
              </a:ext>
            </a:extLst>
          </p:cNvPr>
          <p:cNvSpPr/>
          <p:nvPr/>
        </p:nvSpPr>
        <p:spPr>
          <a:xfrm>
            <a:off x="1428110" y="125751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遠藤</a:t>
            </a:r>
            <a:endParaRPr lang="en-US" altLang="ja-JP" sz="1100" dirty="0"/>
          </a:p>
        </p:txBody>
      </p:sp>
      <p:sp>
        <p:nvSpPr>
          <p:cNvPr id="20" name="Google Shape;61;p13">
            <a:extLst>
              <a:ext uri="{FF2B5EF4-FFF2-40B4-BE49-F238E27FC236}">
                <a16:creationId xmlns:a16="http://schemas.microsoft.com/office/drawing/2014/main" id="{1C9B57C3-C16E-4F1A-A539-7329E29D823E}"/>
              </a:ext>
            </a:extLst>
          </p:cNvPr>
          <p:cNvSpPr/>
          <p:nvPr/>
        </p:nvSpPr>
        <p:spPr>
          <a:xfrm>
            <a:off x="1428110" y="119737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900" b="1" dirty="0">
                <a:solidFill>
                  <a:srgbClr val="F3F3F3"/>
                </a:solidFill>
              </a:rPr>
              <a:t>統括</a:t>
            </a:r>
            <a:endParaRPr sz="900" b="1" dirty="0">
              <a:solidFill>
                <a:srgbClr val="F3F3F3"/>
              </a:solidFill>
            </a:endParaRPr>
          </a:p>
        </p:txBody>
      </p:sp>
      <p:sp>
        <p:nvSpPr>
          <p:cNvPr id="28" name="Google Shape;60;p13">
            <a:extLst>
              <a:ext uri="{FF2B5EF4-FFF2-40B4-BE49-F238E27FC236}">
                <a16:creationId xmlns:a16="http://schemas.microsoft.com/office/drawing/2014/main" id="{DF4E3095-880E-4DFC-974F-AC212D6B3FF2}"/>
              </a:ext>
            </a:extLst>
          </p:cNvPr>
          <p:cNvSpPr/>
          <p:nvPr/>
        </p:nvSpPr>
        <p:spPr>
          <a:xfrm>
            <a:off x="4289127" y="2851836"/>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36000" tIns="36000" rIns="36000" bIns="36000"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田村</a:t>
            </a:r>
            <a:endParaRPr lang="en-US" altLang="ja-JP" sz="1100" dirty="0"/>
          </a:p>
          <a:p>
            <a:pPr marL="0" lvl="0" indent="0" algn="ctr" rtl="0">
              <a:spcBef>
                <a:spcPts val="0"/>
              </a:spcBef>
              <a:spcAft>
                <a:spcPts val="0"/>
              </a:spcAft>
              <a:buNone/>
            </a:pPr>
            <a:r>
              <a:rPr lang="ja-JP" altLang="en-US" sz="1100" dirty="0"/>
              <a:t>（遠藤）</a:t>
            </a:r>
            <a:endParaRPr lang="en-US" altLang="ja-JP" sz="1100" dirty="0"/>
          </a:p>
        </p:txBody>
      </p:sp>
      <p:sp>
        <p:nvSpPr>
          <p:cNvPr id="30" name="Google Shape;61;p13">
            <a:extLst>
              <a:ext uri="{FF2B5EF4-FFF2-40B4-BE49-F238E27FC236}">
                <a16:creationId xmlns:a16="http://schemas.microsoft.com/office/drawing/2014/main" id="{AB8A1193-13FF-4E73-89F7-358841AE9EC6}"/>
              </a:ext>
            </a:extLst>
          </p:cNvPr>
          <p:cNvSpPr/>
          <p:nvPr/>
        </p:nvSpPr>
        <p:spPr>
          <a:xfrm>
            <a:off x="4289127" y="2791698"/>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700" b="1" dirty="0">
                <a:solidFill>
                  <a:srgbClr val="F3F3F3"/>
                </a:solidFill>
              </a:rPr>
              <a:t>インフラ</a:t>
            </a:r>
            <a:endParaRPr sz="700" b="1" dirty="0">
              <a:solidFill>
                <a:srgbClr val="F3F3F3"/>
              </a:solidFill>
            </a:endParaRPr>
          </a:p>
        </p:txBody>
      </p:sp>
      <p:sp>
        <p:nvSpPr>
          <p:cNvPr id="31" name="コンテンツ プレースホルダー 4">
            <a:extLst>
              <a:ext uri="{FF2B5EF4-FFF2-40B4-BE49-F238E27FC236}">
                <a16:creationId xmlns:a16="http://schemas.microsoft.com/office/drawing/2014/main" id="{24F73B26-8A5B-4AB7-8669-4FBE44B1460B}"/>
              </a:ext>
            </a:extLst>
          </p:cNvPr>
          <p:cNvSpPr txBox="1">
            <a:spLocks/>
          </p:cNvSpPr>
          <p:nvPr/>
        </p:nvSpPr>
        <p:spPr>
          <a:xfrm>
            <a:off x="2112048" y="809397"/>
            <a:ext cx="11523846" cy="5685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a:p>
          <a:p>
            <a:pPr marL="0" indent="0">
              <a:buFont typeface="Arial" panose="020B0604020202020204" pitchFamily="34" charset="0"/>
              <a:buNone/>
            </a:pPr>
            <a:endParaRPr lang="en-US" altLang="ja-JP" sz="2000"/>
          </a:p>
          <a:p>
            <a:pPr marL="0" indent="0">
              <a:buFont typeface="Arial" panose="020B0604020202020204" pitchFamily="34" charset="0"/>
              <a:buNone/>
            </a:pPr>
            <a:endParaRPr lang="ja-JP" altLang="en-US" sz="2000" dirty="0"/>
          </a:p>
        </p:txBody>
      </p:sp>
      <p:sp>
        <p:nvSpPr>
          <p:cNvPr id="32" name="Google Shape;60;p13">
            <a:extLst>
              <a:ext uri="{FF2B5EF4-FFF2-40B4-BE49-F238E27FC236}">
                <a16:creationId xmlns:a16="http://schemas.microsoft.com/office/drawing/2014/main" id="{68E03FD2-D931-45CE-BD67-656B876115EA}"/>
              </a:ext>
            </a:extLst>
          </p:cNvPr>
          <p:cNvSpPr/>
          <p:nvPr/>
        </p:nvSpPr>
        <p:spPr>
          <a:xfrm>
            <a:off x="1016809" y="2828470"/>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須永</a:t>
            </a:r>
            <a:endParaRPr lang="en-US" altLang="ja-JP" sz="1100" dirty="0"/>
          </a:p>
        </p:txBody>
      </p:sp>
      <p:sp>
        <p:nvSpPr>
          <p:cNvPr id="33" name="Google Shape;61;p13">
            <a:extLst>
              <a:ext uri="{FF2B5EF4-FFF2-40B4-BE49-F238E27FC236}">
                <a16:creationId xmlns:a16="http://schemas.microsoft.com/office/drawing/2014/main" id="{2B19A88A-53D6-4AEA-BF7C-7B6D46A66A77}"/>
              </a:ext>
            </a:extLst>
          </p:cNvPr>
          <p:cNvSpPr/>
          <p:nvPr/>
        </p:nvSpPr>
        <p:spPr>
          <a:xfrm>
            <a:off x="1016809" y="2768332"/>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フロントエンド</a:t>
            </a:r>
            <a:endParaRPr lang="en-US" altLang="ja-JP" sz="700" b="1" dirty="0">
              <a:solidFill>
                <a:srgbClr val="F3F3F3"/>
              </a:solidFill>
            </a:endParaRPr>
          </a:p>
        </p:txBody>
      </p:sp>
      <p:sp>
        <p:nvSpPr>
          <p:cNvPr id="35" name="コンテンツ プレースホルダー 4">
            <a:extLst>
              <a:ext uri="{FF2B5EF4-FFF2-40B4-BE49-F238E27FC236}">
                <a16:creationId xmlns:a16="http://schemas.microsoft.com/office/drawing/2014/main" id="{90020707-17E1-43A8-B5D6-CAE255475ED6}"/>
              </a:ext>
            </a:extLst>
          </p:cNvPr>
          <p:cNvSpPr txBox="1">
            <a:spLocks/>
          </p:cNvSpPr>
          <p:nvPr/>
        </p:nvSpPr>
        <p:spPr>
          <a:xfrm>
            <a:off x="3892780" y="820228"/>
            <a:ext cx="11523846" cy="5685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a:p>
          <a:p>
            <a:pPr marL="0" indent="0">
              <a:buFont typeface="Arial" panose="020B0604020202020204" pitchFamily="34" charset="0"/>
              <a:buNone/>
            </a:pPr>
            <a:endParaRPr lang="en-US" altLang="ja-JP" sz="2000"/>
          </a:p>
          <a:p>
            <a:pPr marL="0" indent="0">
              <a:buFont typeface="Arial" panose="020B0604020202020204" pitchFamily="34" charset="0"/>
              <a:buNone/>
            </a:pPr>
            <a:endParaRPr lang="ja-JP" altLang="en-US" sz="2000" dirty="0"/>
          </a:p>
        </p:txBody>
      </p:sp>
      <p:sp>
        <p:nvSpPr>
          <p:cNvPr id="37" name="Google Shape;60;p13">
            <a:extLst>
              <a:ext uri="{FF2B5EF4-FFF2-40B4-BE49-F238E27FC236}">
                <a16:creationId xmlns:a16="http://schemas.microsoft.com/office/drawing/2014/main" id="{F3571339-4BFB-4B34-9055-9D911D7C1289}"/>
              </a:ext>
            </a:extLst>
          </p:cNvPr>
          <p:cNvSpPr/>
          <p:nvPr/>
        </p:nvSpPr>
        <p:spPr>
          <a:xfrm>
            <a:off x="2107873" y="2834346"/>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石井</a:t>
            </a:r>
            <a:endParaRPr lang="en-US" altLang="ja-JP" sz="1100" dirty="0"/>
          </a:p>
        </p:txBody>
      </p:sp>
      <p:sp>
        <p:nvSpPr>
          <p:cNvPr id="39" name="Google Shape;61;p13">
            <a:extLst>
              <a:ext uri="{FF2B5EF4-FFF2-40B4-BE49-F238E27FC236}">
                <a16:creationId xmlns:a16="http://schemas.microsoft.com/office/drawing/2014/main" id="{751C9524-55AE-476D-A76F-4F8669E40E88}"/>
              </a:ext>
            </a:extLst>
          </p:cNvPr>
          <p:cNvSpPr/>
          <p:nvPr/>
        </p:nvSpPr>
        <p:spPr>
          <a:xfrm>
            <a:off x="2107873" y="2774208"/>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バックエンド</a:t>
            </a:r>
            <a:endParaRPr sz="700" b="1" dirty="0">
              <a:solidFill>
                <a:srgbClr val="F3F3F3"/>
              </a:solidFill>
            </a:endParaRPr>
          </a:p>
        </p:txBody>
      </p:sp>
      <p:sp>
        <p:nvSpPr>
          <p:cNvPr id="41" name="Google Shape;60;p13">
            <a:extLst>
              <a:ext uri="{FF2B5EF4-FFF2-40B4-BE49-F238E27FC236}">
                <a16:creationId xmlns:a16="http://schemas.microsoft.com/office/drawing/2014/main" id="{64DE0817-B897-4C5B-9604-E4D5080EE57A}"/>
              </a:ext>
            </a:extLst>
          </p:cNvPr>
          <p:cNvSpPr/>
          <p:nvPr/>
        </p:nvSpPr>
        <p:spPr>
          <a:xfrm>
            <a:off x="2592264" y="202583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木部</a:t>
            </a:r>
            <a:endParaRPr lang="en-US" altLang="ja-JP" sz="1100" dirty="0"/>
          </a:p>
        </p:txBody>
      </p:sp>
      <p:sp>
        <p:nvSpPr>
          <p:cNvPr id="43" name="Google Shape;61;p13">
            <a:extLst>
              <a:ext uri="{FF2B5EF4-FFF2-40B4-BE49-F238E27FC236}">
                <a16:creationId xmlns:a16="http://schemas.microsoft.com/office/drawing/2014/main" id="{2767AFBF-B811-492E-8AC1-6C7DAFB9A334}"/>
              </a:ext>
            </a:extLst>
          </p:cNvPr>
          <p:cNvSpPr/>
          <p:nvPr/>
        </p:nvSpPr>
        <p:spPr>
          <a:xfrm>
            <a:off x="2592264" y="196569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900" b="1" dirty="0">
                <a:solidFill>
                  <a:srgbClr val="F3F3F3"/>
                </a:solidFill>
              </a:rPr>
              <a:t>PL</a:t>
            </a:r>
            <a:endParaRPr sz="900" b="1" dirty="0">
              <a:solidFill>
                <a:srgbClr val="F3F3F3"/>
              </a:solidFill>
            </a:endParaRPr>
          </a:p>
        </p:txBody>
      </p:sp>
      <p:sp>
        <p:nvSpPr>
          <p:cNvPr id="45" name="Google Shape;60;p13">
            <a:extLst>
              <a:ext uri="{FF2B5EF4-FFF2-40B4-BE49-F238E27FC236}">
                <a16:creationId xmlns:a16="http://schemas.microsoft.com/office/drawing/2014/main" id="{D05922D6-0361-4ACD-8E34-D880D956FD98}"/>
              </a:ext>
            </a:extLst>
          </p:cNvPr>
          <p:cNvSpPr/>
          <p:nvPr/>
        </p:nvSpPr>
        <p:spPr>
          <a:xfrm>
            <a:off x="3197267" y="2847276"/>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大橋</a:t>
            </a:r>
            <a:endParaRPr lang="en-US" altLang="ja-JP" sz="1100" dirty="0"/>
          </a:p>
        </p:txBody>
      </p:sp>
      <p:sp>
        <p:nvSpPr>
          <p:cNvPr id="47" name="Google Shape;61;p13">
            <a:extLst>
              <a:ext uri="{FF2B5EF4-FFF2-40B4-BE49-F238E27FC236}">
                <a16:creationId xmlns:a16="http://schemas.microsoft.com/office/drawing/2014/main" id="{96614DF6-1199-48B5-8C34-1AE1D6226338}"/>
              </a:ext>
            </a:extLst>
          </p:cNvPr>
          <p:cNvSpPr/>
          <p:nvPr/>
        </p:nvSpPr>
        <p:spPr>
          <a:xfrm>
            <a:off x="3197267" y="2787138"/>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en-US" altLang="ja-JP" sz="700" b="1" dirty="0">
                <a:solidFill>
                  <a:srgbClr val="F3F3F3"/>
                </a:solidFill>
              </a:rPr>
              <a:t>UI/UX</a:t>
            </a:r>
            <a:endParaRPr sz="700" b="1" dirty="0">
              <a:solidFill>
                <a:srgbClr val="F3F3F3"/>
              </a:solidFill>
            </a:endParaRPr>
          </a:p>
        </p:txBody>
      </p:sp>
      <p:sp>
        <p:nvSpPr>
          <p:cNvPr id="49" name="Google Shape;56;p13">
            <a:extLst>
              <a:ext uri="{FF2B5EF4-FFF2-40B4-BE49-F238E27FC236}">
                <a16:creationId xmlns:a16="http://schemas.microsoft.com/office/drawing/2014/main" id="{6C24413E-25FC-4749-B10D-186A1D7C6882}"/>
              </a:ext>
            </a:extLst>
          </p:cNvPr>
          <p:cNvSpPr/>
          <p:nvPr/>
        </p:nvSpPr>
        <p:spPr>
          <a:xfrm>
            <a:off x="6691963" y="3776539"/>
            <a:ext cx="4753894" cy="2745209"/>
          </a:xfrm>
          <a:prstGeom prst="roundRect">
            <a:avLst>
              <a:gd name="adj" fmla="val 8687"/>
            </a:avLst>
          </a:prstGeom>
          <a:solidFill>
            <a:schemeClr val="bg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ja-JP" altLang="en-US" sz="1200" dirty="0"/>
              <a:t>株式会社 テクノモバイル </a:t>
            </a:r>
            <a:endParaRPr lang="en-US" altLang="ja-JP" sz="1200" dirty="0"/>
          </a:p>
          <a:p>
            <a:pPr marL="0" lvl="0" indent="0" rtl="0">
              <a:spcBef>
                <a:spcPts val="0"/>
              </a:spcBef>
              <a:spcAft>
                <a:spcPts val="0"/>
              </a:spcAft>
              <a:buNone/>
            </a:pPr>
            <a:endParaRPr sz="1200" dirty="0"/>
          </a:p>
        </p:txBody>
      </p:sp>
      <p:sp>
        <p:nvSpPr>
          <p:cNvPr id="51" name="Google Shape;60;p13">
            <a:extLst>
              <a:ext uri="{FF2B5EF4-FFF2-40B4-BE49-F238E27FC236}">
                <a16:creationId xmlns:a16="http://schemas.microsoft.com/office/drawing/2014/main" id="{6E423CFB-1D78-4A8D-8909-1FB301252894}"/>
              </a:ext>
            </a:extLst>
          </p:cNvPr>
          <p:cNvSpPr/>
          <p:nvPr/>
        </p:nvSpPr>
        <p:spPr>
          <a:xfrm>
            <a:off x="2601325" y="418716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川人</a:t>
            </a:r>
            <a:endParaRPr lang="en-US" altLang="ja-JP" sz="1100" dirty="0"/>
          </a:p>
        </p:txBody>
      </p:sp>
      <p:sp>
        <p:nvSpPr>
          <p:cNvPr id="53" name="Google Shape;61;p13">
            <a:extLst>
              <a:ext uri="{FF2B5EF4-FFF2-40B4-BE49-F238E27FC236}">
                <a16:creationId xmlns:a16="http://schemas.microsoft.com/office/drawing/2014/main" id="{8CBF5F68-0942-4349-9BCF-128CE0917DDC}"/>
              </a:ext>
            </a:extLst>
          </p:cNvPr>
          <p:cNvSpPr/>
          <p:nvPr/>
        </p:nvSpPr>
        <p:spPr>
          <a:xfrm>
            <a:off x="2601325" y="412702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dirty="0">
                <a:solidFill>
                  <a:srgbClr val="F3F3F3"/>
                </a:solidFill>
              </a:rPr>
              <a:t>PM</a:t>
            </a:r>
            <a:endParaRPr sz="900" b="1" dirty="0">
              <a:solidFill>
                <a:srgbClr val="F3F3F3"/>
              </a:solidFill>
            </a:endParaRPr>
          </a:p>
        </p:txBody>
      </p:sp>
      <p:sp>
        <p:nvSpPr>
          <p:cNvPr id="63" name="Google Shape;60;p13">
            <a:extLst>
              <a:ext uri="{FF2B5EF4-FFF2-40B4-BE49-F238E27FC236}">
                <a16:creationId xmlns:a16="http://schemas.microsoft.com/office/drawing/2014/main" id="{92EFE5C7-88BB-440D-90EA-9F452B2D3856}"/>
              </a:ext>
            </a:extLst>
          </p:cNvPr>
          <p:cNvSpPr/>
          <p:nvPr/>
        </p:nvSpPr>
        <p:spPr>
          <a:xfrm>
            <a:off x="2601325" y="4985030"/>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b="0" i="0" dirty="0">
                <a:solidFill>
                  <a:srgbClr val="1D1C1D"/>
                </a:solidFill>
                <a:effectLst/>
                <a:latin typeface="NotoSansJP"/>
              </a:rPr>
              <a:t>飯田</a:t>
            </a:r>
            <a:endParaRPr lang="en-US" altLang="ja-JP" sz="1100" dirty="0"/>
          </a:p>
        </p:txBody>
      </p:sp>
      <p:sp>
        <p:nvSpPr>
          <p:cNvPr id="65" name="Google Shape;61;p13">
            <a:extLst>
              <a:ext uri="{FF2B5EF4-FFF2-40B4-BE49-F238E27FC236}">
                <a16:creationId xmlns:a16="http://schemas.microsoft.com/office/drawing/2014/main" id="{64D00CD8-5EC5-4B45-BB6F-473CBF3E698A}"/>
              </a:ext>
            </a:extLst>
          </p:cNvPr>
          <p:cNvSpPr/>
          <p:nvPr/>
        </p:nvSpPr>
        <p:spPr>
          <a:xfrm>
            <a:off x="2601325" y="4924892"/>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リードエンジニア</a:t>
            </a:r>
            <a:endParaRPr sz="700" b="1" dirty="0">
              <a:solidFill>
                <a:srgbClr val="F3F3F3"/>
              </a:solidFill>
            </a:endParaRPr>
          </a:p>
        </p:txBody>
      </p:sp>
      <p:sp>
        <p:nvSpPr>
          <p:cNvPr id="67" name="Google Shape;60;p13">
            <a:extLst>
              <a:ext uri="{FF2B5EF4-FFF2-40B4-BE49-F238E27FC236}">
                <a16:creationId xmlns:a16="http://schemas.microsoft.com/office/drawing/2014/main" id="{C42C8A99-26A7-4870-B2E0-1FBCB0A06947}"/>
              </a:ext>
            </a:extLst>
          </p:cNvPr>
          <p:cNvSpPr/>
          <p:nvPr/>
        </p:nvSpPr>
        <p:spPr>
          <a:xfrm>
            <a:off x="1607651" y="587315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b="0" i="0" dirty="0">
                <a:solidFill>
                  <a:srgbClr val="1D1C1D"/>
                </a:solidFill>
                <a:effectLst/>
                <a:latin typeface="NotoSansJP"/>
              </a:rPr>
              <a:t>若林</a:t>
            </a:r>
            <a:endParaRPr lang="en-US" altLang="ja-JP" sz="1100" dirty="0"/>
          </a:p>
        </p:txBody>
      </p:sp>
      <p:sp>
        <p:nvSpPr>
          <p:cNvPr id="69" name="Google Shape;61;p13">
            <a:extLst>
              <a:ext uri="{FF2B5EF4-FFF2-40B4-BE49-F238E27FC236}">
                <a16:creationId xmlns:a16="http://schemas.microsoft.com/office/drawing/2014/main" id="{4F0FF22F-CB08-4911-9F73-E1208F3DB768}"/>
              </a:ext>
            </a:extLst>
          </p:cNvPr>
          <p:cNvSpPr/>
          <p:nvPr/>
        </p:nvSpPr>
        <p:spPr>
          <a:xfrm>
            <a:off x="1607651" y="581301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エンジニア</a:t>
            </a:r>
            <a:endParaRPr lang="en-US" altLang="ja-JP" sz="700" b="1" dirty="0">
              <a:solidFill>
                <a:srgbClr val="F3F3F3"/>
              </a:solidFill>
            </a:endParaRPr>
          </a:p>
        </p:txBody>
      </p:sp>
      <p:sp>
        <p:nvSpPr>
          <p:cNvPr id="71" name="Google Shape;60;p13">
            <a:extLst>
              <a:ext uri="{FF2B5EF4-FFF2-40B4-BE49-F238E27FC236}">
                <a16:creationId xmlns:a16="http://schemas.microsoft.com/office/drawing/2014/main" id="{CD69D1EE-B917-4B79-B2F1-D9D4B7EE16E7}"/>
              </a:ext>
            </a:extLst>
          </p:cNvPr>
          <p:cNvSpPr/>
          <p:nvPr/>
        </p:nvSpPr>
        <p:spPr>
          <a:xfrm>
            <a:off x="2600399" y="588003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b="0" i="0" dirty="0">
                <a:solidFill>
                  <a:srgbClr val="1D1C1D"/>
                </a:solidFill>
                <a:effectLst/>
                <a:latin typeface="NotoSansJP"/>
              </a:rPr>
              <a:t>城市</a:t>
            </a:r>
            <a:endParaRPr lang="en-US" altLang="ja-JP" sz="1100" dirty="0"/>
          </a:p>
        </p:txBody>
      </p:sp>
      <p:sp>
        <p:nvSpPr>
          <p:cNvPr id="73" name="Google Shape;61;p13">
            <a:extLst>
              <a:ext uri="{FF2B5EF4-FFF2-40B4-BE49-F238E27FC236}">
                <a16:creationId xmlns:a16="http://schemas.microsoft.com/office/drawing/2014/main" id="{1D317B7B-9671-4756-AA74-53B330324FD3}"/>
              </a:ext>
            </a:extLst>
          </p:cNvPr>
          <p:cNvSpPr/>
          <p:nvPr/>
        </p:nvSpPr>
        <p:spPr>
          <a:xfrm>
            <a:off x="2600399" y="581989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エンジニア</a:t>
            </a:r>
            <a:endParaRPr lang="en-US" altLang="ja-JP" sz="700" b="1" dirty="0">
              <a:solidFill>
                <a:srgbClr val="F3F3F3"/>
              </a:solidFill>
            </a:endParaRPr>
          </a:p>
        </p:txBody>
      </p:sp>
      <p:sp>
        <p:nvSpPr>
          <p:cNvPr id="77" name="Google Shape;60;p13">
            <a:extLst>
              <a:ext uri="{FF2B5EF4-FFF2-40B4-BE49-F238E27FC236}">
                <a16:creationId xmlns:a16="http://schemas.microsoft.com/office/drawing/2014/main" id="{3A11D756-28A9-40EE-B35E-B1601273E627}"/>
              </a:ext>
            </a:extLst>
          </p:cNvPr>
          <p:cNvSpPr/>
          <p:nvPr/>
        </p:nvSpPr>
        <p:spPr>
          <a:xfrm>
            <a:off x="8718639" y="143476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角田</a:t>
            </a:r>
            <a:endParaRPr lang="en-US" altLang="ja-JP" sz="1100" dirty="0"/>
          </a:p>
        </p:txBody>
      </p:sp>
      <p:sp>
        <p:nvSpPr>
          <p:cNvPr id="79" name="Google Shape;61;p13">
            <a:extLst>
              <a:ext uri="{FF2B5EF4-FFF2-40B4-BE49-F238E27FC236}">
                <a16:creationId xmlns:a16="http://schemas.microsoft.com/office/drawing/2014/main" id="{C5115A4B-D1A0-4929-BB2E-A57D77C2965B}"/>
              </a:ext>
            </a:extLst>
          </p:cNvPr>
          <p:cNvSpPr/>
          <p:nvPr/>
        </p:nvSpPr>
        <p:spPr>
          <a:xfrm>
            <a:off x="8718639" y="137462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900" b="1" dirty="0">
                <a:solidFill>
                  <a:srgbClr val="F3F3F3"/>
                </a:solidFill>
              </a:rPr>
              <a:t>統括</a:t>
            </a:r>
            <a:endParaRPr sz="900" b="1" dirty="0">
              <a:solidFill>
                <a:srgbClr val="F3F3F3"/>
              </a:solidFill>
            </a:endParaRPr>
          </a:p>
        </p:txBody>
      </p:sp>
      <p:sp>
        <p:nvSpPr>
          <p:cNvPr id="81" name="Google Shape;60;p13">
            <a:extLst>
              <a:ext uri="{FF2B5EF4-FFF2-40B4-BE49-F238E27FC236}">
                <a16:creationId xmlns:a16="http://schemas.microsoft.com/office/drawing/2014/main" id="{76D2B8F6-8B4D-4F35-970C-D312A090885D}"/>
              </a:ext>
            </a:extLst>
          </p:cNvPr>
          <p:cNvSpPr/>
          <p:nvPr/>
        </p:nvSpPr>
        <p:spPr>
          <a:xfrm>
            <a:off x="7134191" y="2543805"/>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渡邉</a:t>
            </a:r>
            <a:endParaRPr lang="en-US" altLang="ja-JP" sz="1100" dirty="0"/>
          </a:p>
        </p:txBody>
      </p:sp>
      <p:sp>
        <p:nvSpPr>
          <p:cNvPr id="83" name="Google Shape;61;p13">
            <a:extLst>
              <a:ext uri="{FF2B5EF4-FFF2-40B4-BE49-F238E27FC236}">
                <a16:creationId xmlns:a16="http://schemas.microsoft.com/office/drawing/2014/main" id="{070DD895-AC7B-4C68-8835-25C8466A8A75}"/>
              </a:ext>
            </a:extLst>
          </p:cNvPr>
          <p:cNvSpPr/>
          <p:nvPr/>
        </p:nvSpPr>
        <p:spPr>
          <a:xfrm>
            <a:off x="7134191" y="2483667"/>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700" b="1" dirty="0">
                <a:solidFill>
                  <a:srgbClr val="F3F3F3"/>
                </a:solidFill>
              </a:rPr>
              <a:t>サスケ窓口</a:t>
            </a:r>
            <a:endParaRPr sz="700" b="1" dirty="0">
              <a:solidFill>
                <a:srgbClr val="F3F3F3"/>
              </a:solidFill>
            </a:endParaRPr>
          </a:p>
        </p:txBody>
      </p:sp>
      <p:sp>
        <p:nvSpPr>
          <p:cNvPr id="85" name="Google Shape;60;p13">
            <a:extLst>
              <a:ext uri="{FF2B5EF4-FFF2-40B4-BE49-F238E27FC236}">
                <a16:creationId xmlns:a16="http://schemas.microsoft.com/office/drawing/2014/main" id="{3C5BF6C3-D7F7-4F12-A7F7-5E875A2CA94A}"/>
              </a:ext>
            </a:extLst>
          </p:cNvPr>
          <p:cNvSpPr/>
          <p:nvPr/>
        </p:nvSpPr>
        <p:spPr>
          <a:xfrm>
            <a:off x="8695866" y="419435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有友</a:t>
            </a:r>
            <a:endParaRPr lang="en-US" altLang="ja-JP" sz="1100" dirty="0"/>
          </a:p>
        </p:txBody>
      </p:sp>
      <p:sp>
        <p:nvSpPr>
          <p:cNvPr id="87" name="Google Shape;61;p13">
            <a:extLst>
              <a:ext uri="{FF2B5EF4-FFF2-40B4-BE49-F238E27FC236}">
                <a16:creationId xmlns:a16="http://schemas.microsoft.com/office/drawing/2014/main" id="{C0729E5A-57BC-446C-8B7E-E180D8AC647D}"/>
              </a:ext>
            </a:extLst>
          </p:cNvPr>
          <p:cNvSpPr/>
          <p:nvPr/>
        </p:nvSpPr>
        <p:spPr>
          <a:xfrm>
            <a:off x="8695866" y="413421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ja-JP" sz="900" b="1" dirty="0">
                <a:solidFill>
                  <a:srgbClr val="F3F3F3"/>
                </a:solidFill>
              </a:rPr>
              <a:t>PM</a:t>
            </a:r>
            <a:endParaRPr sz="900" b="1" dirty="0">
              <a:solidFill>
                <a:srgbClr val="F3F3F3"/>
              </a:solidFill>
            </a:endParaRPr>
          </a:p>
        </p:txBody>
      </p:sp>
      <p:sp>
        <p:nvSpPr>
          <p:cNvPr id="89" name="Google Shape;60;p13">
            <a:extLst>
              <a:ext uri="{FF2B5EF4-FFF2-40B4-BE49-F238E27FC236}">
                <a16:creationId xmlns:a16="http://schemas.microsoft.com/office/drawing/2014/main" id="{D6E916BD-A509-4E1B-9900-7C6ADD7FE2D4}"/>
              </a:ext>
            </a:extLst>
          </p:cNvPr>
          <p:cNvSpPr/>
          <p:nvPr/>
        </p:nvSpPr>
        <p:spPr>
          <a:xfrm>
            <a:off x="10197689" y="419179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椿山</a:t>
            </a:r>
            <a:endParaRPr lang="en-US" altLang="ja-JP" sz="1100" dirty="0"/>
          </a:p>
        </p:txBody>
      </p:sp>
      <p:sp>
        <p:nvSpPr>
          <p:cNvPr id="91" name="Google Shape;61;p13">
            <a:extLst>
              <a:ext uri="{FF2B5EF4-FFF2-40B4-BE49-F238E27FC236}">
                <a16:creationId xmlns:a16="http://schemas.microsoft.com/office/drawing/2014/main" id="{F6B9A6A4-82ED-4FD9-A67C-EAC565399E19}"/>
              </a:ext>
            </a:extLst>
          </p:cNvPr>
          <p:cNvSpPr/>
          <p:nvPr/>
        </p:nvSpPr>
        <p:spPr>
          <a:xfrm>
            <a:off x="10197689" y="413165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JP" altLang="en-US" sz="900" b="1" dirty="0">
                <a:solidFill>
                  <a:srgbClr val="F3F3F3"/>
                </a:solidFill>
              </a:rPr>
              <a:t>営業</a:t>
            </a:r>
            <a:endParaRPr sz="900" b="1" dirty="0">
              <a:solidFill>
                <a:srgbClr val="F3F3F3"/>
              </a:solidFill>
            </a:endParaRPr>
          </a:p>
        </p:txBody>
      </p:sp>
      <p:sp>
        <p:nvSpPr>
          <p:cNvPr id="113" name="Google Shape;60;p13">
            <a:extLst>
              <a:ext uri="{FF2B5EF4-FFF2-40B4-BE49-F238E27FC236}">
                <a16:creationId xmlns:a16="http://schemas.microsoft.com/office/drawing/2014/main" id="{A1E5B27A-139A-48CF-A009-800848BE7349}"/>
              </a:ext>
            </a:extLst>
          </p:cNvPr>
          <p:cNvSpPr/>
          <p:nvPr/>
        </p:nvSpPr>
        <p:spPr>
          <a:xfrm>
            <a:off x="8238699" y="255863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荒屋</a:t>
            </a:r>
            <a:endParaRPr lang="en-US" altLang="ja-JP" sz="1100" dirty="0"/>
          </a:p>
        </p:txBody>
      </p:sp>
      <p:sp>
        <p:nvSpPr>
          <p:cNvPr id="115" name="Google Shape;61;p13">
            <a:extLst>
              <a:ext uri="{FF2B5EF4-FFF2-40B4-BE49-F238E27FC236}">
                <a16:creationId xmlns:a16="http://schemas.microsoft.com/office/drawing/2014/main" id="{4F5A059E-DB01-41C5-8B9C-A96EC4AF56A3}"/>
              </a:ext>
            </a:extLst>
          </p:cNvPr>
          <p:cNvSpPr/>
          <p:nvPr/>
        </p:nvSpPr>
        <p:spPr>
          <a:xfrm>
            <a:off x="8238699" y="249849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dirty="0">
              <a:solidFill>
                <a:srgbClr val="F3F3F3"/>
              </a:solidFill>
            </a:endParaRPr>
          </a:p>
        </p:txBody>
      </p:sp>
      <p:sp>
        <p:nvSpPr>
          <p:cNvPr id="117" name="Google Shape;60;p13">
            <a:extLst>
              <a:ext uri="{FF2B5EF4-FFF2-40B4-BE49-F238E27FC236}">
                <a16:creationId xmlns:a16="http://schemas.microsoft.com/office/drawing/2014/main" id="{DBC9E495-0B59-4E54-B7E5-EEBAE5DAA339}"/>
              </a:ext>
            </a:extLst>
          </p:cNvPr>
          <p:cNvSpPr/>
          <p:nvPr/>
        </p:nvSpPr>
        <p:spPr>
          <a:xfrm>
            <a:off x="9393605" y="255863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鎌田</a:t>
            </a:r>
            <a:endParaRPr lang="en-US" altLang="ja-JP" sz="1100" dirty="0"/>
          </a:p>
        </p:txBody>
      </p:sp>
      <p:sp>
        <p:nvSpPr>
          <p:cNvPr id="119" name="Google Shape;61;p13">
            <a:extLst>
              <a:ext uri="{FF2B5EF4-FFF2-40B4-BE49-F238E27FC236}">
                <a16:creationId xmlns:a16="http://schemas.microsoft.com/office/drawing/2014/main" id="{4F51D293-2F00-41C5-8BB4-5EE3F4949EAC}"/>
              </a:ext>
            </a:extLst>
          </p:cNvPr>
          <p:cNvSpPr/>
          <p:nvPr/>
        </p:nvSpPr>
        <p:spPr>
          <a:xfrm>
            <a:off x="9393605" y="249849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dirty="0">
              <a:solidFill>
                <a:srgbClr val="F3F3F3"/>
              </a:solidFill>
            </a:endParaRPr>
          </a:p>
        </p:txBody>
      </p:sp>
      <p:sp>
        <p:nvSpPr>
          <p:cNvPr id="121" name="Google Shape;60;p13">
            <a:extLst>
              <a:ext uri="{FF2B5EF4-FFF2-40B4-BE49-F238E27FC236}">
                <a16:creationId xmlns:a16="http://schemas.microsoft.com/office/drawing/2014/main" id="{95475A8C-A4F4-4AC3-B8D7-92FB9972203D}"/>
              </a:ext>
            </a:extLst>
          </p:cNvPr>
          <p:cNvSpPr/>
          <p:nvPr/>
        </p:nvSpPr>
        <p:spPr>
          <a:xfrm>
            <a:off x="10419157" y="2558634"/>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marL="0" lvl="0" indent="0" algn="ctr" rtl="0">
              <a:spcBef>
                <a:spcPts val="0"/>
              </a:spcBef>
              <a:spcAft>
                <a:spcPts val="0"/>
              </a:spcAft>
              <a:buNone/>
            </a:pPr>
            <a:r>
              <a:rPr lang="ja-JP" altLang="en-US" sz="1100" dirty="0"/>
              <a:t>柴立</a:t>
            </a:r>
            <a:endParaRPr lang="en-US" altLang="ja-JP" sz="1100" dirty="0"/>
          </a:p>
        </p:txBody>
      </p:sp>
      <p:sp>
        <p:nvSpPr>
          <p:cNvPr id="123" name="Google Shape;61;p13">
            <a:extLst>
              <a:ext uri="{FF2B5EF4-FFF2-40B4-BE49-F238E27FC236}">
                <a16:creationId xmlns:a16="http://schemas.microsoft.com/office/drawing/2014/main" id="{06908172-4F8C-4E43-B473-F04D7B5218A1}"/>
              </a:ext>
            </a:extLst>
          </p:cNvPr>
          <p:cNvSpPr/>
          <p:nvPr/>
        </p:nvSpPr>
        <p:spPr>
          <a:xfrm>
            <a:off x="10419157" y="2498496"/>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dirty="0">
              <a:solidFill>
                <a:srgbClr val="F3F3F3"/>
              </a:solidFill>
            </a:endParaRPr>
          </a:p>
        </p:txBody>
      </p:sp>
      <p:cxnSp>
        <p:nvCxnSpPr>
          <p:cNvPr id="130" name="Google Shape;84;p13">
            <a:extLst>
              <a:ext uri="{FF2B5EF4-FFF2-40B4-BE49-F238E27FC236}">
                <a16:creationId xmlns:a16="http://schemas.microsoft.com/office/drawing/2014/main" id="{615852FF-B0A5-42D5-8798-9F4F05A9A769}"/>
              </a:ext>
            </a:extLst>
          </p:cNvPr>
          <p:cNvCxnSpPr>
            <a:cxnSpLocks/>
            <a:stCxn id="33" idx="0"/>
            <a:endCxn id="41" idx="2"/>
          </p:cNvCxnSpPr>
          <p:nvPr/>
        </p:nvCxnSpPr>
        <p:spPr>
          <a:xfrm rot="5400000" flipH="1" flipV="1">
            <a:off x="2064506" y="1895309"/>
            <a:ext cx="170593" cy="157545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33" name="Google Shape;84;p13">
            <a:extLst>
              <a:ext uri="{FF2B5EF4-FFF2-40B4-BE49-F238E27FC236}">
                <a16:creationId xmlns:a16="http://schemas.microsoft.com/office/drawing/2014/main" id="{FB215629-890C-4194-9E37-6AB76E109C21}"/>
              </a:ext>
            </a:extLst>
          </p:cNvPr>
          <p:cNvCxnSpPr>
            <a:cxnSpLocks/>
            <a:stCxn id="39" idx="0"/>
            <a:endCxn id="41" idx="2"/>
          </p:cNvCxnSpPr>
          <p:nvPr/>
        </p:nvCxnSpPr>
        <p:spPr>
          <a:xfrm rot="5400000" flipH="1" flipV="1">
            <a:off x="2607100" y="2443779"/>
            <a:ext cx="176469" cy="484391"/>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61" name="直線コネクタ 160">
            <a:extLst>
              <a:ext uri="{FF2B5EF4-FFF2-40B4-BE49-F238E27FC236}">
                <a16:creationId xmlns:a16="http://schemas.microsoft.com/office/drawing/2014/main" id="{87E0D562-97EF-4E1A-A2F4-2529203EBF24}"/>
              </a:ext>
            </a:extLst>
          </p:cNvPr>
          <p:cNvCxnSpPr>
            <a:cxnSpLocks/>
            <a:stCxn id="43" idx="0"/>
            <a:endCxn id="10" idx="2"/>
          </p:cNvCxnSpPr>
          <p:nvPr/>
        </p:nvCxnSpPr>
        <p:spPr>
          <a:xfrm flipV="1">
            <a:off x="2937530" y="1829420"/>
            <a:ext cx="0" cy="136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6A65248-C144-46CF-9D31-3448FE86ACA3}"/>
              </a:ext>
            </a:extLst>
          </p:cNvPr>
          <p:cNvCxnSpPr>
            <a:cxnSpLocks/>
            <a:stCxn id="18" idx="3"/>
            <a:endCxn id="10" idx="1"/>
          </p:cNvCxnSpPr>
          <p:nvPr/>
        </p:nvCxnSpPr>
        <p:spPr>
          <a:xfrm>
            <a:off x="2118641" y="1543467"/>
            <a:ext cx="4736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oogle Shape;84;p13">
            <a:extLst>
              <a:ext uri="{FF2B5EF4-FFF2-40B4-BE49-F238E27FC236}">
                <a16:creationId xmlns:a16="http://schemas.microsoft.com/office/drawing/2014/main" id="{2EF2EA60-23E2-482D-A39F-00BFCBE59F7B}"/>
              </a:ext>
            </a:extLst>
          </p:cNvPr>
          <p:cNvCxnSpPr>
            <a:cxnSpLocks/>
            <a:stCxn id="47" idx="0"/>
            <a:endCxn id="41" idx="2"/>
          </p:cNvCxnSpPr>
          <p:nvPr/>
        </p:nvCxnSpPr>
        <p:spPr>
          <a:xfrm rot="16200000" flipV="1">
            <a:off x="3145333" y="2389937"/>
            <a:ext cx="189399" cy="60500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1" name="Google Shape;84;p13">
            <a:extLst>
              <a:ext uri="{FF2B5EF4-FFF2-40B4-BE49-F238E27FC236}">
                <a16:creationId xmlns:a16="http://schemas.microsoft.com/office/drawing/2014/main" id="{9125B3C4-B5CC-4FBF-9C38-013B5C836A91}"/>
              </a:ext>
            </a:extLst>
          </p:cNvPr>
          <p:cNvCxnSpPr>
            <a:cxnSpLocks/>
            <a:stCxn id="30" idx="0"/>
            <a:endCxn id="41" idx="2"/>
          </p:cNvCxnSpPr>
          <p:nvPr/>
        </p:nvCxnSpPr>
        <p:spPr>
          <a:xfrm rot="16200000" flipV="1">
            <a:off x="3688983" y="1846287"/>
            <a:ext cx="193959" cy="1696863"/>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4" name="Google Shape;84;p13">
            <a:extLst>
              <a:ext uri="{FF2B5EF4-FFF2-40B4-BE49-F238E27FC236}">
                <a16:creationId xmlns:a16="http://schemas.microsoft.com/office/drawing/2014/main" id="{5C49B0EA-3F23-4638-951C-EE2671B9FEE1}"/>
              </a:ext>
            </a:extLst>
          </p:cNvPr>
          <p:cNvCxnSpPr>
            <a:cxnSpLocks/>
            <a:stCxn id="69" idx="0"/>
            <a:endCxn id="63" idx="2"/>
          </p:cNvCxnSpPr>
          <p:nvPr/>
        </p:nvCxnSpPr>
        <p:spPr>
          <a:xfrm rot="5400000" flipH="1" flipV="1">
            <a:off x="2321715" y="5188139"/>
            <a:ext cx="256079" cy="993674"/>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79" name="Google Shape;84;p13">
            <a:extLst>
              <a:ext uri="{FF2B5EF4-FFF2-40B4-BE49-F238E27FC236}">
                <a16:creationId xmlns:a16="http://schemas.microsoft.com/office/drawing/2014/main" id="{59B97C7B-C2D9-4A2A-9562-05249120522E}"/>
              </a:ext>
            </a:extLst>
          </p:cNvPr>
          <p:cNvCxnSpPr>
            <a:cxnSpLocks/>
            <a:stCxn id="73" idx="0"/>
            <a:endCxn id="63" idx="2"/>
          </p:cNvCxnSpPr>
          <p:nvPr/>
        </p:nvCxnSpPr>
        <p:spPr>
          <a:xfrm rot="5400000" flipH="1" flipV="1">
            <a:off x="2814649" y="5687953"/>
            <a:ext cx="262959" cy="92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93" name="Google Shape;84;p13">
            <a:extLst>
              <a:ext uri="{FF2B5EF4-FFF2-40B4-BE49-F238E27FC236}">
                <a16:creationId xmlns:a16="http://schemas.microsoft.com/office/drawing/2014/main" id="{238AF528-A770-4E87-AA48-A19AFCEE30FD}"/>
              </a:ext>
            </a:extLst>
          </p:cNvPr>
          <p:cNvCxnSpPr>
            <a:cxnSpLocks/>
            <a:stCxn id="83" idx="0"/>
            <a:endCxn id="77" idx="2"/>
          </p:cNvCxnSpPr>
          <p:nvPr/>
        </p:nvCxnSpPr>
        <p:spPr>
          <a:xfrm rot="5400000" flipH="1" flipV="1">
            <a:off x="8033183" y="1452945"/>
            <a:ext cx="476997" cy="158444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99" name="直線コネクタ 198">
            <a:extLst>
              <a:ext uri="{FF2B5EF4-FFF2-40B4-BE49-F238E27FC236}">
                <a16:creationId xmlns:a16="http://schemas.microsoft.com/office/drawing/2014/main" id="{5D700084-A10E-4D12-97C0-AD6875316173}"/>
              </a:ext>
            </a:extLst>
          </p:cNvPr>
          <p:cNvCxnSpPr>
            <a:cxnSpLocks/>
            <a:stCxn id="51" idx="2"/>
            <a:endCxn id="65" idx="0"/>
          </p:cNvCxnSpPr>
          <p:nvPr/>
        </p:nvCxnSpPr>
        <p:spPr>
          <a:xfrm>
            <a:off x="2946591" y="4759070"/>
            <a:ext cx="0" cy="165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oogle Shape;84;p13">
            <a:extLst>
              <a:ext uri="{FF2B5EF4-FFF2-40B4-BE49-F238E27FC236}">
                <a16:creationId xmlns:a16="http://schemas.microsoft.com/office/drawing/2014/main" id="{4065EFDC-D462-4140-9FCC-E1E771F0DF52}"/>
              </a:ext>
            </a:extLst>
          </p:cNvPr>
          <p:cNvCxnSpPr>
            <a:cxnSpLocks/>
            <a:stCxn id="115" idx="0"/>
            <a:endCxn id="77" idx="2"/>
          </p:cNvCxnSpPr>
          <p:nvPr/>
        </p:nvCxnSpPr>
        <p:spPr>
          <a:xfrm rot="5400000" flipH="1" flipV="1">
            <a:off x="8578022" y="2012613"/>
            <a:ext cx="491826" cy="47994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3" name="Google Shape;84;p13">
            <a:extLst>
              <a:ext uri="{FF2B5EF4-FFF2-40B4-BE49-F238E27FC236}">
                <a16:creationId xmlns:a16="http://schemas.microsoft.com/office/drawing/2014/main" id="{BCBAC620-87D6-4C22-9DD8-31322C332ABD}"/>
              </a:ext>
            </a:extLst>
          </p:cNvPr>
          <p:cNvCxnSpPr>
            <a:cxnSpLocks/>
            <a:stCxn id="119" idx="0"/>
            <a:endCxn id="77" idx="2"/>
          </p:cNvCxnSpPr>
          <p:nvPr/>
        </p:nvCxnSpPr>
        <p:spPr>
          <a:xfrm rot="16200000" flipV="1">
            <a:off x="9155475" y="1915100"/>
            <a:ext cx="491826" cy="67496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18" name="Google Shape;84;p13">
            <a:extLst>
              <a:ext uri="{FF2B5EF4-FFF2-40B4-BE49-F238E27FC236}">
                <a16:creationId xmlns:a16="http://schemas.microsoft.com/office/drawing/2014/main" id="{3F1FB8FB-30AA-45F2-BDAE-AA7C57C56561}"/>
              </a:ext>
            </a:extLst>
          </p:cNvPr>
          <p:cNvCxnSpPr>
            <a:cxnSpLocks/>
            <a:stCxn id="123" idx="0"/>
            <a:endCxn id="77" idx="2"/>
          </p:cNvCxnSpPr>
          <p:nvPr/>
        </p:nvCxnSpPr>
        <p:spPr>
          <a:xfrm rot="16200000" flipV="1">
            <a:off x="9668251" y="1402324"/>
            <a:ext cx="491826" cy="170051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21" name="Google Shape;84;p13">
            <a:extLst>
              <a:ext uri="{FF2B5EF4-FFF2-40B4-BE49-F238E27FC236}">
                <a16:creationId xmlns:a16="http://schemas.microsoft.com/office/drawing/2014/main" id="{9AFC9C44-BD89-48D0-B605-513438866A66}"/>
              </a:ext>
            </a:extLst>
          </p:cNvPr>
          <p:cNvCxnSpPr>
            <a:cxnSpLocks/>
            <a:stCxn id="14" idx="3"/>
            <a:endCxn id="10" idx="3"/>
          </p:cNvCxnSpPr>
          <p:nvPr/>
        </p:nvCxnSpPr>
        <p:spPr>
          <a:xfrm flipH="1" flipV="1">
            <a:off x="3282795" y="1543467"/>
            <a:ext cx="2130710" cy="607175"/>
          </a:xfrm>
          <a:prstGeom prst="bentConnector3">
            <a:avLst>
              <a:gd name="adj1" fmla="val 21905"/>
            </a:avLst>
          </a:prstGeom>
          <a:noFill/>
          <a:ln w="9525" cap="flat" cmpd="sng">
            <a:solidFill>
              <a:schemeClr val="dk2"/>
            </a:solidFill>
            <a:prstDash val="solid"/>
            <a:round/>
            <a:headEnd type="none" w="med" len="med"/>
            <a:tailEnd type="none" w="med" len="med"/>
          </a:ln>
        </p:spPr>
      </p:cxnSp>
      <p:cxnSp>
        <p:nvCxnSpPr>
          <p:cNvPr id="225" name="Google Shape;84;p13">
            <a:extLst>
              <a:ext uri="{FF2B5EF4-FFF2-40B4-BE49-F238E27FC236}">
                <a16:creationId xmlns:a16="http://schemas.microsoft.com/office/drawing/2014/main" id="{772DA397-2937-4755-9396-75F2A1745B08}"/>
              </a:ext>
            </a:extLst>
          </p:cNvPr>
          <p:cNvCxnSpPr>
            <a:cxnSpLocks/>
            <a:stCxn id="75" idx="3"/>
            <a:endCxn id="51" idx="3"/>
          </p:cNvCxnSpPr>
          <p:nvPr/>
        </p:nvCxnSpPr>
        <p:spPr>
          <a:xfrm flipH="1" flipV="1">
            <a:off x="3291856" y="4473117"/>
            <a:ext cx="2105140" cy="680306"/>
          </a:xfrm>
          <a:prstGeom prst="bentConnector3">
            <a:avLst>
              <a:gd name="adj1" fmla="val 19456"/>
            </a:avLst>
          </a:prstGeom>
          <a:noFill/>
          <a:ln w="9525" cap="flat" cmpd="sng">
            <a:solidFill>
              <a:schemeClr val="dk2"/>
            </a:solidFill>
            <a:prstDash val="solid"/>
            <a:round/>
            <a:headEnd type="none" w="med" len="med"/>
            <a:tailEnd type="none" w="med" len="med"/>
          </a:ln>
        </p:spPr>
      </p:cxnSp>
      <p:cxnSp>
        <p:nvCxnSpPr>
          <p:cNvPr id="231" name="Google Shape;84;p13">
            <a:extLst>
              <a:ext uri="{FF2B5EF4-FFF2-40B4-BE49-F238E27FC236}">
                <a16:creationId xmlns:a16="http://schemas.microsoft.com/office/drawing/2014/main" id="{E592895A-E900-4621-9F25-AD3E503B7244}"/>
              </a:ext>
            </a:extLst>
          </p:cNvPr>
          <p:cNvCxnSpPr>
            <a:cxnSpLocks/>
            <a:stCxn id="16" idx="1"/>
            <a:endCxn id="81" idx="1"/>
          </p:cNvCxnSpPr>
          <p:nvPr/>
        </p:nvCxnSpPr>
        <p:spPr>
          <a:xfrm rot="10800000" flipH="1" flipV="1">
            <a:off x="6691961" y="2155566"/>
            <a:ext cx="442229" cy="674191"/>
          </a:xfrm>
          <a:prstGeom prst="bentConnector3">
            <a:avLst>
              <a:gd name="adj1" fmla="val 51692"/>
            </a:avLst>
          </a:prstGeom>
          <a:noFill/>
          <a:ln w="9525" cap="flat" cmpd="sng">
            <a:solidFill>
              <a:schemeClr val="dk2"/>
            </a:solidFill>
            <a:prstDash val="solid"/>
            <a:round/>
            <a:headEnd type="none" w="med" len="med"/>
            <a:tailEnd type="none" w="med" len="med"/>
          </a:ln>
        </p:spPr>
      </p:cxnSp>
      <p:cxnSp>
        <p:nvCxnSpPr>
          <p:cNvPr id="235" name="Google Shape;84;p13">
            <a:extLst>
              <a:ext uri="{FF2B5EF4-FFF2-40B4-BE49-F238E27FC236}">
                <a16:creationId xmlns:a16="http://schemas.microsoft.com/office/drawing/2014/main" id="{A64940C8-7178-4786-A447-377C4F195F49}"/>
              </a:ext>
            </a:extLst>
          </p:cNvPr>
          <p:cNvCxnSpPr>
            <a:cxnSpLocks/>
            <a:stCxn id="49" idx="1"/>
            <a:endCxn id="85" idx="1"/>
          </p:cNvCxnSpPr>
          <p:nvPr/>
        </p:nvCxnSpPr>
        <p:spPr>
          <a:xfrm rot="10800000" flipH="1">
            <a:off x="6691962" y="4480306"/>
            <a:ext cx="2003903" cy="668838"/>
          </a:xfrm>
          <a:prstGeom prst="bentConnector3">
            <a:avLst>
              <a:gd name="adj1" fmla="val 12776"/>
            </a:avLst>
          </a:prstGeom>
          <a:noFill/>
          <a:ln w="9525" cap="flat" cmpd="sng">
            <a:solidFill>
              <a:schemeClr val="dk2"/>
            </a:solidFill>
            <a:prstDash val="solid"/>
            <a:round/>
            <a:headEnd type="none" w="med" len="med"/>
            <a:tailEnd type="none" w="med" len="med"/>
          </a:ln>
        </p:spPr>
      </p:cxnSp>
      <p:cxnSp>
        <p:nvCxnSpPr>
          <p:cNvPr id="239" name="Google Shape;84;p13">
            <a:extLst>
              <a:ext uri="{FF2B5EF4-FFF2-40B4-BE49-F238E27FC236}">
                <a16:creationId xmlns:a16="http://schemas.microsoft.com/office/drawing/2014/main" id="{7F590CA8-23F1-4500-8C65-28FE358F9BEE}"/>
              </a:ext>
            </a:extLst>
          </p:cNvPr>
          <p:cNvCxnSpPr>
            <a:cxnSpLocks/>
            <a:stCxn id="85" idx="3"/>
            <a:endCxn id="89" idx="1"/>
          </p:cNvCxnSpPr>
          <p:nvPr/>
        </p:nvCxnSpPr>
        <p:spPr>
          <a:xfrm flipV="1">
            <a:off x="9386397" y="4477746"/>
            <a:ext cx="811292" cy="256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44" name="Google Shape;84;p13">
            <a:extLst>
              <a:ext uri="{FF2B5EF4-FFF2-40B4-BE49-F238E27FC236}">
                <a16:creationId xmlns:a16="http://schemas.microsoft.com/office/drawing/2014/main" id="{0B45C78C-800A-4167-8532-84B59E42B458}"/>
              </a:ext>
            </a:extLst>
          </p:cNvPr>
          <p:cNvCxnSpPr>
            <a:cxnSpLocks/>
            <a:stCxn id="75" idx="3"/>
            <a:endCxn id="16" idx="1"/>
          </p:cNvCxnSpPr>
          <p:nvPr/>
        </p:nvCxnSpPr>
        <p:spPr>
          <a:xfrm flipV="1">
            <a:off x="5396996" y="2155567"/>
            <a:ext cx="1294966" cy="2997856"/>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247" name="Google Shape;84;p13">
            <a:extLst>
              <a:ext uri="{FF2B5EF4-FFF2-40B4-BE49-F238E27FC236}">
                <a16:creationId xmlns:a16="http://schemas.microsoft.com/office/drawing/2014/main" id="{39442D6F-8CCE-425A-BD81-21EBAD3EE91A}"/>
              </a:ext>
            </a:extLst>
          </p:cNvPr>
          <p:cNvCxnSpPr>
            <a:cxnSpLocks/>
          </p:cNvCxnSpPr>
          <p:nvPr/>
        </p:nvCxnSpPr>
        <p:spPr>
          <a:xfrm>
            <a:off x="5441756" y="2150644"/>
            <a:ext cx="1278458" cy="2998502"/>
          </a:xfrm>
          <a:prstGeom prst="bentConnector3">
            <a:avLst>
              <a:gd name="adj1" fmla="val 47765"/>
            </a:avLst>
          </a:prstGeom>
          <a:noFill/>
          <a:ln w="9525" cap="flat" cmpd="sng">
            <a:solidFill>
              <a:schemeClr val="dk2"/>
            </a:solidFill>
            <a:prstDash val="solid"/>
            <a:round/>
            <a:headEnd type="none" w="med" len="med"/>
            <a:tailEnd type="none" w="med" len="med"/>
          </a:ln>
        </p:spPr>
      </p:cxnSp>
      <p:sp>
        <p:nvSpPr>
          <p:cNvPr id="11" name="Google Shape;60;p13">
            <a:extLst>
              <a:ext uri="{FF2B5EF4-FFF2-40B4-BE49-F238E27FC236}">
                <a16:creationId xmlns:a16="http://schemas.microsoft.com/office/drawing/2014/main" id="{45866CCE-2963-493C-9FB7-E706A0F88E2B}"/>
              </a:ext>
            </a:extLst>
          </p:cNvPr>
          <p:cNvSpPr/>
          <p:nvPr/>
        </p:nvSpPr>
        <p:spPr>
          <a:xfrm>
            <a:off x="3598596" y="5883903"/>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ja-JP" sz="1100" dirty="0"/>
          </a:p>
          <a:p>
            <a:pPr algn="ctr"/>
            <a:r>
              <a:rPr lang="ja-JP" altLang="en-US" sz="1100" dirty="0"/>
              <a:t>賴</a:t>
            </a:r>
            <a:endParaRPr lang="en-US" altLang="ja-JP" sz="1100" dirty="0"/>
          </a:p>
        </p:txBody>
      </p:sp>
      <p:sp>
        <p:nvSpPr>
          <p:cNvPr id="13" name="Google Shape;61;p13">
            <a:extLst>
              <a:ext uri="{FF2B5EF4-FFF2-40B4-BE49-F238E27FC236}">
                <a16:creationId xmlns:a16="http://schemas.microsoft.com/office/drawing/2014/main" id="{55E19BCA-4189-426A-9106-593ED7B0BF56}"/>
              </a:ext>
            </a:extLst>
          </p:cNvPr>
          <p:cNvSpPr/>
          <p:nvPr/>
        </p:nvSpPr>
        <p:spPr>
          <a:xfrm>
            <a:off x="3598596" y="5823765"/>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p>
            <a:pPr marL="0" lvl="0" indent="0" algn="ctr" rtl="0">
              <a:spcBef>
                <a:spcPts val="0"/>
              </a:spcBef>
              <a:spcAft>
                <a:spcPts val="0"/>
              </a:spcAft>
              <a:buNone/>
            </a:pPr>
            <a:r>
              <a:rPr lang="ja-JP" altLang="en-US" sz="700" b="1" dirty="0">
                <a:solidFill>
                  <a:srgbClr val="F3F3F3"/>
                </a:solidFill>
              </a:rPr>
              <a:t>エンジニア</a:t>
            </a:r>
            <a:endParaRPr lang="en-US" altLang="ja-JP" sz="700" b="1" dirty="0">
              <a:solidFill>
                <a:srgbClr val="F3F3F3"/>
              </a:solidFill>
            </a:endParaRPr>
          </a:p>
        </p:txBody>
      </p:sp>
      <p:cxnSp>
        <p:nvCxnSpPr>
          <p:cNvPr id="88" name="Google Shape;84;p13">
            <a:extLst>
              <a:ext uri="{FF2B5EF4-FFF2-40B4-BE49-F238E27FC236}">
                <a16:creationId xmlns:a16="http://schemas.microsoft.com/office/drawing/2014/main" id="{5C5851D9-F327-4364-9F9A-2AFE5FD444AE}"/>
              </a:ext>
            </a:extLst>
          </p:cNvPr>
          <p:cNvCxnSpPr>
            <a:cxnSpLocks/>
            <a:stCxn id="13" idx="0"/>
            <a:endCxn id="63" idx="2"/>
          </p:cNvCxnSpPr>
          <p:nvPr/>
        </p:nvCxnSpPr>
        <p:spPr>
          <a:xfrm rot="16200000" flipV="1">
            <a:off x="3311813" y="5191715"/>
            <a:ext cx="266829" cy="997271"/>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84" name="グループ化 83">
            <a:extLst>
              <a:ext uri="{FF2B5EF4-FFF2-40B4-BE49-F238E27FC236}">
                <a16:creationId xmlns:a16="http://schemas.microsoft.com/office/drawing/2014/main" id="{8B73D3AB-C83A-40FA-8277-AB9172886DDA}"/>
              </a:ext>
            </a:extLst>
          </p:cNvPr>
          <p:cNvGrpSpPr/>
          <p:nvPr/>
        </p:nvGrpSpPr>
        <p:grpSpPr>
          <a:xfrm>
            <a:off x="7885638" y="5035226"/>
            <a:ext cx="690531" cy="632044"/>
            <a:chOff x="7946975" y="4952674"/>
            <a:chExt cx="690531" cy="632044"/>
          </a:xfrm>
        </p:grpSpPr>
        <p:sp>
          <p:nvSpPr>
            <p:cNvPr id="106" name="Google Shape;60;p13">
              <a:extLst>
                <a:ext uri="{FF2B5EF4-FFF2-40B4-BE49-F238E27FC236}">
                  <a16:creationId xmlns:a16="http://schemas.microsoft.com/office/drawing/2014/main" id="{421D75DA-D484-4C6B-8115-A519C2085C06}"/>
                </a:ext>
              </a:extLst>
            </p:cNvPr>
            <p:cNvSpPr/>
            <p:nvPr/>
          </p:nvSpPr>
          <p:spPr>
            <a:xfrm>
              <a:off x="7946975" y="5012812"/>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0000" tIns="90000" rIns="90000" bIns="9000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1100" dirty="0"/>
                <a:t>平田</a:t>
              </a:r>
              <a:endParaRPr lang="en-US" altLang="ja-JP" sz="1100" dirty="0"/>
            </a:p>
          </p:txBody>
        </p:sp>
        <p:sp>
          <p:nvSpPr>
            <p:cNvPr id="108" name="Google Shape;61;p13">
              <a:extLst>
                <a:ext uri="{FF2B5EF4-FFF2-40B4-BE49-F238E27FC236}">
                  <a16:creationId xmlns:a16="http://schemas.microsoft.com/office/drawing/2014/main" id="{900EDAB2-11BE-4E26-A42C-DB8709862A49}"/>
                </a:ext>
              </a:extLst>
            </p:cNvPr>
            <p:cNvSpPr/>
            <p:nvPr/>
          </p:nvSpPr>
          <p:spPr>
            <a:xfrm>
              <a:off x="7946975" y="4952674"/>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700" b="1" dirty="0">
                  <a:solidFill>
                    <a:srgbClr val="F3F3F3"/>
                  </a:solidFill>
                </a:rPr>
                <a:t>ディレクター</a:t>
              </a:r>
              <a:endParaRPr lang="en-US" altLang="ja-JP" sz="700" b="1" dirty="0">
                <a:solidFill>
                  <a:srgbClr val="F3F3F3"/>
                </a:solidFill>
              </a:endParaRPr>
            </a:p>
          </p:txBody>
        </p:sp>
      </p:grpSp>
      <p:grpSp>
        <p:nvGrpSpPr>
          <p:cNvPr id="86" name="グループ化 85">
            <a:extLst>
              <a:ext uri="{FF2B5EF4-FFF2-40B4-BE49-F238E27FC236}">
                <a16:creationId xmlns:a16="http://schemas.microsoft.com/office/drawing/2014/main" id="{8F878969-EA0E-4608-95C9-5366B3D3C0CE}"/>
              </a:ext>
            </a:extLst>
          </p:cNvPr>
          <p:cNvGrpSpPr/>
          <p:nvPr/>
        </p:nvGrpSpPr>
        <p:grpSpPr>
          <a:xfrm>
            <a:off x="7885638" y="5832499"/>
            <a:ext cx="690531" cy="632044"/>
            <a:chOff x="7946975" y="5782150"/>
            <a:chExt cx="690531" cy="632044"/>
          </a:xfrm>
        </p:grpSpPr>
        <p:sp>
          <p:nvSpPr>
            <p:cNvPr id="102" name="Google Shape;60;p13">
              <a:extLst>
                <a:ext uri="{FF2B5EF4-FFF2-40B4-BE49-F238E27FC236}">
                  <a16:creationId xmlns:a16="http://schemas.microsoft.com/office/drawing/2014/main" id="{A582D742-1866-4F3B-8D38-E45F34E4350B}"/>
                </a:ext>
              </a:extLst>
            </p:cNvPr>
            <p:cNvSpPr/>
            <p:nvPr/>
          </p:nvSpPr>
          <p:spPr>
            <a:xfrm>
              <a:off x="7946975" y="5842288"/>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36000" tIns="36000" rIns="36000" bIns="36000" anchor="b"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zh-TW" altLang="en-US" sz="1100" dirty="0"/>
                <a:t>壽美田</a:t>
              </a:r>
              <a:r>
                <a:rPr lang="ja-JP" altLang="en-US" sz="1100" dirty="0"/>
                <a:t>・</a:t>
              </a:r>
              <a:r>
                <a:rPr lang="zh-TW" altLang="en-US" sz="1100" dirty="0"/>
                <a:t>野寺</a:t>
              </a:r>
              <a:r>
                <a:rPr lang="ja-JP" altLang="en-US" sz="1100" dirty="0"/>
                <a:t>・</a:t>
              </a:r>
              <a:r>
                <a:rPr lang="zh-TW" altLang="en-US" sz="1100" dirty="0"/>
                <a:t>他</a:t>
              </a:r>
              <a:endParaRPr lang="en-US" altLang="ja-JP" sz="1100" dirty="0"/>
            </a:p>
          </p:txBody>
        </p:sp>
        <p:sp>
          <p:nvSpPr>
            <p:cNvPr id="104" name="Google Shape;61;p13">
              <a:extLst>
                <a:ext uri="{FF2B5EF4-FFF2-40B4-BE49-F238E27FC236}">
                  <a16:creationId xmlns:a16="http://schemas.microsoft.com/office/drawing/2014/main" id="{75324EF1-2CCF-4E1C-9360-444020CA163C}"/>
                </a:ext>
              </a:extLst>
            </p:cNvPr>
            <p:cNvSpPr/>
            <p:nvPr/>
          </p:nvSpPr>
          <p:spPr>
            <a:xfrm>
              <a:off x="7946975" y="5782150"/>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700" b="1" dirty="0">
                  <a:solidFill>
                    <a:srgbClr val="F3F3F3"/>
                  </a:solidFill>
                </a:rPr>
                <a:t>マークアップ</a:t>
              </a:r>
              <a:endParaRPr lang="en-US" altLang="ja-JP" sz="700" b="1" dirty="0">
                <a:solidFill>
                  <a:srgbClr val="F3F3F3"/>
                </a:solidFill>
              </a:endParaRPr>
            </a:p>
          </p:txBody>
        </p:sp>
      </p:grpSp>
      <p:grpSp>
        <p:nvGrpSpPr>
          <p:cNvPr id="90" name="グループ化 89">
            <a:extLst>
              <a:ext uri="{FF2B5EF4-FFF2-40B4-BE49-F238E27FC236}">
                <a16:creationId xmlns:a16="http://schemas.microsoft.com/office/drawing/2014/main" id="{0D656A04-AD32-4D9B-BBEA-2487B550C70C}"/>
              </a:ext>
            </a:extLst>
          </p:cNvPr>
          <p:cNvGrpSpPr/>
          <p:nvPr/>
        </p:nvGrpSpPr>
        <p:grpSpPr>
          <a:xfrm>
            <a:off x="9405714" y="5035226"/>
            <a:ext cx="690531" cy="632044"/>
            <a:chOff x="9467051" y="4947009"/>
            <a:chExt cx="690531" cy="632044"/>
          </a:xfrm>
        </p:grpSpPr>
        <p:sp>
          <p:nvSpPr>
            <p:cNvPr id="99" name="Google Shape;60;p13">
              <a:extLst>
                <a:ext uri="{FF2B5EF4-FFF2-40B4-BE49-F238E27FC236}">
                  <a16:creationId xmlns:a16="http://schemas.microsoft.com/office/drawing/2014/main" id="{D1F43933-2E39-4697-88E0-58459D9682ED}"/>
                </a:ext>
              </a:extLst>
            </p:cNvPr>
            <p:cNvSpPr/>
            <p:nvPr/>
          </p:nvSpPr>
          <p:spPr>
            <a:xfrm>
              <a:off x="9467051" y="5007147"/>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36000" tIns="36000" rIns="36000" bIns="3600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1100" dirty="0"/>
                <a:t>川村</a:t>
              </a:r>
              <a:endParaRPr lang="en-US" altLang="ja-JP" sz="1100" dirty="0"/>
            </a:p>
          </p:txBody>
        </p:sp>
        <p:sp>
          <p:nvSpPr>
            <p:cNvPr id="100" name="Google Shape;61;p13">
              <a:extLst>
                <a:ext uri="{FF2B5EF4-FFF2-40B4-BE49-F238E27FC236}">
                  <a16:creationId xmlns:a16="http://schemas.microsoft.com/office/drawing/2014/main" id="{3EE67F27-633B-4FF6-AB8D-A668ACA4CA92}"/>
                </a:ext>
              </a:extLst>
            </p:cNvPr>
            <p:cNvSpPr/>
            <p:nvPr/>
          </p:nvSpPr>
          <p:spPr>
            <a:xfrm>
              <a:off x="9467051" y="4947009"/>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800" b="1" dirty="0">
                  <a:solidFill>
                    <a:srgbClr val="F3F3F3"/>
                  </a:solidFill>
                </a:rPr>
                <a:t>開発リーダ</a:t>
              </a:r>
              <a:endParaRPr lang="en-US" altLang="ja-JP" sz="900" b="1" dirty="0">
                <a:solidFill>
                  <a:srgbClr val="F3F3F3"/>
                </a:solidFill>
              </a:endParaRPr>
            </a:p>
          </p:txBody>
        </p:sp>
      </p:grpSp>
      <p:cxnSp>
        <p:nvCxnSpPr>
          <p:cNvPr id="92" name="Google Shape;84;p13">
            <a:extLst>
              <a:ext uri="{FF2B5EF4-FFF2-40B4-BE49-F238E27FC236}">
                <a16:creationId xmlns:a16="http://schemas.microsoft.com/office/drawing/2014/main" id="{DF743108-0EF2-430D-A5A0-85ABC54D735E}"/>
              </a:ext>
            </a:extLst>
          </p:cNvPr>
          <p:cNvCxnSpPr>
            <a:cxnSpLocks/>
            <a:stCxn id="108" idx="0"/>
            <a:endCxn id="85" idx="2"/>
          </p:cNvCxnSpPr>
          <p:nvPr/>
        </p:nvCxnSpPr>
        <p:spPr>
          <a:xfrm rot="5400000" flipH="1" flipV="1">
            <a:off x="8501535" y="4495629"/>
            <a:ext cx="268967" cy="810228"/>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94" name="直線コネクタ 93">
            <a:extLst>
              <a:ext uri="{FF2B5EF4-FFF2-40B4-BE49-F238E27FC236}">
                <a16:creationId xmlns:a16="http://schemas.microsoft.com/office/drawing/2014/main" id="{DF1D4127-C6F7-491B-A96B-D9165C04611E}"/>
              </a:ext>
            </a:extLst>
          </p:cNvPr>
          <p:cNvCxnSpPr>
            <a:cxnSpLocks/>
            <a:stCxn id="106" idx="2"/>
            <a:endCxn id="104" idx="0"/>
          </p:cNvCxnSpPr>
          <p:nvPr/>
        </p:nvCxnSpPr>
        <p:spPr>
          <a:xfrm>
            <a:off x="8230904" y="5667270"/>
            <a:ext cx="0" cy="165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グループ化 94">
            <a:extLst>
              <a:ext uri="{FF2B5EF4-FFF2-40B4-BE49-F238E27FC236}">
                <a16:creationId xmlns:a16="http://schemas.microsoft.com/office/drawing/2014/main" id="{DA541FD5-3E53-413A-BEB4-79C5B37DAC37}"/>
              </a:ext>
            </a:extLst>
          </p:cNvPr>
          <p:cNvGrpSpPr/>
          <p:nvPr/>
        </p:nvGrpSpPr>
        <p:grpSpPr>
          <a:xfrm>
            <a:off x="9405714" y="5832499"/>
            <a:ext cx="690531" cy="632044"/>
            <a:chOff x="9467051" y="5779809"/>
            <a:chExt cx="690531" cy="632044"/>
          </a:xfrm>
        </p:grpSpPr>
        <p:sp>
          <p:nvSpPr>
            <p:cNvPr id="97" name="Google Shape;60;p13">
              <a:extLst>
                <a:ext uri="{FF2B5EF4-FFF2-40B4-BE49-F238E27FC236}">
                  <a16:creationId xmlns:a16="http://schemas.microsoft.com/office/drawing/2014/main" id="{B45EBE12-A7E6-4EEF-9C8F-435F61D4DC3B}"/>
                </a:ext>
              </a:extLst>
            </p:cNvPr>
            <p:cNvSpPr/>
            <p:nvPr/>
          </p:nvSpPr>
          <p:spPr>
            <a:xfrm>
              <a:off x="9467051" y="5839947"/>
              <a:ext cx="690531" cy="57190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36000" tIns="36000" rIns="36000" bIns="36000" anchor="b"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1100" dirty="0"/>
                <a:t>ヨト・</a:t>
              </a:r>
              <a:endParaRPr lang="en-US" altLang="ja-JP" sz="1100" dirty="0"/>
            </a:p>
            <a:p>
              <a:pPr marL="0" lvl="0" indent="0" algn="ctr" rtl="0">
                <a:spcBef>
                  <a:spcPts val="0"/>
                </a:spcBef>
                <a:spcAft>
                  <a:spcPts val="0"/>
                </a:spcAft>
                <a:buNone/>
              </a:pPr>
              <a:r>
                <a:rPr lang="ja-JP" altLang="en-US" sz="1100" dirty="0"/>
                <a:t>田口・他</a:t>
              </a:r>
              <a:endParaRPr lang="en-US" altLang="ja-JP" sz="1100" dirty="0"/>
            </a:p>
          </p:txBody>
        </p:sp>
        <p:sp>
          <p:nvSpPr>
            <p:cNvPr id="98" name="Google Shape;61;p13">
              <a:extLst>
                <a:ext uri="{FF2B5EF4-FFF2-40B4-BE49-F238E27FC236}">
                  <a16:creationId xmlns:a16="http://schemas.microsoft.com/office/drawing/2014/main" id="{678F5364-255D-4B4F-ABDC-21C38EE73BA3}"/>
                </a:ext>
              </a:extLst>
            </p:cNvPr>
            <p:cNvSpPr/>
            <p:nvPr/>
          </p:nvSpPr>
          <p:spPr>
            <a:xfrm>
              <a:off x="9467051" y="5779809"/>
              <a:ext cx="690531" cy="182006"/>
            </a:xfrm>
            <a:prstGeom prst="rect">
              <a:avLst/>
            </a:prstGeom>
            <a:solidFill>
              <a:srgbClr val="666666"/>
            </a:solidFill>
            <a:ln w="9525" cap="flat" cmpd="sng">
              <a:solidFill>
                <a:schemeClr val="dk2"/>
              </a:solidFill>
              <a:prstDash val="solid"/>
              <a:round/>
              <a:headEnd type="none" w="sm" len="sm"/>
              <a:tailEnd type="none" w="sm" len="sm"/>
            </a:ln>
          </p:spPr>
          <p:txBody>
            <a:bodyPr spcFirstLastPara="1" wrap="none" lIns="0" tIns="0" rIns="0" bIns="0" anchor="ctr" anchorCtr="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lvl="0" indent="0" algn="ctr" rtl="0">
                <a:spcBef>
                  <a:spcPts val="0"/>
                </a:spcBef>
                <a:spcAft>
                  <a:spcPts val="0"/>
                </a:spcAft>
                <a:buNone/>
              </a:pPr>
              <a:r>
                <a:rPr lang="ja-JP" altLang="en-US" sz="700" b="1" dirty="0">
                  <a:solidFill>
                    <a:srgbClr val="F3F3F3"/>
                  </a:solidFill>
                </a:rPr>
                <a:t>エンジニア</a:t>
              </a:r>
              <a:endParaRPr lang="en-US" altLang="ja-JP" sz="700" b="1" dirty="0">
                <a:solidFill>
                  <a:srgbClr val="F3F3F3"/>
                </a:solidFill>
              </a:endParaRPr>
            </a:p>
          </p:txBody>
        </p:sp>
      </p:grpSp>
      <p:cxnSp>
        <p:nvCxnSpPr>
          <p:cNvPr id="96" name="直線コネクタ 95">
            <a:extLst>
              <a:ext uri="{FF2B5EF4-FFF2-40B4-BE49-F238E27FC236}">
                <a16:creationId xmlns:a16="http://schemas.microsoft.com/office/drawing/2014/main" id="{77841B8D-ED6D-487A-BB0B-6E286C6E4B5A}"/>
              </a:ext>
            </a:extLst>
          </p:cNvPr>
          <p:cNvCxnSpPr>
            <a:cxnSpLocks/>
            <a:stCxn id="99" idx="2"/>
            <a:endCxn id="98" idx="0"/>
          </p:cNvCxnSpPr>
          <p:nvPr/>
        </p:nvCxnSpPr>
        <p:spPr>
          <a:xfrm>
            <a:off x="9750980" y="5667270"/>
            <a:ext cx="0" cy="165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oogle Shape;84;p13">
            <a:extLst>
              <a:ext uri="{FF2B5EF4-FFF2-40B4-BE49-F238E27FC236}">
                <a16:creationId xmlns:a16="http://schemas.microsoft.com/office/drawing/2014/main" id="{5DA53A4F-2D29-4887-B7BF-23B0531BFCB7}"/>
              </a:ext>
            </a:extLst>
          </p:cNvPr>
          <p:cNvCxnSpPr>
            <a:cxnSpLocks/>
            <a:stCxn id="100" idx="0"/>
            <a:endCxn id="85" idx="2"/>
          </p:cNvCxnSpPr>
          <p:nvPr/>
        </p:nvCxnSpPr>
        <p:spPr>
          <a:xfrm rot="16200000" flipV="1">
            <a:off x="9261573" y="4545819"/>
            <a:ext cx="268967" cy="709848"/>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6" name="テキスト ボックス 5">
            <a:extLst>
              <a:ext uri="{FF2B5EF4-FFF2-40B4-BE49-F238E27FC236}">
                <a16:creationId xmlns:a16="http://schemas.microsoft.com/office/drawing/2014/main" id="{8B481BB4-0C62-4BEF-95F3-221EB15ABBE9}"/>
              </a:ext>
            </a:extLst>
          </p:cNvPr>
          <p:cNvSpPr txBox="1"/>
          <p:nvPr/>
        </p:nvSpPr>
        <p:spPr>
          <a:xfrm>
            <a:off x="466344" y="772602"/>
            <a:ext cx="5838302" cy="5803619"/>
          </a:xfrm>
          <a:prstGeom prst="rect">
            <a:avLst/>
          </a:prstGeom>
          <a:gradFill>
            <a:gsLst>
              <a:gs pos="0">
                <a:schemeClr val="accent6">
                  <a:lumMod val="110000"/>
                  <a:satMod val="105000"/>
                  <a:tint val="67000"/>
                  <a:alpha val="58000"/>
                </a:schemeClr>
              </a:gs>
              <a:gs pos="50000">
                <a:schemeClr val="accent6">
                  <a:lumMod val="105000"/>
                  <a:satMod val="103000"/>
                  <a:tint val="73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wrap="square" rtlCol="0" anchor="ctr" anchorCtr="1">
            <a:noAutofit/>
          </a:bodyPr>
          <a:lstStyle/>
          <a:p>
            <a:pPr algn="ctr"/>
            <a:r>
              <a:rPr kumimoji="1" lang="ja-JP" altLang="en-US" dirty="0"/>
              <a:t>サスケ内体制は、次ページの最新版を参照</a:t>
            </a:r>
          </a:p>
        </p:txBody>
      </p:sp>
      <p:sp>
        <p:nvSpPr>
          <p:cNvPr id="93" name="テキスト ボックス 92">
            <a:extLst>
              <a:ext uri="{FF2B5EF4-FFF2-40B4-BE49-F238E27FC236}">
                <a16:creationId xmlns:a16="http://schemas.microsoft.com/office/drawing/2014/main" id="{4E689D29-B2D4-4115-AF7A-37FE36BC1311}"/>
              </a:ext>
            </a:extLst>
          </p:cNvPr>
          <p:cNvSpPr txBox="1"/>
          <p:nvPr/>
        </p:nvSpPr>
        <p:spPr>
          <a:xfrm>
            <a:off x="6363680" y="3709488"/>
            <a:ext cx="5626510" cy="2841488"/>
          </a:xfrm>
          <a:prstGeom prst="rect">
            <a:avLst/>
          </a:prstGeom>
          <a:gradFill>
            <a:gsLst>
              <a:gs pos="0">
                <a:schemeClr val="accent6">
                  <a:lumMod val="110000"/>
                  <a:satMod val="105000"/>
                  <a:tint val="67000"/>
                  <a:alpha val="58000"/>
                </a:schemeClr>
              </a:gs>
              <a:gs pos="50000">
                <a:schemeClr val="accent6">
                  <a:lumMod val="105000"/>
                  <a:satMod val="103000"/>
                  <a:tint val="73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wrap="square" rtlCol="0" anchor="ctr" anchorCtr="1">
            <a:noAutofit/>
          </a:bodyPr>
          <a:lstStyle/>
          <a:p>
            <a:pPr algn="ctr"/>
            <a:r>
              <a:rPr kumimoji="1" lang="ja-JP" altLang="en-US" dirty="0"/>
              <a:t>サスケ内体制は、次ページの最新版を参照</a:t>
            </a:r>
          </a:p>
        </p:txBody>
      </p:sp>
    </p:spTree>
    <p:extLst>
      <p:ext uri="{BB962C8B-B14F-4D97-AF65-F5344CB8AC3E}">
        <p14:creationId xmlns:p14="http://schemas.microsoft.com/office/powerpoint/2010/main" val="88654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１．体制図（主要メンバー）（最新 </a:t>
            </a:r>
            <a:r>
              <a:rPr lang="en-US" altLang="ja-JP" dirty="0"/>
              <a:t>2021/01</a:t>
            </a:r>
            <a:r>
              <a:rPr lang="ja-JP" altLang="en-US" dirty="0"/>
              <a:t>～）</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9DE2824C-28F5-449C-8B8B-13A2EA2186A8}"/>
              </a:ext>
            </a:extLst>
          </p:cNvPr>
          <p:cNvSpPr>
            <a:spLocks noGrp="1"/>
          </p:cNvSpPr>
          <p:nvPr>
            <p:ph sz="quarter" idx="10"/>
          </p:nvPr>
        </p:nvSpPr>
        <p:spPr/>
        <p:txBody>
          <a:bodyPr/>
          <a:lstStyle/>
          <a:p>
            <a:pPr marL="0" indent="0">
              <a:buNone/>
            </a:pPr>
            <a:endParaRPr kumimoji="1" lang="en-US" altLang="ja-JP" sz="2000" dirty="0"/>
          </a:p>
          <a:p>
            <a:pPr marL="0" indent="0">
              <a:buNone/>
            </a:pPr>
            <a:endParaRPr kumimoji="1" lang="ja-JP" altLang="en-US" sz="2000" dirty="0"/>
          </a:p>
        </p:txBody>
      </p:sp>
      <p:sp>
        <p:nvSpPr>
          <p:cNvPr id="31" name="コンテンツ プレースホルダー 4">
            <a:extLst>
              <a:ext uri="{FF2B5EF4-FFF2-40B4-BE49-F238E27FC236}">
                <a16:creationId xmlns:a16="http://schemas.microsoft.com/office/drawing/2014/main" id="{24F73B26-8A5B-4AB7-8669-4FBE44B1460B}"/>
              </a:ext>
            </a:extLst>
          </p:cNvPr>
          <p:cNvSpPr txBox="1">
            <a:spLocks/>
          </p:cNvSpPr>
          <p:nvPr/>
        </p:nvSpPr>
        <p:spPr>
          <a:xfrm>
            <a:off x="2112048" y="809397"/>
            <a:ext cx="11523846" cy="5685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a:p>
          <a:p>
            <a:pPr marL="0" indent="0">
              <a:buFont typeface="Arial" panose="020B0604020202020204" pitchFamily="34" charset="0"/>
              <a:buNone/>
            </a:pPr>
            <a:endParaRPr lang="en-US" altLang="ja-JP" sz="2000"/>
          </a:p>
          <a:p>
            <a:pPr marL="0" indent="0">
              <a:buFont typeface="Arial" panose="020B0604020202020204" pitchFamily="34" charset="0"/>
              <a:buNone/>
            </a:pPr>
            <a:endParaRPr lang="ja-JP" altLang="en-US" sz="2000" dirty="0"/>
          </a:p>
        </p:txBody>
      </p:sp>
      <p:sp>
        <p:nvSpPr>
          <p:cNvPr id="35" name="コンテンツ プレースホルダー 4">
            <a:extLst>
              <a:ext uri="{FF2B5EF4-FFF2-40B4-BE49-F238E27FC236}">
                <a16:creationId xmlns:a16="http://schemas.microsoft.com/office/drawing/2014/main" id="{90020707-17E1-43A8-B5D6-CAE255475ED6}"/>
              </a:ext>
            </a:extLst>
          </p:cNvPr>
          <p:cNvSpPr txBox="1">
            <a:spLocks/>
          </p:cNvSpPr>
          <p:nvPr/>
        </p:nvSpPr>
        <p:spPr>
          <a:xfrm>
            <a:off x="3892780" y="820228"/>
            <a:ext cx="11523846" cy="5685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a:p>
          <a:p>
            <a:pPr marL="0" indent="0">
              <a:buFont typeface="Arial" panose="020B0604020202020204" pitchFamily="34" charset="0"/>
              <a:buNone/>
            </a:pPr>
            <a:endParaRPr lang="en-US" altLang="ja-JP" sz="2000"/>
          </a:p>
          <a:p>
            <a:pPr marL="0" indent="0">
              <a:buFont typeface="Arial" panose="020B0604020202020204" pitchFamily="34" charset="0"/>
              <a:buNone/>
            </a:pPr>
            <a:endParaRPr lang="ja-JP" altLang="en-US" sz="2000" dirty="0"/>
          </a:p>
        </p:txBody>
      </p:sp>
      <p:pic>
        <p:nvPicPr>
          <p:cNvPr id="21" name="図 20">
            <a:extLst>
              <a:ext uri="{FF2B5EF4-FFF2-40B4-BE49-F238E27FC236}">
                <a16:creationId xmlns:a16="http://schemas.microsoft.com/office/drawing/2014/main" id="{15419E1B-003A-4525-86DC-9254473FC813}"/>
              </a:ext>
            </a:extLst>
          </p:cNvPr>
          <p:cNvPicPr>
            <a:picLocks noChangeAspect="1"/>
          </p:cNvPicPr>
          <p:nvPr/>
        </p:nvPicPr>
        <p:blipFill>
          <a:blip r:embed="rId3"/>
          <a:stretch>
            <a:fillRect/>
          </a:stretch>
        </p:blipFill>
        <p:spPr>
          <a:xfrm>
            <a:off x="571881" y="878257"/>
            <a:ext cx="10812399" cy="5492423"/>
          </a:xfrm>
          <a:prstGeom prst="rect">
            <a:avLst/>
          </a:prstGeom>
        </p:spPr>
      </p:pic>
    </p:spTree>
    <p:extLst>
      <p:ext uri="{BB962C8B-B14F-4D97-AF65-F5344CB8AC3E}">
        <p14:creationId xmlns:p14="http://schemas.microsoft.com/office/powerpoint/2010/main" val="14597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２．コミュニケーション</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4</a:t>
            </a:fld>
            <a:endParaRPr lang="ja-JP" altLang="en-US" dirty="0"/>
          </a:p>
        </p:txBody>
      </p:sp>
      <p:graphicFrame>
        <p:nvGraphicFramePr>
          <p:cNvPr id="9" name="Group 55">
            <a:extLst>
              <a:ext uri="{FF2B5EF4-FFF2-40B4-BE49-F238E27FC236}">
                <a16:creationId xmlns:a16="http://schemas.microsoft.com/office/drawing/2014/main" id="{D5C81472-9A10-4BD1-BD2C-560C5514EBDB}"/>
              </a:ext>
            </a:extLst>
          </p:cNvPr>
          <p:cNvGraphicFramePr>
            <a:graphicFrameLocks noGrp="1"/>
          </p:cNvGraphicFramePr>
          <p:nvPr>
            <p:extLst>
              <p:ext uri="{D42A27DB-BD31-4B8C-83A1-F6EECF244321}">
                <p14:modId xmlns:p14="http://schemas.microsoft.com/office/powerpoint/2010/main" val="2569599497"/>
              </p:ext>
            </p:extLst>
          </p:nvPr>
        </p:nvGraphicFramePr>
        <p:xfrm>
          <a:off x="399405" y="936422"/>
          <a:ext cx="11447372" cy="2674416"/>
        </p:xfrm>
        <a:graphic>
          <a:graphicData uri="http://schemas.openxmlformats.org/drawingml/2006/table">
            <a:tbl>
              <a:tblPr/>
              <a:tblGrid>
                <a:gridCol w="11447372">
                  <a:extLst>
                    <a:ext uri="{9D8B030D-6E8A-4147-A177-3AD203B41FA5}">
                      <a16:colId xmlns:a16="http://schemas.microsoft.com/office/drawing/2014/main" val="20000"/>
                    </a:ext>
                  </a:extLst>
                </a:gridCol>
              </a:tblGrid>
              <a:tr h="357528">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mn-lt"/>
                          <a:ea typeface="+mj-ea"/>
                          <a:cs typeface="メイリオ" pitchFamily="50" charset="-128"/>
                        </a:rPr>
                        <a:t>Slack</a:t>
                      </a:r>
                      <a:endPar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endParaRP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6022">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en-US" altLang="ja-JP" sz="1600" dirty="0">
                          <a:solidFill>
                            <a:schemeClr val="tx1"/>
                          </a:solidFill>
                          <a:latin typeface="+mn-lt"/>
                          <a:ea typeface="+mn-ea"/>
                        </a:rPr>
                        <a:t>Slack</a:t>
                      </a:r>
                      <a:r>
                        <a:rPr kumimoji="1" lang="ja-JP" altLang="en-US" sz="1600" dirty="0">
                          <a:solidFill>
                            <a:schemeClr val="tx1"/>
                          </a:solidFill>
                          <a:latin typeface="+mn-lt"/>
                          <a:ea typeface="+mn-ea"/>
                        </a:rPr>
                        <a:t>を用いた会話を基本とする。</a:t>
                      </a:r>
                      <a:br>
                        <a:rPr kumimoji="1" lang="en-US" altLang="ja-JP" sz="1600" dirty="0">
                          <a:solidFill>
                            <a:schemeClr val="tx1"/>
                          </a:solidFill>
                          <a:latin typeface="+mn-lt"/>
                          <a:ea typeface="+mn-ea"/>
                        </a:rPr>
                      </a:br>
                      <a:r>
                        <a:rPr kumimoji="1" lang="ja-JP" altLang="en-US" sz="1600" dirty="0">
                          <a:solidFill>
                            <a:schemeClr val="tx1"/>
                          </a:solidFill>
                          <a:latin typeface="+mn-lt"/>
                          <a:ea typeface="+mn-ea"/>
                        </a:rPr>
                        <a:t>ただし、重要事項や課題などは</a:t>
                      </a:r>
                      <a:r>
                        <a:rPr kumimoji="1" lang="en-US" altLang="ja-JP" sz="1600" dirty="0">
                          <a:solidFill>
                            <a:schemeClr val="tx1"/>
                          </a:solidFill>
                          <a:latin typeface="+mn-lt"/>
                          <a:ea typeface="+mn-ea"/>
                        </a:rPr>
                        <a:t>Slack</a:t>
                      </a:r>
                      <a:r>
                        <a:rPr kumimoji="1" lang="ja-JP" altLang="en-US" sz="1600" dirty="0">
                          <a:solidFill>
                            <a:schemeClr val="tx1"/>
                          </a:solidFill>
                          <a:latin typeface="+mn-lt"/>
                          <a:ea typeface="+mn-ea"/>
                        </a:rPr>
                        <a:t>だと文章が流れてしまい失念等の懸念があるため、必ずバックログ立てて課題管理に登録するなど、解決までの経過が後から確認できる運用を行う。</a:t>
                      </a:r>
                      <a:endParaRPr kumimoji="1" lang="en-US" altLang="ja-JP" sz="1600" dirty="0">
                        <a:solidFill>
                          <a:schemeClr val="tx1"/>
                        </a:solidFill>
                        <a:latin typeface="+mn-lt"/>
                        <a:ea typeface="+mn-ea"/>
                      </a:endParaRPr>
                    </a:p>
                    <a:p>
                      <a:pPr marL="179388" indent="-179388">
                        <a:lnSpc>
                          <a:spcPct val="150000"/>
                        </a:lnSpc>
                        <a:spcBef>
                          <a:spcPts val="0"/>
                        </a:spcBef>
                        <a:buFont typeface="Wingdings" panose="05000000000000000000" pitchFamily="2" charset="2"/>
                        <a:buChar char="ü"/>
                      </a:pPr>
                      <a:r>
                        <a:rPr kumimoji="1" lang="en-US" altLang="ja-JP" sz="1600" dirty="0">
                          <a:solidFill>
                            <a:schemeClr val="tx1"/>
                          </a:solidFill>
                          <a:latin typeface="+mn-lt"/>
                          <a:ea typeface="+mn-ea"/>
                        </a:rPr>
                        <a:t>PJ</a:t>
                      </a:r>
                      <a:r>
                        <a:rPr kumimoji="1" lang="ja-JP" altLang="en-US" sz="1600" dirty="0">
                          <a:solidFill>
                            <a:schemeClr val="tx1"/>
                          </a:solidFill>
                          <a:latin typeface="+mn-lt"/>
                          <a:ea typeface="+mn-ea"/>
                        </a:rPr>
                        <a:t>管理に関する話題は、「マネジメント」チャンネルで会話をすること。</a:t>
                      </a:r>
                      <a:endParaRPr kumimoji="1" lang="en-US" altLang="ja-JP" sz="1600" dirty="0">
                        <a:solidFill>
                          <a:schemeClr val="tx1"/>
                        </a:solidFill>
                        <a:latin typeface="+mn-lt"/>
                        <a:ea typeface="+mn-ea"/>
                      </a:endParaRPr>
                    </a:p>
                    <a:p>
                      <a:pPr marL="179388" marR="0" lvl="0" indent="-179388"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n-lt"/>
                          <a:ea typeface="+mn-ea"/>
                        </a:rPr>
                        <a:t>開発に関する話題は、「開発」チャンネルで会話をすること。</a:t>
                      </a:r>
                      <a:endParaRPr kumimoji="1" lang="en-US" altLang="ja-JP" sz="1600" dirty="0">
                        <a:solidFill>
                          <a:schemeClr val="tx1"/>
                        </a:solidFill>
                        <a:latin typeface="+mn-lt"/>
                        <a:ea typeface="+mn-ea"/>
                      </a:endParaRPr>
                    </a:p>
                    <a:p>
                      <a:pPr marL="179388" indent="-179388">
                        <a:lnSpc>
                          <a:spcPct val="150000"/>
                        </a:lnSpc>
                        <a:spcBef>
                          <a:spcPts val="0"/>
                        </a:spcBef>
                        <a:buFont typeface="Wingdings" panose="05000000000000000000" pitchFamily="2" charset="2"/>
                        <a:buChar char="ü"/>
                      </a:pP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55">
            <a:extLst>
              <a:ext uri="{FF2B5EF4-FFF2-40B4-BE49-F238E27FC236}">
                <a16:creationId xmlns:a16="http://schemas.microsoft.com/office/drawing/2014/main" id="{23763D90-42D0-44BB-9BF8-25335CF80320}"/>
              </a:ext>
            </a:extLst>
          </p:cNvPr>
          <p:cNvGraphicFramePr>
            <a:graphicFrameLocks noGrp="1"/>
          </p:cNvGraphicFramePr>
          <p:nvPr>
            <p:extLst>
              <p:ext uri="{D42A27DB-BD31-4B8C-83A1-F6EECF244321}">
                <p14:modId xmlns:p14="http://schemas.microsoft.com/office/powerpoint/2010/main" val="3942083358"/>
              </p:ext>
            </p:extLst>
          </p:nvPr>
        </p:nvGraphicFramePr>
        <p:xfrm>
          <a:off x="399405" y="3545112"/>
          <a:ext cx="11447372" cy="3040176"/>
        </p:xfrm>
        <a:graphic>
          <a:graphicData uri="http://schemas.openxmlformats.org/drawingml/2006/table">
            <a:tbl>
              <a:tblPr/>
              <a:tblGrid>
                <a:gridCol w="11447372">
                  <a:extLst>
                    <a:ext uri="{9D8B030D-6E8A-4147-A177-3AD203B41FA5}">
                      <a16:colId xmlns:a16="http://schemas.microsoft.com/office/drawing/2014/main" val="20000"/>
                    </a:ext>
                  </a:extLst>
                </a:gridCol>
              </a:tblGrid>
              <a:tr h="357528">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メール</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6022">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n-lt"/>
                          <a:ea typeface="+mn-ea"/>
                        </a:rPr>
                        <a:t>証跡を残す必要がある重量なやり取りを行う場合は、</a:t>
                      </a:r>
                      <a:r>
                        <a:rPr kumimoji="1" lang="en-US" altLang="ja-JP" sz="1600" dirty="0">
                          <a:solidFill>
                            <a:schemeClr val="tx1"/>
                          </a:solidFill>
                          <a:latin typeface="+mn-lt"/>
                          <a:ea typeface="+mn-ea"/>
                        </a:rPr>
                        <a:t>Slack</a:t>
                      </a:r>
                      <a:r>
                        <a:rPr kumimoji="1" lang="ja-JP" altLang="en-US" sz="1600" dirty="0">
                          <a:solidFill>
                            <a:schemeClr val="tx1"/>
                          </a:solidFill>
                          <a:latin typeface="+mn-lt"/>
                          <a:ea typeface="+mn-ea"/>
                        </a:rPr>
                        <a:t>を用いずにメールを使用すること。</a:t>
                      </a:r>
                      <a:endParaRPr kumimoji="1" lang="en-US" altLang="ja-JP" sz="1600" dirty="0">
                        <a:solidFill>
                          <a:schemeClr val="tx1"/>
                        </a:solidFill>
                        <a:latin typeface="+mn-lt"/>
                        <a:ea typeface="+mn-ea"/>
                      </a:endParaRPr>
                    </a:p>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ja-JP" altLang="en-US" sz="1600" strike="sngStrike" dirty="0">
                          <a:solidFill>
                            <a:schemeClr val="tx1"/>
                          </a:solidFill>
                          <a:latin typeface="+mn-lt"/>
                          <a:ea typeface="+mn-ea"/>
                        </a:rPr>
                        <a:t>メールを使用する場合は、メーリングリスト「</a:t>
                      </a:r>
                      <a:r>
                        <a:rPr kumimoji="1" lang="ja-JP" altLang="en-US" sz="1600" strike="sngStrike" dirty="0">
                          <a:solidFill>
                            <a:schemeClr val="tx1"/>
                          </a:solidFill>
                          <a:latin typeface="+mn-lt"/>
                          <a:ea typeface="+mn-ea"/>
                          <a:hlinkClick r:id="rId2"/>
                        </a:rPr>
                        <a:t>ｘｘｘｘｘ</a:t>
                      </a:r>
                      <a:r>
                        <a:rPr kumimoji="1" lang="en-US" altLang="ja-JP" sz="1600" strike="sngStrike" dirty="0">
                          <a:solidFill>
                            <a:schemeClr val="tx1"/>
                          </a:solidFill>
                          <a:latin typeface="+mn-lt"/>
                          <a:ea typeface="+mn-ea"/>
                          <a:hlinkClick r:id="rId2"/>
                        </a:rPr>
                        <a:t>@sasukefinlab.com</a:t>
                      </a:r>
                      <a:r>
                        <a:rPr kumimoji="1" lang="ja-JP" altLang="en-US" sz="1600" strike="sngStrike" dirty="0">
                          <a:solidFill>
                            <a:schemeClr val="tx1"/>
                          </a:solidFill>
                          <a:latin typeface="+mn-lt"/>
                          <a:ea typeface="+mn-ea"/>
                        </a:rPr>
                        <a:t>」を</a:t>
                      </a:r>
                      <a:r>
                        <a:rPr kumimoji="1" lang="en-US" altLang="ja-JP" sz="1600" strike="sngStrike" dirty="0">
                          <a:solidFill>
                            <a:schemeClr val="tx1"/>
                          </a:solidFill>
                          <a:latin typeface="+mn-lt"/>
                          <a:ea typeface="+mn-ea"/>
                        </a:rPr>
                        <a:t>To</a:t>
                      </a:r>
                      <a:r>
                        <a:rPr kumimoji="1" lang="ja-JP" altLang="en-US" sz="1600" strike="sngStrike" dirty="0">
                          <a:solidFill>
                            <a:schemeClr val="tx1"/>
                          </a:solidFill>
                          <a:latin typeface="+mn-lt"/>
                          <a:ea typeface="+mn-ea"/>
                        </a:rPr>
                        <a:t>または</a:t>
                      </a:r>
                      <a:r>
                        <a:rPr kumimoji="1" lang="en-US" altLang="ja-JP" sz="1600" strike="sngStrike" dirty="0">
                          <a:solidFill>
                            <a:schemeClr val="tx1"/>
                          </a:solidFill>
                          <a:latin typeface="+mn-lt"/>
                          <a:ea typeface="+mn-ea"/>
                        </a:rPr>
                        <a:t>Cc</a:t>
                      </a:r>
                      <a:r>
                        <a:rPr kumimoji="1" lang="ja-JP" altLang="en-US" sz="1600" strike="sngStrike" dirty="0">
                          <a:solidFill>
                            <a:schemeClr val="tx1"/>
                          </a:solidFill>
                          <a:latin typeface="+mn-lt"/>
                          <a:ea typeface="+mn-ea"/>
                        </a:rPr>
                        <a:t>に入れ、</a:t>
                      </a:r>
                      <a:r>
                        <a:rPr kumimoji="1" lang="en-US" altLang="ja-JP" sz="1600" strike="sngStrike" dirty="0">
                          <a:solidFill>
                            <a:schemeClr val="tx1"/>
                          </a:solidFill>
                          <a:latin typeface="+mn-lt"/>
                          <a:ea typeface="+mn-ea"/>
                        </a:rPr>
                        <a:t>3</a:t>
                      </a:r>
                      <a:r>
                        <a:rPr kumimoji="1" lang="ja-JP" altLang="en-US" sz="1600" strike="sngStrike" dirty="0">
                          <a:solidFill>
                            <a:schemeClr val="tx1"/>
                          </a:solidFill>
                          <a:latin typeface="+mn-lt"/>
                          <a:ea typeface="+mn-ea"/>
                        </a:rPr>
                        <a:t>社で情報の共有化を図ること。</a:t>
                      </a:r>
                      <a:br>
                        <a:rPr kumimoji="1" lang="en-US" altLang="ja-JP" sz="1600" strike="sngStrike" dirty="0">
                          <a:solidFill>
                            <a:schemeClr val="tx1"/>
                          </a:solidFill>
                          <a:latin typeface="+mn-lt"/>
                          <a:ea typeface="+mn-ea"/>
                        </a:rPr>
                      </a:br>
                      <a:r>
                        <a:rPr kumimoji="1" lang="ja-JP" altLang="en-US" sz="1600" strike="noStrike" dirty="0">
                          <a:solidFill>
                            <a:schemeClr val="tx1"/>
                          </a:solidFill>
                          <a:latin typeface="+mn-lt"/>
                          <a:ea typeface="+mn-ea"/>
                        </a:rPr>
                        <a:t>⇒はなさく側のメーリングリストにサスケメーリングリストを登録することは禁止されているため、</a:t>
                      </a:r>
                      <a:br>
                        <a:rPr kumimoji="1" lang="en-US" altLang="ja-JP" sz="1600" strike="noStrike" dirty="0">
                          <a:solidFill>
                            <a:schemeClr val="tx1"/>
                          </a:solidFill>
                          <a:latin typeface="+mn-lt"/>
                          <a:ea typeface="+mn-ea"/>
                        </a:rPr>
                      </a:br>
                      <a:r>
                        <a:rPr kumimoji="1" lang="ja-JP" altLang="en-US" sz="1600" strike="noStrike" dirty="0">
                          <a:solidFill>
                            <a:schemeClr val="tx1"/>
                          </a:solidFill>
                          <a:latin typeface="+mn-lt"/>
                          <a:ea typeface="+mn-ea"/>
                        </a:rPr>
                        <a:t>　の活用は禁止されているため、はなさく管理の台帳「</a:t>
                      </a:r>
                      <a:r>
                        <a:rPr kumimoji="1" lang="en-US" altLang="ja-JP" sz="1600" strike="noStrike" dirty="0">
                          <a:solidFill>
                            <a:schemeClr val="tx1"/>
                          </a:solidFill>
                          <a:latin typeface="+mn-lt"/>
                          <a:ea typeface="+mn-ea"/>
                        </a:rPr>
                        <a:t>【NNB】PJT</a:t>
                      </a:r>
                      <a:r>
                        <a:rPr kumimoji="1" lang="ja-JP" altLang="en-US" sz="1600" strike="noStrike" dirty="0">
                          <a:solidFill>
                            <a:schemeClr val="tx1"/>
                          </a:solidFill>
                          <a:latin typeface="+mn-lt"/>
                          <a:ea typeface="+mn-ea"/>
                        </a:rPr>
                        <a:t>メーリングリスト</a:t>
                      </a:r>
                      <a:r>
                        <a:rPr kumimoji="1" lang="en-US" altLang="ja-JP" sz="1600" strike="noStrike" dirty="0">
                          <a:solidFill>
                            <a:schemeClr val="tx1"/>
                          </a:solidFill>
                          <a:latin typeface="+mn-lt"/>
                          <a:ea typeface="+mn-ea"/>
                        </a:rPr>
                        <a:t>_</a:t>
                      </a:r>
                      <a:r>
                        <a:rPr kumimoji="1" lang="ja-JP" altLang="en-US" sz="1600" strike="noStrike" dirty="0">
                          <a:solidFill>
                            <a:schemeClr val="tx1"/>
                          </a:solidFill>
                          <a:latin typeface="+mn-lt"/>
                          <a:ea typeface="+mn-ea"/>
                        </a:rPr>
                        <a:t>ダイレクト</a:t>
                      </a:r>
                      <a:r>
                        <a:rPr kumimoji="1" lang="en-US" altLang="ja-JP" sz="1600" strike="noStrike" dirty="0">
                          <a:solidFill>
                            <a:schemeClr val="tx1"/>
                          </a:solidFill>
                          <a:latin typeface="+mn-lt"/>
                          <a:ea typeface="+mn-ea"/>
                        </a:rPr>
                        <a:t>.xlsx</a:t>
                      </a:r>
                      <a:r>
                        <a:rPr kumimoji="1" lang="ja-JP" altLang="en-US" sz="1600" strike="noStrike" dirty="0">
                          <a:solidFill>
                            <a:schemeClr val="tx1"/>
                          </a:solidFill>
                          <a:latin typeface="+mn-lt"/>
                          <a:ea typeface="+mn-ea"/>
                        </a:rPr>
                        <a:t>」</a:t>
                      </a:r>
                      <a:br>
                        <a:rPr kumimoji="1" lang="en-US" altLang="ja-JP" sz="1600" strike="noStrike" dirty="0">
                          <a:solidFill>
                            <a:schemeClr val="tx1"/>
                          </a:solidFill>
                          <a:latin typeface="+mn-lt"/>
                          <a:ea typeface="+mn-ea"/>
                        </a:rPr>
                      </a:br>
                      <a:r>
                        <a:rPr kumimoji="1" lang="ja-JP" altLang="en-US" sz="1600" strike="noStrike" dirty="0">
                          <a:solidFill>
                            <a:schemeClr val="tx1"/>
                          </a:solidFill>
                          <a:latin typeface="+mn-lt"/>
                          <a:ea typeface="+mn-ea"/>
                        </a:rPr>
                        <a:t>　を参照して対象社にメールを送ること。</a:t>
                      </a:r>
                      <a:endParaRPr kumimoji="1" lang="en-US" altLang="ja-JP" sz="1600" strike="noStrike" dirty="0">
                        <a:solidFill>
                          <a:schemeClr val="tx1"/>
                        </a:solidFill>
                        <a:latin typeface="+mn-lt"/>
                        <a:ea typeface="+mn-ea"/>
                      </a:endParaRPr>
                    </a:p>
                    <a:p>
                      <a:pPr marL="0" marR="0" lvl="0" indent="0" algn="l" defTabSz="1072866" rtl="0" eaLnBrk="1" fontAlgn="auto" latinLnBrk="0" hangingPunct="1">
                        <a:lnSpc>
                          <a:spcPct val="150000"/>
                        </a:lnSpc>
                        <a:spcBef>
                          <a:spcPts val="0"/>
                        </a:spcBef>
                        <a:spcAft>
                          <a:spcPts val="0"/>
                        </a:spcAft>
                        <a:buClrTx/>
                        <a:buSzTx/>
                        <a:buFont typeface="Wingdings" panose="05000000000000000000" pitchFamily="2" charset="2"/>
                        <a:buNone/>
                        <a:tabLst/>
                        <a:defRPr/>
                      </a:pPr>
                      <a:endParaRPr kumimoji="1" lang="en-US" altLang="ja-JP" sz="1600" strike="sngStrike"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322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２．コミュニケーション</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5</a:t>
            </a:fld>
            <a:endParaRPr lang="ja-JP" altLang="en-US" dirty="0"/>
          </a:p>
        </p:txBody>
      </p:sp>
      <p:graphicFrame>
        <p:nvGraphicFramePr>
          <p:cNvPr id="7" name="Group 55">
            <a:extLst>
              <a:ext uri="{FF2B5EF4-FFF2-40B4-BE49-F238E27FC236}">
                <a16:creationId xmlns:a16="http://schemas.microsoft.com/office/drawing/2014/main" id="{A418C9FB-F98C-476D-84A6-1841E61B0F64}"/>
              </a:ext>
            </a:extLst>
          </p:cNvPr>
          <p:cNvGraphicFramePr>
            <a:graphicFrameLocks noGrp="1"/>
          </p:cNvGraphicFramePr>
          <p:nvPr>
            <p:extLst>
              <p:ext uri="{D42A27DB-BD31-4B8C-83A1-F6EECF244321}">
                <p14:modId xmlns:p14="http://schemas.microsoft.com/office/powerpoint/2010/main" val="3626511516"/>
              </p:ext>
            </p:extLst>
          </p:nvPr>
        </p:nvGraphicFramePr>
        <p:xfrm>
          <a:off x="399405" y="936422"/>
          <a:ext cx="11447372" cy="845616"/>
        </p:xfrm>
        <a:graphic>
          <a:graphicData uri="http://schemas.openxmlformats.org/drawingml/2006/table">
            <a:tbl>
              <a:tblPr/>
              <a:tblGrid>
                <a:gridCol w="11447372">
                  <a:extLst>
                    <a:ext uri="{9D8B030D-6E8A-4147-A177-3AD203B41FA5}">
                      <a16:colId xmlns:a16="http://schemas.microsoft.com/office/drawing/2014/main" val="20000"/>
                    </a:ext>
                  </a:extLst>
                </a:gridCol>
              </a:tblGrid>
              <a:tr h="245085">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担当者一覧（主要メンバーのみ）</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026">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表 5">
            <a:extLst>
              <a:ext uri="{FF2B5EF4-FFF2-40B4-BE49-F238E27FC236}">
                <a16:creationId xmlns:a16="http://schemas.microsoft.com/office/drawing/2014/main" id="{D4007E41-0481-4D72-8F26-71134F90FCE7}"/>
              </a:ext>
            </a:extLst>
          </p:cNvPr>
          <p:cNvGraphicFramePr>
            <a:graphicFrameLocks noGrp="1"/>
          </p:cNvGraphicFramePr>
          <p:nvPr>
            <p:extLst>
              <p:ext uri="{D42A27DB-BD31-4B8C-83A1-F6EECF244321}">
                <p14:modId xmlns:p14="http://schemas.microsoft.com/office/powerpoint/2010/main" val="2413139568"/>
              </p:ext>
            </p:extLst>
          </p:nvPr>
        </p:nvGraphicFramePr>
        <p:xfrm>
          <a:off x="379281" y="1422506"/>
          <a:ext cx="11413314" cy="5120640"/>
        </p:xfrm>
        <a:graphic>
          <a:graphicData uri="http://schemas.openxmlformats.org/drawingml/2006/table">
            <a:tbl>
              <a:tblPr firstRow="1" bandRow="1">
                <a:tableStyleId>{5940675A-B579-460E-94D1-54222C63F5DA}</a:tableStyleId>
              </a:tblPr>
              <a:tblGrid>
                <a:gridCol w="1374008">
                  <a:extLst>
                    <a:ext uri="{9D8B030D-6E8A-4147-A177-3AD203B41FA5}">
                      <a16:colId xmlns:a16="http://schemas.microsoft.com/office/drawing/2014/main" val="2235120829"/>
                    </a:ext>
                  </a:extLst>
                </a:gridCol>
                <a:gridCol w="1147625">
                  <a:extLst>
                    <a:ext uri="{9D8B030D-6E8A-4147-A177-3AD203B41FA5}">
                      <a16:colId xmlns:a16="http://schemas.microsoft.com/office/drawing/2014/main" val="3618718788"/>
                    </a:ext>
                  </a:extLst>
                </a:gridCol>
                <a:gridCol w="1439394">
                  <a:extLst>
                    <a:ext uri="{9D8B030D-6E8A-4147-A177-3AD203B41FA5}">
                      <a16:colId xmlns:a16="http://schemas.microsoft.com/office/drawing/2014/main" val="803168842"/>
                    </a:ext>
                  </a:extLst>
                </a:gridCol>
                <a:gridCol w="2752950">
                  <a:extLst>
                    <a:ext uri="{9D8B030D-6E8A-4147-A177-3AD203B41FA5}">
                      <a16:colId xmlns:a16="http://schemas.microsoft.com/office/drawing/2014/main" val="2160718905"/>
                    </a:ext>
                  </a:extLst>
                </a:gridCol>
                <a:gridCol w="1322773">
                  <a:extLst>
                    <a:ext uri="{9D8B030D-6E8A-4147-A177-3AD203B41FA5}">
                      <a16:colId xmlns:a16="http://schemas.microsoft.com/office/drawing/2014/main" val="1750523477"/>
                    </a:ext>
                  </a:extLst>
                </a:gridCol>
                <a:gridCol w="3376564">
                  <a:extLst>
                    <a:ext uri="{9D8B030D-6E8A-4147-A177-3AD203B41FA5}">
                      <a16:colId xmlns:a16="http://schemas.microsoft.com/office/drawing/2014/main" val="923190061"/>
                    </a:ext>
                  </a:extLst>
                </a:gridCol>
              </a:tblGrid>
              <a:tr h="204129">
                <a:tc>
                  <a:txBody>
                    <a:bodyPr/>
                    <a:lstStyle/>
                    <a:p>
                      <a:pPr algn="ctr"/>
                      <a:r>
                        <a:rPr kumimoji="1" lang="ja-JP" altLang="en-US" sz="1000" b="1" dirty="0"/>
                        <a:t>会社</a:t>
                      </a:r>
                      <a:endParaRPr kumimoji="1" lang="en-US" altLang="ja-JP" sz="1000" b="1" dirty="0"/>
                    </a:p>
                  </a:txBody>
                  <a:tcPr>
                    <a:solidFill>
                      <a:schemeClr val="bg2">
                        <a:lumMod val="40000"/>
                        <a:lumOff val="60000"/>
                      </a:schemeClr>
                    </a:solidFill>
                  </a:tcPr>
                </a:tc>
                <a:tc>
                  <a:txBody>
                    <a:bodyPr/>
                    <a:lstStyle/>
                    <a:p>
                      <a:pPr algn="ctr"/>
                      <a:r>
                        <a:rPr kumimoji="1" lang="ja-JP" altLang="en-US" sz="1000" b="1" dirty="0"/>
                        <a:t>氏名</a:t>
                      </a:r>
                    </a:p>
                  </a:txBody>
                  <a:tcPr>
                    <a:solidFill>
                      <a:schemeClr val="bg2">
                        <a:lumMod val="40000"/>
                        <a:lumOff val="60000"/>
                      </a:schemeClr>
                    </a:solidFill>
                  </a:tcPr>
                </a:tc>
                <a:tc>
                  <a:txBody>
                    <a:bodyPr/>
                    <a:lstStyle/>
                    <a:p>
                      <a:pPr algn="ctr"/>
                      <a:r>
                        <a:rPr kumimoji="1" lang="ja-JP" altLang="en-US" sz="1000" b="1" dirty="0"/>
                        <a:t>担当</a:t>
                      </a:r>
                    </a:p>
                  </a:txBody>
                  <a:tcPr>
                    <a:solidFill>
                      <a:schemeClr val="bg2">
                        <a:lumMod val="40000"/>
                        <a:lumOff val="60000"/>
                      </a:schemeClr>
                    </a:solidFill>
                  </a:tcPr>
                </a:tc>
                <a:tc>
                  <a:txBody>
                    <a:bodyPr/>
                    <a:lstStyle/>
                    <a:p>
                      <a:pPr algn="ctr"/>
                      <a:r>
                        <a:rPr kumimoji="1" lang="ja-JP" altLang="en-US" sz="1000" b="1" dirty="0"/>
                        <a:t>メールアドレス</a:t>
                      </a:r>
                    </a:p>
                  </a:txBody>
                  <a:tcPr>
                    <a:solidFill>
                      <a:schemeClr val="bg2">
                        <a:lumMod val="40000"/>
                        <a:lumOff val="60000"/>
                      </a:schemeClr>
                    </a:solidFill>
                  </a:tcPr>
                </a:tc>
                <a:tc>
                  <a:txBody>
                    <a:bodyPr/>
                    <a:lstStyle/>
                    <a:p>
                      <a:pPr algn="ctr"/>
                      <a:r>
                        <a:rPr kumimoji="1" lang="ja-JP" altLang="en-US" sz="1000" b="1" dirty="0"/>
                        <a:t>電話</a:t>
                      </a:r>
                    </a:p>
                  </a:txBody>
                  <a:tcPr>
                    <a:solidFill>
                      <a:schemeClr val="bg2">
                        <a:lumMod val="40000"/>
                        <a:lumOff val="60000"/>
                      </a:schemeClr>
                    </a:solidFill>
                  </a:tcPr>
                </a:tc>
                <a:tc>
                  <a:txBody>
                    <a:bodyPr/>
                    <a:lstStyle/>
                    <a:p>
                      <a:pPr algn="ctr"/>
                      <a:r>
                        <a:rPr kumimoji="1" lang="ja-JP" altLang="en-US" sz="1000" b="1" dirty="0"/>
                        <a:t>備考</a:t>
                      </a:r>
                    </a:p>
                  </a:txBody>
                  <a:tcPr>
                    <a:solidFill>
                      <a:schemeClr val="bg2">
                        <a:lumMod val="40000"/>
                        <a:lumOff val="60000"/>
                      </a:schemeClr>
                    </a:solidFill>
                  </a:tcPr>
                </a:tc>
                <a:extLst>
                  <a:ext uri="{0D108BD9-81ED-4DB2-BD59-A6C34878D82A}">
                    <a16:rowId xmlns:a16="http://schemas.microsoft.com/office/drawing/2014/main" val="3501803048"/>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a:t>松井 清隆</a:t>
                      </a:r>
                      <a:endParaRPr kumimoji="1" lang="ja-JP" altLang="en-US" sz="1000" dirty="0"/>
                    </a:p>
                  </a:txBody>
                  <a:tcPr/>
                </a:tc>
                <a:tc>
                  <a:txBody>
                    <a:bodyPr/>
                    <a:lstStyle/>
                    <a:p>
                      <a:r>
                        <a:rPr kumimoji="1" lang="ja-JP" altLang="en-US" sz="1000" dirty="0"/>
                        <a:t>戦略・企画</a:t>
                      </a:r>
                    </a:p>
                  </a:txBody>
                  <a:tcPr/>
                </a:tc>
                <a:tc>
                  <a:txBody>
                    <a:bodyPr/>
                    <a:lstStyle/>
                    <a:p>
                      <a:r>
                        <a:rPr kumimoji="1" lang="en-US" altLang="ja-JP" sz="1000" dirty="0"/>
                        <a:t>matsui@sasukefinlab.com</a:t>
                      </a:r>
                      <a:endParaRPr kumimoji="1" lang="ja-JP" altLang="en-US" sz="1000" dirty="0"/>
                    </a:p>
                  </a:txBody>
                  <a:tcPr/>
                </a:tc>
                <a:tc>
                  <a:txBody>
                    <a:bodyPr/>
                    <a:lstStyle/>
                    <a:p>
                      <a:r>
                        <a:rPr kumimoji="1" lang="en-US" altLang="ja-JP" sz="1000" dirty="0"/>
                        <a:t>080-2043-1650</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085893554"/>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白石 一郎</a:t>
                      </a:r>
                    </a:p>
                  </a:txBody>
                  <a:tcPr/>
                </a:tc>
                <a:tc>
                  <a:txBody>
                    <a:bodyPr/>
                    <a:lstStyle/>
                    <a:p>
                      <a:r>
                        <a:rPr kumimoji="1" lang="en-US" altLang="ja-JP" sz="1000" dirty="0"/>
                        <a:t>PM</a:t>
                      </a:r>
                      <a:endParaRPr kumimoji="1" lang="ja-JP" altLang="en-US" sz="1000" dirty="0"/>
                    </a:p>
                  </a:txBody>
                  <a:tcPr/>
                </a:tc>
                <a:tc>
                  <a:txBody>
                    <a:bodyPr/>
                    <a:lstStyle/>
                    <a:p>
                      <a:r>
                        <a:rPr kumimoji="1" lang="en-US" altLang="ja-JP" sz="1000" dirty="0"/>
                        <a:t>i.shiraishi@sasukefinlab.com</a:t>
                      </a:r>
                      <a:endParaRPr kumimoji="1" lang="ja-JP" altLang="en-US" sz="1000" dirty="0"/>
                    </a:p>
                  </a:txBody>
                  <a:tcPr/>
                </a:tc>
                <a:tc>
                  <a:txBody>
                    <a:bodyPr/>
                    <a:lstStyle/>
                    <a:p>
                      <a:r>
                        <a:rPr kumimoji="1" lang="en-US" altLang="ja-JP" sz="1000" dirty="0"/>
                        <a:t>080-1037-6104</a:t>
                      </a:r>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375283870"/>
                  </a:ext>
                </a:extLst>
              </a:tr>
              <a:tr h="20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a:t>Sasuke</a:t>
                      </a:r>
                      <a:endParaRPr kumimoji="1" lang="ja-JP" altLang="en-US" sz="1000" dirty="0"/>
                    </a:p>
                  </a:txBody>
                  <a:tcPr/>
                </a:tc>
                <a:tc>
                  <a:txBody>
                    <a:bodyPr/>
                    <a:lstStyle/>
                    <a:p>
                      <a:r>
                        <a:rPr kumimoji="1" lang="ja-JP" altLang="en-US" sz="1000" dirty="0"/>
                        <a:t>佐藤 昌明</a:t>
                      </a:r>
                    </a:p>
                  </a:txBody>
                  <a:tcPr/>
                </a:tc>
                <a:tc>
                  <a:txBody>
                    <a:bodyPr/>
                    <a:lstStyle/>
                    <a:p>
                      <a:r>
                        <a:rPr kumimoji="1" lang="en-US" altLang="ja-JP" sz="1000" dirty="0"/>
                        <a:t>PM</a:t>
                      </a:r>
                      <a:endParaRPr kumimoji="1" lang="ja-JP" altLang="en-US" sz="1000" dirty="0"/>
                    </a:p>
                  </a:txBody>
                  <a:tcPr/>
                </a:tc>
                <a:tc>
                  <a:txBody>
                    <a:bodyPr/>
                    <a:lstStyle/>
                    <a:p>
                      <a:r>
                        <a:rPr kumimoji="1" lang="en-US" altLang="ja-JP" sz="1000" dirty="0"/>
                        <a:t>masaaki.sato@sasukefinlab.com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908898109"/>
                  </a:ext>
                </a:extLst>
              </a:tr>
              <a:tr h="20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a:t>Sasuke</a:t>
                      </a:r>
                      <a:endParaRPr kumimoji="1" lang="ja-JP" altLang="en-US" sz="1000" dirty="0"/>
                    </a:p>
                  </a:txBody>
                  <a:tcPr/>
                </a:tc>
                <a:tc>
                  <a:txBody>
                    <a:bodyPr/>
                    <a:lstStyle/>
                    <a:p>
                      <a:r>
                        <a:rPr kumimoji="1" lang="ja-JP" altLang="en-US" sz="1000" dirty="0"/>
                        <a:t>杉本 貴</a:t>
                      </a:r>
                    </a:p>
                  </a:txBody>
                  <a:tcPr/>
                </a:tc>
                <a:tc>
                  <a:txBody>
                    <a:bodyPr/>
                    <a:lstStyle/>
                    <a:p>
                      <a:r>
                        <a:rPr kumimoji="1" lang="en-US" altLang="ja-JP" sz="1000" dirty="0"/>
                        <a:t>PM</a:t>
                      </a:r>
                      <a:endParaRPr kumimoji="1" lang="ja-JP" altLang="en-US" sz="1000" dirty="0"/>
                    </a:p>
                  </a:txBody>
                  <a:tcPr/>
                </a:tc>
                <a:tc>
                  <a:txBody>
                    <a:bodyPr/>
                    <a:lstStyle/>
                    <a:p>
                      <a:r>
                        <a:rPr kumimoji="1" lang="en-US" altLang="ja-JP" sz="1000" dirty="0"/>
                        <a:t>t.sugimoto@sasukefinlab.com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560726461"/>
                  </a:ext>
                </a:extLst>
              </a:tr>
              <a:tr h="2041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a:t>Sasuke</a:t>
                      </a:r>
                      <a:endParaRPr kumimoji="1" lang="ja-JP" altLang="en-US" sz="1000" dirty="0"/>
                    </a:p>
                  </a:txBody>
                  <a:tcPr/>
                </a:tc>
                <a:tc>
                  <a:txBody>
                    <a:bodyPr/>
                    <a:lstStyle/>
                    <a:p>
                      <a:r>
                        <a:rPr kumimoji="1" lang="ja-JP" altLang="en-US" sz="1000" dirty="0"/>
                        <a:t>木部 洸一</a:t>
                      </a:r>
                    </a:p>
                  </a:txBody>
                  <a:tcPr/>
                </a:tc>
                <a:tc>
                  <a:txBody>
                    <a:bodyPr/>
                    <a:lstStyle/>
                    <a:p>
                      <a:r>
                        <a:rPr kumimoji="1" lang="en-US" altLang="ja-JP" sz="1000" dirty="0"/>
                        <a:t>PL</a:t>
                      </a:r>
                      <a:endParaRPr kumimoji="1" lang="ja-JP" altLang="en-US" sz="1000" dirty="0"/>
                    </a:p>
                  </a:txBody>
                  <a:tcPr/>
                </a:tc>
                <a:tc>
                  <a:txBody>
                    <a:bodyPr/>
                    <a:lstStyle/>
                    <a:p>
                      <a:r>
                        <a:rPr kumimoji="1" lang="en-US" altLang="ja-JP" sz="1000" dirty="0"/>
                        <a:t>k.kibe@sasukefinlab.com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164634352"/>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緒方 正純</a:t>
                      </a:r>
                    </a:p>
                  </a:txBody>
                  <a:tcPr/>
                </a:tc>
                <a:tc>
                  <a:txBody>
                    <a:bodyPr/>
                    <a:lstStyle/>
                    <a:p>
                      <a:r>
                        <a:rPr kumimoji="1" lang="en-US" altLang="ja-JP" sz="1000" dirty="0"/>
                        <a:t>PL</a:t>
                      </a:r>
                      <a:endParaRPr kumimoji="1" lang="ja-JP" altLang="en-US" sz="1000" dirty="0"/>
                    </a:p>
                  </a:txBody>
                  <a:tcPr/>
                </a:tc>
                <a:tc>
                  <a:txBody>
                    <a:bodyPr/>
                    <a:lstStyle/>
                    <a:p>
                      <a:r>
                        <a:rPr kumimoji="1" lang="en-US" altLang="ja-JP" sz="1000" dirty="0"/>
                        <a:t>m.ogata@sasukefinlab.com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842233166"/>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青木 亮</a:t>
                      </a:r>
                    </a:p>
                  </a:txBody>
                  <a:tcPr/>
                </a:tc>
                <a:tc>
                  <a:txBody>
                    <a:bodyPr/>
                    <a:lstStyle/>
                    <a:p>
                      <a:r>
                        <a:rPr kumimoji="1" lang="en-US" altLang="ja-JP" sz="1000" dirty="0"/>
                        <a:t>PL</a:t>
                      </a:r>
                      <a:endParaRPr kumimoji="1" lang="ja-JP" altLang="en-US" sz="1000" dirty="0"/>
                    </a:p>
                  </a:txBody>
                  <a:tcPr/>
                </a:tc>
                <a:tc>
                  <a:txBody>
                    <a:bodyPr/>
                    <a:lstStyle/>
                    <a:p>
                      <a:r>
                        <a:rPr kumimoji="1" lang="en-US" altLang="ja-JP" sz="1000" dirty="0"/>
                        <a:t>r.aoki@sasukefinlab.com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216037670"/>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須永 夏子</a:t>
                      </a:r>
                    </a:p>
                  </a:txBody>
                  <a:tcPr/>
                </a:tc>
                <a:tc>
                  <a:txBody>
                    <a:bodyPr/>
                    <a:lstStyle/>
                    <a:p>
                      <a:r>
                        <a:rPr kumimoji="1" lang="ja-JP" altLang="en-US" sz="1000" dirty="0"/>
                        <a:t>フロントエンド</a:t>
                      </a:r>
                    </a:p>
                  </a:txBody>
                  <a:tcPr/>
                </a:tc>
                <a:tc>
                  <a:txBody>
                    <a:bodyPr/>
                    <a:lstStyle/>
                    <a:p>
                      <a:r>
                        <a:rPr kumimoji="1" lang="en-US" altLang="ja-JP" sz="1000" dirty="0"/>
                        <a:t>sunaga@sasukefinlab.com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216749384"/>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石井 啓佑</a:t>
                      </a:r>
                    </a:p>
                  </a:txBody>
                  <a:tcPr/>
                </a:tc>
                <a:tc>
                  <a:txBody>
                    <a:bodyPr/>
                    <a:lstStyle/>
                    <a:p>
                      <a:r>
                        <a:rPr kumimoji="1" lang="ja-JP" altLang="en-US" sz="1000" dirty="0"/>
                        <a:t>バックエンド</a:t>
                      </a:r>
                    </a:p>
                  </a:txBody>
                  <a:tcPr/>
                </a:tc>
                <a:tc>
                  <a:txBody>
                    <a:bodyPr/>
                    <a:lstStyle/>
                    <a:p>
                      <a:r>
                        <a:rPr kumimoji="1" lang="en-US" altLang="ja-JP" sz="1000" dirty="0"/>
                        <a:t>k.ishii@sasukefinlab.com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396134313"/>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大橋 貴良</a:t>
                      </a:r>
                    </a:p>
                  </a:txBody>
                  <a:tcPr/>
                </a:tc>
                <a:tc>
                  <a:txBody>
                    <a:bodyPr/>
                    <a:lstStyle/>
                    <a:p>
                      <a:r>
                        <a:rPr kumimoji="1" lang="en-US" altLang="ja-JP" sz="1000" dirty="0"/>
                        <a:t>UI/UX</a:t>
                      </a:r>
                      <a:endParaRPr kumimoji="1" lang="ja-JP" altLang="en-US" sz="1000" dirty="0"/>
                    </a:p>
                  </a:txBody>
                  <a:tcPr/>
                </a:tc>
                <a:tc>
                  <a:txBody>
                    <a:bodyPr/>
                    <a:lstStyle/>
                    <a:p>
                      <a:r>
                        <a:rPr kumimoji="1" lang="en-US" altLang="ja-JP" sz="1000" dirty="0"/>
                        <a:t>daifuku@sasukefinlab.com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286123797"/>
                  </a:ext>
                </a:extLst>
              </a:tr>
              <a:tr h="204129">
                <a:tc>
                  <a:txBody>
                    <a:bodyPr/>
                    <a:lstStyle/>
                    <a:p>
                      <a:r>
                        <a:rPr kumimoji="1" lang="en-US" altLang="ja-JP" sz="1000" dirty="0" err="1"/>
                        <a:t>Sasuke</a:t>
                      </a:r>
                      <a:endParaRPr kumimoji="1" lang="ja-JP" altLang="en-US" sz="1000" dirty="0"/>
                    </a:p>
                  </a:txBody>
                  <a:tcPr/>
                </a:tc>
                <a:tc>
                  <a:txBody>
                    <a:bodyPr/>
                    <a:lstStyle/>
                    <a:p>
                      <a:r>
                        <a:rPr kumimoji="1" lang="ja-JP" altLang="en-US" sz="1000" dirty="0"/>
                        <a:t>秋元 優</a:t>
                      </a:r>
                    </a:p>
                  </a:txBody>
                  <a:tcPr/>
                </a:tc>
                <a:tc>
                  <a:txBody>
                    <a:bodyPr/>
                    <a:lstStyle/>
                    <a:p>
                      <a:r>
                        <a:rPr kumimoji="1" lang="ja-JP" altLang="en-US" sz="1000" dirty="0"/>
                        <a:t>インフラ</a:t>
                      </a:r>
                    </a:p>
                  </a:txBody>
                  <a:tcPr/>
                </a:tc>
                <a:tc>
                  <a:txBody>
                    <a:bodyPr/>
                    <a:lstStyle/>
                    <a:p>
                      <a:r>
                        <a:rPr kumimoji="1" lang="en-US" altLang="ja-JP" sz="1000" dirty="0"/>
                        <a:t>s.akimoto@sasukefinlab.com</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87359820"/>
                  </a:ext>
                </a:extLst>
              </a:tr>
              <a:tr h="204129">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758074137"/>
                  </a:ext>
                </a:extLst>
              </a:tr>
              <a:tr h="204129">
                <a:tc>
                  <a:txBody>
                    <a:bodyPr/>
                    <a:lstStyle/>
                    <a:p>
                      <a:r>
                        <a:rPr kumimoji="1" lang="ja-JP" altLang="en-US" sz="1000" dirty="0"/>
                        <a:t>テコテック</a:t>
                      </a:r>
                    </a:p>
                  </a:txBody>
                  <a:tcPr/>
                </a:tc>
                <a:tc>
                  <a:txBody>
                    <a:bodyPr/>
                    <a:lstStyle/>
                    <a:p>
                      <a:r>
                        <a:rPr kumimoji="1" lang="ja-JP" altLang="en-US" sz="1000" dirty="0"/>
                        <a:t>川人 慎平</a:t>
                      </a:r>
                    </a:p>
                  </a:txBody>
                  <a:tcPr/>
                </a:tc>
                <a:tc>
                  <a:txBody>
                    <a:bodyPr/>
                    <a:lstStyle/>
                    <a:p>
                      <a:r>
                        <a:rPr kumimoji="1" lang="en-US" altLang="ja-JP" sz="1000" dirty="0"/>
                        <a:t>PM</a:t>
                      </a:r>
                      <a:endParaRPr kumimoji="1" lang="ja-JP" altLang="en-US" sz="1000" dirty="0"/>
                    </a:p>
                  </a:txBody>
                  <a:tcPr/>
                </a:tc>
                <a:tc>
                  <a:txBody>
                    <a:bodyPr/>
                    <a:lstStyle/>
                    <a:p>
                      <a:r>
                        <a:rPr kumimoji="1" lang="en-US" altLang="ja-JP" sz="1000" dirty="0"/>
                        <a:t>kawahito.shinpei@tecotec.co.jp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89667362"/>
                  </a:ext>
                </a:extLst>
              </a:tr>
              <a:tr h="204129">
                <a:tc>
                  <a:txBody>
                    <a:bodyPr/>
                    <a:lstStyle/>
                    <a:p>
                      <a:r>
                        <a:rPr kumimoji="1" lang="ja-JP" altLang="en-US" sz="1000" dirty="0"/>
                        <a:t>テコテック</a:t>
                      </a:r>
                    </a:p>
                  </a:txBody>
                  <a:tcPr/>
                </a:tc>
                <a:tc>
                  <a:txBody>
                    <a:bodyPr/>
                    <a:lstStyle/>
                    <a:p>
                      <a:r>
                        <a:rPr kumimoji="1" lang="ja-JP" altLang="en-US" sz="1000" dirty="0"/>
                        <a:t>飯田 拓也</a:t>
                      </a:r>
                    </a:p>
                  </a:txBody>
                  <a:tcPr/>
                </a:tc>
                <a:tc>
                  <a:txBody>
                    <a:bodyPr/>
                    <a:lstStyle/>
                    <a:p>
                      <a:r>
                        <a:rPr kumimoji="1" lang="ja-JP" altLang="en-US" sz="1000" dirty="0"/>
                        <a:t>リードエンジニア</a:t>
                      </a:r>
                    </a:p>
                  </a:txBody>
                  <a:tcPr/>
                </a:tc>
                <a:tc>
                  <a:txBody>
                    <a:bodyPr/>
                    <a:lstStyle/>
                    <a:p>
                      <a:r>
                        <a:rPr kumimoji="1" lang="en-US" altLang="ja-JP" sz="1000" dirty="0"/>
                        <a:t>iida@tecotec.co.jp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311472331"/>
                  </a:ext>
                </a:extLst>
              </a:tr>
              <a:tr h="204129">
                <a:tc>
                  <a:txBody>
                    <a:bodyPr/>
                    <a:lstStyle/>
                    <a:p>
                      <a:r>
                        <a:rPr kumimoji="1" lang="ja-JP" altLang="en-US" sz="1000" dirty="0"/>
                        <a:t>テコテック</a:t>
                      </a:r>
                    </a:p>
                  </a:txBody>
                  <a:tcPr/>
                </a:tc>
                <a:tc>
                  <a:txBody>
                    <a:bodyPr/>
                    <a:lstStyle/>
                    <a:p>
                      <a:r>
                        <a:rPr kumimoji="1" lang="ja-JP" altLang="en-US" sz="1000" dirty="0"/>
                        <a:t>城市 竜之介</a:t>
                      </a:r>
                    </a:p>
                  </a:txBody>
                  <a:tcPr/>
                </a:tc>
                <a:tc>
                  <a:txBody>
                    <a:bodyPr/>
                    <a:lstStyle/>
                    <a:p>
                      <a:r>
                        <a:rPr kumimoji="1" lang="ja-JP" altLang="en-US" sz="1000" dirty="0"/>
                        <a:t>エンジニア</a:t>
                      </a:r>
                    </a:p>
                  </a:txBody>
                  <a:tcPr/>
                </a:tc>
                <a:tc>
                  <a:txBody>
                    <a:bodyPr/>
                    <a:lstStyle/>
                    <a:p>
                      <a:r>
                        <a:rPr kumimoji="1" lang="en-US" altLang="ja-JP" sz="1000" dirty="0"/>
                        <a:t>joichi.ryunosuke@tecotec.co.jp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07552223"/>
                  </a:ext>
                </a:extLst>
              </a:tr>
              <a:tr h="204129">
                <a:tc>
                  <a:txBody>
                    <a:bodyPr/>
                    <a:lstStyle/>
                    <a:p>
                      <a:r>
                        <a:rPr kumimoji="1" lang="ja-JP" altLang="en-US" sz="1000" dirty="0"/>
                        <a:t>テコテック</a:t>
                      </a:r>
                    </a:p>
                  </a:txBody>
                  <a:tcPr/>
                </a:tc>
                <a:tc>
                  <a:txBody>
                    <a:bodyPr/>
                    <a:lstStyle/>
                    <a:p>
                      <a:r>
                        <a:rPr kumimoji="1" lang="ja-JP" altLang="en-US" sz="1000" dirty="0"/>
                        <a:t>若林 怜帆人</a:t>
                      </a:r>
                    </a:p>
                  </a:txBody>
                  <a:tcPr/>
                </a:tc>
                <a:tc>
                  <a:txBody>
                    <a:bodyPr/>
                    <a:lstStyle/>
                    <a:p>
                      <a:r>
                        <a:rPr kumimoji="1" lang="ja-JP" altLang="en-US" sz="1000" dirty="0"/>
                        <a:t>エンジニア</a:t>
                      </a:r>
                    </a:p>
                  </a:txBody>
                  <a:tcPr/>
                </a:tc>
                <a:tc>
                  <a:txBody>
                    <a:bodyPr/>
                    <a:lstStyle/>
                    <a:p>
                      <a:r>
                        <a:rPr kumimoji="1" lang="en-US" altLang="ja-JP" sz="1000" dirty="0"/>
                        <a:t>wakabayashi.reoto@tecotec.co.jp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577008108"/>
                  </a:ext>
                </a:extLst>
              </a:tr>
              <a:tr h="204129">
                <a:tc>
                  <a:txBody>
                    <a:bodyPr/>
                    <a:lstStyle/>
                    <a:p>
                      <a:r>
                        <a:rPr kumimoji="1" lang="ja-JP" altLang="en-US" sz="1000" dirty="0"/>
                        <a:t>テコテック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賴　彥伸</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a:t>エンジニア</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a:t>lai.yan.shen@tecotec.co.jp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3758992713"/>
                  </a:ext>
                </a:extLst>
              </a:tr>
              <a:tr h="204129">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tc>
                  <a:txBody>
                    <a:bodyPr/>
                    <a:lstStyle/>
                    <a:p>
                      <a:endParaRPr kumimoji="1" lang="ja-JP" altLang="en-US" sz="100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1390258745"/>
                  </a:ext>
                </a:extLst>
              </a:tr>
              <a:tr h="204129">
                <a:tc>
                  <a:txBody>
                    <a:bodyPr/>
                    <a:lstStyle/>
                    <a:p>
                      <a:r>
                        <a:rPr kumimoji="1" lang="ja-JP" altLang="en-US" sz="1000" dirty="0"/>
                        <a:t>テクノモバイル</a:t>
                      </a:r>
                    </a:p>
                  </a:txBody>
                  <a:tcPr/>
                </a:tc>
                <a:tc>
                  <a:txBody>
                    <a:bodyPr/>
                    <a:lstStyle/>
                    <a:p>
                      <a:r>
                        <a:rPr kumimoji="1" lang="ja-JP" altLang="en-US" sz="1000" dirty="0"/>
                        <a:t>有友 浩</a:t>
                      </a:r>
                    </a:p>
                  </a:txBody>
                  <a:tcPr/>
                </a:tc>
                <a:tc>
                  <a:txBody>
                    <a:bodyPr/>
                    <a:lstStyle/>
                    <a:p>
                      <a:r>
                        <a:rPr kumimoji="1" lang="en-US" altLang="ja-JP" sz="1000" dirty="0"/>
                        <a:t>PM</a:t>
                      </a:r>
                      <a:endParaRPr kumimoji="1" lang="ja-JP" altLang="en-US" sz="1000" dirty="0"/>
                    </a:p>
                  </a:txBody>
                  <a:tcPr/>
                </a:tc>
                <a:tc>
                  <a:txBody>
                    <a:bodyPr/>
                    <a:lstStyle/>
                    <a:p>
                      <a:r>
                        <a:rPr kumimoji="1" lang="en-US" altLang="ja-JP" sz="1000" dirty="0"/>
                        <a:t>h.aritomo@tcmobile.jp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4274807839"/>
                  </a:ext>
                </a:extLst>
              </a:tr>
              <a:tr h="204129">
                <a:tc>
                  <a:txBody>
                    <a:bodyPr/>
                    <a:lstStyle/>
                    <a:p>
                      <a:r>
                        <a:rPr kumimoji="1" lang="ja-JP" altLang="en-US" sz="1000" dirty="0"/>
                        <a:t>テクノモバイル</a:t>
                      </a:r>
                    </a:p>
                  </a:txBody>
                  <a:tcPr/>
                </a:tc>
                <a:tc>
                  <a:txBody>
                    <a:bodyPr/>
                    <a:lstStyle/>
                    <a:p>
                      <a:r>
                        <a:rPr kumimoji="1" lang="ja-JP" altLang="en-US" sz="1000" dirty="0"/>
                        <a:t>椿山 俊和</a:t>
                      </a:r>
                    </a:p>
                  </a:txBody>
                  <a:tcPr/>
                </a:tc>
                <a:tc>
                  <a:txBody>
                    <a:bodyPr/>
                    <a:lstStyle/>
                    <a:p>
                      <a:r>
                        <a:rPr kumimoji="1" lang="ja-JP" altLang="en-US" sz="1000" dirty="0"/>
                        <a:t>営業</a:t>
                      </a:r>
                    </a:p>
                  </a:txBody>
                  <a:tcPr/>
                </a:tc>
                <a:tc>
                  <a:txBody>
                    <a:bodyPr/>
                    <a:lstStyle/>
                    <a:p>
                      <a:r>
                        <a:rPr kumimoji="1" lang="en-US" altLang="ja-JP" sz="1000" dirty="0"/>
                        <a:t>t.tsubakiyama@tcmobile.jp</a:t>
                      </a:r>
                      <a:endParaRPr kumimoji="1" lang="ja-JP" altLang="en-US" sz="1000" dirty="0"/>
                    </a:p>
                  </a:txBody>
                  <a:tcPr/>
                </a:tc>
                <a:tc>
                  <a:txBody>
                    <a:bodyPr/>
                    <a:lstStyle/>
                    <a:p>
                      <a:endParaRPr kumimoji="1" lang="ja-JP" altLang="en-US" sz="1000" dirty="0"/>
                    </a:p>
                  </a:txBody>
                  <a:tcPr/>
                </a:tc>
                <a:tc>
                  <a:txBody>
                    <a:bodyPr/>
                    <a:lstStyle/>
                    <a:p>
                      <a:endParaRPr kumimoji="1" lang="ja-JP" altLang="en-US" sz="1000" dirty="0"/>
                    </a:p>
                  </a:txBody>
                  <a:tcPr/>
                </a:tc>
                <a:extLst>
                  <a:ext uri="{0D108BD9-81ED-4DB2-BD59-A6C34878D82A}">
                    <a16:rowId xmlns:a16="http://schemas.microsoft.com/office/drawing/2014/main" val="2877310540"/>
                  </a:ext>
                </a:extLst>
              </a:tr>
            </a:tbl>
          </a:graphicData>
        </a:graphic>
      </p:graphicFrame>
    </p:spTree>
    <p:extLst>
      <p:ext uri="{BB962C8B-B14F-4D97-AF65-F5344CB8AC3E}">
        <p14:creationId xmlns:p14="http://schemas.microsoft.com/office/powerpoint/2010/main" val="291959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３．会議体（対はなさく）</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6</a:t>
            </a:fld>
            <a:endParaRPr lang="ja-JP" altLang="en-US" dirty="0"/>
          </a:p>
        </p:txBody>
      </p:sp>
      <p:graphicFrame>
        <p:nvGraphicFramePr>
          <p:cNvPr id="7" name="Group 55">
            <a:extLst>
              <a:ext uri="{FF2B5EF4-FFF2-40B4-BE49-F238E27FC236}">
                <a16:creationId xmlns:a16="http://schemas.microsoft.com/office/drawing/2014/main" id="{A418C9FB-F98C-476D-84A6-1841E61B0F64}"/>
              </a:ext>
            </a:extLst>
          </p:cNvPr>
          <p:cNvGraphicFramePr>
            <a:graphicFrameLocks noGrp="1"/>
          </p:cNvGraphicFramePr>
          <p:nvPr>
            <p:extLst>
              <p:ext uri="{D42A27DB-BD31-4B8C-83A1-F6EECF244321}">
                <p14:modId xmlns:p14="http://schemas.microsoft.com/office/powerpoint/2010/main" val="567759186"/>
              </p:ext>
            </p:extLst>
          </p:nvPr>
        </p:nvGraphicFramePr>
        <p:xfrm>
          <a:off x="399405" y="936422"/>
          <a:ext cx="11447372" cy="845616"/>
        </p:xfrm>
        <a:graphic>
          <a:graphicData uri="http://schemas.openxmlformats.org/drawingml/2006/table">
            <a:tbl>
              <a:tblPr/>
              <a:tblGrid>
                <a:gridCol w="11447372">
                  <a:extLst>
                    <a:ext uri="{9D8B030D-6E8A-4147-A177-3AD203B41FA5}">
                      <a16:colId xmlns:a16="http://schemas.microsoft.com/office/drawing/2014/main" val="20000"/>
                    </a:ext>
                  </a:extLst>
                </a:gridCol>
              </a:tblGrid>
              <a:tr h="245085">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はなさく会議体</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026">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コンテンツ プレースホルダー 4">
            <a:extLst>
              <a:ext uri="{FF2B5EF4-FFF2-40B4-BE49-F238E27FC236}">
                <a16:creationId xmlns:a16="http://schemas.microsoft.com/office/drawing/2014/main" id="{5CBDA80D-AB97-4860-AE40-8A03C35C7EF6}"/>
              </a:ext>
            </a:extLst>
          </p:cNvPr>
          <p:cNvGraphicFramePr>
            <a:graphicFrameLocks/>
          </p:cNvGraphicFramePr>
          <p:nvPr>
            <p:extLst>
              <p:ext uri="{D42A27DB-BD31-4B8C-83A1-F6EECF244321}">
                <p14:modId xmlns:p14="http://schemas.microsoft.com/office/powerpoint/2010/main" val="4071526893"/>
              </p:ext>
            </p:extLst>
          </p:nvPr>
        </p:nvGraphicFramePr>
        <p:xfrm>
          <a:off x="399405" y="1359228"/>
          <a:ext cx="11447373" cy="4038719"/>
        </p:xfrm>
        <a:graphic>
          <a:graphicData uri="http://schemas.openxmlformats.org/drawingml/2006/table">
            <a:tbl>
              <a:tblPr firstRow="1" bandRow="1"/>
              <a:tblGrid>
                <a:gridCol w="305787">
                  <a:extLst>
                    <a:ext uri="{9D8B030D-6E8A-4147-A177-3AD203B41FA5}">
                      <a16:colId xmlns:a16="http://schemas.microsoft.com/office/drawing/2014/main" val="1894603843"/>
                    </a:ext>
                  </a:extLst>
                </a:gridCol>
                <a:gridCol w="1099091">
                  <a:extLst>
                    <a:ext uri="{9D8B030D-6E8A-4147-A177-3AD203B41FA5}">
                      <a16:colId xmlns:a16="http://schemas.microsoft.com/office/drawing/2014/main" val="2204375138"/>
                    </a:ext>
                  </a:extLst>
                </a:gridCol>
                <a:gridCol w="3313486">
                  <a:extLst>
                    <a:ext uri="{9D8B030D-6E8A-4147-A177-3AD203B41FA5}">
                      <a16:colId xmlns:a16="http://schemas.microsoft.com/office/drawing/2014/main" val="2453367764"/>
                    </a:ext>
                  </a:extLst>
                </a:gridCol>
                <a:gridCol w="1234398">
                  <a:extLst>
                    <a:ext uri="{9D8B030D-6E8A-4147-A177-3AD203B41FA5}">
                      <a16:colId xmlns:a16="http://schemas.microsoft.com/office/drawing/2014/main" val="2679751507"/>
                    </a:ext>
                  </a:extLst>
                </a:gridCol>
                <a:gridCol w="1417464">
                  <a:extLst>
                    <a:ext uri="{9D8B030D-6E8A-4147-A177-3AD203B41FA5}">
                      <a16:colId xmlns:a16="http://schemas.microsoft.com/office/drawing/2014/main" val="2181764036"/>
                    </a:ext>
                  </a:extLst>
                </a:gridCol>
                <a:gridCol w="1359049">
                  <a:extLst>
                    <a:ext uri="{9D8B030D-6E8A-4147-A177-3AD203B41FA5}">
                      <a16:colId xmlns:a16="http://schemas.microsoft.com/office/drawing/2014/main" val="3555099590"/>
                    </a:ext>
                  </a:extLst>
                </a:gridCol>
                <a:gridCol w="1359049">
                  <a:extLst>
                    <a:ext uri="{9D8B030D-6E8A-4147-A177-3AD203B41FA5}">
                      <a16:colId xmlns:a16="http://schemas.microsoft.com/office/drawing/2014/main" val="635670904"/>
                    </a:ext>
                  </a:extLst>
                </a:gridCol>
                <a:gridCol w="1359049">
                  <a:extLst>
                    <a:ext uri="{9D8B030D-6E8A-4147-A177-3AD203B41FA5}">
                      <a16:colId xmlns:a16="http://schemas.microsoft.com/office/drawing/2014/main" val="2074777143"/>
                    </a:ext>
                  </a:extLst>
                </a:gridCol>
              </a:tblGrid>
              <a:tr h="227941">
                <a:tc rowSpan="2">
                  <a:txBody>
                    <a:bodyPr/>
                    <a:lstStyle/>
                    <a:p>
                      <a:pPr algn="ctr"/>
                      <a:r>
                        <a:rPr kumimoji="1" lang="en-US" altLang="ja-JP" sz="1000" b="1" dirty="0">
                          <a:solidFill>
                            <a:schemeClr val="tx1"/>
                          </a:solidFill>
                          <a:latin typeface="+mn-ea"/>
                          <a:ea typeface="+mn-ea"/>
                        </a:rPr>
                        <a:t>#</a:t>
                      </a:r>
                      <a:endParaRPr kumimoji="1" lang="ja-JP" altLang="en-US"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ja-JP" altLang="en-US" sz="1000" b="1" dirty="0">
                          <a:solidFill>
                            <a:schemeClr val="tx1"/>
                          </a:solidFill>
                          <a:latin typeface="+mn-ea"/>
                          <a:ea typeface="+mn-ea"/>
                        </a:rPr>
                        <a:t>会議名</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ja-JP" altLang="en-US" sz="1000" b="1" dirty="0">
                          <a:solidFill>
                            <a:schemeClr val="tx1"/>
                          </a:solidFill>
                          <a:latin typeface="+mn-ea"/>
                          <a:ea typeface="+mn-ea"/>
                        </a:rPr>
                        <a:t>概要</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zh-TW" altLang="en-US" sz="1000" b="1" dirty="0">
                          <a:solidFill>
                            <a:schemeClr val="tx1"/>
                          </a:solidFill>
                          <a:latin typeface="+mn-ea"/>
                          <a:ea typeface="+mn-ea"/>
                        </a:rPr>
                        <a:t>開催曜日</a:t>
                      </a:r>
                      <a:endParaRPr kumimoji="1" lang="en-US" altLang="zh-TW" sz="1000" b="1" dirty="0">
                        <a:solidFill>
                          <a:schemeClr val="tx1"/>
                        </a:solidFill>
                        <a:latin typeface="+mn-ea"/>
                        <a:ea typeface="+mn-ea"/>
                      </a:endParaRPr>
                    </a:p>
                    <a:p>
                      <a:pPr algn="ctr"/>
                      <a:r>
                        <a:rPr kumimoji="1" lang="en-US" altLang="zh-TW" sz="1000" b="1" dirty="0">
                          <a:solidFill>
                            <a:schemeClr val="tx1"/>
                          </a:solidFill>
                          <a:latin typeface="+mn-ea"/>
                          <a:ea typeface="+mn-ea"/>
                        </a:rPr>
                        <a:t>/</a:t>
                      </a:r>
                      <a:r>
                        <a:rPr kumimoji="1" lang="zh-TW" altLang="en-US" sz="1000" b="1" dirty="0">
                          <a:solidFill>
                            <a:schemeClr val="tx1"/>
                          </a:solidFill>
                          <a:latin typeface="+mn-ea"/>
                          <a:ea typeface="+mn-ea"/>
                        </a:rPr>
                        <a:t>時間</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gridSpan="4">
                  <a:txBody>
                    <a:bodyPr/>
                    <a:lstStyle/>
                    <a:p>
                      <a:pPr algn="ctr"/>
                      <a:r>
                        <a:rPr kumimoji="1" lang="ja-JP" altLang="en-US" sz="1000" b="1" dirty="0">
                          <a:solidFill>
                            <a:schemeClr val="tx1"/>
                          </a:solidFill>
                        </a:rPr>
                        <a:t>参加者</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hMerge="1">
                  <a:txBody>
                    <a:bodyPr/>
                    <a:lstStyle/>
                    <a:p>
                      <a:endParaRPr kumimoji="1" lang="ja-JP" altLang="en-US" sz="1200" dirty="0"/>
                    </a:p>
                  </a:txBody>
                  <a:tcPr marL="36000" marR="36000">
                    <a:lnB w="12700" cap="flat" cmpd="sng" algn="ctr">
                      <a:solidFill>
                        <a:schemeClr val="tx1"/>
                      </a:solidFill>
                      <a:prstDash val="solid"/>
                      <a:round/>
                      <a:headEnd type="none" w="med" len="med"/>
                      <a:tailEnd type="none" w="med" len="med"/>
                    </a:lnB>
                  </a:tcPr>
                </a:tc>
                <a:tc hMerge="1">
                  <a:txBody>
                    <a:bodyPr/>
                    <a:lstStyle/>
                    <a:p>
                      <a:pPr algn="ctr"/>
                      <a:endParaRPr kumimoji="1" lang="ja-JP" altLang="en-US" sz="11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2060"/>
                    </a:solidFill>
                  </a:tcPr>
                </a:tc>
                <a:tc hMerge="1">
                  <a:txBody>
                    <a:bodyPr/>
                    <a:lstStyle/>
                    <a:p>
                      <a:pPr algn="ctr"/>
                      <a:endParaRPr kumimoji="1" lang="ja-JP" altLang="en-US" sz="11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483617070"/>
                  </a:ext>
                </a:extLst>
              </a:tr>
              <a:tr h="227941">
                <a:tc vMerge="1">
                  <a:txBody>
                    <a:bodyPr/>
                    <a:lstStyle/>
                    <a:p>
                      <a:endParaRPr kumimoji="1" lang="ja-JP" altLang="en-US"/>
                    </a:p>
                  </a:txBody>
                  <a:tcPr/>
                </a:tc>
                <a:tc vMerge="1">
                  <a:txBody>
                    <a:bodyPr/>
                    <a:lstStyle/>
                    <a:p>
                      <a:endParaRPr kumimoji="1" lang="ja-JP" altLang="en-US"/>
                    </a:p>
                  </a:txBody>
                  <a:tcPr/>
                </a:tc>
                <a:tc vMerge="1">
                  <a:txBody>
                    <a:bodyPr/>
                    <a:lstStyle/>
                    <a:p>
                      <a:pPr algn="ctr"/>
                      <a:endParaRPr kumimoji="1" lang="en-US" altLang="ja-JP" sz="1000" dirty="0">
                        <a:latin typeface="+mn-ea"/>
                        <a:ea typeface="+mn-ea"/>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20000"/>
                        <a:lumOff val="80000"/>
                      </a:schemeClr>
                    </a:solidFill>
                  </a:tcPr>
                </a:tc>
                <a:tc vMerge="1">
                  <a:txBody>
                    <a:bodyPr/>
                    <a:lstStyle/>
                    <a:p>
                      <a:endParaRPr kumimoji="1" lang="ja-JP" altLang="en-US" dirty="0"/>
                    </a:p>
                  </a:txBody>
                  <a:tcPr/>
                </a:tc>
                <a:tc>
                  <a:txBody>
                    <a:bodyPr/>
                    <a:lstStyle/>
                    <a:p>
                      <a:pPr algn="ctr"/>
                      <a:r>
                        <a:rPr kumimoji="1" lang="ja-JP" altLang="en-US" sz="1000" b="1" dirty="0">
                          <a:solidFill>
                            <a:schemeClr val="tx1"/>
                          </a:solidFill>
                          <a:latin typeface="+mn-ea"/>
                          <a:ea typeface="+mn-ea"/>
                        </a:rPr>
                        <a:t>はなさく生命</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en-US" altLang="ja-JP" sz="1000" b="1" dirty="0">
                          <a:solidFill>
                            <a:schemeClr val="tx1"/>
                          </a:solidFill>
                          <a:latin typeface="+mn-ea"/>
                          <a:ea typeface="+mn-ea"/>
                        </a:rPr>
                        <a:t>NIT</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sz="1000" b="1" dirty="0">
                          <a:solidFill>
                            <a:schemeClr val="tx1"/>
                          </a:solidFill>
                          <a:latin typeface="+mn-ea"/>
                          <a:ea typeface="+mn-ea"/>
                        </a:rPr>
                        <a:t>日立</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en-US" altLang="ja-JP" sz="1000" b="1" dirty="0" err="1">
                          <a:solidFill>
                            <a:schemeClr val="tx1"/>
                          </a:solidFill>
                          <a:latin typeface="+mn-ea"/>
                          <a:ea typeface="+mn-ea"/>
                        </a:rPr>
                        <a:t>Sasuke</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981933145"/>
                  </a:ext>
                </a:extLst>
              </a:tr>
              <a:tr h="548735">
                <a:tc>
                  <a:txBody>
                    <a:bodyPr/>
                    <a:lstStyle/>
                    <a:p>
                      <a:pPr algn="ctr"/>
                      <a:r>
                        <a:rPr kumimoji="1" lang="en-US" altLang="ja-JP" sz="1000" dirty="0">
                          <a:solidFill>
                            <a:schemeClr val="tx1"/>
                          </a:solidFill>
                          <a:latin typeface="+mn-ea"/>
                          <a:ea typeface="+mn-ea"/>
                        </a:rPr>
                        <a:t>1</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アプリ</a:t>
                      </a:r>
                      <a:r>
                        <a:rPr kumimoji="1" lang="en-US" altLang="ja-JP" sz="1000" strike="noStrike" dirty="0">
                          <a:solidFill>
                            <a:schemeClr val="tx1"/>
                          </a:solidFill>
                          <a:latin typeface="+mn-ea"/>
                          <a:ea typeface="+mn-ea"/>
                        </a:rPr>
                        <a:t>WG</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Web</a:t>
                      </a:r>
                      <a:r>
                        <a:rPr kumimoji="1" lang="ja-JP" altLang="en-US" sz="1000" dirty="0">
                          <a:solidFill>
                            <a:schemeClr val="tx1"/>
                          </a:solidFill>
                          <a:latin typeface="+mn-lt"/>
                          <a:ea typeface="+mn-ea"/>
                        </a:rPr>
                        <a:t>ダイレクト販売プロジェクトにおける、アプリ開発課題について、共有・検討を行う。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毎週月曜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15:00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16:00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領域責任者</a:t>
                      </a:r>
                      <a:endParaRPr kumimoji="1" lang="en-US" altLang="ja-JP" sz="1000" baseline="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716659"/>
                  </a:ext>
                </a:extLst>
              </a:tr>
              <a:tr h="548735">
                <a:tc>
                  <a:txBody>
                    <a:bodyPr/>
                    <a:lstStyle/>
                    <a:p>
                      <a:pPr algn="ctr"/>
                      <a:r>
                        <a:rPr kumimoji="1" lang="en-US" altLang="ja-JP" sz="1000" dirty="0">
                          <a:solidFill>
                            <a:schemeClr val="tx1"/>
                          </a:solidFill>
                          <a:latin typeface="+mn-ea"/>
                          <a:ea typeface="+mn-ea"/>
                        </a:rPr>
                        <a:t>2</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NIT</a:t>
                      </a:r>
                      <a:r>
                        <a:rPr kumimoji="1" lang="ja-JP" altLang="en-US" sz="1000" strike="noStrike" dirty="0">
                          <a:solidFill>
                            <a:schemeClr val="tx1"/>
                          </a:solidFill>
                          <a:latin typeface="+mn-ea"/>
                          <a:ea typeface="+mn-ea"/>
                        </a:rPr>
                        <a:t>定例</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SASUKE</a:t>
                      </a:r>
                      <a:r>
                        <a:rPr kumimoji="1" lang="ja-JP" altLang="en-US" sz="1000" dirty="0">
                          <a:solidFill>
                            <a:schemeClr val="tx1"/>
                          </a:solidFill>
                          <a:latin typeface="+mn-lt"/>
                          <a:ea typeface="+mn-ea"/>
                        </a:rPr>
                        <a:t>社⇔ＮＩＴでのデザイン・課題の検討</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毎週火曜日</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15:00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16:00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lang="ja-JP" altLang="en-US" sz="1000" dirty="0">
                          <a:solidFill>
                            <a:schemeClr val="tx1"/>
                          </a:solidFill>
                        </a:rPr>
                        <a:t>－</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担当者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（担当者）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00" dirty="0">
                          <a:solidFill>
                            <a:schemeClr val="tx1"/>
                          </a:solidFill>
                        </a:rPr>
                        <a:t>(</a:t>
                      </a:r>
                      <a:r>
                        <a:rPr lang="ja-JP" altLang="en-US" sz="1000" dirty="0">
                          <a:solidFill>
                            <a:schemeClr val="tx1"/>
                          </a:solidFill>
                        </a:rPr>
                        <a:t>担当者</a:t>
                      </a:r>
                      <a:r>
                        <a:rPr lang="en-US" altLang="ja-JP" sz="1000" dirty="0">
                          <a:solidFill>
                            <a:schemeClr val="tx1"/>
                          </a:solidFill>
                        </a:rPr>
                        <a:t>)</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337739"/>
                  </a:ext>
                </a:extLst>
              </a:tr>
              <a:tr h="548735">
                <a:tc>
                  <a:txBody>
                    <a:bodyPr/>
                    <a:lstStyle/>
                    <a:p>
                      <a:pPr algn="ctr"/>
                      <a:r>
                        <a:rPr kumimoji="1" lang="en-US" altLang="ja-JP" sz="1000" dirty="0">
                          <a:solidFill>
                            <a:schemeClr val="tx1"/>
                          </a:solidFill>
                          <a:latin typeface="+mn-ea"/>
                          <a:ea typeface="+mn-ea"/>
                        </a:rPr>
                        <a:t>3</a:t>
                      </a:r>
                    </a:p>
                    <a:p>
                      <a:pPr algn="ct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システム定例</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dirty="0">
                          <a:solidFill>
                            <a:schemeClr val="tx1"/>
                          </a:solidFill>
                          <a:latin typeface="+mn-lt"/>
                          <a:ea typeface="+mn-ea"/>
                        </a:rPr>
                        <a:t>パートナー間の進捗・課題確認を行う。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毎週水曜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9:10-10:00</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3686723"/>
                  </a:ext>
                </a:extLst>
              </a:tr>
              <a:tr h="515262">
                <a:tc>
                  <a:txBody>
                    <a:bodyPr/>
                    <a:lstStyle/>
                    <a:p>
                      <a:pPr algn="ctr"/>
                      <a:r>
                        <a:rPr kumimoji="1" lang="en-US" altLang="ja-JP" sz="1000" dirty="0">
                          <a:solidFill>
                            <a:schemeClr val="tx1"/>
                          </a:solidFill>
                          <a:latin typeface="+mn-ea"/>
                          <a:ea typeface="+mn-ea"/>
                        </a:rPr>
                        <a:t>4</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事務局</a:t>
                      </a:r>
                      <a:r>
                        <a:rPr kumimoji="1" lang="en-US" altLang="ja-JP" sz="1000" strike="noStrike" dirty="0">
                          <a:solidFill>
                            <a:schemeClr val="tx1"/>
                          </a:solidFill>
                          <a:latin typeface="+mn-ea"/>
                          <a:ea typeface="+mn-ea"/>
                        </a:rPr>
                        <a:t>WG</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Web</a:t>
                      </a:r>
                      <a:r>
                        <a:rPr kumimoji="1" lang="ja-JP" altLang="en-US" sz="1000" dirty="0">
                          <a:solidFill>
                            <a:schemeClr val="tx1"/>
                          </a:solidFill>
                          <a:latin typeface="+mn-lt"/>
                          <a:ea typeface="+mn-ea"/>
                        </a:rPr>
                        <a:t>ダイレクト販売プロジェクトにおける、事務局タスクの確認・検討を行う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毎週水曜日</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16:30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17:30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00" dirty="0">
                          <a:solidFill>
                            <a:schemeClr val="tx1"/>
                          </a:solidFill>
                        </a:rPr>
                        <a:t>IT</a:t>
                      </a:r>
                      <a:r>
                        <a:rPr lang="ja-JP" altLang="en-US" sz="1000" dirty="0">
                          <a:solidFill>
                            <a:schemeClr val="tx1"/>
                          </a:solidFill>
                        </a:rPr>
                        <a:t>戦略部</a:t>
                      </a:r>
                      <a:endParaRPr lang="en-US" altLang="ja-JP" sz="1000" dirty="0">
                        <a:solidFill>
                          <a:schemeClr val="tx1"/>
                        </a:solidFill>
                      </a:endParaRPr>
                    </a:p>
                    <a:p>
                      <a:pPr algn="ctr"/>
                      <a:r>
                        <a:rPr lang="en-US" altLang="ja-JP" sz="1000" dirty="0">
                          <a:solidFill>
                            <a:schemeClr val="tx1"/>
                          </a:solidFill>
                        </a:rPr>
                        <a:t>CS</a:t>
                      </a:r>
                      <a:r>
                        <a:rPr lang="ja-JP" altLang="en-US" sz="1000" dirty="0">
                          <a:solidFill>
                            <a:schemeClr val="tx1"/>
                          </a:solidFill>
                        </a:rPr>
                        <a:t>戦略部</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00" dirty="0">
                          <a:solidFill>
                            <a:schemeClr val="tx1"/>
                          </a:solidFill>
                        </a:rPr>
                        <a:t>―</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875455"/>
                  </a:ext>
                </a:extLst>
              </a:tr>
              <a:tr h="412328">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1B2631"/>
                          </a:solidFill>
                          <a:effectLst/>
                          <a:uLnTx/>
                          <a:uFillTx/>
                          <a:latin typeface="メイリオ"/>
                          <a:ea typeface="メイリオ"/>
                          <a:cs typeface="+mn-cs"/>
                        </a:rPr>
                        <a:t>5</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072866" rtl="0" eaLnBrk="1" fontAlgn="auto" latinLnBrk="0" hangingPunct="1">
                        <a:lnSpc>
                          <a:spcPct val="100000"/>
                        </a:lnSpc>
                        <a:spcBef>
                          <a:spcPts val="0"/>
                        </a:spcBef>
                        <a:spcAft>
                          <a:spcPts val="0"/>
                        </a:spcAft>
                        <a:buClrTx/>
                        <a:buSzTx/>
                        <a:buFontTx/>
                        <a:buNone/>
                        <a:tabLst/>
                        <a:defRPr/>
                      </a:pPr>
                      <a:r>
                        <a:rPr lang="ja-JP" altLang="en-US" sz="1000" dirty="0">
                          <a:solidFill>
                            <a:schemeClr val="tx1"/>
                          </a:solidFill>
                          <a:latin typeface="+mn-ea"/>
                          <a:ea typeface="+mn-ea"/>
                        </a:rPr>
                        <a:t>課題検討会</a:t>
                      </a:r>
                      <a:endParaRPr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Wingdings" panose="05000000000000000000" pitchFamily="2" charset="2"/>
                        <a:buChar char="ü"/>
                      </a:pPr>
                      <a:r>
                        <a:rPr kumimoji="1" lang="ja-JP" altLang="en-US" sz="1000" dirty="0">
                          <a:solidFill>
                            <a:schemeClr val="tx1"/>
                          </a:solidFill>
                          <a:latin typeface="+mn-ea"/>
                          <a:ea typeface="+mn-ea"/>
                        </a:rPr>
                        <a:t>領域横断で検討すべきシステム課題について、共有・検討を行う。</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ja-JP" altLang="en-US" sz="1000" dirty="0">
                          <a:solidFill>
                            <a:schemeClr val="tx1"/>
                          </a:solidFill>
                        </a:rPr>
                        <a:t>毎週火曜</a:t>
                      </a:r>
                      <a:endParaRPr lang="en-US" altLang="ja-JP" sz="1000" dirty="0">
                        <a:solidFill>
                          <a:schemeClr val="tx1"/>
                        </a:solidFill>
                      </a:endParaRPr>
                    </a:p>
                    <a:p>
                      <a:pPr marL="0" marR="0" indent="0" algn="ctr" defTabSz="1072866" rtl="0" eaLnBrk="1" fontAlgn="auto" latinLnBrk="0" hangingPunct="1">
                        <a:lnSpc>
                          <a:spcPct val="100000"/>
                        </a:lnSpc>
                        <a:spcBef>
                          <a:spcPts val="0"/>
                        </a:spcBef>
                        <a:spcAft>
                          <a:spcPts val="0"/>
                        </a:spcAft>
                        <a:buClrTx/>
                        <a:buSzTx/>
                        <a:buFontTx/>
                        <a:buNone/>
                        <a:tabLst/>
                        <a:defRPr/>
                      </a:pPr>
                      <a:r>
                        <a:rPr lang="en-US" altLang="ja-JP" sz="1000" dirty="0">
                          <a:solidFill>
                            <a:schemeClr val="tx1"/>
                          </a:solidFill>
                        </a:rPr>
                        <a:t>10:00</a:t>
                      </a:r>
                      <a:r>
                        <a:rPr lang="ja-JP" altLang="en-US" sz="1000" dirty="0">
                          <a:solidFill>
                            <a:schemeClr val="tx1"/>
                          </a:solidFill>
                        </a:rPr>
                        <a:t>～</a:t>
                      </a:r>
                      <a:r>
                        <a:rPr lang="en-US" altLang="ja-JP" sz="1000" dirty="0">
                          <a:solidFill>
                            <a:schemeClr val="tx1"/>
                          </a:solidFill>
                        </a:rPr>
                        <a:t>11:00</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latin typeface="+mn-ea"/>
                          <a:ea typeface="+mn-ea"/>
                        </a:rPr>
                        <a:t>IT</a:t>
                      </a:r>
                      <a:r>
                        <a:rPr kumimoji="1" lang="ja-JP" altLang="en-US" sz="1000" dirty="0">
                          <a:solidFill>
                            <a:schemeClr val="tx1"/>
                          </a:solidFill>
                          <a:latin typeface="+mn-ea"/>
                          <a:ea typeface="+mn-ea"/>
                        </a:rPr>
                        <a:t>戦略部</a:t>
                      </a:r>
                      <a:endParaRPr kumimoji="1" lang="en-US" altLang="ja-JP" sz="1000" dirty="0">
                        <a:solidFill>
                          <a:schemeClr val="tx1"/>
                        </a:solidFill>
                        <a:latin typeface="+mn-ea"/>
                        <a:ea typeface="+mn-ea"/>
                      </a:endParaRPr>
                    </a:p>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関係各部</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領域責任者</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領域責任者</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baseline="0" dirty="0">
                          <a:solidFill>
                            <a:schemeClr val="tx1"/>
                          </a:solidFill>
                          <a:latin typeface="+mn-ea"/>
                          <a:ea typeface="+mn-ea"/>
                        </a:rPr>
                        <a:t>（領域責任者）</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9970312"/>
                  </a:ext>
                </a:extLst>
              </a:tr>
              <a:tr h="596714">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n-US" altLang="ja-JP" sz="1000" dirty="0">
                          <a:solidFill>
                            <a:schemeClr val="tx1"/>
                          </a:solidFill>
                          <a:latin typeface="+mn-ea"/>
                          <a:ea typeface="+mn-ea"/>
                        </a:rPr>
                        <a:t>6</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システム横断</a:t>
                      </a:r>
                      <a:r>
                        <a:rPr kumimoji="1" lang="en-US" altLang="ja-JP" sz="1000" strike="noStrike" dirty="0">
                          <a:solidFill>
                            <a:schemeClr val="tx1"/>
                          </a:solidFill>
                          <a:latin typeface="+mn-ea"/>
                          <a:ea typeface="+mn-ea"/>
                        </a:rPr>
                        <a:t>WG</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Web</a:t>
                      </a:r>
                      <a:r>
                        <a:rPr kumimoji="1" lang="ja-JP" altLang="en-US" sz="1000" dirty="0">
                          <a:solidFill>
                            <a:schemeClr val="tx1"/>
                          </a:solidFill>
                          <a:latin typeface="+mn-lt"/>
                          <a:ea typeface="+mn-ea"/>
                        </a:rPr>
                        <a:t>ダイレクト販売プロジェクトの進捗状況、重要課題、重要リスク及びその解決策を報告する。</a:t>
                      </a:r>
                      <a:endParaRPr kumimoji="1" lang="en-US" altLang="ja-JP" sz="1000" dirty="0">
                        <a:solidFill>
                          <a:schemeClr val="tx1"/>
                        </a:solidFill>
                        <a:latin typeface="+mn-lt"/>
                        <a:ea typeface="+mn-ea"/>
                      </a:endParaRPr>
                    </a:p>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dirty="0">
                          <a:solidFill>
                            <a:schemeClr val="tx1"/>
                          </a:solidFill>
                          <a:latin typeface="+mn-lt"/>
                          <a:ea typeface="+mn-ea"/>
                        </a:rPr>
                        <a:t>マーケット戦略等のビジネス議題の共有も行う。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毎週金曜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10:00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11:30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00" dirty="0">
                          <a:solidFill>
                            <a:schemeClr val="tx1"/>
                          </a:solidFill>
                        </a:rPr>
                        <a:t>IT</a:t>
                      </a:r>
                      <a:r>
                        <a:rPr lang="ja-JP" altLang="en-US" sz="1000" dirty="0">
                          <a:solidFill>
                            <a:schemeClr val="tx1"/>
                          </a:solidFill>
                        </a:rPr>
                        <a:t>戦略部</a:t>
                      </a:r>
                      <a:endParaRPr lang="en-US" altLang="ja-JP" sz="1000" dirty="0">
                        <a:solidFill>
                          <a:schemeClr val="tx1"/>
                        </a:solidFill>
                      </a:endParaRPr>
                    </a:p>
                    <a:p>
                      <a:pPr algn="ctr"/>
                      <a:r>
                        <a:rPr lang="en-US" altLang="ja-JP" sz="1000" dirty="0">
                          <a:solidFill>
                            <a:schemeClr val="tx1"/>
                          </a:solidFill>
                        </a:rPr>
                        <a:t>CS</a:t>
                      </a:r>
                      <a:r>
                        <a:rPr lang="ja-JP" altLang="en-US" sz="1000" dirty="0">
                          <a:solidFill>
                            <a:schemeClr val="tx1"/>
                          </a:solidFill>
                        </a:rPr>
                        <a:t>戦略部</a:t>
                      </a:r>
                      <a:endParaRPr lang="en-US" altLang="ja-JP" sz="1000" dirty="0">
                        <a:solidFill>
                          <a:schemeClr val="tx1"/>
                        </a:solidFill>
                      </a:endParaRPr>
                    </a:p>
                    <a:p>
                      <a:pPr algn="ctr"/>
                      <a:r>
                        <a:rPr lang="ja-JP" altLang="en-US" sz="1000" dirty="0">
                          <a:solidFill>
                            <a:schemeClr val="tx1"/>
                          </a:solidFill>
                        </a:rPr>
                        <a:t>マーケット戦略部</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p>
                      <a:pPr algn="ctr"/>
                      <a:r>
                        <a:rPr lang="ja-JP" altLang="en-US" sz="1000" dirty="0">
                          <a:solidFill>
                            <a:schemeClr val="tx1"/>
                          </a:solidFill>
                        </a:rPr>
                        <a:t>担当者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事務局</a:t>
                      </a:r>
                      <a:endParaRPr lang="en-US" altLang="ja-JP" sz="1000" dirty="0">
                        <a:solidFill>
                          <a:schemeClr val="tx1"/>
                        </a:solidFill>
                      </a:endParaRPr>
                    </a:p>
                    <a:p>
                      <a:pPr algn="ctr"/>
                      <a:r>
                        <a:rPr lang="ja-JP" altLang="en-US" sz="1000" dirty="0">
                          <a:solidFill>
                            <a:schemeClr val="tx1"/>
                          </a:solidFill>
                        </a:rPr>
                        <a:t>領域責任者</a:t>
                      </a:r>
                      <a:endParaRPr lang="en-US" altLang="ja-JP" sz="1000" dirty="0">
                        <a:solidFill>
                          <a:schemeClr val="tx1"/>
                        </a:solidFill>
                      </a:endParaRPr>
                    </a:p>
                    <a:p>
                      <a:pPr algn="ctr"/>
                      <a:r>
                        <a:rPr lang="ja-JP" altLang="en-US" sz="1000" dirty="0">
                          <a:solidFill>
                            <a:schemeClr val="tx1"/>
                          </a:solidFill>
                        </a:rPr>
                        <a:t>担当者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01286"/>
                  </a:ext>
                </a:extLst>
              </a:tr>
              <a:tr h="412328">
                <a:tc>
                  <a:txBody>
                    <a:bodyPr/>
                    <a:lstStyle/>
                    <a:p>
                      <a:pPr algn="ctr"/>
                      <a:r>
                        <a:rPr kumimoji="1" lang="en-US" altLang="ja-JP" sz="1000" dirty="0">
                          <a:solidFill>
                            <a:schemeClr val="tx1"/>
                          </a:solidFill>
                          <a:latin typeface="+mn-ea"/>
                          <a:ea typeface="+mn-ea"/>
                        </a:rPr>
                        <a:t>7</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ビジネス</a:t>
                      </a:r>
                      <a:r>
                        <a:rPr kumimoji="1" lang="en-US" altLang="ja-JP" sz="1000" strike="noStrike" dirty="0">
                          <a:solidFill>
                            <a:schemeClr val="tx1"/>
                          </a:solidFill>
                          <a:latin typeface="+mn-ea"/>
                          <a:ea typeface="+mn-ea"/>
                        </a:rPr>
                        <a:t>WG</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Web</a:t>
                      </a:r>
                      <a:r>
                        <a:rPr kumimoji="1" lang="ja-JP" altLang="en-US" sz="1000" dirty="0">
                          <a:solidFill>
                            <a:schemeClr val="tx1"/>
                          </a:solidFill>
                          <a:latin typeface="+mn-lt"/>
                          <a:ea typeface="+mn-ea"/>
                        </a:rPr>
                        <a:t>ダイレクト販売プロジェクトにおける、ビジネス課題について、共有・検討を行う。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非定例</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マーケット戦略部</a:t>
                      </a:r>
                      <a:endParaRPr lang="en-US" altLang="ja-JP" sz="1000" dirty="0">
                        <a:solidFill>
                          <a:schemeClr val="tx1"/>
                        </a:solidFill>
                      </a:endParaRPr>
                    </a:p>
                    <a:p>
                      <a:pPr algn="ctr"/>
                      <a:r>
                        <a:rPr lang="en-US" altLang="ja-JP" sz="1000" dirty="0">
                          <a:solidFill>
                            <a:schemeClr val="tx1"/>
                          </a:solidFill>
                        </a:rPr>
                        <a:t>CS</a:t>
                      </a:r>
                      <a:r>
                        <a:rPr lang="ja-JP" altLang="en-US" sz="1000" dirty="0">
                          <a:solidFill>
                            <a:schemeClr val="tx1"/>
                          </a:solidFill>
                        </a:rPr>
                        <a:t>戦略部</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ー</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1000" dirty="0">
                          <a:solidFill>
                            <a:schemeClr val="tx1"/>
                          </a:solidFill>
                        </a:rPr>
                        <a:t>―</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000" dirty="0">
                          <a:solidFill>
                            <a:schemeClr val="tx1"/>
                          </a:solidFill>
                        </a:rPr>
                        <a:t>領域責任者</a:t>
                      </a:r>
                      <a:endParaRPr lang="en-US" altLang="ja-JP" sz="1000"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0203230"/>
                  </a:ext>
                </a:extLst>
              </a:tr>
            </a:tbl>
          </a:graphicData>
        </a:graphic>
      </p:graphicFrame>
    </p:spTree>
    <p:extLst>
      <p:ext uri="{BB962C8B-B14F-4D97-AF65-F5344CB8AC3E}">
        <p14:creationId xmlns:p14="http://schemas.microsoft.com/office/powerpoint/2010/main" val="39838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３．会議体（サスケ内）</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7</a:t>
            </a:fld>
            <a:endParaRPr lang="ja-JP" altLang="en-US" dirty="0"/>
          </a:p>
        </p:txBody>
      </p:sp>
      <p:graphicFrame>
        <p:nvGraphicFramePr>
          <p:cNvPr id="7" name="Group 55">
            <a:extLst>
              <a:ext uri="{FF2B5EF4-FFF2-40B4-BE49-F238E27FC236}">
                <a16:creationId xmlns:a16="http://schemas.microsoft.com/office/drawing/2014/main" id="{A418C9FB-F98C-476D-84A6-1841E61B0F64}"/>
              </a:ext>
            </a:extLst>
          </p:cNvPr>
          <p:cNvGraphicFramePr>
            <a:graphicFrameLocks noGrp="1"/>
          </p:cNvGraphicFramePr>
          <p:nvPr>
            <p:extLst>
              <p:ext uri="{D42A27DB-BD31-4B8C-83A1-F6EECF244321}">
                <p14:modId xmlns:p14="http://schemas.microsoft.com/office/powerpoint/2010/main" val="2063147675"/>
              </p:ext>
            </p:extLst>
          </p:nvPr>
        </p:nvGraphicFramePr>
        <p:xfrm>
          <a:off x="399405" y="936422"/>
          <a:ext cx="11447372" cy="845616"/>
        </p:xfrm>
        <a:graphic>
          <a:graphicData uri="http://schemas.openxmlformats.org/drawingml/2006/table">
            <a:tbl>
              <a:tblPr/>
              <a:tblGrid>
                <a:gridCol w="11447372">
                  <a:extLst>
                    <a:ext uri="{9D8B030D-6E8A-4147-A177-3AD203B41FA5}">
                      <a16:colId xmlns:a16="http://schemas.microsoft.com/office/drawing/2014/main" val="20000"/>
                    </a:ext>
                  </a:extLst>
                </a:gridCol>
              </a:tblGrid>
              <a:tr h="245085">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サスケ内会議体</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0026">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コンテンツ プレースホルダー 4">
            <a:extLst>
              <a:ext uri="{FF2B5EF4-FFF2-40B4-BE49-F238E27FC236}">
                <a16:creationId xmlns:a16="http://schemas.microsoft.com/office/drawing/2014/main" id="{5CBDA80D-AB97-4860-AE40-8A03C35C7EF6}"/>
              </a:ext>
            </a:extLst>
          </p:cNvPr>
          <p:cNvGraphicFramePr>
            <a:graphicFrameLocks/>
          </p:cNvGraphicFramePr>
          <p:nvPr>
            <p:extLst>
              <p:ext uri="{D42A27DB-BD31-4B8C-83A1-F6EECF244321}">
                <p14:modId xmlns:p14="http://schemas.microsoft.com/office/powerpoint/2010/main" val="3724612265"/>
              </p:ext>
            </p:extLst>
          </p:nvPr>
        </p:nvGraphicFramePr>
        <p:xfrm>
          <a:off x="399405" y="1359230"/>
          <a:ext cx="11447371" cy="4092224"/>
        </p:xfrm>
        <a:graphic>
          <a:graphicData uri="http://schemas.openxmlformats.org/drawingml/2006/table">
            <a:tbl>
              <a:tblPr firstRow="1" bandRow="1"/>
              <a:tblGrid>
                <a:gridCol w="237315">
                  <a:extLst>
                    <a:ext uri="{9D8B030D-6E8A-4147-A177-3AD203B41FA5}">
                      <a16:colId xmlns:a16="http://schemas.microsoft.com/office/drawing/2014/main" val="1894603843"/>
                    </a:ext>
                  </a:extLst>
                </a:gridCol>
                <a:gridCol w="942698">
                  <a:extLst>
                    <a:ext uri="{9D8B030D-6E8A-4147-A177-3AD203B41FA5}">
                      <a16:colId xmlns:a16="http://schemas.microsoft.com/office/drawing/2014/main" val="2204375138"/>
                    </a:ext>
                  </a:extLst>
                </a:gridCol>
                <a:gridCol w="3103418">
                  <a:extLst>
                    <a:ext uri="{9D8B030D-6E8A-4147-A177-3AD203B41FA5}">
                      <a16:colId xmlns:a16="http://schemas.microsoft.com/office/drawing/2014/main" val="2453367764"/>
                    </a:ext>
                  </a:extLst>
                </a:gridCol>
                <a:gridCol w="1136073">
                  <a:extLst>
                    <a:ext uri="{9D8B030D-6E8A-4147-A177-3AD203B41FA5}">
                      <a16:colId xmlns:a16="http://schemas.microsoft.com/office/drawing/2014/main" val="2679751507"/>
                    </a:ext>
                  </a:extLst>
                </a:gridCol>
                <a:gridCol w="1524000">
                  <a:extLst>
                    <a:ext uri="{9D8B030D-6E8A-4147-A177-3AD203B41FA5}">
                      <a16:colId xmlns:a16="http://schemas.microsoft.com/office/drawing/2014/main" val="2181764036"/>
                    </a:ext>
                  </a:extLst>
                </a:gridCol>
                <a:gridCol w="1570182">
                  <a:extLst>
                    <a:ext uri="{9D8B030D-6E8A-4147-A177-3AD203B41FA5}">
                      <a16:colId xmlns:a16="http://schemas.microsoft.com/office/drawing/2014/main" val="3555099590"/>
                    </a:ext>
                  </a:extLst>
                </a:gridCol>
                <a:gridCol w="1477818">
                  <a:extLst>
                    <a:ext uri="{9D8B030D-6E8A-4147-A177-3AD203B41FA5}">
                      <a16:colId xmlns:a16="http://schemas.microsoft.com/office/drawing/2014/main" val="635670904"/>
                    </a:ext>
                  </a:extLst>
                </a:gridCol>
                <a:gridCol w="1455867">
                  <a:extLst>
                    <a:ext uri="{9D8B030D-6E8A-4147-A177-3AD203B41FA5}">
                      <a16:colId xmlns:a16="http://schemas.microsoft.com/office/drawing/2014/main" val="1539327938"/>
                    </a:ext>
                  </a:extLst>
                </a:gridCol>
              </a:tblGrid>
              <a:tr h="287004">
                <a:tc rowSpan="2">
                  <a:txBody>
                    <a:bodyPr/>
                    <a:lstStyle/>
                    <a:p>
                      <a:pPr algn="ctr"/>
                      <a:r>
                        <a:rPr kumimoji="1" lang="en-US" altLang="ja-JP" sz="1000" b="1" dirty="0">
                          <a:solidFill>
                            <a:schemeClr val="tx1"/>
                          </a:solidFill>
                          <a:latin typeface="+mn-ea"/>
                          <a:ea typeface="+mn-ea"/>
                        </a:rPr>
                        <a:t>#</a:t>
                      </a:r>
                      <a:endParaRPr kumimoji="1" lang="ja-JP" altLang="en-US"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ja-JP" altLang="en-US" sz="1000" b="1" dirty="0">
                          <a:solidFill>
                            <a:schemeClr val="tx1"/>
                          </a:solidFill>
                          <a:latin typeface="+mn-ea"/>
                          <a:ea typeface="+mn-ea"/>
                        </a:rPr>
                        <a:t>会議名</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ja-JP" altLang="en-US" sz="1000" b="1" dirty="0">
                          <a:solidFill>
                            <a:schemeClr val="tx1"/>
                          </a:solidFill>
                          <a:latin typeface="+mn-ea"/>
                          <a:ea typeface="+mn-ea"/>
                        </a:rPr>
                        <a:t>概要</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rowSpan="2">
                  <a:txBody>
                    <a:bodyPr/>
                    <a:lstStyle/>
                    <a:p>
                      <a:pPr algn="ctr"/>
                      <a:r>
                        <a:rPr kumimoji="1" lang="zh-TW" altLang="en-US" sz="1000" b="1" dirty="0">
                          <a:solidFill>
                            <a:schemeClr val="tx1"/>
                          </a:solidFill>
                          <a:latin typeface="+mn-ea"/>
                          <a:ea typeface="+mn-ea"/>
                        </a:rPr>
                        <a:t>開催曜日</a:t>
                      </a:r>
                      <a:endParaRPr kumimoji="1" lang="en-US" altLang="zh-TW" sz="1000" b="1" dirty="0">
                        <a:solidFill>
                          <a:schemeClr val="tx1"/>
                        </a:solidFill>
                        <a:latin typeface="+mn-ea"/>
                        <a:ea typeface="+mn-ea"/>
                      </a:endParaRPr>
                    </a:p>
                    <a:p>
                      <a:pPr algn="ctr"/>
                      <a:r>
                        <a:rPr kumimoji="1" lang="en-US" altLang="zh-TW" sz="1000" b="1" dirty="0">
                          <a:solidFill>
                            <a:schemeClr val="tx1"/>
                          </a:solidFill>
                          <a:latin typeface="+mn-ea"/>
                          <a:ea typeface="+mn-ea"/>
                        </a:rPr>
                        <a:t>/</a:t>
                      </a:r>
                      <a:r>
                        <a:rPr kumimoji="1" lang="zh-TW" altLang="en-US" sz="1000" b="1" dirty="0">
                          <a:solidFill>
                            <a:schemeClr val="tx1"/>
                          </a:solidFill>
                          <a:latin typeface="+mn-ea"/>
                          <a:ea typeface="+mn-ea"/>
                        </a:rPr>
                        <a:t>時間</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gridSpan="4">
                  <a:txBody>
                    <a:bodyPr/>
                    <a:lstStyle/>
                    <a:p>
                      <a:pPr algn="ctr"/>
                      <a:r>
                        <a:rPr kumimoji="1" lang="ja-JP" altLang="en-US" sz="1000" b="1" dirty="0">
                          <a:solidFill>
                            <a:schemeClr val="tx1"/>
                          </a:solidFill>
                        </a:rPr>
                        <a:t>参加者</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40000"/>
                        <a:lumOff val="60000"/>
                      </a:schemeClr>
                    </a:solidFill>
                  </a:tcPr>
                </a:tc>
                <a:tc hMerge="1">
                  <a:txBody>
                    <a:bodyPr/>
                    <a:lstStyle/>
                    <a:p>
                      <a:pPr algn="ctr"/>
                      <a:endParaRPr kumimoji="1" lang="ja-JP" altLang="en-US" sz="1000" b="1" dirty="0">
                        <a:solidFill>
                          <a:schemeClr val="bg1"/>
                        </a:solidFill>
                      </a:endParaRPr>
                    </a:p>
                  </a:txBody>
                  <a:tcPr marL="36000" marR="36000" marT="18000" marB="18000" anchor="ctr">
                    <a:lnB w="12700" cap="flat" cmpd="sng" algn="ctr">
                      <a:solidFill>
                        <a:schemeClr val="bg1"/>
                      </a:solidFill>
                      <a:prstDash val="solid"/>
                      <a:round/>
                      <a:headEnd type="none" w="med" len="med"/>
                      <a:tailEnd type="none" w="med" len="med"/>
                    </a:lnB>
                    <a:solidFill>
                      <a:srgbClr val="002060"/>
                    </a:solidFill>
                  </a:tcPr>
                </a:tc>
                <a:tc hMerge="1">
                  <a:txBody>
                    <a:bodyPr/>
                    <a:lstStyle/>
                    <a:p>
                      <a:pPr algn="ctr"/>
                      <a:endParaRPr kumimoji="1" lang="ja-JP" altLang="en-US" sz="1000" b="1" dirty="0">
                        <a:solidFill>
                          <a:schemeClr val="bg1"/>
                        </a:solidFill>
                      </a:endParaRPr>
                    </a:p>
                  </a:txBody>
                  <a:tcPr marL="36000" marR="36000" marT="18000" marB="18000" anchor="ctr">
                    <a:lnB w="12700" cap="flat" cmpd="sng" algn="ctr">
                      <a:solidFill>
                        <a:schemeClr val="bg1"/>
                      </a:solidFill>
                      <a:prstDash val="solid"/>
                      <a:round/>
                      <a:headEnd type="none" w="med" len="med"/>
                      <a:tailEnd type="none" w="med" len="med"/>
                    </a:lnB>
                    <a:solidFill>
                      <a:srgbClr val="002060"/>
                    </a:solidFill>
                  </a:tcPr>
                </a:tc>
                <a:tc hMerge="1">
                  <a:txBody>
                    <a:bodyPr/>
                    <a:lstStyle/>
                    <a:p>
                      <a:pPr algn="ctr"/>
                      <a:endParaRPr kumimoji="1" lang="ja-JP" altLang="en-US" sz="1000" b="1" dirty="0">
                        <a:solidFill>
                          <a:schemeClr val="tx1"/>
                        </a:solidFill>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483617070"/>
                  </a:ext>
                </a:extLst>
              </a:tr>
              <a:tr h="287004">
                <a:tc vMerge="1">
                  <a:txBody>
                    <a:bodyPr/>
                    <a:lstStyle/>
                    <a:p>
                      <a:endParaRPr kumimoji="1" lang="ja-JP" altLang="en-US"/>
                    </a:p>
                  </a:txBody>
                  <a:tcPr/>
                </a:tc>
                <a:tc vMerge="1">
                  <a:txBody>
                    <a:bodyPr/>
                    <a:lstStyle/>
                    <a:p>
                      <a:endParaRPr kumimoji="1" lang="ja-JP" altLang="en-US"/>
                    </a:p>
                  </a:txBody>
                  <a:tcPr/>
                </a:tc>
                <a:tc vMerge="1">
                  <a:txBody>
                    <a:bodyPr/>
                    <a:lstStyle/>
                    <a:p>
                      <a:pPr algn="ctr"/>
                      <a:endParaRPr kumimoji="1" lang="en-US" altLang="ja-JP" sz="1000" dirty="0">
                        <a:latin typeface="+mn-ea"/>
                        <a:ea typeface="+mn-ea"/>
                      </a:endParaRPr>
                    </a:p>
                  </a:txBody>
                  <a:tcPr marL="36000" marR="36000" marT="18000" marB="1800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20000"/>
                        <a:lumOff val="80000"/>
                      </a:schemeClr>
                    </a:solidFill>
                  </a:tcPr>
                </a:tc>
                <a:tc vMerge="1">
                  <a:txBody>
                    <a:bodyPr/>
                    <a:lstStyle/>
                    <a:p>
                      <a:endParaRPr kumimoji="1" lang="ja-JP" altLang="en-US" dirty="0"/>
                    </a:p>
                  </a:txBody>
                  <a:tcPr/>
                </a:tc>
                <a:tc>
                  <a:txBody>
                    <a:bodyPr/>
                    <a:lstStyle/>
                    <a:p>
                      <a:pPr algn="ctr"/>
                      <a:r>
                        <a:rPr kumimoji="1" lang="en-US" altLang="ja-JP" sz="1000" b="1" dirty="0" err="1">
                          <a:solidFill>
                            <a:schemeClr val="tx1"/>
                          </a:solidFill>
                          <a:latin typeface="+mn-ea"/>
                          <a:ea typeface="+mn-ea"/>
                        </a:rPr>
                        <a:t>Sasuke</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sz="1000" b="1" dirty="0">
                          <a:solidFill>
                            <a:schemeClr val="tx1"/>
                          </a:solidFill>
                          <a:latin typeface="+mn-ea"/>
                          <a:ea typeface="+mn-ea"/>
                        </a:rPr>
                        <a:t>テコテック</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sz="1000" b="1" dirty="0">
                          <a:solidFill>
                            <a:schemeClr val="tx1"/>
                          </a:solidFill>
                          <a:latin typeface="+mn-ea"/>
                          <a:ea typeface="+mn-ea"/>
                        </a:rPr>
                        <a:t>テクノモバイル</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en-US" altLang="ja-JP" sz="1000" b="1" dirty="0">
                          <a:solidFill>
                            <a:schemeClr val="tx1"/>
                          </a:solidFill>
                          <a:latin typeface="+mn-ea"/>
                          <a:ea typeface="+mn-ea"/>
                        </a:rPr>
                        <a:t>SHIFT</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981933145"/>
                  </a:ext>
                </a:extLst>
              </a:tr>
              <a:tr h="754544">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lang="en-US" altLang="ja-JP" sz="1000" dirty="0">
                          <a:solidFill>
                            <a:schemeClr val="tx1"/>
                          </a:solidFill>
                          <a:latin typeface="+mn-ea"/>
                          <a:ea typeface="+mn-ea"/>
                        </a:rPr>
                        <a:t>1</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進捗報告会</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b="0" dirty="0">
                          <a:solidFill>
                            <a:schemeClr val="tx1"/>
                          </a:solidFill>
                          <a:latin typeface="+mn-lt"/>
                          <a:ea typeface="Meiryo UI" pitchFamily="50" charset="-128"/>
                          <a:cs typeface="Meiryo UI" pitchFamily="50" charset="-128"/>
                        </a:rPr>
                        <a:t>サスケ、テコテック、テクノモバイル３社の進捗状況を共有し、重要課題や重要リスクについて認識を取り合う。</a:t>
                      </a:r>
                    </a:p>
                    <a:p>
                      <a:pPr marL="0" marR="0" lvl="0" indent="0" algn="l" defTabSz="1072866"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毎週月曜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16:00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17:00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525713"/>
                  </a:ext>
                </a:extLst>
              </a:tr>
              <a:tr h="690918">
                <a:tc>
                  <a:txBody>
                    <a:bodyPr/>
                    <a:lstStyle/>
                    <a:p>
                      <a:pPr algn="ctr"/>
                      <a:r>
                        <a:rPr kumimoji="1" lang="en-US" altLang="ja-JP" sz="1000" dirty="0">
                          <a:solidFill>
                            <a:schemeClr val="tx1"/>
                          </a:solidFill>
                          <a:latin typeface="+mn-ea"/>
                          <a:ea typeface="+mn-ea"/>
                        </a:rPr>
                        <a:t>2</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3</a:t>
                      </a:r>
                      <a:r>
                        <a:rPr kumimoji="1" lang="ja-JP" altLang="en-US" sz="1000" strike="noStrike" dirty="0">
                          <a:solidFill>
                            <a:schemeClr val="tx1"/>
                          </a:solidFill>
                          <a:latin typeface="+mn-ea"/>
                          <a:ea typeface="+mn-ea"/>
                        </a:rPr>
                        <a:t>社課題検討会</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dirty="0">
                          <a:solidFill>
                            <a:schemeClr val="tx1"/>
                          </a:solidFill>
                          <a:latin typeface="+mn-lt"/>
                          <a:ea typeface="+mn-ea"/>
                        </a:rPr>
                        <a:t>３社関連事項の課題について協議し対策を検討する。</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毎週月曜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17:00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18:00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716659"/>
                  </a:ext>
                </a:extLst>
              </a:tr>
              <a:tr h="690918">
                <a:tc>
                  <a:txBody>
                    <a:bodyPr/>
                    <a:lstStyle/>
                    <a:p>
                      <a:pPr algn="ctr"/>
                      <a:r>
                        <a:rPr kumimoji="1" lang="ja-JP" altLang="en-US" sz="1000" dirty="0">
                          <a:solidFill>
                            <a:schemeClr val="tx1"/>
                          </a:solidFill>
                          <a:latin typeface="+mn-ea"/>
                          <a:ea typeface="+mn-ea"/>
                        </a:rPr>
                        <a:t>３</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2</a:t>
                      </a:r>
                      <a:r>
                        <a:rPr kumimoji="1" lang="ja-JP" altLang="en-US" sz="1000" strike="noStrike" dirty="0">
                          <a:solidFill>
                            <a:schemeClr val="tx1"/>
                          </a:solidFill>
                          <a:latin typeface="+mn-ea"/>
                          <a:ea typeface="+mn-ea"/>
                        </a:rPr>
                        <a:t>社課題検討会</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dirty="0">
                          <a:solidFill>
                            <a:schemeClr val="tx1"/>
                          </a:solidFill>
                          <a:latin typeface="+mn-lt"/>
                          <a:ea typeface="+mn-ea"/>
                        </a:rPr>
                        <a:t>サスケ↔テコテック、サスケ↔テクノモバイルの</a:t>
                      </a:r>
                      <a:r>
                        <a:rPr kumimoji="1" lang="en-US" altLang="ja-JP" sz="1000" dirty="0">
                          <a:solidFill>
                            <a:schemeClr val="tx1"/>
                          </a:solidFill>
                          <a:latin typeface="+mn-lt"/>
                          <a:ea typeface="+mn-ea"/>
                        </a:rPr>
                        <a:t>2</a:t>
                      </a:r>
                      <a:r>
                        <a:rPr kumimoji="1" lang="ja-JP" altLang="en-US" sz="1000" dirty="0">
                          <a:solidFill>
                            <a:schemeClr val="tx1"/>
                          </a:solidFill>
                          <a:latin typeface="+mn-lt"/>
                          <a:ea typeface="+mn-ea"/>
                        </a:rPr>
                        <a:t>社間の課題について協議し対策を検討する。</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非定期</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dirty="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416458"/>
                  </a:ext>
                </a:extLst>
              </a:tr>
              <a:tr h="690918">
                <a:tc>
                  <a:txBody>
                    <a:bodyPr/>
                    <a:lstStyle/>
                    <a:p>
                      <a:pPr algn="ctr"/>
                      <a:r>
                        <a:rPr kumimoji="1" lang="en-US" altLang="ja-JP" sz="1000" dirty="0">
                          <a:solidFill>
                            <a:schemeClr val="tx1"/>
                          </a:solidFill>
                          <a:latin typeface="+mn-ea"/>
                          <a:ea typeface="+mn-ea"/>
                        </a:rPr>
                        <a:t>4</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テスト進捗</a:t>
                      </a:r>
                      <a:endParaRPr kumimoji="1" lang="en-US" altLang="ja-JP" sz="1000" strike="noStrike" dirty="0">
                        <a:solidFill>
                          <a:schemeClr val="tx1"/>
                        </a:solidFill>
                        <a:latin typeface="+mn-ea"/>
                        <a:ea typeface="+mn-ea"/>
                      </a:endParaRP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報告会</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000" dirty="0">
                          <a:solidFill>
                            <a:schemeClr val="tx1"/>
                          </a:solidFill>
                          <a:latin typeface="+mn-lt"/>
                          <a:ea typeface="+mn-ea"/>
                        </a:rPr>
                        <a:t>SHIFT</a:t>
                      </a:r>
                      <a:r>
                        <a:rPr kumimoji="1" lang="ja-JP" altLang="en-US" sz="1000" dirty="0">
                          <a:solidFill>
                            <a:schemeClr val="tx1"/>
                          </a:solidFill>
                          <a:latin typeface="+mn-lt"/>
                          <a:ea typeface="+mn-ea"/>
                        </a:rPr>
                        <a:t>社のテスト進捗状況の報告を受け、重要課題や重要リスクについて認識を取り合う。</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毎週月曜</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14:00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15:00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chemeClr val="tx1"/>
                          </a:solidFill>
                          <a:latin typeface="+mn-ea"/>
                          <a:ea typeface="+mn-ea"/>
                        </a:rPr>
                        <a:t>責任者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3571692"/>
                  </a:ext>
                </a:extLst>
              </a:tr>
              <a:tr h="690918">
                <a:tc>
                  <a:txBody>
                    <a:bodyPr/>
                    <a:lstStyle/>
                    <a:p>
                      <a:pPr algn="ctr"/>
                      <a:r>
                        <a:rPr kumimoji="1" lang="en-US" altLang="ja-JP" sz="1000" dirty="0">
                          <a:solidFill>
                            <a:schemeClr val="tx1"/>
                          </a:solidFill>
                          <a:latin typeface="+mn-ea"/>
                          <a:ea typeface="+mn-ea"/>
                        </a:rPr>
                        <a:t>5</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テスト課題</a:t>
                      </a:r>
                      <a:endParaRPr kumimoji="1" lang="en-US" altLang="ja-JP" sz="1000" strike="noStrike" dirty="0">
                        <a:solidFill>
                          <a:schemeClr val="tx1"/>
                        </a:solidFill>
                        <a:latin typeface="+mn-ea"/>
                        <a:ea typeface="+mn-ea"/>
                      </a:endParaRP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strike="noStrike" dirty="0">
                          <a:solidFill>
                            <a:schemeClr val="tx1"/>
                          </a:solidFill>
                          <a:latin typeface="+mn-ea"/>
                          <a:ea typeface="+mn-ea"/>
                        </a:rPr>
                        <a:t>検討会</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072866"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000" dirty="0">
                          <a:solidFill>
                            <a:schemeClr val="tx1"/>
                          </a:solidFill>
                          <a:latin typeface="+mn-lt"/>
                          <a:ea typeface="+mn-ea"/>
                        </a:rPr>
                        <a:t>テスト事項の課題について協議し対策を検討する。</a:t>
                      </a:r>
                      <a:endParaRPr kumimoji="1" lang="en-US" altLang="ja-JP" sz="1000" dirty="0">
                        <a:solidFill>
                          <a:schemeClr val="tx1"/>
                        </a:solidFill>
                        <a:latin typeface="+mn-lt"/>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000" dirty="0">
                          <a:solidFill>
                            <a:schemeClr val="tx1"/>
                          </a:solidFill>
                          <a:latin typeface="+mn-ea"/>
                          <a:ea typeface="+mn-ea"/>
                        </a:rPr>
                        <a:t>毎日</a:t>
                      </a:r>
                      <a:endParaRPr kumimoji="1" lang="en-US" altLang="ja-JP" sz="1000" dirty="0">
                        <a:solidFill>
                          <a:schemeClr val="tx1"/>
                        </a:solidFill>
                        <a:latin typeface="+mn-ea"/>
                        <a:ea typeface="+mn-ea"/>
                      </a:endParaRPr>
                    </a:p>
                    <a:p>
                      <a:pPr algn="ctr"/>
                      <a:r>
                        <a:rPr kumimoji="1" lang="en-US" altLang="ja-JP" sz="1000" dirty="0">
                          <a:solidFill>
                            <a:schemeClr val="tx1"/>
                          </a:solidFill>
                          <a:latin typeface="+mn-ea"/>
                          <a:ea typeface="+mn-ea"/>
                        </a:rPr>
                        <a:t>10:00</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11:00</a:t>
                      </a:r>
                      <a:endParaRPr kumimoji="1" lang="ja-JP" altLang="en-US" sz="100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072866" rtl="0" eaLnBrk="1" fontAlgn="auto" latinLnBrk="0" hangingPunct="1">
                        <a:lnSpc>
                          <a:spcPct val="100000"/>
                        </a:lnSpc>
                        <a:spcBef>
                          <a:spcPts val="0"/>
                        </a:spcBef>
                        <a:spcAft>
                          <a:spcPts val="0"/>
                        </a:spcAft>
                        <a:buClrTx/>
                        <a:buSzTx/>
                        <a:buFontTx/>
                        <a:buNone/>
                        <a:tabLst/>
                        <a:defRPr/>
                      </a:pP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72866"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mn-ea"/>
                          <a:ea typeface="+mn-ea"/>
                        </a:rPr>
                        <a:t>責任者</a:t>
                      </a:r>
                      <a:endParaRPr kumimoji="1" lang="en-US" altLang="ja-JP" sz="1000" baseline="0">
                        <a:solidFill>
                          <a:schemeClr val="tx1"/>
                        </a:solidFill>
                        <a:latin typeface="+mn-ea"/>
                        <a:ea typeface="+mn-ea"/>
                      </a:endParaRPr>
                    </a:p>
                    <a:p>
                      <a:pPr marL="0" marR="0" indent="0" algn="ctr" defTabSz="1072866" rtl="0" eaLnBrk="1" fontAlgn="auto" latinLnBrk="0" hangingPunct="1">
                        <a:lnSpc>
                          <a:spcPct val="100000"/>
                        </a:lnSpc>
                        <a:spcBef>
                          <a:spcPts val="0"/>
                        </a:spcBef>
                        <a:spcAft>
                          <a:spcPts val="0"/>
                        </a:spcAft>
                        <a:buClrTx/>
                        <a:buSzTx/>
                        <a:buFontTx/>
                        <a:buNone/>
                        <a:tabLst/>
                        <a:defRPr/>
                      </a:pPr>
                      <a:r>
                        <a:rPr kumimoji="1" lang="ja-JP" altLang="en-US" sz="1000" baseline="0" dirty="0">
                          <a:solidFill>
                            <a:schemeClr val="tx1"/>
                          </a:solidFill>
                          <a:latin typeface="+mn-ea"/>
                          <a:ea typeface="+mn-ea"/>
                        </a:rPr>
                        <a:t>課題担当者</a:t>
                      </a:r>
                      <a:endParaRPr kumimoji="1" lang="en-US" altLang="ja-JP" sz="1000" baseline="0"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417347"/>
                  </a:ext>
                </a:extLst>
              </a:tr>
            </a:tbl>
          </a:graphicData>
        </a:graphic>
      </p:graphicFrame>
    </p:spTree>
    <p:extLst>
      <p:ext uri="{BB962C8B-B14F-4D97-AF65-F5344CB8AC3E}">
        <p14:creationId xmlns:p14="http://schemas.microsoft.com/office/powerpoint/2010/main" val="210325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6FCBC-EEC9-4592-B940-257ACF09F6A0}"/>
              </a:ext>
            </a:extLst>
          </p:cNvPr>
          <p:cNvSpPr>
            <a:spLocks noGrp="1"/>
          </p:cNvSpPr>
          <p:nvPr>
            <p:ph type="title"/>
          </p:nvPr>
        </p:nvSpPr>
        <p:spPr/>
        <p:txBody>
          <a:bodyPr>
            <a:normAutofit fontScale="90000"/>
          </a:bodyPr>
          <a:lstStyle/>
          <a:p>
            <a:r>
              <a:rPr lang="ja-JP" altLang="en-US" dirty="0"/>
              <a:t>４．課題管理</a:t>
            </a:r>
            <a:endParaRPr kumimoji="1" lang="ja-JP" altLang="en-US" dirty="0"/>
          </a:p>
        </p:txBody>
      </p:sp>
      <p:sp>
        <p:nvSpPr>
          <p:cNvPr id="3" name="フッター プレースホルダー 2">
            <a:extLst>
              <a:ext uri="{FF2B5EF4-FFF2-40B4-BE49-F238E27FC236}">
                <a16:creationId xmlns:a16="http://schemas.microsoft.com/office/drawing/2014/main" id="{294EE539-2C82-4539-99C3-25083FF79BBC}"/>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C5FA2744-F223-48EF-8E1A-6A8AACD5B745}"/>
              </a:ext>
            </a:extLst>
          </p:cNvPr>
          <p:cNvSpPr>
            <a:spLocks noGrp="1"/>
          </p:cNvSpPr>
          <p:nvPr>
            <p:ph type="sldNum" sz="quarter" idx="4"/>
          </p:nvPr>
        </p:nvSpPr>
        <p:spPr/>
        <p:txBody>
          <a:bodyPr/>
          <a:lstStyle/>
          <a:p>
            <a:fld id="{B7EE2C01-0D95-4F1C-BC05-82B5A245C68C}" type="slidenum">
              <a:rPr lang="ja-JP" altLang="en-US" smtClean="0"/>
              <a:pPr/>
              <a:t>8</a:t>
            </a:fld>
            <a:endParaRPr lang="ja-JP" altLang="en-US" dirty="0"/>
          </a:p>
        </p:txBody>
      </p:sp>
      <p:graphicFrame>
        <p:nvGraphicFramePr>
          <p:cNvPr id="11" name="Group 55">
            <a:extLst>
              <a:ext uri="{FF2B5EF4-FFF2-40B4-BE49-F238E27FC236}">
                <a16:creationId xmlns:a16="http://schemas.microsoft.com/office/drawing/2014/main" id="{BBEBD299-736E-4D84-8951-A56B555315B1}"/>
              </a:ext>
            </a:extLst>
          </p:cNvPr>
          <p:cNvGraphicFramePr>
            <a:graphicFrameLocks noGrp="1"/>
          </p:cNvGraphicFramePr>
          <p:nvPr>
            <p:extLst>
              <p:ext uri="{D42A27DB-BD31-4B8C-83A1-F6EECF244321}">
                <p14:modId xmlns:p14="http://schemas.microsoft.com/office/powerpoint/2010/main" val="1362697715"/>
              </p:ext>
            </p:extLst>
          </p:nvPr>
        </p:nvGraphicFramePr>
        <p:xfrm>
          <a:off x="399405" y="936422"/>
          <a:ext cx="11447372" cy="1577136"/>
        </p:xfrm>
        <a:graphic>
          <a:graphicData uri="http://schemas.openxmlformats.org/drawingml/2006/table">
            <a:tbl>
              <a:tblPr/>
              <a:tblGrid>
                <a:gridCol w="11447372">
                  <a:extLst>
                    <a:ext uri="{9D8B030D-6E8A-4147-A177-3AD203B41FA5}">
                      <a16:colId xmlns:a16="http://schemas.microsoft.com/office/drawing/2014/main" val="20000"/>
                    </a:ext>
                  </a:extLst>
                </a:gridCol>
              </a:tblGrid>
              <a:tr h="357528">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chemeClr val="tx1"/>
                          </a:solidFill>
                          <a:effectLst/>
                          <a:uLnTx/>
                          <a:uFillTx/>
                          <a:latin typeface="+mn-lt"/>
                          <a:ea typeface="+mj-ea"/>
                          <a:cs typeface="メイリオ" pitchFamily="50" charset="-128"/>
                        </a:rPr>
                        <a:t>バックログ</a:t>
                      </a:r>
                    </a:p>
                  </a:txBody>
                  <a:tcPr marL="180000" marR="0" marT="0" marB="0" anchor="ctr" horzOverflow="overflow">
                    <a:lnL w="762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6022">
                <a:tc>
                  <a:txBody>
                    <a:bodyPr/>
                    <a:lstStyle/>
                    <a:p>
                      <a:pPr marL="179388" marR="0" lvl="0" indent="-179388" algn="l" defTabSz="1072866"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1" lang="ja-JP" altLang="en-US" sz="1600" dirty="0">
                          <a:solidFill>
                            <a:schemeClr val="tx1"/>
                          </a:solidFill>
                          <a:latin typeface="+mn-lt"/>
                          <a:ea typeface="+mn-ea"/>
                        </a:rPr>
                        <a:t>課題管理はバックログを使用する</a:t>
                      </a:r>
                      <a:br>
                        <a:rPr kumimoji="1" lang="en-US" altLang="ja-JP" sz="1600" dirty="0">
                          <a:solidFill>
                            <a:schemeClr val="tx1"/>
                          </a:solidFill>
                          <a:latin typeface="+mn-lt"/>
                          <a:ea typeface="+mn-ea"/>
                        </a:rPr>
                      </a:br>
                      <a:r>
                        <a:rPr kumimoji="1" lang="en-US" altLang="ja-JP" sz="1600" dirty="0">
                          <a:solidFill>
                            <a:schemeClr val="tx1"/>
                          </a:solidFill>
                          <a:latin typeface="+mn-lt"/>
                          <a:ea typeface="+mn-ea"/>
                          <a:hlinkClick r:id="rId2"/>
                        </a:rPr>
                        <a:t>https://sasuke-fl.backlog.com/projects/SASUKE_PROJ_H8739</a:t>
                      </a:r>
                      <a:br>
                        <a:rPr kumimoji="1" lang="en-US" altLang="ja-JP" sz="1600" dirty="0">
                          <a:solidFill>
                            <a:schemeClr val="tx1"/>
                          </a:solidFill>
                          <a:latin typeface="+mn-lt"/>
                          <a:ea typeface="+mn-ea"/>
                        </a:rPr>
                      </a:br>
                      <a:endParaRPr kumimoji="1" lang="en-US" altLang="ja-JP" sz="1600" dirty="0">
                        <a:solidFill>
                          <a:schemeClr val="tx1"/>
                        </a:solidFill>
                        <a:latin typeface="+mn-lt"/>
                        <a:ea typeface="+mn-ea"/>
                      </a:endParaRPr>
                    </a:p>
                  </a:txBody>
                  <a:tcPr marL="0" marR="0" marT="108000" marB="0" anchor="ctr" horzOverflow="overflow">
                    <a:lnL w="762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コンテンツ プレースホルダー 4">
            <a:extLst>
              <a:ext uri="{FF2B5EF4-FFF2-40B4-BE49-F238E27FC236}">
                <a16:creationId xmlns:a16="http://schemas.microsoft.com/office/drawing/2014/main" id="{E377B20E-D515-4F83-9F5B-E524B91AE936}"/>
              </a:ext>
            </a:extLst>
          </p:cNvPr>
          <p:cNvGraphicFramePr>
            <a:graphicFrameLocks/>
          </p:cNvGraphicFramePr>
          <p:nvPr>
            <p:extLst>
              <p:ext uri="{D42A27DB-BD31-4B8C-83A1-F6EECF244321}">
                <p14:modId xmlns:p14="http://schemas.microsoft.com/office/powerpoint/2010/main" val="4120802403"/>
              </p:ext>
            </p:extLst>
          </p:nvPr>
        </p:nvGraphicFramePr>
        <p:xfrm>
          <a:off x="421697" y="2403170"/>
          <a:ext cx="11370897" cy="1886892"/>
        </p:xfrm>
        <a:graphic>
          <a:graphicData uri="http://schemas.openxmlformats.org/drawingml/2006/table">
            <a:tbl>
              <a:tblPr firstRow="1" bandRow="1"/>
              <a:tblGrid>
                <a:gridCol w="3098743">
                  <a:extLst>
                    <a:ext uri="{9D8B030D-6E8A-4147-A177-3AD203B41FA5}">
                      <a16:colId xmlns:a16="http://schemas.microsoft.com/office/drawing/2014/main" val="2204375138"/>
                    </a:ext>
                  </a:extLst>
                </a:gridCol>
                <a:gridCol w="4069080">
                  <a:extLst>
                    <a:ext uri="{9D8B030D-6E8A-4147-A177-3AD203B41FA5}">
                      <a16:colId xmlns:a16="http://schemas.microsoft.com/office/drawing/2014/main" val="2453367764"/>
                    </a:ext>
                  </a:extLst>
                </a:gridCol>
                <a:gridCol w="4203074">
                  <a:extLst>
                    <a:ext uri="{9D8B030D-6E8A-4147-A177-3AD203B41FA5}">
                      <a16:colId xmlns:a16="http://schemas.microsoft.com/office/drawing/2014/main" val="2679751507"/>
                    </a:ext>
                  </a:extLst>
                </a:gridCol>
              </a:tblGrid>
              <a:tr h="410796">
                <a:tc>
                  <a:txBody>
                    <a:bodyPr/>
                    <a:lstStyle/>
                    <a:p>
                      <a:pPr algn="ctr"/>
                      <a:r>
                        <a:rPr kumimoji="1" lang="ja-JP" altLang="en-US" sz="1000" b="1" dirty="0">
                          <a:solidFill>
                            <a:schemeClr val="tx1"/>
                          </a:solidFill>
                          <a:latin typeface="+mn-ea"/>
                          <a:ea typeface="+mn-ea"/>
                        </a:rPr>
                        <a:t>バックログ名</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sz="1000" b="1" dirty="0">
                          <a:solidFill>
                            <a:schemeClr val="tx1"/>
                          </a:solidFill>
                          <a:latin typeface="+mn-ea"/>
                          <a:ea typeface="+mn-ea"/>
                        </a:rPr>
                        <a:t>概要</a:t>
                      </a:r>
                      <a:endParaRPr kumimoji="1" lang="en-US" altLang="ja-JP"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kumimoji="1" lang="ja-JP" altLang="en-US" sz="1000" b="1" dirty="0">
                          <a:solidFill>
                            <a:schemeClr val="tx1"/>
                          </a:solidFill>
                          <a:latin typeface="+mn-ea"/>
                          <a:ea typeface="+mn-ea"/>
                        </a:rPr>
                        <a:t>用途</a:t>
                      </a:r>
                      <a:endParaRPr kumimoji="1" lang="zh-TW" altLang="en-US" sz="1000" b="1"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483617070"/>
                  </a:ext>
                </a:extLst>
              </a:tr>
              <a:tr h="492032">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親課題</a:t>
                      </a: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課題管理</a:t>
                      </a:r>
                      <a:r>
                        <a:rPr kumimoji="1" lang="en-US" altLang="ja-JP" sz="1000" strike="noStrike" dirty="0">
                          <a:solidFill>
                            <a:schemeClr val="tx1"/>
                          </a:solidFill>
                          <a:latin typeface="+mn-ea"/>
                          <a:ea typeface="+mn-ea"/>
                        </a:rPr>
                        <a:t>】SA</a:t>
                      </a:r>
                      <a:r>
                        <a:rPr kumimoji="1" lang="ja-JP" altLang="en-US" sz="1000" strike="noStrike" dirty="0">
                          <a:solidFill>
                            <a:schemeClr val="tx1"/>
                          </a:solidFill>
                          <a:latin typeface="+mn-ea"/>
                          <a:ea typeface="+mn-ea"/>
                        </a:rPr>
                        <a:t>工程の外部課題</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ja-JP" sz="1000" b="0" dirty="0">
                          <a:solidFill>
                            <a:schemeClr val="tx1"/>
                          </a:solidFill>
                          <a:latin typeface="+mn-lt"/>
                          <a:ea typeface="Meiryo UI" pitchFamily="50" charset="-128"/>
                          <a:cs typeface="Meiryo UI" pitchFamily="50" charset="-128"/>
                        </a:rPr>
                        <a:t>https://sasuke-fl.backlog.com/view/SASUKE_PROJ_H8739-4</a:t>
                      </a:r>
                      <a:endParaRPr kumimoji="1" lang="ja-JP" altLang="en-US" sz="1000" b="0" dirty="0">
                        <a:solidFill>
                          <a:schemeClr val="tx1"/>
                        </a:solidFill>
                        <a:latin typeface="+mn-lt"/>
                        <a:ea typeface="Meiryo UI" pitchFamily="50" charset="-128"/>
                        <a:cs typeface="Meiryo UI" pitchFamily="50" charset="-128"/>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000" dirty="0">
                          <a:solidFill>
                            <a:schemeClr val="tx1"/>
                          </a:solidFill>
                          <a:latin typeface="+mn-ea"/>
                          <a:ea typeface="+mn-ea"/>
                        </a:rPr>
                        <a:t>SA</a:t>
                      </a:r>
                      <a:r>
                        <a:rPr kumimoji="1" lang="ja-JP" altLang="en-US" sz="1000" dirty="0">
                          <a:solidFill>
                            <a:schemeClr val="tx1"/>
                          </a:solidFill>
                          <a:latin typeface="+mn-ea"/>
                          <a:ea typeface="+mn-ea"/>
                        </a:rPr>
                        <a:t>工程の外部課題（テコテックから見て外部）を管理するための</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525713"/>
                  </a:ext>
                </a:extLst>
              </a:tr>
              <a:tr h="492032">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親課題</a:t>
                      </a: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課題管理</a:t>
                      </a:r>
                      <a:r>
                        <a:rPr kumimoji="1" lang="en-US" altLang="ja-JP" sz="1000" strike="noStrike" dirty="0">
                          <a:solidFill>
                            <a:schemeClr val="tx1"/>
                          </a:solidFill>
                          <a:latin typeface="+mn-ea"/>
                          <a:ea typeface="+mn-ea"/>
                        </a:rPr>
                        <a:t>】UI</a:t>
                      </a:r>
                      <a:r>
                        <a:rPr kumimoji="1" lang="ja-JP" altLang="en-US" sz="1000" strike="noStrike" dirty="0">
                          <a:solidFill>
                            <a:schemeClr val="tx1"/>
                          </a:solidFill>
                          <a:latin typeface="+mn-ea"/>
                          <a:ea typeface="+mn-ea"/>
                        </a:rPr>
                        <a:t>工程の外部課題</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ja-JP" sz="1000" dirty="0">
                          <a:solidFill>
                            <a:schemeClr val="tx1"/>
                          </a:solidFill>
                          <a:latin typeface="+mn-lt"/>
                          <a:ea typeface="+mn-ea"/>
                        </a:rPr>
                        <a:t>https://sasuke-fl.backlog.com/view/SASUKE_PROJ_H8739-38</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000" dirty="0">
                          <a:solidFill>
                            <a:schemeClr val="tx1"/>
                          </a:solidFill>
                          <a:latin typeface="+mn-ea"/>
                          <a:ea typeface="+mn-ea"/>
                        </a:rPr>
                        <a:t>UI</a:t>
                      </a:r>
                      <a:r>
                        <a:rPr kumimoji="1" lang="ja-JP" altLang="en-US" sz="1000" dirty="0">
                          <a:solidFill>
                            <a:schemeClr val="tx1"/>
                          </a:solidFill>
                          <a:latin typeface="+mn-ea"/>
                          <a:ea typeface="+mn-ea"/>
                        </a:rPr>
                        <a:t>工程の外部課題（テコテックから見て外部）を管理するための親課題。</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0716659"/>
                  </a:ext>
                </a:extLst>
              </a:tr>
              <a:tr h="492032">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親課題</a:t>
                      </a:r>
                      <a:r>
                        <a:rPr kumimoji="1" lang="en-US" altLang="ja-JP" sz="1000" strike="noStrike" dirty="0">
                          <a:solidFill>
                            <a:schemeClr val="tx1"/>
                          </a:solidFill>
                          <a:latin typeface="+mn-ea"/>
                          <a:ea typeface="+mn-ea"/>
                        </a:rPr>
                        <a:t>】【</a:t>
                      </a:r>
                      <a:r>
                        <a:rPr kumimoji="1" lang="ja-JP" altLang="en-US" sz="1000" strike="noStrike" dirty="0">
                          <a:solidFill>
                            <a:schemeClr val="tx1"/>
                          </a:solidFill>
                          <a:latin typeface="+mn-ea"/>
                          <a:ea typeface="+mn-ea"/>
                        </a:rPr>
                        <a:t>課題管理</a:t>
                      </a:r>
                      <a:r>
                        <a:rPr kumimoji="1" lang="en-US" altLang="ja-JP" sz="1000" strike="noStrike" dirty="0">
                          <a:solidFill>
                            <a:schemeClr val="tx1"/>
                          </a:solidFill>
                          <a:latin typeface="+mn-ea"/>
                          <a:ea typeface="+mn-ea"/>
                        </a:rPr>
                        <a:t>】SS</a:t>
                      </a:r>
                      <a:r>
                        <a:rPr kumimoji="1" lang="ja-JP" altLang="en-US" sz="1000" strike="noStrike" dirty="0">
                          <a:solidFill>
                            <a:schemeClr val="tx1"/>
                          </a:solidFill>
                          <a:latin typeface="+mn-ea"/>
                          <a:ea typeface="+mn-ea"/>
                        </a:rPr>
                        <a:t>･</a:t>
                      </a:r>
                      <a:r>
                        <a:rPr kumimoji="1" lang="en-US" altLang="ja-JP" sz="1000" strike="noStrike" dirty="0">
                          <a:solidFill>
                            <a:schemeClr val="tx1"/>
                          </a:solidFill>
                          <a:latin typeface="+mn-ea"/>
                          <a:ea typeface="+mn-ea"/>
                        </a:rPr>
                        <a:t>PG</a:t>
                      </a:r>
                      <a:r>
                        <a:rPr kumimoji="1" lang="ja-JP" altLang="en-US" sz="1000" strike="noStrike" dirty="0">
                          <a:solidFill>
                            <a:schemeClr val="tx1"/>
                          </a:solidFill>
                          <a:latin typeface="+mn-ea"/>
                          <a:ea typeface="+mn-ea"/>
                        </a:rPr>
                        <a:t>･</a:t>
                      </a:r>
                      <a:r>
                        <a:rPr kumimoji="1" lang="en-US" altLang="ja-JP" sz="1000" strike="noStrike" dirty="0">
                          <a:solidFill>
                            <a:schemeClr val="tx1"/>
                          </a:solidFill>
                          <a:latin typeface="+mn-ea"/>
                          <a:ea typeface="+mn-ea"/>
                        </a:rPr>
                        <a:t>UT</a:t>
                      </a:r>
                      <a:r>
                        <a:rPr kumimoji="1" lang="ja-JP" altLang="en-US" sz="1000" strike="noStrike" dirty="0">
                          <a:solidFill>
                            <a:schemeClr val="tx1"/>
                          </a:solidFill>
                          <a:latin typeface="+mn-ea"/>
                          <a:ea typeface="+mn-ea"/>
                        </a:rPr>
                        <a:t>工程の外部課題</a:t>
                      </a:r>
                      <a:endParaRPr kumimoji="1" lang="en-US" altLang="ja-JP" sz="1000" strike="noStrike" dirty="0">
                        <a:solidFill>
                          <a:schemeClr val="tx1"/>
                        </a:solidFill>
                        <a:latin typeface="+mn-ea"/>
                        <a:ea typeface="+mn-ea"/>
                      </a:endParaRP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72866"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en-US" altLang="ja-JP" sz="1000" dirty="0">
                          <a:solidFill>
                            <a:schemeClr val="tx1"/>
                          </a:solidFill>
                          <a:latin typeface="+mn-lt"/>
                          <a:ea typeface="+mn-ea"/>
                        </a:rPr>
                        <a:t>https://sasuke-fl.backlog.com/view/SASUKE_PROJ_H8739-77</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000" dirty="0">
                          <a:solidFill>
                            <a:schemeClr val="tx1"/>
                          </a:solidFill>
                          <a:latin typeface="+mn-ea"/>
                          <a:ea typeface="+mn-ea"/>
                        </a:rPr>
                        <a:t>SS</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PG</a:t>
                      </a:r>
                      <a:r>
                        <a:rPr kumimoji="1" lang="ja-JP" altLang="en-US" sz="1000" dirty="0">
                          <a:solidFill>
                            <a:schemeClr val="tx1"/>
                          </a:solidFill>
                          <a:latin typeface="+mn-ea"/>
                          <a:ea typeface="+mn-ea"/>
                        </a:rPr>
                        <a:t>･</a:t>
                      </a:r>
                      <a:r>
                        <a:rPr kumimoji="1" lang="en-US" altLang="ja-JP" sz="1000" dirty="0">
                          <a:solidFill>
                            <a:schemeClr val="tx1"/>
                          </a:solidFill>
                          <a:latin typeface="+mn-ea"/>
                          <a:ea typeface="+mn-ea"/>
                        </a:rPr>
                        <a:t>UT</a:t>
                      </a:r>
                      <a:r>
                        <a:rPr kumimoji="1" lang="ja-JP" altLang="en-US" sz="1000" dirty="0">
                          <a:solidFill>
                            <a:schemeClr val="tx1"/>
                          </a:solidFill>
                          <a:latin typeface="+mn-ea"/>
                          <a:ea typeface="+mn-ea"/>
                        </a:rPr>
                        <a:t>工程の外部課題（テコテック、テクノモバイルから見て外部）を管理するための親課題。</a:t>
                      </a:r>
                    </a:p>
                  </a:txBody>
                  <a:tcPr marL="36000" marR="36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3416458"/>
                  </a:ext>
                </a:extLst>
              </a:tr>
            </a:tbl>
          </a:graphicData>
        </a:graphic>
      </p:graphicFrame>
    </p:spTree>
    <p:extLst>
      <p:ext uri="{BB962C8B-B14F-4D97-AF65-F5344CB8AC3E}">
        <p14:creationId xmlns:p14="http://schemas.microsoft.com/office/powerpoint/2010/main" val="3804822091"/>
      </p:ext>
    </p:extLst>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1448</Words>
  <Application>Microsoft Office PowerPoint</Application>
  <PresentationFormat>ワイド画面</PresentationFormat>
  <Paragraphs>371</Paragraphs>
  <Slides>12</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NotoSansJP</vt:lpstr>
      <vt:lpstr>メイリオ</vt:lpstr>
      <vt:lpstr>游ゴシック</vt:lpstr>
      <vt:lpstr>Arial</vt:lpstr>
      <vt:lpstr>Wingdings</vt:lpstr>
      <vt:lpstr>表紙標準</vt:lpstr>
      <vt:lpstr>プロジェクト計画書</vt:lpstr>
      <vt:lpstr>１．はじめに</vt:lpstr>
      <vt:lpstr>１．体制図（主要メンバー）（※当初）</vt:lpstr>
      <vt:lpstr>１．体制図（主要メンバー）（最新 2021/01～）</vt:lpstr>
      <vt:lpstr>２．コミュニケーション</vt:lpstr>
      <vt:lpstr>２．コミュニケーション</vt:lpstr>
      <vt:lpstr>３．会議体（対はなさく）</vt:lpstr>
      <vt:lpstr>３．会議体（サスケ内）</vt:lpstr>
      <vt:lpstr>４．課題管理</vt:lpstr>
      <vt:lpstr>５．進捗管理</vt:lpstr>
      <vt:lpstr>６．SA/UI工程の設計連携</vt:lpstr>
      <vt:lpstr>６．成果物レビューについて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lastModifiedBy>i.shiraishi@sasukefinlab.com</cp:lastModifiedBy>
  <cp:revision>128</cp:revision>
  <dcterms:created xsi:type="dcterms:W3CDTF">2020-09-22T09:24:18Z</dcterms:created>
  <dcterms:modified xsi:type="dcterms:W3CDTF">2021-01-19T12:11:46Z</dcterms:modified>
</cp:coreProperties>
</file>