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t/ECGqJERoTqANmvnBjMSyDT5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67423A-6705-4073-A4D7-7D98BCB373F3}">
  <a:tblStyle styleId="{AC67423A-6705-4073-A4D7-7D98BCB373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p:cSld name="タイトル スライド">
    <p:spTree>
      <p:nvGrpSpPr>
        <p:cNvPr id="10" name="Shape 10"/>
        <p:cNvGrpSpPr/>
        <p:nvPr/>
      </p:nvGrpSpPr>
      <p:grpSpPr>
        <a:xfrm>
          <a:off x="0" y="0"/>
          <a:ext cx="0" cy="0"/>
          <a:chOff x="0" y="0"/>
          <a:chExt cx="0" cy="0"/>
        </a:xfrm>
      </p:grpSpPr>
      <p:sp>
        <p:nvSpPr>
          <p:cNvPr id="11" name="Google Shape;11;p15"/>
          <p:cNvSpPr/>
          <p:nvPr/>
        </p:nvSpPr>
        <p:spPr>
          <a:xfrm>
            <a:off x="5568951" y="3391421"/>
            <a:ext cx="6288616" cy="36000"/>
          </a:xfrm>
          <a:prstGeom prst="rect">
            <a:avLst/>
          </a:prstGeom>
          <a:solidFill>
            <a:srgbClr val="33DD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eiryo"/>
              <a:ea typeface="Meiryo"/>
              <a:cs typeface="Meiryo"/>
              <a:sym typeface="Meiryo"/>
            </a:endParaRPr>
          </a:p>
        </p:txBody>
      </p:sp>
      <p:pic>
        <p:nvPicPr>
          <p:cNvPr id="12" name="Google Shape;12;p15"/>
          <p:cNvPicPr preferRelativeResize="0"/>
          <p:nvPr/>
        </p:nvPicPr>
        <p:blipFill rotWithShape="1">
          <a:blip r:embed="rId2">
            <a:alphaModFix/>
          </a:blip>
          <a:srcRect b="0" l="0" r="0" t="0"/>
          <a:stretch/>
        </p:blipFill>
        <p:spPr>
          <a:xfrm>
            <a:off x="1069461" y="2078642"/>
            <a:ext cx="2947091" cy="2210318"/>
          </a:xfrm>
          <a:prstGeom prst="rect">
            <a:avLst/>
          </a:prstGeom>
          <a:noFill/>
          <a:ln>
            <a:noFill/>
          </a:ln>
        </p:spPr>
      </p:pic>
      <p:sp>
        <p:nvSpPr>
          <p:cNvPr id="13" name="Google Shape;13;p15"/>
          <p:cNvSpPr/>
          <p:nvPr/>
        </p:nvSpPr>
        <p:spPr>
          <a:xfrm>
            <a:off x="0" y="6812282"/>
            <a:ext cx="12192000" cy="45719"/>
          </a:xfrm>
          <a:prstGeom prst="rect">
            <a:avLst/>
          </a:prstGeom>
          <a:solidFill>
            <a:srgbClr val="33DD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14" name="Shape 14"/>
        <p:cNvGrpSpPr/>
        <p:nvPr/>
      </p:nvGrpSpPr>
      <p:grpSpPr>
        <a:xfrm>
          <a:off x="0" y="0"/>
          <a:ext cx="0" cy="0"/>
          <a:chOff x="0" y="0"/>
          <a:chExt cx="0" cy="0"/>
        </a:xfrm>
      </p:grpSpPr>
      <p:sp>
        <p:nvSpPr>
          <p:cNvPr id="15" name="Google Shape;15;p16"/>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a:bodyPr>
          <a:lstStyle>
            <a:lvl1pPr lvl="0" marR="0" rtl="0" algn="l">
              <a:lnSpc>
                <a:spcPct val="90000"/>
              </a:lnSpc>
              <a:spcBef>
                <a:spcPts val="0"/>
              </a:spcBef>
              <a:spcAft>
                <a:spcPts val="0"/>
              </a:spcAft>
              <a:buClr>
                <a:schemeClr val="dk1"/>
              </a:buClr>
              <a:buSzPts val="3200"/>
              <a:buFont typeface="Meiryo"/>
              <a:buNone/>
              <a:defRPr b="0" i="0" sz="3200" u="none" cap="none" strike="noStrike">
                <a:solidFill>
                  <a:schemeClr val="dk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6"/>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Meiryo"/>
                <a:ea typeface="Meiryo"/>
                <a:cs typeface="Meiryo"/>
                <a:sym typeface="Meiryo"/>
              </a:defRPr>
            </a:lvl1pPr>
            <a:lvl2pPr lvl="1"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2pPr>
            <a:lvl3pPr lvl="2"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3pPr>
            <a:lvl4pPr lvl="3"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4pPr>
            <a:lvl5pPr lvl="4"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5pPr>
            <a:lvl6pPr lvl="5"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6pPr>
            <a:lvl7pPr lvl="6"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7pPr>
            <a:lvl8pPr lvl="7"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8pPr>
            <a:lvl9pPr lvl="8" marR="0" rtl="0" algn="l">
              <a:spcBef>
                <a:spcPts val="0"/>
              </a:spcBef>
              <a:spcAft>
                <a:spcPts val="0"/>
              </a:spcAft>
              <a:buSzPts val="1400"/>
              <a:buNone/>
              <a:defRPr b="0" i="0" sz="1800" u="none" cap="none" strike="noStrike">
                <a:solidFill>
                  <a:schemeClr val="dk1"/>
                </a:solidFill>
                <a:latin typeface="Meiryo"/>
                <a:ea typeface="Meiryo"/>
                <a:cs typeface="Meiryo"/>
                <a:sym typeface="Meiryo"/>
              </a:defRPr>
            </a:lvl9pPr>
          </a:lstStyle>
          <a:p/>
        </p:txBody>
      </p:sp>
      <p:sp>
        <p:nvSpPr>
          <p:cNvPr id="17" name="Google Shape;17;p16"/>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1"/>
                </a:solidFill>
                <a:latin typeface="Meiryo"/>
                <a:ea typeface="Meiryo"/>
                <a:cs typeface="Meiryo"/>
                <a:sym typeface="Meiryo"/>
              </a:defRPr>
            </a:lvl1pPr>
            <a:lvl2pPr indent="0" lvl="1" marL="0" marR="0" rtl="0" algn="ctr">
              <a:spcBef>
                <a:spcPts val="0"/>
              </a:spcBef>
              <a:buNone/>
              <a:defRPr b="0" i="0" sz="1000" u="none" cap="none" strike="noStrike">
                <a:solidFill>
                  <a:schemeClr val="lt1"/>
                </a:solidFill>
                <a:latin typeface="Meiryo"/>
                <a:ea typeface="Meiryo"/>
                <a:cs typeface="Meiryo"/>
                <a:sym typeface="Meiryo"/>
              </a:defRPr>
            </a:lvl2pPr>
            <a:lvl3pPr indent="0" lvl="2" marL="0" marR="0" rtl="0" algn="ctr">
              <a:spcBef>
                <a:spcPts val="0"/>
              </a:spcBef>
              <a:buNone/>
              <a:defRPr b="0" i="0" sz="1000" u="none" cap="none" strike="noStrike">
                <a:solidFill>
                  <a:schemeClr val="lt1"/>
                </a:solidFill>
                <a:latin typeface="Meiryo"/>
                <a:ea typeface="Meiryo"/>
                <a:cs typeface="Meiryo"/>
                <a:sym typeface="Meiryo"/>
              </a:defRPr>
            </a:lvl3pPr>
            <a:lvl4pPr indent="0" lvl="3" marL="0" marR="0" rtl="0" algn="ctr">
              <a:spcBef>
                <a:spcPts val="0"/>
              </a:spcBef>
              <a:buNone/>
              <a:defRPr b="0" i="0" sz="1000" u="none" cap="none" strike="noStrike">
                <a:solidFill>
                  <a:schemeClr val="lt1"/>
                </a:solidFill>
                <a:latin typeface="Meiryo"/>
                <a:ea typeface="Meiryo"/>
                <a:cs typeface="Meiryo"/>
                <a:sym typeface="Meiryo"/>
              </a:defRPr>
            </a:lvl4pPr>
            <a:lvl5pPr indent="0" lvl="4" marL="0" marR="0" rtl="0" algn="ctr">
              <a:spcBef>
                <a:spcPts val="0"/>
              </a:spcBef>
              <a:buNone/>
              <a:defRPr b="0" i="0" sz="1000" u="none" cap="none" strike="noStrike">
                <a:solidFill>
                  <a:schemeClr val="lt1"/>
                </a:solidFill>
                <a:latin typeface="Meiryo"/>
                <a:ea typeface="Meiryo"/>
                <a:cs typeface="Meiryo"/>
                <a:sym typeface="Meiryo"/>
              </a:defRPr>
            </a:lvl5pPr>
            <a:lvl6pPr indent="0" lvl="5" marL="0" marR="0" rtl="0" algn="ctr">
              <a:spcBef>
                <a:spcPts val="0"/>
              </a:spcBef>
              <a:buNone/>
              <a:defRPr b="0" i="0" sz="1000" u="none" cap="none" strike="noStrike">
                <a:solidFill>
                  <a:schemeClr val="lt1"/>
                </a:solidFill>
                <a:latin typeface="Meiryo"/>
                <a:ea typeface="Meiryo"/>
                <a:cs typeface="Meiryo"/>
                <a:sym typeface="Meiryo"/>
              </a:defRPr>
            </a:lvl6pPr>
            <a:lvl7pPr indent="0" lvl="6" marL="0" marR="0" rtl="0" algn="ctr">
              <a:spcBef>
                <a:spcPts val="0"/>
              </a:spcBef>
              <a:buNone/>
              <a:defRPr b="0" i="0" sz="1000" u="none" cap="none" strike="noStrike">
                <a:solidFill>
                  <a:schemeClr val="lt1"/>
                </a:solidFill>
                <a:latin typeface="Meiryo"/>
                <a:ea typeface="Meiryo"/>
                <a:cs typeface="Meiryo"/>
                <a:sym typeface="Meiryo"/>
              </a:defRPr>
            </a:lvl7pPr>
            <a:lvl8pPr indent="0" lvl="7" marL="0" marR="0" rtl="0" algn="ctr">
              <a:spcBef>
                <a:spcPts val="0"/>
              </a:spcBef>
              <a:buNone/>
              <a:defRPr b="0" i="0" sz="1000" u="none" cap="none" strike="noStrike">
                <a:solidFill>
                  <a:schemeClr val="lt1"/>
                </a:solidFill>
                <a:latin typeface="Meiryo"/>
                <a:ea typeface="Meiryo"/>
                <a:cs typeface="Meiryo"/>
                <a:sym typeface="Meiryo"/>
              </a:defRPr>
            </a:lvl8pPr>
            <a:lvl9pPr indent="0" lvl="8" marL="0" marR="0" rtl="0" algn="ctr">
              <a:spcBef>
                <a:spcPts val="0"/>
              </a:spcBef>
              <a:buNone/>
              <a:defRPr b="0" i="0" sz="1000" u="none" cap="none" strike="noStrike">
                <a:solidFill>
                  <a:schemeClr val="lt1"/>
                </a:solidFill>
                <a:latin typeface="Meiryo"/>
                <a:ea typeface="Meiryo"/>
                <a:cs typeface="Meiryo"/>
                <a:sym typeface="Meiryo"/>
              </a:defRPr>
            </a:lvl9pPr>
          </a:lstStyle>
          <a:p>
            <a:pPr indent="0" lvl="0" marL="0" rtl="0" algn="ctr">
              <a:spcBef>
                <a:spcPts val="0"/>
              </a:spcBef>
              <a:spcAft>
                <a:spcPts val="0"/>
              </a:spcAft>
              <a:buNone/>
            </a:pPr>
            <a:fld id="{00000000-1234-1234-1234-123412341234}" type="slidenum">
              <a:rPr lang="ja-JP"/>
              <a:t>‹#›</a:t>
            </a:fld>
            <a:endParaRPr/>
          </a:p>
        </p:txBody>
      </p:sp>
      <p:grpSp>
        <p:nvGrpSpPr>
          <p:cNvPr id="18" name="Google Shape;18;p16"/>
          <p:cNvGrpSpPr/>
          <p:nvPr/>
        </p:nvGrpSpPr>
        <p:grpSpPr>
          <a:xfrm>
            <a:off x="356226" y="647316"/>
            <a:ext cx="11507751" cy="72000"/>
            <a:chOff x="405185" y="910291"/>
            <a:chExt cx="8495707" cy="72000"/>
          </a:xfrm>
        </p:grpSpPr>
        <p:sp>
          <p:nvSpPr>
            <p:cNvPr id="19" name="Google Shape;19;p16"/>
            <p:cNvSpPr/>
            <p:nvPr/>
          </p:nvSpPr>
          <p:spPr>
            <a:xfrm>
              <a:off x="405185" y="910291"/>
              <a:ext cx="2052000" cy="7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eiryo"/>
                <a:ea typeface="Meiryo"/>
                <a:cs typeface="Meiryo"/>
                <a:sym typeface="Meiryo"/>
              </a:endParaRPr>
            </a:p>
          </p:txBody>
        </p:sp>
        <p:sp>
          <p:nvSpPr>
            <p:cNvPr id="20" name="Google Shape;20;p16"/>
            <p:cNvSpPr/>
            <p:nvPr/>
          </p:nvSpPr>
          <p:spPr>
            <a:xfrm>
              <a:off x="2457185" y="943298"/>
              <a:ext cx="6443707" cy="36000"/>
            </a:xfrm>
            <a:prstGeom prst="rect">
              <a:avLst/>
            </a:prstGeom>
            <a:solidFill>
              <a:srgbClr val="D2FFC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Meiryo"/>
                <a:ea typeface="Meiryo"/>
                <a:cs typeface="Meiryo"/>
                <a:sym typeface="Meiryo"/>
              </a:endParaRPr>
            </a:p>
          </p:txBody>
        </p:sp>
      </p:grpSp>
      <p:sp>
        <p:nvSpPr>
          <p:cNvPr id="21" name="Google Shape;21;p16"/>
          <p:cNvSpPr/>
          <p:nvPr/>
        </p:nvSpPr>
        <p:spPr>
          <a:xfrm>
            <a:off x="0" y="6812282"/>
            <a:ext cx="12192000" cy="45719"/>
          </a:xfrm>
          <a:prstGeom prst="rect">
            <a:avLst/>
          </a:prstGeom>
          <a:solidFill>
            <a:srgbClr val="33DD00"/>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
        <p:nvSpPr>
          <p:cNvPr id="22" name="Google Shape;22;p16"/>
          <p:cNvSpPr txBox="1"/>
          <p:nvPr>
            <p:ph idx="1" type="body"/>
          </p:nvPr>
        </p:nvSpPr>
        <p:spPr>
          <a:xfrm>
            <a:off x="345223" y="781878"/>
            <a:ext cx="11523846" cy="568518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eiryo"/>
                <a:ea typeface="Meiryo"/>
                <a:cs typeface="Meiryo"/>
                <a:sym typeface="Meiry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eiryo"/>
                <a:ea typeface="Meiryo"/>
                <a:cs typeface="Meiryo"/>
                <a:sym typeface="Meiry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eiryo"/>
                <a:ea typeface="Meiryo"/>
                <a:cs typeface="Meiryo"/>
                <a:sym typeface="Meiry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eiryo"/>
                <a:ea typeface="Meiryo"/>
                <a:cs typeface="Meiryo"/>
                <a:sym typeface="Meiry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txBox="1"/>
          <p:nvPr>
            <p:ph type="ctrTitle"/>
          </p:nvPr>
        </p:nvSpPr>
        <p:spPr>
          <a:xfrm>
            <a:off x="5531029" y="2802529"/>
            <a:ext cx="4898431" cy="7016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Meiryo"/>
              <a:buNone/>
            </a:pPr>
            <a:r>
              <a:rPr b="1" i="0" lang="ja-JP" sz="3600" u="none" cap="none" strike="noStrike">
                <a:solidFill>
                  <a:schemeClr val="dk1"/>
                </a:solidFill>
                <a:latin typeface="Meiryo"/>
                <a:ea typeface="Meiryo"/>
                <a:cs typeface="Meiryo"/>
                <a:sym typeface="Meiryo"/>
              </a:rPr>
              <a:t>アジャイル計画</a:t>
            </a:r>
            <a:endParaRPr/>
          </a:p>
        </p:txBody>
      </p:sp>
      <p:sp>
        <p:nvSpPr>
          <p:cNvPr id="28" name="Google Shape;28;p1"/>
          <p:cNvSpPr/>
          <p:nvPr/>
        </p:nvSpPr>
        <p:spPr>
          <a:xfrm>
            <a:off x="5660908" y="2386867"/>
            <a:ext cx="2608449" cy="377026"/>
          </a:xfrm>
          <a:prstGeom prst="roundRect">
            <a:avLst>
              <a:gd fmla="val 0" name="adj"/>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ja-JP" sz="2000" u="none" cap="none" strike="noStrike">
                <a:solidFill>
                  <a:schemeClr val="dk1"/>
                </a:solidFill>
                <a:latin typeface="Meiryo"/>
                <a:ea typeface="Meiryo"/>
                <a:cs typeface="Meiryo"/>
                <a:sym typeface="Meiryo"/>
              </a:rPr>
              <a:t>Webダイレクト販売</a:t>
            </a:r>
            <a:endParaRPr/>
          </a:p>
        </p:txBody>
      </p:sp>
      <p:sp>
        <p:nvSpPr>
          <p:cNvPr id="29" name="Google Shape;29;p1"/>
          <p:cNvSpPr/>
          <p:nvPr/>
        </p:nvSpPr>
        <p:spPr>
          <a:xfrm>
            <a:off x="8811678" y="2824623"/>
            <a:ext cx="2142238" cy="452432"/>
          </a:xfrm>
          <a:prstGeom prst="roundRect">
            <a:avLst>
              <a:gd fmla="val 0" name="adj"/>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0" i="0" lang="ja-JP" sz="2400" u="none" cap="none" strike="noStrike">
                <a:solidFill>
                  <a:srgbClr val="373737"/>
                </a:solidFill>
                <a:latin typeface="Meiryo"/>
                <a:ea typeface="Meiryo"/>
                <a:cs typeface="Meiryo"/>
                <a:sym typeface="Meiryo"/>
              </a:rPr>
              <a:t>［スクラム編］</a:t>
            </a:r>
            <a:endParaRPr b="1" i="0" sz="2400" u="none" cap="none" strike="noStrike">
              <a:solidFill>
                <a:schemeClr val="dk1"/>
              </a:solidFill>
              <a:latin typeface="Meiryo"/>
              <a:ea typeface="Meiryo"/>
              <a:cs typeface="Meiryo"/>
              <a:sym typeface="Meiryo"/>
            </a:endParaRPr>
          </a:p>
        </p:txBody>
      </p:sp>
      <p:sp>
        <p:nvSpPr>
          <p:cNvPr id="30" name="Google Shape;30;p1"/>
          <p:cNvSpPr/>
          <p:nvPr/>
        </p:nvSpPr>
        <p:spPr>
          <a:xfrm>
            <a:off x="9583551" y="3504204"/>
            <a:ext cx="2277145" cy="377026"/>
          </a:xfrm>
          <a:prstGeom prst="roundRect">
            <a:avLst>
              <a:gd fmla="val 0" name="adj"/>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0" i="0" lang="ja-JP" sz="2000" u="none" cap="none" strike="noStrike">
                <a:solidFill>
                  <a:schemeClr val="dk1"/>
                </a:solidFill>
                <a:latin typeface="Meiryo"/>
                <a:ea typeface="Meiryo"/>
                <a:cs typeface="Meiryo"/>
                <a:sym typeface="Meiryo"/>
              </a:rPr>
              <a:t>2020/10/12</a:t>
            </a:r>
            <a:endParaRPr b="0" i="0" sz="2000" u="none" cap="none" strike="noStrike">
              <a:solidFill>
                <a:schemeClr val="dk1"/>
              </a:solidFill>
              <a:latin typeface="Meiryo"/>
              <a:ea typeface="Meiryo"/>
              <a:cs typeface="Meiryo"/>
              <a:sym typeface="Meiryo"/>
            </a:endParaRPr>
          </a:p>
        </p:txBody>
      </p:sp>
      <p:sp>
        <p:nvSpPr>
          <p:cNvPr id="31" name="Google Shape;31;p1"/>
          <p:cNvSpPr/>
          <p:nvPr/>
        </p:nvSpPr>
        <p:spPr>
          <a:xfrm>
            <a:off x="9583551" y="3816624"/>
            <a:ext cx="2277145" cy="377026"/>
          </a:xfrm>
          <a:prstGeom prst="roundRect">
            <a:avLst>
              <a:gd fmla="val 0" name="adj"/>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0" i="0" lang="ja-JP" sz="2000" u="none" cap="none" strike="noStrike">
                <a:solidFill>
                  <a:schemeClr val="dk1"/>
                </a:solidFill>
                <a:latin typeface="Meiryo"/>
                <a:ea typeface="Meiryo"/>
                <a:cs typeface="Meiryo"/>
                <a:sym typeface="Meiryo"/>
              </a:rPr>
              <a:t>Ver1.2</a:t>
            </a:r>
            <a:endParaRPr b="0" i="0" sz="2000" u="none" cap="none" strike="noStrike">
              <a:solidFill>
                <a:schemeClr val="dk1"/>
              </a:solidFill>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8.スプリントフロー</a:t>
            </a:r>
            <a:endParaRPr/>
          </a:p>
        </p:txBody>
      </p:sp>
      <p:sp>
        <p:nvSpPr>
          <p:cNvPr id="106" name="Google Shape;106;p10"/>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107" name="Google Shape;107;p10"/>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
        <p:nvSpPr>
          <p:cNvPr id="108" name="Google Shape;108;p10"/>
          <p:cNvSpPr txBox="1"/>
          <p:nvPr/>
        </p:nvSpPr>
        <p:spPr>
          <a:xfrm>
            <a:off x="345223" y="4074759"/>
            <a:ext cx="11523846" cy="2392301"/>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2000"/>
              <a:buFont typeface="Arial"/>
              <a:buNone/>
            </a:pPr>
            <a:r>
              <a:rPr b="1" lang="ja-JP" sz="2000">
                <a:solidFill>
                  <a:schemeClr val="dk1"/>
                </a:solidFill>
                <a:latin typeface="Meiryo"/>
                <a:ea typeface="Meiryo"/>
                <a:cs typeface="Meiryo"/>
                <a:sym typeface="Meiryo"/>
              </a:rPr>
              <a:t>1.スプリント準備</a:t>
            </a:r>
            <a:endParaRPr b="1" sz="2000">
              <a:solidFill>
                <a:schemeClr val="dk1"/>
              </a:solidFill>
              <a:latin typeface="Meiryo"/>
              <a:ea typeface="Meiryo"/>
              <a:cs typeface="Meiryo"/>
              <a:sym typeface="Meiryo"/>
            </a:endParaRPr>
          </a:p>
          <a:p>
            <a:pPr indent="0" lvl="0" marL="25200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スプリントプランニングを実施し、プロダクトバックログを評価・分析し、スプリントバックログで開発する項目を決定する。</a:t>
            </a:r>
            <a:endParaRPr sz="1800">
              <a:solidFill>
                <a:schemeClr val="dk1"/>
              </a:solidFill>
              <a:latin typeface="Meiryo"/>
              <a:ea typeface="Meiryo"/>
              <a:cs typeface="Meiryo"/>
              <a:sym typeface="Meiryo"/>
            </a:endParaRPr>
          </a:p>
          <a:p>
            <a:pPr indent="0" lvl="0" marL="25200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スプリントプランニングは、スプリント開始の前週火曜日に実施をする。</a:t>
            </a:r>
            <a:endParaRPr sz="1800">
              <a:solidFill>
                <a:schemeClr val="dk1"/>
              </a:solidFill>
              <a:latin typeface="Meiryo"/>
              <a:ea typeface="Meiryo"/>
              <a:cs typeface="Meiryo"/>
              <a:sym typeface="Meiryo"/>
            </a:endParaRPr>
          </a:p>
          <a:p>
            <a:pPr indent="0" lvl="0" marL="360000" marR="0" rtl="0" algn="l">
              <a:lnSpc>
                <a:spcPct val="100000"/>
              </a:lnSpc>
              <a:spcBef>
                <a:spcPts val="1000"/>
              </a:spcBef>
              <a:spcAft>
                <a:spcPts val="0"/>
              </a:spcAft>
              <a:buClr>
                <a:schemeClr val="dk1"/>
              </a:buClr>
              <a:buSzPts val="2000"/>
              <a:buFont typeface="Arial"/>
              <a:buNone/>
            </a:pPr>
            <a:r>
              <a:t/>
            </a:r>
            <a:endParaRPr sz="2000">
              <a:solidFill>
                <a:schemeClr val="dk1"/>
              </a:solidFill>
              <a:latin typeface="Meiryo"/>
              <a:ea typeface="Meiryo"/>
              <a:cs typeface="Meiryo"/>
              <a:sym typeface="Meiryo"/>
            </a:endParaRPr>
          </a:p>
        </p:txBody>
      </p:sp>
      <p:sp>
        <p:nvSpPr>
          <p:cNvPr id="109" name="Google Shape;109;p10"/>
          <p:cNvSpPr/>
          <p:nvPr/>
        </p:nvSpPr>
        <p:spPr>
          <a:xfrm>
            <a:off x="3034671" y="1454861"/>
            <a:ext cx="1889028" cy="1029989"/>
          </a:xfrm>
          <a:prstGeom prst="rightArrow">
            <a:avLst>
              <a:gd fmla="val 50000" name="adj1"/>
              <a:gd fmla="val 50000" name="adj2"/>
            </a:avLst>
          </a:prstGeom>
          <a:solidFill>
            <a:srgbClr val="00B0F0"/>
          </a:solidFill>
          <a:ln cap="flat" cmpd="sng" w="12700">
            <a:solidFill>
              <a:srgbClr val="94BAB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Meiryo"/>
                <a:ea typeface="Meiryo"/>
                <a:cs typeface="Meiryo"/>
                <a:sym typeface="Meiryo"/>
              </a:rPr>
              <a:t>2.詳細設計</a:t>
            </a:r>
            <a:endParaRPr/>
          </a:p>
        </p:txBody>
      </p:sp>
      <p:sp>
        <p:nvSpPr>
          <p:cNvPr id="110" name="Google Shape;110;p10"/>
          <p:cNvSpPr/>
          <p:nvPr/>
        </p:nvSpPr>
        <p:spPr>
          <a:xfrm>
            <a:off x="5316003" y="1454860"/>
            <a:ext cx="1889028" cy="1029989"/>
          </a:xfrm>
          <a:prstGeom prst="rightArrow">
            <a:avLst>
              <a:gd fmla="val 50000" name="adj1"/>
              <a:gd fmla="val 50000" name="adj2"/>
            </a:avLst>
          </a:prstGeom>
          <a:solidFill>
            <a:srgbClr val="00B0F0"/>
          </a:solidFill>
          <a:ln cap="flat" cmpd="sng" w="12700">
            <a:solidFill>
              <a:srgbClr val="94BAB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Meiryo"/>
                <a:ea typeface="Meiryo"/>
                <a:cs typeface="Meiryo"/>
                <a:sym typeface="Meiryo"/>
              </a:rPr>
              <a:t>3.実装</a:t>
            </a:r>
            <a:endParaRPr/>
          </a:p>
        </p:txBody>
      </p:sp>
      <p:sp>
        <p:nvSpPr>
          <p:cNvPr id="111" name="Google Shape;111;p10"/>
          <p:cNvSpPr/>
          <p:nvPr/>
        </p:nvSpPr>
        <p:spPr>
          <a:xfrm>
            <a:off x="7597335" y="1454859"/>
            <a:ext cx="1889028" cy="1029989"/>
          </a:xfrm>
          <a:prstGeom prst="rightArrow">
            <a:avLst>
              <a:gd fmla="val 50000" name="adj1"/>
              <a:gd fmla="val 50000" name="adj2"/>
            </a:avLst>
          </a:prstGeom>
          <a:solidFill>
            <a:srgbClr val="00B0F0"/>
          </a:solidFill>
          <a:ln cap="flat" cmpd="sng" w="12700">
            <a:solidFill>
              <a:srgbClr val="94BAB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Meiryo"/>
                <a:ea typeface="Meiryo"/>
                <a:cs typeface="Meiryo"/>
                <a:sym typeface="Meiryo"/>
              </a:rPr>
              <a:t>4.スプリント</a:t>
            </a:r>
            <a:endParaRPr sz="1600">
              <a:solidFill>
                <a:schemeClr val="dk1"/>
              </a:solidFill>
              <a:latin typeface="Meiryo"/>
              <a:ea typeface="Meiryo"/>
              <a:cs typeface="Meiryo"/>
              <a:sym typeface="Meiryo"/>
            </a:endParaRPr>
          </a:p>
          <a:p>
            <a:pPr indent="0" lvl="0" marL="0" marR="0" rtl="0" algn="ctr">
              <a:spcBef>
                <a:spcPts val="0"/>
              </a:spcBef>
              <a:spcAft>
                <a:spcPts val="0"/>
              </a:spcAft>
              <a:buNone/>
            </a:pPr>
            <a:r>
              <a:rPr lang="ja-JP" sz="1600">
                <a:solidFill>
                  <a:schemeClr val="dk1"/>
                </a:solidFill>
                <a:latin typeface="Meiryo"/>
                <a:ea typeface="Meiryo"/>
                <a:cs typeface="Meiryo"/>
                <a:sym typeface="Meiryo"/>
              </a:rPr>
              <a:t>レビュー</a:t>
            </a:r>
            <a:endParaRPr/>
          </a:p>
        </p:txBody>
      </p:sp>
      <p:sp>
        <p:nvSpPr>
          <p:cNvPr id="112" name="Google Shape;112;p10"/>
          <p:cNvSpPr/>
          <p:nvPr/>
        </p:nvSpPr>
        <p:spPr>
          <a:xfrm>
            <a:off x="748529" y="1454862"/>
            <a:ext cx="1889028" cy="1029989"/>
          </a:xfrm>
          <a:prstGeom prst="rightArrow">
            <a:avLst>
              <a:gd fmla="val 50000" name="adj1"/>
              <a:gd fmla="val 50000" name="adj2"/>
            </a:avLst>
          </a:prstGeom>
          <a:solidFill>
            <a:srgbClr val="FFFBCC"/>
          </a:solidFill>
          <a:ln cap="flat" cmpd="sng" w="12700">
            <a:solidFill>
              <a:srgbClr val="94BAB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400">
                <a:solidFill>
                  <a:schemeClr val="dk1"/>
                </a:solidFill>
                <a:latin typeface="Meiryo"/>
                <a:ea typeface="Meiryo"/>
                <a:cs typeface="Meiryo"/>
                <a:sym typeface="Meiryo"/>
              </a:rPr>
              <a:t>1.スプリント準備</a:t>
            </a:r>
            <a:endParaRPr sz="1400">
              <a:solidFill>
                <a:schemeClr val="dk1"/>
              </a:solidFill>
              <a:latin typeface="Meiryo"/>
              <a:ea typeface="Meiryo"/>
              <a:cs typeface="Meiryo"/>
              <a:sym typeface="Meiryo"/>
            </a:endParaRPr>
          </a:p>
        </p:txBody>
      </p:sp>
      <p:sp>
        <p:nvSpPr>
          <p:cNvPr id="113" name="Google Shape;113;p10"/>
          <p:cNvSpPr txBox="1"/>
          <p:nvPr/>
        </p:nvSpPr>
        <p:spPr>
          <a:xfrm>
            <a:off x="356225" y="883649"/>
            <a:ext cx="11523846" cy="279170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1" lang="ja-JP" sz="2000">
                <a:solidFill>
                  <a:schemeClr val="dk1"/>
                </a:solidFill>
                <a:latin typeface="Meiryo"/>
                <a:ea typeface="Meiryo"/>
                <a:cs typeface="Meiryo"/>
                <a:sym typeface="Meiryo"/>
              </a:rPr>
              <a:t>スプリントフロー</a:t>
            </a:r>
            <a:endParaRPr b="1" sz="2000">
              <a:solidFill>
                <a:schemeClr val="dk1"/>
              </a:solidFill>
              <a:latin typeface="Meiryo"/>
              <a:ea typeface="Meiryo"/>
              <a:cs typeface="Meiryo"/>
              <a:sym typeface="Meiryo"/>
            </a:endParaRPr>
          </a:p>
        </p:txBody>
      </p:sp>
      <p:sp>
        <p:nvSpPr>
          <p:cNvPr id="114" name="Google Shape;114;p10"/>
          <p:cNvSpPr/>
          <p:nvPr/>
        </p:nvSpPr>
        <p:spPr>
          <a:xfrm>
            <a:off x="9878667" y="1454858"/>
            <a:ext cx="1889028" cy="1029989"/>
          </a:xfrm>
          <a:prstGeom prst="rightArrow">
            <a:avLst>
              <a:gd fmla="val 50000" name="adj1"/>
              <a:gd fmla="val 50000" name="adj2"/>
            </a:avLst>
          </a:prstGeom>
          <a:solidFill>
            <a:srgbClr val="FFFBCC"/>
          </a:solidFill>
          <a:ln cap="flat" cmpd="sng" w="12700">
            <a:solidFill>
              <a:srgbClr val="94BAB6"/>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ja-JP" sz="1100">
                <a:solidFill>
                  <a:schemeClr val="dk1"/>
                </a:solidFill>
                <a:latin typeface="Meiryo"/>
                <a:ea typeface="Meiryo"/>
                <a:cs typeface="Meiryo"/>
                <a:sym typeface="Meiryo"/>
              </a:rPr>
              <a:t>5.スプリントふりかえり</a:t>
            </a:r>
            <a:endParaRPr sz="1100">
              <a:solidFill>
                <a:schemeClr val="dk1"/>
              </a:solidFill>
              <a:latin typeface="Meiryo"/>
              <a:ea typeface="Meiryo"/>
              <a:cs typeface="Meiryo"/>
              <a:sym typeface="Meiryo"/>
            </a:endParaRPr>
          </a:p>
          <a:p>
            <a:pPr indent="0" lvl="0" marL="0" marR="0" rtl="0" algn="ctr">
              <a:spcBef>
                <a:spcPts val="0"/>
              </a:spcBef>
              <a:spcAft>
                <a:spcPts val="0"/>
              </a:spcAft>
              <a:buNone/>
            </a:pPr>
            <a:r>
              <a:rPr lang="ja-JP" sz="800">
                <a:solidFill>
                  <a:schemeClr val="dk1"/>
                </a:solidFill>
                <a:latin typeface="Meiryo"/>
                <a:ea typeface="Meiryo"/>
                <a:cs typeface="Meiryo"/>
                <a:sym typeface="Meiryo"/>
              </a:rPr>
              <a:t>（スプリントレトロスペクティブ）</a:t>
            </a:r>
            <a:endParaRPr/>
          </a:p>
        </p:txBody>
      </p:sp>
      <p:sp>
        <p:nvSpPr>
          <p:cNvPr id="115" name="Google Shape;115;p10"/>
          <p:cNvSpPr/>
          <p:nvPr/>
        </p:nvSpPr>
        <p:spPr>
          <a:xfrm rot="5400000">
            <a:off x="6055145" y="-540436"/>
            <a:ext cx="400764" cy="6451331"/>
          </a:xfrm>
          <a:prstGeom prst="rightBrace">
            <a:avLst>
              <a:gd fmla="val 49818"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eiryo"/>
              <a:ea typeface="Meiryo"/>
              <a:cs typeface="Meiryo"/>
              <a:sym typeface="Meiryo"/>
            </a:endParaRPr>
          </a:p>
        </p:txBody>
      </p:sp>
      <p:sp>
        <p:nvSpPr>
          <p:cNvPr id="116" name="Google Shape;116;p10"/>
          <p:cNvSpPr txBox="1"/>
          <p:nvPr/>
        </p:nvSpPr>
        <p:spPr>
          <a:xfrm>
            <a:off x="3029861" y="3013368"/>
            <a:ext cx="645133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chemeClr val="dk1"/>
                </a:solidFill>
                <a:latin typeface="Meiryo"/>
                <a:ea typeface="Meiryo"/>
                <a:cs typeface="Meiryo"/>
                <a:sym typeface="Meiryo"/>
              </a:rPr>
              <a:t>スケジュール上のスプリント期間を示す</a:t>
            </a:r>
            <a:endParaRPr/>
          </a:p>
        </p:txBody>
      </p:sp>
      <p:grpSp>
        <p:nvGrpSpPr>
          <p:cNvPr id="117" name="Google Shape;117;p10"/>
          <p:cNvGrpSpPr/>
          <p:nvPr/>
        </p:nvGrpSpPr>
        <p:grpSpPr>
          <a:xfrm>
            <a:off x="8215236" y="5212903"/>
            <a:ext cx="2190476" cy="571429"/>
            <a:chOff x="8348586" y="4778444"/>
            <a:chExt cx="2190476" cy="571429"/>
          </a:xfrm>
        </p:grpSpPr>
        <p:pic>
          <p:nvPicPr>
            <p:cNvPr id="118" name="Google Shape;118;p10"/>
            <p:cNvPicPr preferRelativeResize="0"/>
            <p:nvPr/>
          </p:nvPicPr>
          <p:blipFill rotWithShape="1">
            <a:blip r:embed="rId3">
              <a:alphaModFix/>
            </a:blip>
            <a:srcRect b="0" l="0" r="0" t="0"/>
            <a:stretch/>
          </p:blipFill>
          <p:spPr>
            <a:xfrm>
              <a:off x="8348586" y="4778444"/>
              <a:ext cx="2190476" cy="571429"/>
            </a:xfrm>
            <a:prstGeom prst="rect">
              <a:avLst/>
            </a:prstGeom>
            <a:noFill/>
            <a:ln>
              <a:noFill/>
            </a:ln>
          </p:spPr>
        </p:pic>
        <p:sp>
          <p:nvSpPr>
            <p:cNvPr id="119" name="Google Shape;119;p10"/>
            <p:cNvSpPr txBox="1"/>
            <p:nvPr/>
          </p:nvSpPr>
          <p:spPr>
            <a:xfrm>
              <a:off x="8378403" y="4833855"/>
              <a:ext cx="18669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chemeClr val="dk1"/>
                  </a:solidFill>
                  <a:latin typeface="Arial"/>
                  <a:ea typeface="Arial"/>
                  <a:cs typeface="Arial"/>
                  <a:sym typeface="Arial"/>
                </a:rPr>
                <a:t>相談事項</a:t>
              </a:r>
              <a:endParaRPr/>
            </a:p>
          </p:txBody>
        </p:sp>
      </p:grpSp>
      <p:sp>
        <p:nvSpPr>
          <p:cNvPr id="120" name="Google Shape;120;p10"/>
          <p:cNvSpPr/>
          <p:nvPr/>
        </p:nvSpPr>
        <p:spPr>
          <a:xfrm rot="5400000">
            <a:off x="1492661" y="1749777"/>
            <a:ext cx="400764" cy="1889028"/>
          </a:xfrm>
          <a:prstGeom prst="rightBrace">
            <a:avLst>
              <a:gd fmla="val 49818"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eiryo"/>
              <a:ea typeface="Meiryo"/>
              <a:cs typeface="Meiryo"/>
              <a:sym typeface="Meiryo"/>
            </a:endParaRPr>
          </a:p>
        </p:txBody>
      </p:sp>
      <p:sp>
        <p:nvSpPr>
          <p:cNvPr id="121" name="Google Shape;121;p10"/>
          <p:cNvSpPr txBox="1"/>
          <p:nvPr/>
        </p:nvSpPr>
        <p:spPr>
          <a:xfrm>
            <a:off x="748529" y="2982206"/>
            <a:ext cx="188902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chemeClr val="dk1"/>
                </a:solidFill>
                <a:latin typeface="Meiryo"/>
                <a:ea typeface="Meiryo"/>
                <a:cs typeface="Meiryo"/>
                <a:sym typeface="Meiryo"/>
              </a:rPr>
              <a:t>スプリント実施の</a:t>
            </a:r>
            <a:endParaRPr sz="1600">
              <a:solidFill>
                <a:schemeClr val="dk1"/>
              </a:solidFill>
              <a:latin typeface="Meiryo"/>
              <a:ea typeface="Meiryo"/>
              <a:cs typeface="Meiryo"/>
              <a:sym typeface="Meiryo"/>
            </a:endParaRPr>
          </a:p>
          <a:p>
            <a:pPr indent="0" lvl="0" marL="0" marR="0" rtl="0" algn="ctr">
              <a:spcBef>
                <a:spcPts val="0"/>
              </a:spcBef>
              <a:spcAft>
                <a:spcPts val="0"/>
              </a:spcAft>
              <a:buNone/>
            </a:pPr>
            <a:r>
              <a:rPr lang="ja-JP" sz="1600">
                <a:solidFill>
                  <a:schemeClr val="dk1"/>
                </a:solidFill>
                <a:latin typeface="Meiryo"/>
                <a:ea typeface="Meiryo"/>
                <a:cs typeface="Meiryo"/>
                <a:sym typeface="Meiryo"/>
              </a:rPr>
              <a:t>前週に行う作業</a:t>
            </a:r>
            <a:endParaRPr/>
          </a:p>
        </p:txBody>
      </p:sp>
      <p:sp>
        <p:nvSpPr>
          <p:cNvPr id="122" name="Google Shape;122;p10"/>
          <p:cNvSpPr/>
          <p:nvPr/>
        </p:nvSpPr>
        <p:spPr>
          <a:xfrm rot="5400000">
            <a:off x="10586241" y="1740252"/>
            <a:ext cx="400764" cy="1889028"/>
          </a:xfrm>
          <a:prstGeom prst="rightBrace">
            <a:avLst>
              <a:gd fmla="val 49818"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eiryo"/>
              <a:ea typeface="Meiryo"/>
              <a:cs typeface="Meiryo"/>
              <a:sym typeface="Meiryo"/>
            </a:endParaRPr>
          </a:p>
        </p:txBody>
      </p:sp>
      <p:sp>
        <p:nvSpPr>
          <p:cNvPr id="123" name="Google Shape;123;p10"/>
          <p:cNvSpPr txBox="1"/>
          <p:nvPr/>
        </p:nvSpPr>
        <p:spPr>
          <a:xfrm>
            <a:off x="9754304" y="2992626"/>
            <a:ext cx="208147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chemeClr val="dk1"/>
                </a:solidFill>
                <a:latin typeface="Meiryo"/>
                <a:ea typeface="Meiryo"/>
                <a:cs typeface="Meiryo"/>
                <a:sym typeface="Meiryo"/>
              </a:rPr>
              <a:t>スプリント実施後の</a:t>
            </a:r>
            <a:endParaRPr sz="1600">
              <a:solidFill>
                <a:schemeClr val="dk1"/>
              </a:solidFill>
              <a:latin typeface="Meiryo"/>
              <a:ea typeface="Meiryo"/>
              <a:cs typeface="Meiryo"/>
              <a:sym typeface="Meiryo"/>
            </a:endParaRPr>
          </a:p>
          <a:p>
            <a:pPr indent="0" lvl="0" marL="0" marR="0" rtl="0" algn="ctr">
              <a:spcBef>
                <a:spcPts val="0"/>
              </a:spcBef>
              <a:spcAft>
                <a:spcPts val="0"/>
              </a:spcAft>
              <a:buNone/>
            </a:pPr>
            <a:r>
              <a:rPr lang="ja-JP" sz="1600">
                <a:solidFill>
                  <a:schemeClr val="dk1"/>
                </a:solidFill>
                <a:latin typeface="Meiryo"/>
                <a:ea typeface="Meiryo"/>
                <a:cs typeface="Meiryo"/>
                <a:sym typeface="Meiryo"/>
              </a:rPr>
              <a:t>次週に行う作業</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8.スプリントフロー</a:t>
            </a:r>
            <a:endParaRPr/>
          </a:p>
        </p:txBody>
      </p:sp>
      <p:sp>
        <p:nvSpPr>
          <p:cNvPr id="130" name="Google Shape;130;p11"/>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131" name="Google Shape;131;p11"/>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
        <p:nvSpPr>
          <p:cNvPr id="132" name="Google Shape;132;p11"/>
          <p:cNvSpPr txBox="1"/>
          <p:nvPr/>
        </p:nvSpPr>
        <p:spPr>
          <a:xfrm>
            <a:off x="345223" y="843079"/>
            <a:ext cx="11523846" cy="5585430"/>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2000"/>
              <a:buFont typeface="Arial"/>
              <a:buNone/>
            </a:pPr>
            <a:r>
              <a:rPr b="1" lang="ja-JP" sz="2000">
                <a:solidFill>
                  <a:schemeClr val="dk1"/>
                </a:solidFill>
                <a:latin typeface="Meiryo"/>
                <a:ea typeface="Meiryo"/>
                <a:cs typeface="Meiryo"/>
                <a:sym typeface="Meiryo"/>
              </a:rPr>
              <a:t>2.詳細設計</a:t>
            </a:r>
            <a:endParaRPr b="1" sz="2000">
              <a:solidFill>
                <a:schemeClr val="dk1"/>
              </a:solidFill>
              <a:latin typeface="Meiryo"/>
              <a:ea typeface="Meiryo"/>
              <a:cs typeface="Meiryo"/>
              <a:sym typeface="Meiryo"/>
            </a:endParaRPr>
          </a:p>
          <a:p>
            <a:pPr indent="0" lvl="0" marL="0" marR="0" rtl="0" algn="l">
              <a:lnSpc>
                <a:spcPct val="140000"/>
              </a:lnSpc>
              <a:spcBef>
                <a:spcPts val="1000"/>
              </a:spcBef>
              <a:spcAft>
                <a:spcPts val="0"/>
              </a:spcAft>
              <a:buClr>
                <a:schemeClr val="dk1"/>
              </a:buClr>
              <a:buSzPts val="2000"/>
              <a:buFont typeface="Arial"/>
              <a:buNone/>
            </a:pPr>
            <a:r>
              <a:rPr b="1" lang="ja-JP" sz="2000">
                <a:solidFill>
                  <a:schemeClr val="dk1"/>
                </a:solidFill>
                <a:latin typeface="Meiryo"/>
                <a:ea typeface="Meiryo"/>
                <a:cs typeface="Meiryo"/>
                <a:sym typeface="Meiryo"/>
              </a:rPr>
              <a:t>3.実装</a:t>
            </a:r>
            <a:endParaRPr b="1" sz="2000">
              <a:solidFill>
                <a:schemeClr val="dk1"/>
              </a:solidFill>
              <a:latin typeface="Meiryo"/>
              <a:ea typeface="Meiryo"/>
              <a:cs typeface="Meiryo"/>
              <a:sym typeface="Meiryo"/>
            </a:endParaRPr>
          </a:p>
          <a:p>
            <a:pPr indent="0" lvl="0" marL="25200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ウォータフォールと同じ作業なので説明は割愛する。</a:t>
            </a:r>
            <a:endParaRPr sz="1800">
              <a:solidFill>
                <a:schemeClr val="dk1"/>
              </a:solidFill>
              <a:latin typeface="Meiryo"/>
              <a:ea typeface="Meiryo"/>
              <a:cs typeface="Meiryo"/>
              <a:sym typeface="Meiryo"/>
            </a:endParaRPr>
          </a:p>
          <a:p>
            <a:pPr indent="0" lvl="0" marL="252000" marR="0" rtl="0" algn="l">
              <a:lnSpc>
                <a:spcPct val="155555"/>
              </a:lnSpc>
              <a:spcBef>
                <a:spcPts val="0"/>
              </a:spcBef>
              <a:spcAft>
                <a:spcPts val="0"/>
              </a:spcAft>
              <a:buClr>
                <a:schemeClr val="dk1"/>
              </a:buClr>
              <a:buSzPts val="1800"/>
              <a:buFont typeface="Arial"/>
              <a:buNone/>
            </a:pPr>
            <a:r>
              <a:t/>
            </a:r>
            <a:endParaRPr sz="1800">
              <a:solidFill>
                <a:schemeClr val="dk1"/>
              </a:solidFill>
              <a:latin typeface="Meiryo"/>
              <a:ea typeface="Meiryo"/>
              <a:cs typeface="Meiryo"/>
              <a:sym typeface="Meiryo"/>
            </a:endParaRPr>
          </a:p>
          <a:p>
            <a:pPr indent="0" lvl="0" marL="0" marR="0" rtl="0" algn="l">
              <a:lnSpc>
                <a:spcPct val="140000"/>
              </a:lnSpc>
              <a:spcBef>
                <a:spcPts val="1000"/>
              </a:spcBef>
              <a:spcAft>
                <a:spcPts val="0"/>
              </a:spcAft>
              <a:buClr>
                <a:schemeClr val="dk1"/>
              </a:buClr>
              <a:buSzPts val="2000"/>
              <a:buFont typeface="Arial"/>
              <a:buNone/>
            </a:pPr>
            <a:r>
              <a:rPr b="1" lang="ja-JP" sz="2000">
                <a:solidFill>
                  <a:schemeClr val="dk1"/>
                </a:solidFill>
                <a:latin typeface="Meiryo"/>
                <a:ea typeface="Meiryo"/>
                <a:cs typeface="Meiryo"/>
                <a:sym typeface="Meiryo"/>
              </a:rPr>
              <a:t>4.スプリントレビュー</a:t>
            </a:r>
            <a:endParaRPr/>
          </a:p>
          <a:p>
            <a:pPr indent="0" lvl="0" marL="25200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スプリントレビューのため、開発環境へ公開する。</a:t>
            </a:r>
            <a:endParaRPr sz="1800">
              <a:solidFill>
                <a:schemeClr val="dk1"/>
              </a:solidFill>
              <a:latin typeface="Meiryo"/>
              <a:ea typeface="Meiryo"/>
              <a:cs typeface="Meiryo"/>
              <a:sym typeface="Meiryo"/>
            </a:endParaRPr>
          </a:p>
          <a:p>
            <a:pPr indent="0" lvl="0" marL="25200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レビュー中の指摘や要望については、レビュー結果管理のExcel表に記載を行って頂く。</a:t>
            </a:r>
            <a:endParaRPr sz="1800">
              <a:solidFill>
                <a:schemeClr val="dk1"/>
              </a:solidFill>
              <a:latin typeface="Meiryo"/>
              <a:ea typeface="Meiryo"/>
              <a:cs typeface="Meiryo"/>
              <a:sym typeface="Meiryo"/>
            </a:endParaRPr>
          </a:p>
          <a:p>
            <a:pPr indent="0" lvl="0" marL="25200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（レビュー結果管理：バックログ管理.xlsx）</a:t>
            </a:r>
            <a:endParaRPr sz="1800">
              <a:solidFill>
                <a:schemeClr val="dk1"/>
              </a:solidFill>
              <a:latin typeface="Meiryo"/>
              <a:ea typeface="Meiryo"/>
              <a:cs typeface="Meiryo"/>
              <a:sym typeface="Meiryo"/>
            </a:endParaRPr>
          </a:p>
          <a:p>
            <a:pPr indent="0" lvl="0" marL="0" marR="0" rtl="0" algn="l">
              <a:lnSpc>
                <a:spcPct val="140000"/>
              </a:lnSpc>
              <a:spcBef>
                <a:spcPts val="1000"/>
              </a:spcBef>
              <a:spcAft>
                <a:spcPts val="0"/>
              </a:spcAft>
              <a:buClr>
                <a:schemeClr val="dk1"/>
              </a:buClr>
              <a:buSzPts val="2000"/>
              <a:buFont typeface="Arial"/>
              <a:buNone/>
            </a:pPr>
            <a:r>
              <a:t/>
            </a:r>
            <a:endParaRPr b="1" sz="2000">
              <a:solidFill>
                <a:schemeClr val="dk1"/>
              </a:solidFill>
              <a:latin typeface="Meiryo"/>
              <a:ea typeface="Meiryo"/>
              <a:cs typeface="Meiryo"/>
              <a:sym typeface="Meiryo"/>
            </a:endParaRPr>
          </a:p>
          <a:p>
            <a:pPr indent="0" lvl="0" marL="0" marR="0" rtl="0" algn="l">
              <a:lnSpc>
                <a:spcPct val="140000"/>
              </a:lnSpc>
              <a:spcBef>
                <a:spcPts val="1000"/>
              </a:spcBef>
              <a:spcAft>
                <a:spcPts val="0"/>
              </a:spcAft>
              <a:buClr>
                <a:schemeClr val="dk1"/>
              </a:buClr>
              <a:buSzPts val="2000"/>
              <a:buFont typeface="Arial"/>
              <a:buNone/>
            </a:pPr>
            <a:r>
              <a:rPr b="1" lang="ja-JP" sz="2000">
                <a:solidFill>
                  <a:schemeClr val="dk1"/>
                </a:solidFill>
                <a:latin typeface="Meiryo"/>
                <a:ea typeface="Meiryo"/>
                <a:cs typeface="Meiryo"/>
                <a:sym typeface="Meiryo"/>
              </a:rPr>
              <a:t>５.スプリントふりかえり（スプリントレトロスペクティブ）</a:t>
            </a:r>
            <a:endParaRPr/>
          </a:p>
          <a:p>
            <a:pPr indent="0" lvl="0" marL="25200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プロダクトオーナーがスプリントレビューの指摘・要望をスクラムマスターと開発メンバーに伝える。</a:t>
            </a:r>
            <a:endParaRPr sz="1800">
              <a:solidFill>
                <a:schemeClr val="dk1"/>
              </a:solidFill>
              <a:latin typeface="Meiryo"/>
              <a:ea typeface="Meiryo"/>
              <a:cs typeface="Meiryo"/>
              <a:sym typeface="Meiryo"/>
            </a:endParaRPr>
          </a:p>
          <a:p>
            <a:pPr indent="0" lvl="0" marL="25200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また、スクラムマスターと開発メンバーはスプリント内での改善事項をプロダクトオーナーに伝え協議する。</a:t>
            </a:r>
            <a:endParaRPr sz="1800">
              <a:solidFill>
                <a:schemeClr val="dk1"/>
              </a:solidFill>
              <a:latin typeface="Meiryo"/>
              <a:ea typeface="Meiryo"/>
              <a:cs typeface="Meiryo"/>
              <a:sym typeface="Meiryo"/>
            </a:endParaRPr>
          </a:p>
          <a:p>
            <a:pPr indent="0" lvl="0" marL="25200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ふりかえりは、スプリント終了後の次週火曜日に実施をする。</a:t>
            </a:r>
            <a:endParaRPr sz="1800">
              <a:solidFill>
                <a:schemeClr val="dk1"/>
              </a:solidFill>
              <a:latin typeface="Meiryo"/>
              <a:ea typeface="Meiryo"/>
              <a:cs typeface="Meiryo"/>
              <a:sym typeface="Meiryo"/>
            </a:endParaRPr>
          </a:p>
          <a:p>
            <a:pPr indent="0" lvl="0" marL="252000" marR="0" rtl="0" algn="l">
              <a:lnSpc>
                <a:spcPct val="155555"/>
              </a:lnSpc>
              <a:spcBef>
                <a:spcPts val="0"/>
              </a:spcBef>
              <a:spcAft>
                <a:spcPts val="0"/>
              </a:spcAft>
              <a:buClr>
                <a:schemeClr val="dk1"/>
              </a:buClr>
              <a:buSzPts val="1800"/>
              <a:buFont typeface="Arial"/>
              <a:buNone/>
            </a:pPr>
            <a:r>
              <a:t/>
            </a:r>
            <a:endParaRPr sz="1800">
              <a:solidFill>
                <a:schemeClr val="dk1"/>
              </a:solidFill>
              <a:latin typeface="Meiryo"/>
              <a:ea typeface="Meiryo"/>
              <a:cs typeface="Meiryo"/>
              <a:sym typeface="Meiryo"/>
            </a:endParaRPr>
          </a:p>
          <a:p>
            <a:pPr indent="0" lvl="0" marL="360000" marR="0" rtl="0" algn="l">
              <a:lnSpc>
                <a:spcPct val="100000"/>
              </a:lnSpc>
              <a:spcBef>
                <a:spcPts val="1000"/>
              </a:spcBef>
              <a:spcAft>
                <a:spcPts val="0"/>
              </a:spcAft>
              <a:buClr>
                <a:schemeClr val="dk1"/>
              </a:buClr>
              <a:buSzPts val="2000"/>
              <a:buFont typeface="Arial"/>
              <a:buNone/>
            </a:pPr>
            <a:r>
              <a:t/>
            </a:r>
            <a:endParaRPr sz="2000">
              <a:solidFill>
                <a:schemeClr val="dk1"/>
              </a:solidFill>
              <a:latin typeface="Meiryo"/>
              <a:ea typeface="Meiryo"/>
              <a:cs typeface="Meiryo"/>
              <a:sym typeface="Meiryo"/>
            </a:endParaRPr>
          </a:p>
        </p:txBody>
      </p:sp>
      <p:grpSp>
        <p:nvGrpSpPr>
          <p:cNvPr id="133" name="Google Shape;133;p11"/>
          <p:cNvGrpSpPr/>
          <p:nvPr/>
        </p:nvGrpSpPr>
        <p:grpSpPr>
          <a:xfrm>
            <a:off x="7167486" y="5729206"/>
            <a:ext cx="2190476" cy="571429"/>
            <a:chOff x="8348586" y="4778444"/>
            <a:chExt cx="2190476" cy="571429"/>
          </a:xfrm>
        </p:grpSpPr>
        <p:pic>
          <p:nvPicPr>
            <p:cNvPr id="134" name="Google Shape;134;p11"/>
            <p:cNvPicPr preferRelativeResize="0"/>
            <p:nvPr/>
          </p:nvPicPr>
          <p:blipFill rotWithShape="1">
            <a:blip r:embed="rId3">
              <a:alphaModFix/>
            </a:blip>
            <a:srcRect b="0" l="0" r="0" t="0"/>
            <a:stretch/>
          </p:blipFill>
          <p:spPr>
            <a:xfrm>
              <a:off x="8348586" y="4778444"/>
              <a:ext cx="2190476" cy="571429"/>
            </a:xfrm>
            <a:prstGeom prst="rect">
              <a:avLst/>
            </a:prstGeom>
            <a:noFill/>
            <a:ln>
              <a:noFill/>
            </a:ln>
          </p:spPr>
        </p:pic>
        <p:sp>
          <p:nvSpPr>
            <p:cNvPr id="135" name="Google Shape;135;p11"/>
            <p:cNvSpPr txBox="1"/>
            <p:nvPr/>
          </p:nvSpPr>
          <p:spPr>
            <a:xfrm>
              <a:off x="8378403" y="4833855"/>
              <a:ext cx="18669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1600">
                  <a:solidFill>
                    <a:schemeClr val="dk1"/>
                  </a:solidFill>
                  <a:latin typeface="Arial"/>
                  <a:ea typeface="Arial"/>
                  <a:cs typeface="Arial"/>
                  <a:sym typeface="Arial"/>
                </a:rPr>
                <a:t>相談事項</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9. プロダクト・スプリントバックログの運用</a:t>
            </a:r>
            <a:endParaRPr/>
          </a:p>
        </p:txBody>
      </p:sp>
      <p:sp>
        <p:nvSpPr>
          <p:cNvPr id="142" name="Google Shape;142;p12"/>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143" name="Google Shape;143;p12"/>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
        <p:nvSpPr>
          <p:cNvPr id="144" name="Google Shape;144;p12"/>
          <p:cNvSpPr txBox="1"/>
          <p:nvPr/>
        </p:nvSpPr>
        <p:spPr>
          <a:xfrm>
            <a:off x="345223" y="843079"/>
            <a:ext cx="11523846" cy="5585430"/>
          </a:xfrm>
          <a:prstGeom prst="rect">
            <a:avLst/>
          </a:prstGeom>
          <a:noFill/>
          <a:ln>
            <a:noFill/>
          </a:ln>
        </p:spPr>
        <p:txBody>
          <a:bodyPr anchorCtr="0" anchor="t" bIns="45700" lIns="91425" spcFirstLastPara="1" rIns="91425" wrap="square" tIns="45700">
            <a:noAutofit/>
          </a:bodyPr>
          <a:lstStyle/>
          <a:p>
            <a:pPr indent="0" lvl="0" marL="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プロダクトバックログはExcelを用いて運用する方針とし、ファイル名は「【WebD】バックログ管理.xlsx」とする。</a:t>
            </a:r>
            <a:endParaRPr sz="1800">
              <a:solidFill>
                <a:schemeClr val="dk1"/>
              </a:solidFill>
              <a:latin typeface="Meiryo"/>
              <a:ea typeface="Meiryo"/>
              <a:cs typeface="Meiryo"/>
              <a:sym typeface="Meiryo"/>
            </a:endParaRPr>
          </a:p>
          <a:p>
            <a:pPr indent="0" lvl="0" marL="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シートの構成は以下の内容となる。</a:t>
            </a:r>
            <a:br>
              <a:rPr lang="ja-JP" sz="1800">
                <a:solidFill>
                  <a:schemeClr val="dk1"/>
                </a:solidFill>
                <a:latin typeface="Meiryo"/>
                <a:ea typeface="Meiryo"/>
                <a:cs typeface="Meiryo"/>
                <a:sym typeface="Meiryo"/>
              </a:rPr>
            </a:br>
            <a:endParaRPr sz="1800">
              <a:solidFill>
                <a:schemeClr val="dk1"/>
              </a:solidFill>
              <a:latin typeface="Meiryo"/>
              <a:ea typeface="Meiryo"/>
              <a:cs typeface="Meiryo"/>
              <a:sym typeface="Meiryo"/>
            </a:endParaRPr>
          </a:p>
          <a:p>
            <a:pPr indent="-228600" lvl="0" marL="228600" marR="0" rtl="0" algn="l">
              <a:lnSpc>
                <a:spcPct val="155555"/>
              </a:lnSpc>
              <a:spcBef>
                <a:spcPts val="0"/>
              </a:spcBef>
              <a:spcAft>
                <a:spcPts val="0"/>
              </a:spcAft>
              <a:buClr>
                <a:schemeClr val="dk1"/>
              </a:buClr>
              <a:buSzPts val="1800"/>
              <a:buFont typeface="Noto Sans Symbols"/>
              <a:buChar char="✔"/>
            </a:pPr>
            <a:r>
              <a:rPr lang="ja-JP" sz="1800">
                <a:solidFill>
                  <a:schemeClr val="dk1"/>
                </a:solidFill>
                <a:latin typeface="Meiryo"/>
                <a:ea typeface="Meiryo"/>
                <a:cs typeface="Meiryo"/>
                <a:sym typeface="Meiryo"/>
              </a:rPr>
              <a:t>プロダクトバックログ</a:t>
            </a:r>
            <a:br>
              <a:rPr lang="ja-JP" sz="1800">
                <a:solidFill>
                  <a:schemeClr val="dk1"/>
                </a:solidFill>
                <a:latin typeface="Meiryo"/>
                <a:ea typeface="Meiryo"/>
                <a:cs typeface="Meiryo"/>
                <a:sym typeface="Meiryo"/>
              </a:rPr>
            </a:br>
            <a:r>
              <a:rPr lang="ja-JP" sz="1800">
                <a:solidFill>
                  <a:schemeClr val="dk1"/>
                </a:solidFill>
                <a:latin typeface="Meiryo"/>
                <a:ea typeface="Meiryo"/>
                <a:cs typeface="Meiryo"/>
                <a:sym typeface="Meiryo"/>
              </a:rPr>
              <a:t>プロダクトバックログの一覧が記載され、実施予定のスプリント及び、実施結果のスプリントが管理できる。</a:t>
            </a:r>
            <a:br>
              <a:rPr lang="ja-JP" sz="1800">
                <a:solidFill>
                  <a:schemeClr val="dk1"/>
                </a:solidFill>
                <a:latin typeface="Meiryo"/>
                <a:ea typeface="Meiryo"/>
                <a:cs typeface="Meiryo"/>
                <a:sym typeface="Meiryo"/>
              </a:rPr>
            </a:br>
            <a:r>
              <a:rPr lang="ja-JP" sz="1800">
                <a:solidFill>
                  <a:schemeClr val="dk1"/>
                </a:solidFill>
                <a:latin typeface="Meiryo"/>
                <a:ea typeface="Meiryo"/>
                <a:cs typeface="Meiryo"/>
                <a:sym typeface="Meiryo"/>
              </a:rPr>
              <a:t>また、プロダクトバックログの完了ステータスが一覧管理できるものとする。</a:t>
            </a:r>
            <a:endParaRPr sz="1800">
              <a:solidFill>
                <a:schemeClr val="dk1"/>
              </a:solidFill>
              <a:latin typeface="Meiryo"/>
              <a:ea typeface="Meiryo"/>
              <a:cs typeface="Meiryo"/>
              <a:sym typeface="Meiryo"/>
            </a:endParaRPr>
          </a:p>
          <a:p>
            <a:pPr indent="-228600" lvl="0" marL="228600" marR="0" rtl="0" algn="l">
              <a:lnSpc>
                <a:spcPct val="155555"/>
              </a:lnSpc>
              <a:spcBef>
                <a:spcPts val="0"/>
              </a:spcBef>
              <a:spcAft>
                <a:spcPts val="0"/>
              </a:spcAft>
              <a:buClr>
                <a:schemeClr val="dk1"/>
              </a:buClr>
              <a:buSzPts val="1800"/>
              <a:buFont typeface="Noto Sans Symbols"/>
              <a:buChar char="✔"/>
            </a:pPr>
            <a:r>
              <a:rPr lang="ja-JP" sz="1800">
                <a:solidFill>
                  <a:schemeClr val="dk1"/>
                </a:solidFill>
                <a:latin typeface="Meiryo"/>
                <a:ea typeface="Meiryo"/>
                <a:cs typeface="Meiryo"/>
                <a:sym typeface="Meiryo"/>
              </a:rPr>
              <a:t>スプリントバックログ</a:t>
            </a:r>
            <a:br>
              <a:rPr lang="ja-JP" sz="1800">
                <a:solidFill>
                  <a:schemeClr val="dk1"/>
                </a:solidFill>
                <a:latin typeface="Meiryo"/>
                <a:ea typeface="Meiryo"/>
                <a:cs typeface="Meiryo"/>
                <a:sym typeface="Meiryo"/>
              </a:rPr>
            </a:br>
            <a:r>
              <a:rPr lang="ja-JP" sz="1800">
                <a:solidFill>
                  <a:schemeClr val="dk1"/>
                </a:solidFill>
                <a:latin typeface="Meiryo"/>
                <a:ea typeface="Meiryo"/>
                <a:cs typeface="Meiryo"/>
                <a:sym typeface="Meiryo"/>
              </a:rPr>
              <a:t>スプリントプランニングで決定された項目が一覧で記載され、実施ステータスを管理する。</a:t>
            </a:r>
            <a:endParaRPr sz="1800">
              <a:solidFill>
                <a:schemeClr val="dk1"/>
              </a:solidFill>
              <a:latin typeface="Meiryo"/>
              <a:ea typeface="Meiryo"/>
              <a:cs typeface="Meiryo"/>
              <a:sym typeface="Meiryo"/>
            </a:endParaRPr>
          </a:p>
          <a:p>
            <a:pPr indent="-228600" lvl="0" marL="228600" marR="0" rtl="0" algn="l">
              <a:lnSpc>
                <a:spcPct val="155555"/>
              </a:lnSpc>
              <a:spcBef>
                <a:spcPts val="0"/>
              </a:spcBef>
              <a:spcAft>
                <a:spcPts val="0"/>
              </a:spcAft>
              <a:buClr>
                <a:schemeClr val="dk1"/>
              </a:buClr>
              <a:buSzPts val="1800"/>
              <a:buFont typeface="Noto Sans Symbols"/>
              <a:buChar char="✔"/>
            </a:pPr>
            <a:r>
              <a:rPr lang="ja-JP" sz="1800">
                <a:solidFill>
                  <a:schemeClr val="dk1"/>
                </a:solidFill>
                <a:latin typeface="Meiryo"/>
                <a:ea typeface="Meiryo"/>
                <a:cs typeface="Meiryo"/>
                <a:sym typeface="Meiryo"/>
              </a:rPr>
              <a:t>スプリントレビュー</a:t>
            </a:r>
            <a:br>
              <a:rPr lang="ja-JP" sz="1800">
                <a:solidFill>
                  <a:schemeClr val="dk1"/>
                </a:solidFill>
                <a:latin typeface="Meiryo"/>
                <a:ea typeface="Meiryo"/>
                <a:cs typeface="Meiryo"/>
                <a:sym typeface="Meiryo"/>
              </a:rPr>
            </a:br>
            <a:r>
              <a:rPr lang="ja-JP" sz="1800">
                <a:solidFill>
                  <a:schemeClr val="dk1"/>
                </a:solidFill>
                <a:latin typeface="Meiryo"/>
                <a:ea typeface="Meiryo"/>
                <a:cs typeface="Meiryo"/>
                <a:sym typeface="Meiryo"/>
              </a:rPr>
              <a:t>スプリントレビューで発生した指摘・要望が記載され、対応方針・対応結果が記載される。</a:t>
            </a:r>
            <a:br>
              <a:rPr lang="ja-JP" sz="1800">
                <a:solidFill>
                  <a:schemeClr val="dk1"/>
                </a:solidFill>
                <a:latin typeface="Meiryo"/>
                <a:ea typeface="Meiryo"/>
                <a:cs typeface="Meiryo"/>
                <a:sym typeface="Meiryo"/>
              </a:rPr>
            </a:br>
            <a:r>
              <a:rPr lang="ja-JP" sz="1800">
                <a:solidFill>
                  <a:schemeClr val="dk1"/>
                </a:solidFill>
                <a:latin typeface="Meiryo"/>
                <a:ea typeface="Meiryo"/>
                <a:cs typeface="Meiryo"/>
                <a:sym typeface="Meiryo"/>
              </a:rPr>
              <a:t>また、次回スプリントレビューで対応結果がレビュー完了した場合は、その完了ステータスを管理する。</a:t>
            </a:r>
            <a:endParaRPr sz="1800">
              <a:solidFill>
                <a:schemeClr val="dk1"/>
              </a:solidFill>
              <a:latin typeface="Meiryo"/>
              <a:ea typeface="Meiryo"/>
              <a:cs typeface="Meiryo"/>
              <a:sym typeface="Meiryo"/>
            </a:endParaRPr>
          </a:p>
          <a:p>
            <a:pPr indent="0" lvl="0" marL="0" marR="0" rtl="0" algn="l">
              <a:lnSpc>
                <a:spcPct val="155555"/>
              </a:lnSpc>
              <a:spcBef>
                <a:spcPts val="0"/>
              </a:spcBef>
              <a:spcAft>
                <a:spcPts val="0"/>
              </a:spcAft>
              <a:buClr>
                <a:schemeClr val="dk1"/>
              </a:buClr>
              <a:buSzPts val="1800"/>
              <a:buFont typeface="Arial"/>
              <a:buNone/>
            </a:pPr>
            <a:r>
              <a:t/>
            </a:r>
            <a:endParaRPr sz="1800">
              <a:solidFill>
                <a:schemeClr val="dk1"/>
              </a:solidFill>
              <a:latin typeface="Meiryo"/>
              <a:ea typeface="Meiryo"/>
              <a:cs typeface="Meiryo"/>
              <a:sym typeface="Meiryo"/>
            </a:endParaRPr>
          </a:p>
          <a:p>
            <a:pPr indent="0" lvl="0" marL="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※スプリントバックログとスプリントレビューは、スプリント単位で別シートで作成する。</a:t>
            </a:r>
            <a:endParaRPr sz="1800">
              <a:solidFill>
                <a:schemeClr val="dk1"/>
              </a:solidFill>
              <a:latin typeface="Meiryo"/>
              <a:ea typeface="Meiryo"/>
              <a:cs typeface="Meiryo"/>
              <a:sym typeface="Meiryo"/>
            </a:endParaRPr>
          </a:p>
          <a:p>
            <a:pPr indent="0" lvl="0" marL="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※【WebD】バックログ管理.xlsxについては別紙ファイルにて提示。</a:t>
            </a:r>
            <a:endParaRPr sz="1800">
              <a:solidFill>
                <a:schemeClr val="dk1"/>
              </a:solidFill>
              <a:latin typeface="Meiryo"/>
              <a:ea typeface="Meiryo"/>
              <a:cs typeface="Meiryo"/>
              <a:sym typeface="Meiry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10.デイリースクラムの実施方針</a:t>
            </a:r>
            <a:endParaRPr/>
          </a:p>
        </p:txBody>
      </p:sp>
      <p:sp>
        <p:nvSpPr>
          <p:cNvPr id="151" name="Google Shape;151;p13"/>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152" name="Google Shape;152;p13"/>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
        <p:nvSpPr>
          <p:cNvPr id="153" name="Google Shape;153;p13"/>
          <p:cNvSpPr txBox="1"/>
          <p:nvPr/>
        </p:nvSpPr>
        <p:spPr>
          <a:xfrm>
            <a:off x="345223" y="843079"/>
            <a:ext cx="11523846" cy="5585430"/>
          </a:xfrm>
          <a:prstGeom prst="rect">
            <a:avLst/>
          </a:prstGeom>
          <a:noFill/>
          <a:ln>
            <a:noFill/>
          </a:ln>
        </p:spPr>
        <p:txBody>
          <a:bodyPr anchorCtr="0" anchor="t" bIns="45700" lIns="91425" spcFirstLastPara="1" rIns="91425" wrap="square" tIns="45700">
            <a:noAutofit/>
          </a:bodyPr>
          <a:lstStyle/>
          <a:p>
            <a:pPr indent="0" lvl="0" marL="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デイリースクラムは以下の実施方針のもと、毎日スクラムマスター主催で実施を行う。</a:t>
            </a:r>
            <a:endParaRPr sz="1800">
              <a:solidFill>
                <a:schemeClr val="dk1"/>
              </a:solidFill>
              <a:latin typeface="Meiryo"/>
              <a:ea typeface="Meiryo"/>
              <a:cs typeface="Meiryo"/>
              <a:sym typeface="Meiryo"/>
            </a:endParaRPr>
          </a:p>
          <a:p>
            <a:pPr indent="-228600" lvl="0" marL="228600" marR="0" rtl="0" algn="l">
              <a:lnSpc>
                <a:spcPct val="155555"/>
              </a:lnSpc>
              <a:spcBef>
                <a:spcPts val="0"/>
              </a:spcBef>
              <a:spcAft>
                <a:spcPts val="0"/>
              </a:spcAft>
              <a:buClr>
                <a:schemeClr val="dk1"/>
              </a:buClr>
              <a:buSzPts val="1800"/>
              <a:buFont typeface="Noto Sans Symbols"/>
              <a:buChar char="✔"/>
            </a:pPr>
            <a:r>
              <a:rPr lang="ja-JP" sz="1800">
                <a:solidFill>
                  <a:schemeClr val="dk1"/>
                </a:solidFill>
                <a:latin typeface="Meiryo"/>
                <a:ea typeface="Meiryo"/>
                <a:cs typeface="Meiryo"/>
                <a:sym typeface="Meiryo"/>
              </a:rPr>
              <a:t>デイリースクラムは、当日の作業を確認することが目的であるため、原則毎日11:00までに実施し15分以内に完了させる。</a:t>
            </a:r>
            <a:endParaRPr sz="1800">
              <a:solidFill>
                <a:schemeClr val="dk1"/>
              </a:solidFill>
              <a:latin typeface="Meiryo"/>
              <a:ea typeface="Meiryo"/>
              <a:cs typeface="Meiryo"/>
              <a:sym typeface="Meiryo"/>
            </a:endParaRPr>
          </a:p>
          <a:p>
            <a:pPr indent="-228600" lvl="0" marL="228600" marR="0" rtl="0" algn="l">
              <a:lnSpc>
                <a:spcPct val="155555"/>
              </a:lnSpc>
              <a:spcBef>
                <a:spcPts val="0"/>
              </a:spcBef>
              <a:spcAft>
                <a:spcPts val="0"/>
              </a:spcAft>
              <a:buClr>
                <a:schemeClr val="dk1"/>
              </a:buClr>
              <a:buSzPts val="1800"/>
              <a:buFont typeface="Noto Sans Symbols"/>
              <a:buChar char="✔"/>
            </a:pPr>
            <a:r>
              <a:rPr lang="ja-JP" sz="1800">
                <a:solidFill>
                  <a:schemeClr val="dk1"/>
                </a:solidFill>
                <a:latin typeface="Meiryo"/>
                <a:ea typeface="Meiryo"/>
                <a:cs typeface="Meiryo"/>
                <a:sym typeface="Meiryo"/>
              </a:rPr>
              <a:t>開発メンバーは、以下の内容をSlackの「スクラム」チャンネルで報告を行う。</a:t>
            </a:r>
            <a:br>
              <a:rPr lang="ja-JP" sz="1800">
                <a:solidFill>
                  <a:schemeClr val="dk1"/>
                </a:solidFill>
                <a:latin typeface="Meiryo"/>
                <a:ea typeface="Meiryo"/>
                <a:cs typeface="Meiryo"/>
                <a:sym typeface="Meiryo"/>
              </a:rPr>
            </a:br>
            <a:r>
              <a:rPr lang="ja-JP" sz="1800">
                <a:solidFill>
                  <a:schemeClr val="dk1"/>
                </a:solidFill>
                <a:latin typeface="Meiryo"/>
                <a:ea typeface="Meiryo"/>
                <a:cs typeface="Meiryo"/>
                <a:sym typeface="Meiryo"/>
              </a:rPr>
              <a:t>・前日の作業結果</a:t>
            </a:r>
            <a:br>
              <a:rPr lang="ja-JP" sz="1800">
                <a:solidFill>
                  <a:schemeClr val="dk1"/>
                </a:solidFill>
                <a:latin typeface="Meiryo"/>
                <a:ea typeface="Meiryo"/>
                <a:cs typeface="Meiryo"/>
                <a:sym typeface="Meiryo"/>
              </a:rPr>
            </a:br>
            <a:r>
              <a:rPr lang="ja-JP" sz="1800">
                <a:solidFill>
                  <a:schemeClr val="dk1"/>
                </a:solidFill>
                <a:latin typeface="Meiryo"/>
                <a:ea typeface="Meiryo"/>
                <a:cs typeface="Meiryo"/>
                <a:sym typeface="Meiryo"/>
              </a:rPr>
              <a:t>・当日の作業予定</a:t>
            </a:r>
            <a:br>
              <a:rPr lang="ja-JP" sz="1800">
                <a:solidFill>
                  <a:schemeClr val="dk1"/>
                </a:solidFill>
                <a:latin typeface="Meiryo"/>
                <a:ea typeface="Meiryo"/>
                <a:cs typeface="Meiryo"/>
                <a:sym typeface="Meiryo"/>
              </a:rPr>
            </a:br>
            <a:r>
              <a:rPr lang="ja-JP" sz="1800">
                <a:solidFill>
                  <a:schemeClr val="dk1"/>
                </a:solidFill>
                <a:latin typeface="Meiryo"/>
                <a:ea typeface="Meiryo"/>
                <a:cs typeface="Meiryo"/>
                <a:sym typeface="Meiryo"/>
              </a:rPr>
              <a:t>・前日作業で発生した課題及び、ブロッキング課題など至急対応が必要な課題等</a:t>
            </a:r>
            <a:endParaRPr sz="1800">
              <a:solidFill>
                <a:schemeClr val="dk1"/>
              </a:solidFill>
              <a:latin typeface="Meiryo"/>
              <a:ea typeface="Meiryo"/>
              <a:cs typeface="Meiryo"/>
              <a:sym typeface="Meiryo"/>
            </a:endParaRPr>
          </a:p>
          <a:p>
            <a:pPr indent="-114300" lvl="0" marL="228600" marR="0" rtl="0" algn="l">
              <a:lnSpc>
                <a:spcPct val="155555"/>
              </a:lnSpc>
              <a:spcBef>
                <a:spcPts val="0"/>
              </a:spcBef>
              <a:spcAft>
                <a:spcPts val="0"/>
              </a:spcAft>
              <a:buClr>
                <a:schemeClr val="dk1"/>
              </a:buClr>
              <a:buSzPts val="1800"/>
              <a:buFont typeface="Noto Sans Symbols"/>
              <a:buNone/>
            </a:pPr>
            <a:r>
              <a:t/>
            </a:r>
            <a:endParaRPr sz="1800">
              <a:solidFill>
                <a:schemeClr val="dk1"/>
              </a:solidFill>
              <a:latin typeface="Meiryo"/>
              <a:ea typeface="Meiryo"/>
              <a:cs typeface="Meiryo"/>
              <a:sym typeface="Meiryo"/>
            </a:endParaRPr>
          </a:p>
          <a:p>
            <a:pPr indent="0" lvl="0" marL="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（報告フォーマット）</a:t>
            </a:r>
            <a:endParaRPr/>
          </a:p>
          <a:p>
            <a:pPr indent="0" lvl="0" marL="0" marR="0" rtl="0" algn="l">
              <a:lnSpc>
                <a:spcPct val="155555"/>
              </a:lnSpc>
              <a:spcBef>
                <a:spcPts val="0"/>
              </a:spcBef>
              <a:spcAft>
                <a:spcPts val="0"/>
              </a:spcAft>
              <a:buClr>
                <a:schemeClr val="dk1"/>
              </a:buClr>
              <a:buSzPts val="1800"/>
              <a:buFont typeface="Arial"/>
              <a:buNone/>
            </a:pPr>
            <a:r>
              <a:t/>
            </a:r>
            <a:endParaRPr sz="1800">
              <a:solidFill>
                <a:schemeClr val="dk1"/>
              </a:solidFill>
              <a:latin typeface="Meiryo"/>
              <a:ea typeface="Meiryo"/>
              <a:cs typeface="Meiryo"/>
              <a:sym typeface="Meiryo"/>
            </a:endParaRPr>
          </a:p>
        </p:txBody>
      </p:sp>
      <p:sp>
        <p:nvSpPr>
          <p:cNvPr id="154" name="Google Shape;154;p13"/>
          <p:cNvSpPr txBox="1"/>
          <p:nvPr/>
        </p:nvSpPr>
        <p:spPr>
          <a:xfrm>
            <a:off x="586114" y="4120185"/>
            <a:ext cx="6805286" cy="2308324"/>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ja-JP" sz="1200">
                <a:solidFill>
                  <a:schemeClr val="dk1"/>
                </a:solidFill>
                <a:latin typeface="Meiryo"/>
                <a:ea typeface="Meiryo"/>
                <a:cs typeface="Meiryo"/>
                <a:sym typeface="Meiryo"/>
              </a:rPr>
              <a:t>前日の作業結果：</a:t>
            </a:r>
            <a:endParaRPr/>
          </a:p>
          <a:p>
            <a:pPr indent="0" lvl="0" marL="0" marR="0" rtl="0" algn="l">
              <a:spcBef>
                <a:spcPts val="0"/>
              </a:spcBef>
              <a:spcAft>
                <a:spcPts val="0"/>
              </a:spcAft>
              <a:buNone/>
            </a:pPr>
            <a:r>
              <a:rPr lang="ja-JP" sz="1200">
                <a:solidFill>
                  <a:schemeClr val="dk1"/>
                </a:solidFill>
                <a:latin typeface="Meiryo"/>
                <a:ea typeface="Meiryo"/>
                <a:cs typeface="Meiryo"/>
                <a:sym typeface="Meiryo"/>
              </a:rPr>
              <a:t>　S1-1 G110_計算機画面　完了</a:t>
            </a:r>
            <a:endParaRPr/>
          </a:p>
          <a:p>
            <a:pPr indent="0" lvl="0" marL="0" marR="0" rtl="0" algn="l">
              <a:spcBef>
                <a:spcPts val="0"/>
              </a:spcBef>
              <a:spcAft>
                <a:spcPts val="0"/>
              </a:spcAft>
              <a:buNone/>
            </a:pPr>
            <a:r>
              <a:rPr lang="ja-JP" sz="1200">
                <a:solidFill>
                  <a:schemeClr val="dk1"/>
                </a:solidFill>
                <a:latin typeface="Meiryo"/>
                <a:ea typeface="Meiryo"/>
                <a:cs typeface="Meiryo"/>
                <a:sym typeface="Meiryo"/>
              </a:rPr>
              <a:t>　S1-2 G011 試算展開画面　50%</a:t>
            </a:r>
            <a:endParaRPr/>
          </a:p>
          <a:p>
            <a:pPr indent="0" lvl="0" marL="0" marR="0" rtl="0" algn="l">
              <a:spcBef>
                <a:spcPts val="0"/>
              </a:spcBef>
              <a:spcAft>
                <a:spcPts val="0"/>
              </a:spcAft>
              <a:buNone/>
            </a:pPr>
            <a:r>
              <a:t/>
            </a:r>
            <a:endParaRPr sz="1200">
              <a:solidFill>
                <a:schemeClr val="dk1"/>
              </a:solidFill>
              <a:latin typeface="Meiryo"/>
              <a:ea typeface="Meiryo"/>
              <a:cs typeface="Meiryo"/>
              <a:sym typeface="Meiryo"/>
            </a:endParaRPr>
          </a:p>
          <a:p>
            <a:pPr indent="0" lvl="0" marL="0" marR="0" rtl="0" algn="l">
              <a:spcBef>
                <a:spcPts val="0"/>
              </a:spcBef>
              <a:spcAft>
                <a:spcPts val="0"/>
              </a:spcAft>
              <a:buNone/>
            </a:pPr>
            <a:r>
              <a:rPr lang="ja-JP" sz="1200">
                <a:solidFill>
                  <a:schemeClr val="dk1"/>
                </a:solidFill>
                <a:latin typeface="Meiryo"/>
                <a:ea typeface="Meiryo"/>
                <a:cs typeface="Meiryo"/>
                <a:sym typeface="Meiryo"/>
              </a:rPr>
              <a:t>本日の作業予定：</a:t>
            </a:r>
            <a:endParaRPr/>
          </a:p>
          <a:p>
            <a:pPr indent="0" lvl="0" marL="0" marR="0" rtl="0" algn="l">
              <a:spcBef>
                <a:spcPts val="0"/>
              </a:spcBef>
              <a:spcAft>
                <a:spcPts val="0"/>
              </a:spcAft>
              <a:buNone/>
            </a:pPr>
            <a:r>
              <a:rPr lang="ja-JP" sz="1200">
                <a:solidFill>
                  <a:schemeClr val="dk1"/>
                </a:solidFill>
                <a:latin typeface="Meiryo"/>
                <a:ea typeface="Meiryo"/>
                <a:cs typeface="Meiryo"/>
                <a:sym typeface="Meiryo"/>
              </a:rPr>
              <a:t>　S1-2 G011 試算展開画面　継続</a:t>
            </a:r>
            <a:endParaRPr/>
          </a:p>
          <a:p>
            <a:pPr indent="0" lvl="0" marL="0" marR="0" rtl="0" algn="l">
              <a:spcBef>
                <a:spcPts val="0"/>
              </a:spcBef>
              <a:spcAft>
                <a:spcPts val="0"/>
              </a:spcAft>
              <a:buNone/>
            </a:pPr>
            <a:r>
              <a:rPr lang="ja-JP" sz="1200">
                <a:solidFill>
                  <a:schemeClr val="dk1"/>
                </a:solidFill>
                <a:latin typeface="Meiryo"/>
                <a:ea typeface="Meiryo"/>
                <a:cs typeface="Meiryo"/>
                <a:sym typeface="Meiryo"/>
              </a:rPr>
              <a:t>　S1-3 G112_試算結果確認画面　予定</a:t>
            </a:r>
            <a:endParaRPr/>
          </a:p>
          <a:p>
            <a:pPr indent="0" lvl="0" marL="0" marR="0" rtl="0" algn="l">
              <a:spcBef>
                <a:spcPts val="0"/>
              </a:spcBef>
              <a:spcAft>
                <a:spcPts val="0"/>
              </a:spcAft>
              <a:buNone/>
            </a:pPr>
            <a:r>
              <a:t/>
            </a:r>
            <a:endParaRPr sz="1200">
              <a:solidFill>
                <a:schemeClr val="dk1"/>
              </a:solidFill>
              <a:latin typeface="Meiryo"/>
              <a:ea typeface="Meiryo"/>
              <a:cs typeface="Meiryo"/>
              <a:sym typeface="Meiryo"/>
            </a:endParaRPr>
          </a:p>
          <a:p>
            <a:pPr indent="0" lvl="0" marL="0" marR="0" rtl="0" algn="l">
              <a:spcBef>
                <a:spcPts val="0"/>
              </a:spcBef>
              <a:spcAft>
                <a:spcPts val="0"/>
              </a:spcAft>
              <a:buNone/>
            </a:pPr>
            <a:r>
              <a:rPr lang="ja-JP" sz="1200">
                <a:solidFill>
                  <a:schemeClr val="dk1"/>
                </a:solidFill>
                <a:latin typeface="Meiryo"/>
                <a:ea typeface="Meiryo"/>
                <a:cs typeface="Meiryo"/>
                <a:sym typeface="Meiryo"/>
              </a:rPr>
              <a:t>課題事項：</a:t>
            </a:r>
            <a:endParaRPr/>
          </a:p>
          <a:p>
            <a:pPr indent="0" lvl="0" marL="0" marR="0" rtl="0" algn="l">
              <a:spcBef>
                <a:spcPts val="0"/>
              </a:spcBef>
              <a:spcAft>
                <a:spcPts val="0"/>
              </a:spcAft>
              <a:buNone/>
            </a:pPr>
            <a:r>
              <a:rPr lang="ja-JP" sz="1200">
                <a:solidFill>
                  <a:schemeClr val="dk1"/>
                </a:solidFill>
                <a:latin typeface="Meiryo"/>
                <a:ea typeface="Meiryo"/>
                <a:cs typeface="Meiryo"/>
                <a:sym typeface="Meiryo"/>
              </a:rPr>
              <a:t>　・〇〇が未確定なので決定する必要がある（バックログNo.xxx）</a:t>
            </a:r>
            <a:endParaRPr/>
          </a:p>
          <a:p>
            <a:pPr indent="0" lvl="0" marL="0" marR="0" rtl="0" algn="l">
              <a:spcBef>
                <a:spcPts val="0"/>
              </a:spcBef>
              <a:spcAft>
                <a:spcPts val="0"/>
              </a:spcAft>
              <a:buNone/>
            </a:pPr>
            <a:r>
              <a:rPr lang="ja-JP" sz="1200">
                <a:solidFill>
                  <a:schemeClr val="dk1"/>
                </a:solidFill>
                <a:latin typeface="Meiryo"/>
                <a:ea typeface="Meiryo"/>
                <a:cs typeface="Meiryo"/>
                <a:sym typeface="Meiryo"/>
              </a:rPr>
              <a:t>　・〇〇画面と〇〇画面で遷移のI/Fに不都合が生じている（バックログNo.xxx）</a:t>
            </a:r>
            <a:endParaRPr/>
          </a:p>
          <a:p>
            <a:pPr indent="0" lvl="0" marL="0" marR="0" rtl="0" algn="l">
              <a:spcBef>
                <a:spcPts val="0"/>
              </a:spcBef>
              <a:spcAft>
                <a:spcPts val="0"/>
              </a:spcAft>
              <a:buNone/>
            </a:pPr>
            <a:r>
              <a:t/>
            </a:r>
            <a:endParaRPr sz="1200">
              <a:solidFill>
                <a:schemeClr val="dk1"/>
              </a:solidFill>
              <a:latin typeface="Meiryo"/>
              <a:ea typeface="Meiryo"/>
              <a:cs typeface="Meiryo"/>
              <a:sym typeface="Meiryo"/>
            </a:endParaRPr>
          </a:p>
        </p:txBody>
      </p:sp>
      <p:sp>
        <p:nvSpPr>
          <p:cNvPr id="155" name="Google Shape;155;p13"/>
          <p:cNvSpPr/>
          <p:nvPr/>
        </p:nvSpPr>
        <p:spPr>
          <a:xfrm>
            <a:off x="6315551" y="4902992"/>
            <a:ext cx="3528060" cy="1169430"/>
          </a:xfrm>
          <a:prstGeom prst="wedgeRectCallout">
            <a:avLst>
              <a:gd fmla="val -61652" name="adj1"/>
              <a:gd fmla="val 34924" name="adj2"/>
            </a:avLst>
          </a:prstGeom>
          <a:solidFill>
            <a:srgbClr val="0071BC">
              <a:alpha val="80000"/>
            </a:srgbClr>
          </a:solidFill>
          <a:ln>
            <a:noFill/>
          </a:ln>
        </p:spPr>
        <p:txBody>
          <a:bodyPr anchorCtr="0" anchor="ctr" bIns="90000" lIns="180000" spcFirstLastPara="1" rIns="180000" wrap="square" tIns="108000">
            <a:spAutoFit/>
          </a:bodyPr>
          <a:lstStyle/>
          <a:p>
            <a:pPr indent="0" lvl="0" marL="0" marR="0" rtl="0" algn="just">
              <a:lnSpc>
                <a:spcPct val="110000"/>
              </a:lnSpc>
              <a:spcBef>
                <a:spcPts val="0"/>
              </a:spcBef>
              <a:spcAft>
                <a:spcPts val="0"/>
              </a:spcAft>
              <a:buNone/>
            </a:pPr>
            <a:r>
              <a:rPr lang="ja-JP" sz="1100">
                <a:solidFill>
                  <a:srgbClr val="FFFFFF"/>
                </a:solidFill>
                <a:latin typeface="Meiryo"/>
                <a:ea typeface="Meiryo"/>
                <a:cs typeface="Meiryo"/>
                <a:sym typeface="Meiryo"/>
              </a:rPr>
              <a:t>課題事項は報告のみとし、デイリースクラム内での課題解決の検討は行ってはならない。関係者外のメンバーを無駄に拘束するため禁止とする！</a:t>
            </a:r>
            <a:endParaRPr sz="1100">
              <a:solidFill>
                <a:srgbClr val="FFFFFF"/>
              </a:solidFill>
              <a:latin typeface="Meiryo"/>
              <a:ea typeface="Meiryo"/>
              <a:cs typeface="Meiryo"/>
              <a:sym typeface="Meiryo"/>
            </a:endParaRPr>
          </a:p>
          <a:p>
            <a:pPr indent="0" lvl="0" marL="0" marR="0" rtl="0" algn="just">
              <a:lnSpc>
                <a:spcPct val="110000"/>
              </a:lnSpc>
              <a:spcBef>
                <a:spcPts val="300"/>
              </a:spcBef>
              <a:spcAft>
                <a:spcPts val="0"/>
              </a:spcAft>
              <a:buNone/>
            </a:pPr>
            <a:r>
              <a:rPr lang="ja-JP" sz="1100">
                <a:solidFill>
                  <a:srgbClr val="FFFFFF"/>
                </a:solidFill>
                <a:latin typeface="Meiryo"/>
                <a:ea typeface="Meiryo"/>
                <a:cs typeface="Meiryo"/>
                <a:sym typeface="Meiryo"/>
              </a:rPr>
              <a:t>課題解決の検討は、別途関係者のみを集めたMTGを設定し実施すること。</a:t>
            </a:r>
            <a:endParaRPr sz="1100">
              <a:solidFill>
                <a:srgbClr val="FFFFFF"/>
              </a:solidFill>
              <a:latin typeface="Meiryo"/>
              <a:ea typeface="Meiryo"/>
              <a:cs typeface="Meiryo"/>
              <a:sym typeface="Meiryo"/>
            </a:endParaRPr>
          </a:p>
        </p:txBody>
      </p:sp>
      <p:sp>
        <p:nvSpPr>
          <p:cNvPr id="156" name="Google Shape;156;p13"/>
          <p:cNvSpPr/>
          <p:nvPr/>
        </p:nvSpPr>
        <p:spPr>
          <a:xfrm>
            <a:off x="3566161" y="4244813"/>
            <a:ext cx="2142649" cy="835492"/>
          </a:xfrm>
          <a:prstGeom prst="wedgeRectCallout">
            <a:avLst>
              <a:gd fmla="val -68357" name="adj1"/>
              <a:gd fmla="val -15496" name="adj2"/>
            </a:avLst>
          </a:prstGeom>
          <a:solidFill>
            <a:srgbClr val="0071BC">
              <a:alpha val="80000"/>
            </a:srgbClr>
          </a:solidFill>
          <a:ln>
            <a:noFill/>
          </a:ln>
        </p:spPr>
        <p:txBody>
          <a:bodyPr anchorCtr="0" anchor="ctr" bIns="90000" lIns="180000" spcFirstLastPara="1" rIns="180000" wrap="square" tIns="108000">
            <a:spAutoFit/>
          </a:bodyPr>
          <a:lstStyle/>
          <a:p>
            <a:pPr indent="0" lvl="0" marL="0" marR="0" rtl="0" algn="just">
              <a:lnSpc>
                <a:spcPct val="110000"/>
              </a:lnSpc>
              <a:spcBef>
                <a:spcPts val="0"/>
              </a:spcBef>
              <a:spcAft>
                <a:spcPts val="0"/>
              </a:spcAft>
              <a:buNone/>
            </a:pPr>
            <a:r>
              <a:rPr lang="ja-JP" sz="1100">
                <a:solidFill>
                  <a:srgbClr val="FFFFFF"/>
                </a:solidFill>
                <a:latin typeface="Meiryo"/>
                <a:ea typeface="Meiryo"/>
                <a:cs typeface="Meiryo"/>
                <a:sym typeface="Meiryo"/>
              </a:rPr>
              <a:t>作業は、</a:t>
            </a:r>
            <a:endParaRPr sz="1100">
              <a:solidFill>
                <a:srgbClr val="FFFFFF"/>
              </a:solidFill>
              <a:latin typeface="Meiryo"/>
              <a:ea typeface="Meiryo"/>
              <a:cs typeface="Meiryo"/>
              <a:sym typeface="Meiryo"/>
            </a:endParaRPr>
          </a:p>
          <a:p>
            <a:pPr indent="0" lvl="0" marL="0" marR="0" rtl="0" algn="just">
              <a:lnSpc>
                <a:spcPct val="110000"/>
              </a:lnSpc>
              <a:spcBef>
                <a:spcPts val="300"/>
              </a:spcBef>
              <a:spcAft>
                <a:spcPts val="0"/>
              </a:spcAft>
              <a:buNone/>
            </a:pPr>
            <a:r>
              <a:rPr lang="ja-JP" sz="1100">
                <a:solidFill>
                  <a:srgbClr val="FFFFFF"/>
                </a:solidFill>
                <a:latin typeface="Meiryo"/>
                <a:ea typeface="Meiryo"/>
                <a:cs typeface="Meiryo"/>
                <a:sym typeface="Meiryo"/>
              </a:rPr>
              <a:t>WBS番号　タスク名　状況</a:t>
            </a:r>
            <a:endParaRPr sz="1100">
              <a:solidFill>
                <a:srgbClr val="FFFFFF"/>
              </a:solidFill>
              <a:latin typeface="Meiryo"/>
              <a:ea typeface="Meiryo"/>
              <a:cs typeface="Meiryo"/>
              <a:sym typeface="Meiryo"/>
            </a:endParaRPr>
          </a:p>
          <a:p>
            <a:pPr indent="0" lvl="0" marL="0" marR="0" rtl="0" algn="just">
              <a:lnSpc>
                <a:spcPct val="110000"/>
              </a:lnSpc>
              <a:spcBef>
                <a:spcPts val="300"/>
              </a:spcBef>
              <a:spcAft>
                <a:spcPts val="0"/>
              </a:spcAft>
              <a:buNone/>
            </a:pPr>
            <a:r>
              <a:rPr lang="ja-JP" sz="1100">
                <a:solidFill>
                  <a:srgbClr val="FFFFFF"/>
                </a:solidFill>
                <a:latin typeface="Meiryo"/>
                <a:ea typeface="Meiryo"/>
                <a:cs typeface="Meiryo"/>
                <a:sym typeface="Meiryo"/>
              </a:rPr>
              <a:t>のフォーマットで報告する</a:t>
            </a:r>
            <a:endParaRPr sz="1100">
              <a:solidFill>
                <a:srgbClr val="FFFFFF"/>
              </a:solidFill>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2"/>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1.スケジュール（当初）</a:t>
            </a:r>
            <a:endParaRPr/>
          </a:p>
        </p:txBody>
      </p:sp>
      <p:sp>
        <p:nvSpPr>
          <p:cNvPr id="37" name="Google Shape;37;p2"/>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38" name="Google Shape;38;p2"/>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pic>
        <p:nvPicPr>
          <p:cNvPr id="39" name="Google Shape;39;p2"/>
          <p:cNvPicPr preferRelativeResize="0"/>
          <p:nvPr/>
        </p:nvPicPr>
        <p:blipFill rotWithShape="1">
          <a:blip r:embed="rId3">
            <a:alphaModFix/>
          </a:blip>
          <a:srcRect b="0" l="0" r="0" t="0"/>
          <a:stretch/>
        </p:blipFill>
        <p:spPr>
          <a:xfrm>
            <a:off x="356225" y="812225"/>
            <a:ext cx="11512843" cy="5708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3"/>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1.スケジュール（調整後）</a:t>
            </a:r>
            <a:endParaRPr/>
          </a:p>
        </p:txBody>
      </p:sp>
      <p:sp>
        <p:nvSpPr>
          <p:cNvPr id="45" name="Google Shape;45;p3"/>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46" name="Google Shape;46;p3"/>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pic>
        <p:nvPicPr>
          <p:cNvPr id="47" name="Google Shape;47;p3"/>
          <p:cNvPicPr preferRelativeResize="0"/>
          <p:nvPr/>
        </p:nvPicPr>
        <p:blipFill rotWithShape="1">
          <a:blip r:embed="rId3">
            <a:alphaModFix/>
          </a:blip>
          <a:srcRect b="0" l="0" r="0" t="0"/>
          <a:stretch/>
        </p:blipFill>
        <p:spPr>
          <a:xfrm>
            <a:off x="356225" y="812225"/>
            <a:ext cx="11479550" cy="57309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2.アジャイルの開発プロセス（概要）</a:t>
            </a:r>
            <a:endParaRPr/>
          </a:p>
        </p:txBody>
      </p:sp>
      <p:sp>
        <p:nvSpPr>
          <p:cNvPr id="53" name="Google Shape;53;p4"/>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54" name="Google Shape;54;p4"/>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pic>
        <p:nvPicPr>
          <p:cNvPr id="55" name="Google Shape;55;p4"/>
          <p:cNvPicPr preferRelativeResize="0"/>
          <p:nvPr>
            <p:ph idx="1" type="body"/>
          </p:nvPr>
        </p:nvPicPr>
        <p:blipFill rotWithShape="1">
          <a:blip r:embed="rId3">
            <a:alphaModFix/>
          </a:blip>
          <a:srcRect b="0" l="0" r="0" t="0"/>
          <a:stretch/>
        </p:blipFill>
        <p:spPr>
          <a:xfrm>
            <a:off x="648834" y="924168"/>
            <a:ext cx="7697388" cy="5564905"/>
          </a:xfrm>
          <a:prstGeom prst="rect">
            <a:avLst/>
          </a:prstGeom>
          <a:noFill/>
          <a:ln>
            <a:noFill/>
          </a:ln>
        </p:spPr>
      </p:pic>
      <p:sp>
        <p:nvSpPr>
          <p:cNvPr id="56" name="Google Shape;56;p4"/>
          <p:cNvSpPr/>
          <p:nvPr/>
        </p:nvSpPr>
        <p:spPr>
          <a:xfrm>
            <a:off x="356224" y="808595"/>
            <a:ext cx="11512843" cy="5738534"/>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eiryo"/>
              <a:ea typeface="Meiryo"/>
              <a:cs typeface="Meiryo"/>
              <a:sym typeface="Meiryo"/>
            </a:endParaRPr>
          </a:p>
        </p:txBody>
      </p:sp>
      <p:sp>
        <p:nvSpPr>
          <p:cNvPr id="57" name="Google Shape;57;p4"/>
          <p:cNvSpPr txBox="1"/>
          <p:nvPr/>
        </p:nvSpPr>
        <p:spPr>
          <a:xfrm>
            <a:off x="8452240" y="5779635"/>
            <a:ext cx="224264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000" u="none" cap="none" strike="noStrike">
                <a:solidFill>
                  <a:schemeClr val="dk1"/>
                </a:solidFill>
                <a:latin typeface="Meiryo"/>
                <a:ea typeface="Meiryo"/>
                <a:cs typeface="Meiryo"/>
                <a:sym typeface="Meiryo"/>
              </a:rPr>
              <a:t>出典:</a:t>
            </a:r>
            <a:endParaRPr/>
          </a:p>
          <a:p>
            <a:pPr indent="0" lvl="0" marL="0" marR="0" rtl="0" algn="l">
              <a:spcBef>
                <a:spcPts val="0"/>
              </a:spcBef>
              <a:spcAft>
                <a:spcPts val="0"/>
              </a:spcAft>
              <a:buNone/>
            </a:pPr>
            <a:r>
              <a:t/>
            </a:r>
            <a:endParaRPr sz="1000">
              <a:solidFill>
                <a:schemeClr val="dk1"/>
              </a:solidFill>
              <a:latin typeface="Meiryo"/>
              <a:ea typeface="Meiryo"/>
              <a:cs typeface="Meiryo"/>
              <a:sym typeface="Meiryo"/>
            </a:endParaRPr>
          </a:p>
          <a:p>
            <a:pPr indent="0" lvl="0" marL="0" marR="0" rtl="0" algn="l">
              <a:spcBef>
                <a:spcPts val="0"/>
              </a:spcBef>
              <a:spcAft>
                <a:spcPts val="0"/>
              </a:spcAft>
              <a:buNone/>
            </a:pPr>
            <a:r>
              <a:t/>
            </a:r>
            <a:endParaRPr sz="1000">
              <a:solidFill>
                <a:schemeClr val="dk1"/>
              </a:solidFill>
              <a:latin typeface="Meiryo"/>
              <a:ea typeface="Meiryo"/>
              <a:cs typeface="Meiryo"/>
              <a:sym typeface="Meiryo"/>
            </a:endParaRPr>
          </a:p>
          <a:p>
            <a:pPr indent="0" lvl="0" marL="0" marR="0" rtl="0" algn="l">
              <a:spcBef>
                <a:spcPts val="0"/>
              </a:spcBef>
              <a:spcAft>
                <a:spcPts val="0"/>
              </a:spcAft>
              <a:buNone/>
            </a:pPr>
            <a:r>
              <a:rPr lang="ja-JP" sz="1000">
                <a:solidFill>
                  <a:schemeClr val="dk1"/>
                </a:solidFill>
                <a:latin typeface="Meiryo"/>
                <a:ea typeface="Meiryo"/>
                <a:cs typeface="Meiryo"/>
                <a:sym typeface="Meiryo"/>
              </a:rPr>
              <a:t>　http://www.ryuzee.com</a:t>
            </a:r>
            <a:endParaRPr sz="1000">
              <a:solidFill>
                <a:schemeClr val="dk1"/>
              </a:solidFill>
              <a:latin typeface="Meiryo"/>
              <a:ea typeface="Meiryo"/>
              <a:cs typeface="Meiryo"/>
              <a:sym typeface="Meiryo"/>
            </a:endParaRPr>
          </a:p>
        </p:txBody>
      </p:sp>
      <p:pic>
        <p:nvPicPr>
          <p:cNvPr id="58" name="Google Shape;58;p4"/>
          <p:cNvPicPr preferRelativeResize="0"/>
          <p:nvPr/>
        </p:nvPicPr>
        <p:blipFill rotWithShape="1">
          <a:blip r:embed="rId4">
            <a:alphaModFix/>
          </a:blip>
          <a:srcRect b="0" l="0" r="0" t="0"/>
          <a:stretch/>
        </p:blipFill>
        <p:spPr>
          <a:xfrm>
            <a:off x="8670859" y="6035116"/>
            <a:ext cx="1128713" cy="186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5"/>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3.役割（ロール）</a:t>
            </a:r>
            <a:endParaRPr/>
          </a:p>
        </p:txBody>
      </p:sp>
      <p:sp>
        <p:nvSpPr>
          <p:cNvPr id="64" name="Google Shape;64;p5"/>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65" name="Google Shape;65;p5"/>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graphicFrame>
        <p:nvGraphicFramePr>
          <p:cNvPr id="66" name="Google Shape;66;p5"/>
          <p:cNvGraphicFramePr/>
          <p:nvPr/>
        </p:nvGraphicFramePr>
        <p:xfrm>
          <a:off x="356225" y="853622"/>
          <a:ext cx="3000000" cy="3000000"/>
        </p:xfrm>
        <a:graphic>
          <a:graphicData uri="http://schemas.openxmlformats.org/drawingml/2006/table">
            <a:tbl>
              <a:tblPr>
                <a:noFill/>
                <a:tableStyleId>{AC67423A-6705-4073-A4D7-7D98BCB373F3}</a:tableStyleId>
              </a:tblPr>
              <a:tblGrid>
                <a:gridCol w="2000225"/>
                <a:gridCol w="6720875"/>
                <a:gridCol w="2810275"/>
              </a:tblGrid>
              <a:tr h="686125">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役割</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概要</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主なタスク</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1554950">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プロダクトオーナー</a:t>
                      </a:r>
                      <a:endParaRPr/>
                    </a:p>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（PO）</a:t>
                      </a:r>
                      <a:endParaRPr b="0" i="0" sz="14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10000"/>
                        </a:lnSpc>
                        <a:spcBef>
                          <a:spcPts val="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プロダクト（製品）の最終決定権を持ち、チームが生み出す成果物（プロダクト）の方向性を決める「舵取り役」となり、成功させる責任を持つ。</a:t>
                      </a:r>
                      <a:endParaRPr/>
                    </a:p>
                    <a:p>
                      <a:pPr indent="0" lvl="0" marL="0" marR="0" rtl="0" algn="l">
                        <a:lnSpc>
                          <a:spcPct val="110000"/>
                        </a:lnSpc>
                        <a:spcBef>
                          <a:spcPts val="30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そのため、開発チームに対してプロダクトが持つべき機能を説明し、サービスの目的を伝え、プロダクトのビジョンを示す役割を担う。</a:t>
                      </a:r>
                      <a:endParaRPr/>
                    </a:p>
                    <a:p>
                      <a:pPr indent="0" lvl="0" marL="0" marR="0" rtl="0" algn="l">
                        <a:lnSpc>
                          <a:spcPct val="110000"/>
                        </a:lnSpc>
                        <a:spcBef>
                          <a:spcPts val="30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プロダクトバックログの管理者となり、バックログへの追加、削除、順位づけの決定権を持つ。</a:t>
                      </a:r>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171450" lvl="0" marL="171450" marR="0" rtl="0" algn="just">
                        <a:lnSpc>
                          <a:spcPct val="120000"/>
                        </a:lnSpc>
                        <a:spcBef>
                          <a:spcPts val="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プロダクトバックログの管理</a:t>
                      </a:r>
                      <a:endParaRPr b="0" sz="1200" u="none" cap="none" strike="noStrike">
                        <a:solidFill>
                          <a:schemeClr val="dk1"/>
                        </a:solidFill>
                        <a:latin typeface="Meiryo"/>
                        <a:ea typeface="Meiryo"/>
                        <a:cs typeface="Meiryo"/>
                        <a:sym typeface="Meiryo"/>
                      </a:endParaRPr>
                    </a:p>
                    <a:p>
                      <a:pPr indent="-171450" lvl="0" marL="171450" marR="0" rtl="0" algn="just">
                        <a:lnSpc>
                          <a:spcPct val="120000"/>
                        </a:lnSpc>
                        <a:spcBef>
                          <a:spcPts val="60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プロダクトの要件の定義</a:t>
                      </a:r>
                      <a:endParaRPr b="0" sz="1200" u="none" cap="none" strike="noStrike">
                        <a:solidFill>
                          <a:schemeClr val="dk1"/>
                        </a:solidFill>
                        <a:latin typeface="Meiryo"/>
                        <a:ea typeface="Meiryo"/>
                        <a:cs typeface="Meiryo"/>
                        <a:sym typeface="Meiryo"/>
                      </a:endParaRPr>
                    </a:p>
                    <a:p>
                      <a:pPr indent="-171450" lvl="0" marL="171450" marR="0" rtl="0" algn="just">
                        <a:lnSpc>
                          <a:spcPct val="120000"/>
                        </a:lnSpc>
                        <a:spcBef>
                          <a:spcPts val="60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ステークホルダとの対話</a:t>
                      </a:r>
                      <a:endParaRPr b="0" sz="1200" u="none" cap="none" strike="noStrike">
                        <a:solidFill>
                          <a:schemeClr val="dk1"/>
                        </a:solidFill>
                        <a:latin typeface="Meiryo"/>
                        <a:ea typeface="Meiryo"/>
                        <a:cs typeface="Meiryo"/>
                        <a:sym typeface="Meiryo"/>
                      </a:endParaRPr>
                    </a:p>
                    <a:p>
                      <a:pPr indent="-171450" lvl="0" marL="171450" marR="0" rtl="0" algn="just">
                        <a:lnSpc>
                          <a:spcPct val="120000"/>
                        </a:lnSpc>
                        <a:spcBef>
                          <a:spcPts val="60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ステークホルダとスクラムチームの懸け橋</a:t>
                      </a:r>
                      <a:endParaRPr b="0" sz="12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727025">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スクラムマスター</a:t>
                      </a:r>
                      <a:endParaRPr/>
                    </a:p>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（SM）</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10000"/>
                        </a:lnSpc>
                        <a:spcBef>
                          <a:spcPts val="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スクラムマスターはスクラム全体を円滑に回すことに責任を持ち、開発チームが抱えている課題、問題を解決に導くキーパーソンである。</a:t>
                      </a:r>
                      <a:endParaRPr/>
                    </a:p>
                    <a:p>
                      <a:pPr indent="0" lvl="0" marL="0" marR="0" rtl="0" algn="l">
                        <a:lnSpc>
                          <a:spcPct val="110000"/>
                        </a:lnSpc>
                        <a:spcBef>
                          <a:spcPts val="30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スクラムチーム全体をマネジメントするがコントロール型の管理を行うのではなく、サーバントリーダー（奉仕型リーダ）としてチームを支援し、開発チームを外部の割り込みから守り、チームの障害を取り除くために外部との交渉を行う。</a:t>
                      </a:r>
                      <a:endParaRPr/>
                    </a:p>
                    <a:p>
                      <a:pPr indent="0" lvl="0" marL="0" marR="0" rtl="0" algn="l">
                        <a:lnSpc>
                          <a:spcPct val="110000"/>
                        </a:lnSpc>
                        <a:spcBef>
                          <a:spcPts val="30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また、スクラムチーム全体が自律的に協働できるように場作りをするファシリテーター的な役割を担う。</a:t>
                      </a:r>
                      <a:endParaRPr b="0" sz="12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171450" lvl="0" marL="171450" marR="0" rtl="0" algn="just">
                        <a:lnSpc>
                          <a:spcPct val="120000"/>
                        </a:lnSpc>
                        <a:spcBef>
                          <a:spcPts val="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スクラムチームの課題解決推進</a:t>
                      </a:r>
                      <a:endParaRPr b="0" sz="1200" u="none" cap="none" strike="noStrike">
                        <a:solidFill>
                          <a:schemeClr val="dk1"/>
                        </a:solidFill>
                        <a:latin typeface="Meiryo"/>
                        <a:ea typeface="Meiryo"/>
                        <a:cs typeface="Meiryo"/>
                        <a:sym typeface="Meiryo"/>
                      </a:endParaRPr>
                    </a:p>
                    <a:p>
                      <a:pPr indent="-171450" lvl="0" marL="171450" marR="0" rtl="0" algn="just">
                        <a:lnSpc>
                          <a:spcPct val="120000"/>
                        </a:lnSpc>
                        <a:spcBef>
                          <a:spcPts val="60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PO、開発チームのサポート</a:t>
                      </a:r>
                      <a:endParaRPr b="0" sz="1200" u="none" cap="none" strike="noStrike">
                        <a:solidFill>
                          <a:schemeClr val="dk1"/>
                        </a:solidFill>
                        <a:latin typeface="Meiryo"/>
                        <a:ea typeface="Meiryo"/>
                        <a:cs typeface="Meiryo"/>
                        <a:sym typeface="Meiryo"/>
                      </a:endParaRPr>
                    </a:p>
                    <a:p>
                      <a:pPr indent="-171450" lvl="0" marL="171450" marR="0" rtl="0" algn="just">
                        <a:lnSpc>
                          <a:spcPct val="120000"/>
                        </a:lnSpc>
                        <a:spcBef>
                          <a:spcPts val="60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チーム内外の組織間調停(ファシリテーション)</a:t>
                      </a:r>
                      <a:endParaRPr b="0" sz="12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702000">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開発チーム</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2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実際に開発を行うチームのことで開発者を指す。</a:t>
                      </a:r>
                      <a:endParaRPr/>
                    </a:p>
                    <a:p>
                      <a:pPr indent="0" lvl="0" marL="0" marR="0" rtl="0" algn="l">
                        <a:lnSpc>
                          <a:spcPct val="120000"/>
                        </a:lnSpc>
                        <a:spcBef>
                          <a:spcPts val="60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従来型のように役割ごとにタスク決まっているものではなく、アーキテクト、デザイナー、プログラマー、テスターなど明示的な区分はなく、それぞれが持ち得るスキルセットを用いて自律的に行動する。</a:t>
                      </a:r>
                      <a:endParaRPr/>
                    </a:p>
                    <a:p>
                      <a:pPr indent="0" lvl="0" marL="0" marR="0" rtl="0" algn="l">
                        <a:lnSpc>
                          <a:spcPct val="120000"/>
                        </a:lnSpc>
                        <a:spcBef>
                          <a:spcPts val="60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開発チームは、プロダクトバックログの項目を完了状態にしていき、プロダクトの価値を高めていくことに責任を持つ。</a:t>
                      </a:r>
                      <a:endParaRPr b="0" sz="12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171450" lvl="0" marL="171450" marR="0" rtl="0" algn="just">
                        <a:lnSpc>
                          <a:spcPct val="120000"/>
                        </a:lnSpc>
                        <a:spcBef>
                          <a:spcPts val="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開発</a:t>
                      </a:r>
                      <a:endParaRPr b="0" sz="1200" u="none" cap="none" strike="noStrike">
                        <a:solidFill>
                          <a:schemeClr val="dk1"/>
                        </a:solidFill>
                        <a:latin typeface="Meiryo"/>
                        <a:ea typeface="Meiryo"/>
                        <a:cs typeface="Meiryo"/>
                        <a:sym typeface="Meiryo"/>
                      </a:endParaRPr>
                    </a:p>
                    <a:p>
                      <a:pPr indent="-171450" lvl="0" marL="171450" marR="0" rtl="0" algn="just">
                        <a:lnSpc>
                          <a:spcPct val="120000"/>
                        </a:lnSpc>
                        <a:spcBef>
                          <a:spcPts val="60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プロダクトバックログの追加</a:t>
                      </a:r>
                      <a:endParaRPr b="0" sz="1200" u="none" cap="none" strike="noStrike">
                        <a:solidFill>
                          <a:schemeClr val="dk1"/>
                        </a:solidFill>
                        <a:latin typeface="Meiryo"/>
                        <a:ea typeface="Meiryo"/>
                        <a:cs typeface="Meiryo"/>
                        <a:sym typeface="Meiryo"/>
                      </a:endParaRPr>
                    </a:p>
                    <a:p>
                      <a:pPr indent="-171450" lvl="0" marL="171450" marR="0" rtl="0" algn="just">
                        <a:lnSpc>
                          <a:spcPct val="120000"/>
                        </a:lnSpc>
                        <a:spcBef>
                          <a:spcPts val="600"/>
                        </a:spcBef>
                        <a:spcAft>
                          <a:spcPts val="0"/>
                        </a:spcAft>
                        <a:buClr>
                          <a:schemeClr val="dk1"/>
                        </a:buClr>
                        <a:buSzPts val="1200"/>
                        <a:buFont typeface="Noto Sans Symbols"/>
                        <a:buChar char="●"/>
                      </a:pPr>
                      <a:r>
                        <a:rPr b="0" lang="ja-JP" sz="1200" u="none" cap="none" strike="noStrike">
                          <a:solidFill>
                            <a:schemeClr val="dk1"/>
                          </a:solidFill>
                          <a:latin typeface="Meiryo"/>
                          <a:ea typeface="Meiryo"/>
                          <a:cs typeface="Meiryo"/>
                          <a:sym typeface="Meiryo"/>
                        </a:rPr>
                        <a:t>課題リストの追加</a:t>
                      </a:r>
                      <a:endParaRPr b="0" sz="12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4.体制表</a:t>
            </a:r>
            <a:endParaRPr/>
          </a:p>
        </p:txBody>
      </p:sp>
      <p:sp>
        <p:nvSpPr>
          <p:cNvPr id="72" name="Google Shape;72;p6"/>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73" name="Google Shape;73;p6"/>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graphicFrame>
        <p:nvGraphicFramePr>
          <p:cNvPr id="74" name="Google Shape;74;p6"/>
          <p:cNvGraphicFramePr/>
          <p:nvPr/>
        </p:nvGraphicFramePr>
        <p:xfrm>
          <a:off x="356226" y="825360"/>
          <a:ext cx="3000000" cy="3000000"/>
        </p:xfrm>
        <a:graphic>
          <a:graphicData uri="http://schemas.openxmlformats.org/drawingml/2006/table">
            <a:tbl>
              <a:tblPr>
                <a:noFill/>
                <a:tableStyleId>{AC67423A-6705-4073-A4D7-7D98BCB373F3}</a:tableStyleId>
              </a:tblPr>
              <a:tblGrid>
                <a:gridCol w="1997000"/>
                <a:gridCol w="6710075"/>
                <a:gridCol w="2805750"/>
              </a:tblGrid>
              <a:tr h="753875">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役割</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概要</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備考</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901575">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プロダクトオーナー</a:t>
                      </a:r>
                      <a:endParaRPr b="0" i="0" sz="14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10000"/>
                        </a:lnSpc>
                        <a:spcBef>
                          <a:spcPts val="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はなさく生命保険株式会社</a:t>
                      </a:r>
                      <a:endParaRPr b="0" i="0" sz="1200" u="none" cap="none" strike="noStrike">
                        <a:solidFill>
                          <a:schemeClr val="dk1"/>
                        </a:solidFill>
                        <a:latin typeface="Meiryo"/>
                        <a:ea typeface="Meiryo"/>
                        <a:cs typeface="Meiryo"/>
                        <a:sym typeface="Meiryo"/>
                      </a:endParaRPr>
                    </a:p>
                    <a:p>
                      <a:pPr indent="0" lvl="0" marL="0" marR="0" rtl="0" algn="l">
                        <a:lnSpc>
                          <a:spcPct val="110000"/>
                        </a:lnSpc>
                        <a:spcBef>
                          <a:spcPts val="30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　ＣＳ戦略部 課長補佐 渡邉 佑亮</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95250" lvl="0" marL="171450" marR="0" rtl="0" algn="just">
                        <a:lnSpc>
                          <a:spcPct val="120000"/>
                        </a:lnSpc>
                        <a:spcBef>
                          <a:spcPts val="0"/>
                        </a:spcBef>
                        <a:spcAft>
                          <a:spcPts val="0"/>
                        </a:spcAft>
                        <a:buClr>
                          <a:schemeClr val="dk1"/>
                        </a:buClr>
                        <a:buSzPts val="1200"/>
                        <a:buFont typeface="Noto Sans Symbols"/>
                        <a:buNone/>
                      </a:pPr>
                      <a:r>
                        <a:t/>
                      </a:r>
                      <a:endParaRPr b="0" sz="12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930300">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スクラムマスター</a:t>
                      </a:r>
                      <a:endParaRPr b="0" i="0" sz="14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10000"/>
                        </a:lnSpc>
                        <a:spcBef>
                          <a:spcPts val="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Sasuke Financial Lab株式会社</a:t>
                      </a:r>
                      <a:endParaRPr b="0" i="0" sz="1200" u="none" cap="none" strike="noStrike">
                        <a:solidFill>
                          <a:schemeClr val="dk1"/>
                        </a:solidFill>
                        <a:latin typeface="Meiryo"/>
                        <a:ea typeface="Meiryo"/>
                        <a:cs typeface="Meiryo"/>
                        <a:sym typeface="Meiryo"/>
                      </a:endParaRPr>
                    </a:p>
                    <a:p>
                      <a:pPr indent="0" lvl="0" marL="0" marR="0" rtl="0" algn="l">
                        <a:lnSpc>
                          <a:spcPct val="110000"/>
                        </a:lnSpc>
                        <a:spcBef>
                          <a:spcPts val="30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　保険DX本部 白石 一郎</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95250" lvl="0" marL="171450" marR="0" rtl="0" algn="just">
                        <a:lnSpc>
                          <a:spcPct val="120000"/>
                        </a:lnSpc>
                        <a:spcBef>
                          <a:spcPts val="0"/>
                        </a:spcBef>
                        <a:spcAft>
                          <a:spcPts val="0"/>
                        </a:spcAft>
                        <a:buClr>
                          <a:schemeClr val="dk1"/>
                        </a:buClr>
                        <a:buSzPts val="1200"/>
                        <a:buFont typeface="Noto Sans Symbols"/>
                        <a:buNone/>
                      </a:pPr>
                      <a:r>
                        <a:t/>
                      </a:r>
                      <a:endParaRPr b="0" sz="12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809350">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開発チーム</a:t>
                      </a:r>
                      <a:endParaRPr b="0" i="0" sz="1400" u="none" cap="none" strike="noStrike">
                        <a:solidFill>
                          <a:schemeClr val="dk1"/>
                        </a:solidFill>
                        <a:latin typeface="Meiryo"/>
                        <a:ea typeface="Meiryo"/>
                        <a:cs typeface="Meiryo"/>
                        <a:sym typeface="Meiryo"/>
                      </a:endParaRPr>
                    </a:p>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（サスケ）</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2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・木部　洸一　</a:t>
                      </a:r>
                      <a:endParaRPr b="0" sz="1200" u="none" cap="none" strike="noStrike">
                        <a:solidFill>
                          <a:schemeClr val="dk1"/>
                        </a:solidFill>
                        <a:latin typeface="Meiryo"/>
                        <a:ea typeface="Meiryo"/>
                        <a:cs typeface="Meiryo"/>
                        <a:sym typeface="Meiryo"/>
                      </a:endParaRPr>
                    </a:p>
                    <a:p>
                      <a:pPr indent="0" lvl="0" marL="0" marR="0" rtl="0" algn="l">
                        <a:lnSpc>
                          <a:spcPct val="120000"/>
                        </a:lnSpc>
                        <a:spcBef>
                          <a:spcPts val="60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・木下　祐一</a:t>
                      </a:r>
                      <a:endParaRPr b="0" sz="1200" u="none" cap="none" strike="noStrike">
                        <a:solidFill>
                          <a:schemeClr val="dk1"/>
                        </a:solidFill>
                        <a:latin typeface="Meiryo"/>
                        <a:ea typeface="Meiryo"/>
                        <a:cs typeface="Meiryo"/>
                        <a:sym typeface="Meiryo"/>
                      </a:endParaRPr>
                    </a:p>
                    <a:p>
                      <a:pPr indent="0" lvl="0" marL="0" marR="0" rtl="0" algn="l">
                        <a:lnSpc>
                          <a:spcPct val="120000"/>
                        </a:lnSpc>
                        <a:spcBef>
                          <a:spcPts val="60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・大橋　貴良</a:t>
                      </a:r>
                      <a:endParaRPr b="0" sz="1200" u="none" cap="none" strike="noStrike">
                        <a:solidFill>
                          <a:schemeClr val="dk1"/>
                        </a:solidFill>
                        <a:latin typeface="Meiryo"/>
                        <a:ea typeface="Meiryo"/>
                        <a:cs typeface="Meiryo"/>
                        <a:sym typeface="Meiryo"/>
                      </a:endParaRPr>
                    </a:p>
                    <a:p>
                      <a:pPr indent="0" lvl="0" marL="0" marR="0" rtl="0" algn="l">
                        <a:lnSpc>
                          <a:spcPct val="120000"/>
                        </a:lnSpc>
                        <a:spcBef>
                          <a:spcPts val="60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・須永　夏子</a:t>
                      </a:r>
                      <a:endParaRPr b="0" sz="1200" u="none" cap="none" strike="noStrike">
                        <a:solidFill>
                          <a:schemeClr val="dk1"/>
                        </a:solidFill>
                        <a:latin typeface="Meiryo"/>
                        <a:ea typeface="Meiryo"/>
                        <a:cs typeface="Meiryo"/>
                        <a:sym typeface="Meiryo"/>
                      </a:endParaRPr>
                    </a:p>
                    <a:p>
                      <a:pPr indent="0" lvl="0" marL="0" marR="0" rtl="0" algn="l">
                        <a:lnSpc>
                          <a:spcPct val="120000"/>
                        </a:lnSpc>
                        <a:spcBef>
                          <a:spcPts val="60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・江澤　大輔</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他（8名）</a:t>
                      </a:r>
                      <a:endParaRPr b="0" sz="1200" u="none" cap="none" strike="noStrike">
                        <a:solidFill>
                          <a:schemeClr val="dk1"/>
                        </a:solidFill>
                        <a:latin typeface="Meiryo"/>
                        <a:ea typeface="Meiryo"/>
                        <a:cs typeface="Meiryo"/>
                        <a:sym typeface="Meiryo"/>
                      </a:endParaRPr>
                    </a:p>
                    <a:p>
                      <a:pPr indent="0" lvl="0" marL="0" marR="0" rtl="0" algn="just">
                        <a:lnSpc>
                          <a:spcPct val="120000"/>
                        </a:lnSpc>
                        <a:spcBef>
                          <a:spcPts val="60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＋外部委託先</a:t>
                      </a:r>
                      <a:endParaRPr b="0" sz="12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5.成果物定義</a:t>
            </a:r>
            <a:endParaRPr/>
          </a:p>
        </p:txBody>
      </p:sp>
      <p:sp>
        <p:nvSpPr>
          <p:cNvPr id="80" name="Google Shape;80;p7"/>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81" name="Google Shape;81;p7"/>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graphicFrame>
        <p:nvGraphicFramePr>
          <p:cNvPr id="82" name="Google Shape;82;p7"/>
          <p:cNvGraphicFramePr/>
          <p:nvPr/>
        </p:nvGraphicFramePr>
        <p:xfrm>
          <a:off x="356226" y="825360"/>
          <a:ext cx="3000000" cy="3000000"/>
        </p:xfrm>
        <a:graphic>
          <a:graphicData uri="http://schemas.openxmlformats.org/drawingml/2006/table">
            <a:tbl>
              <a:tblPr>
                <a:noFill/>
                <a:tableStyleId>{AC67423A-6705-4073-A4D7-7D98BCB373F3}</a:tableStyleId>
              </a:tblPr>
              <a:tblGrid>
                <a:gridCol w="1997000"/>
                <a:gridCol w="2391050"/>
                <a:gridCol w="7124800"/>
              </a:tblGrid>
              <a:tr h="753875">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分類</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成果物</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概要</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177800">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詳細設計</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10000"/>
                        </a:lnSpc>
                        <a:spcBef>
                          <a:spcPts val="0"/>
                        </a:spcBef>
                        <a:spcAft>
                          <a:spcPts val="0"/>
                        </a:spcAft>
                        <a:buClr>
                          <a:schemeClr val="dk1"/>
                        </a:buClr>
                        <a:buSzPts val="1200"/>
                        <a:buFont typeface="Meiryo"/>
                        <a:buNone/>
                      </a:pPr>
                      <a:r>
                        <a:rPr b="0" i="0" lang="ja-JP" sz="1200" u="none" cap="none" strike="noStrike">
                          <a:solidFill>
                            <a:schemeClr val="dk1"/>
                          </a:solidFill>
                          <a:latin typeface="Meiryo"/>
                          <a:ea typeface="Meiryo"/>
                          <a:cs typeface="Meiryo"/>
                          <a:sym typeface="Meiryo"/>
                        </a:rPr>
                        <a:t>詳細設計書</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本件システム機能要件および非機能要件をとりまとめた文書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15825">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実装</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1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プログラムファイル</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本件システムが動作するに必要なプログラムファイル群</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624050">
                <a:tc rowSpan="3">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単体テスト</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1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単体テスト計画書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本件システムに必要な個々のプログラムが期待通り動作するかを評価するため、テストの目的や範囲の文書化および、その計画を記す文書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21450">
                <a:tc vMerge="1"/>
                <a:tc>
                  <a:txBody>
                    <a:bodyPr/>
                    <a:lstStyle/>
                    <a:p>
                      <a:pPr indent="0" lvl="0" marL="0" marR="0" rtl="0" algn="l">
                        <a:lnSpc>
                          <a:spcPct val="11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単体テスト仕様書兼結果書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個々のプログラムのテスト項目と期待結果を記載する仕様書とその結果の評価を記載した文書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70650">
                <a:tc vMerge="1"/>
                <a:tc>
                  <a:txBody>
                    <a:bodyPr/>
                    <a:lstStyle/>
                    <a:p>
                      <a:pPr indent="0" lvl="0" marL="0" marR="0" rtl="0" algn="l">
                        <a:lnSpc>
                          <a:spcPct val="11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単体テスト結果報告書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単体テスト結果より傾向を分析し、対応必要事項を記載した文書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639200">
                <a:tc rowSpan="3">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結合テスト</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1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結合テスト計画書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本件システムに必要な個々のプログラムを組み合わせたときに、期待通り動作するかを評価するテストの目的や範囲の文書化および、その計画を記す文書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556600">
                <a:tc vMerge="1"/>
                <a:tc>
                  <a:txBody>
                    <a:bodyPr/>
                    <a:lstStyle/>
                    <a:p>
                      <a:pPr indent="0" lvl="0" marL="0" marR="0" rtl="0" algn="l">
                        <a:lnSpc>
                          <a:spcPct val="11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結合テスト仕様書兼結果書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個々のプログラムを組み合わせた際のテスト項目と期待結果を記載した仕様書と、その結果の評価を記載した文書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19150">
                <a:tc vMerge="1"/>
                <a:tc>
                  <a:txBody>
                    <a:bodyPr/>
                    <a:lstStyle/>
                    <a:p>
                      <a:pPr indent="0" lvl="0" marL="0" marR="0" rtl="0" algn="l">
                        <a:lnSpc>
                          <a:spcPct val="11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結合テスト結果報告書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結合テスト結果より傾向を分析し、対応必要事項を記載した文書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77800">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PJ管理</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l">
                        <a:lnSpc>
                          <a:spcPct val="110000"/>
                        </a:lnSpc>
                        <a:spcBef>
                          <a:spcPts val="0"/>
                        </a:spcBef>
                        <a:spcAft>
                          <a:spcPts val="0"/>
                        </a:spcAft>
                        <a:buClr>
                          <a:schemeClr val="dk1"/>
                        </a:buClr>
                        <a:buSzPts val="1200"/>
                        <a:buFont typeface="Meiryo"/>
                        <a:buNone/>
                      </a:pPr>
                      <a:r>
                        <a:rPr b="0" lang="ja-JP" sz="1200" u="none" cap="none" strike="noStrike">
                          <a:solidFill>
                            <a:schemeClr val="dk1"/>
                          </a:solidFill>
                          <a:latin typeface="Meiryo"/>
                          <a:ea typeface="Meiryo"/>
                          <a:cs typeface="Meiryo"/>
                          <a:sym typeface="Meiryo"/>
                        </a:rPr>
                        <a:t>プロダクトバックログ</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dk1"/>
                        </a:buClr>
                        <a:buSzPts val="1200"/>
                        <a:buFont typeface="Noto Sans Symbols"/>
                        <a:buNone/>
                      </a:pPr>
                      <a:r>
                        <a:rPr b="0" lang="ja-JP" sz="1200" u="none" cap="none" strike="noStrike">
                          <a:solidFill>
                            <a:schemeClr val="dk1"/>
                          </a:solidFill>
                          <a:latin typeface="Meiryo"/>
                          <a:ea typeface="Meiryo"/>
                          <a:cs typeface="Meiryo"/>
                          <a:sym typeface="Meiryo"/>
                        </a:rPr>
                        <a:t>本件システムに関する要求事項およびその優先順位等をリスト化した文書</a:t>
                      </a:r>
                      <a:endParaRPr b="0" sz="1200" u="none" cap="none" strike="noStrike">
                        <a:solidFill>
                          <a:schemeClr val="dk1"/>
                        </a:solidFill>
                        <a:latin typeface="Meiryo"/>
                        <a:ea typeface="Meiryo"/>
                        <a:cs typeface="Meiryo"/>
                        <a:sym typeface="Meiryo"/>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6.変更可能要素</a:t>
            </a:r>
            <a:endParaRPr/>
          </a:p>
        </p:txBody>
      </p:sp>
      <p:sp>
        <p:nvSpPr>
          <p:cNvPr id="88" name="Google Shape;88;p8"/>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89" name="Google Shape;89;p8"/>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graphicFrame>
        <p:nvGraphicFramePr>
          <p:cNvPr id="90" name="Google Shape;90;p8"/>
          <p:cNvGraphicFramePr/>
          <p:nvPr/>
        </p:nvGraphicFramePr>
        <p:xfrm>
          <a:off x="356225" y="2081887"/>
          <a:ext cx="3000000" cy="3000000"/>
        </p:xfrm>
        <a:graphic>
          <a:graphicData uri="http://schemas.openxmlformats.org/drawingml/2006/table">
            <a:tbl>
              <a:tblPr>
                <a:noFill/>
                <a:tableStyleId>{AC67423A-6705-4073-A4D7-7D98BCB373F3}</a:tableStyleId>
              </a:tblPr>
              <a:tblGrid>
                <a:gridCol w="2640525"/>
                <a:gridCol w="8872325"/>
              </a:tblGrid>
              <a:tr h="518950">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変更可能要素</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20000"/>
                        </a:lnSpc>
                        <a:spcBef>
                          <a:spcPts val="0"/>
                        </a:spcBef>
                        <a:spcAft>
                          <a:spcPts val="0"/>
                        </a:spcAft>
                        <a:buClr>
                          <a:schemeClr val="dk1"/>
                        </a:buClr>
                        <a:buSzPts val="1600"/>
                        <a:buFont typeface="Meiryo"/>
                        <a:buNone/>
                      </a:pPr>
                      <a:r>
                        <a:rPr b="1" i="0" lang="ja-JP" sz="1600" u="none" cap="none" strike="noStrike">
                          <a:solidFill>
                            <a:schemeClr val="dk1"/>
                          </a:solidFill>
                          <a:latin typeface="Meiryo"/>
                          <a:ea typeface="Meiryo"/>
                          <a:cs typeface="Meiryo"/>
                          <a:sym typeface="Meiryo"/>
                        </a:rPr>
                        <a:t>概要</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1090900">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画面導線に影響の無いもの</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285750" lvl="0" marL="285750" marR="0" rtl="0" algn="l">
                        <a:lnSpc>
                          <a:spcPct val="110000"/>
                        </a:lnSpc>
                        <a:spcBef>
                          <a:spcPts val="0"/>
                        </a:spcBef>
                        <a:spcAft>
                          <a:spcPts val="0"/>
                        </a:spcAft>
                        <a:buClr>
                          <a:schemeClr val="dk1"/>
                        </a:buClr>
                        <a:buSzPts val="1400"/>
                        <a:buFont typeface="Noto Sans Symbols"/>
                        <a:buChar char="✔"/>
                      </a:pPr>
                      <a:r>
                        <a:rPr b="0" i="0" lang="ja-JP" sz="1400" u="none" cap="none" strike="noStrike">
                          <a:solidFill>
                            <a:schemeClr val="dk1"/>
                          </a:solidFill>
                          <a:latin typeface="Meiryo"/>
                          <a:ea typeface="Meiryo"/>
                          <a:cs typeface="Meiryo"/>
                          <a:sym typeface="Meiryo"/>
                        </a:rPr>
                        <a:t>画面の見た目や変更に関わるものに関してはアジャイルでの変更可能とする。</a:t>
                      </a:r>
                      <a:endParaRPr b="0" i="0" sz="1400" u="none" cap="none" strike="noStrike">
                        <a:solidFill>
                          <a:schemeClr val="dk1"/>
                        </a:solidFill>
                        <a:latin typeface="Meiryo"/>
                        <a:ea typeface="Meiryo"/>
                        <a:cs typeface="Meiryo"/>
                        <a:sym typeface="Meiryo"/>
                      </a:endParaRPr>
                    </a:p>
                    <a:p>
                      <a:pPr indent="-285750" lvl="0" marL="285750" marR="0" rtl="0" algn="l">
                        <a:lnSpc>
                          <a:spcPct val="110000"/>
                        </a:lnSpc>
                        <a:spcBef>
                          <a:spcPts val="300"/>
                        </a:spcBef>
                        <a:spcAft>
                          <a:spcPts val="0"/>
                        </a:spcAft>
                        <a:buClr>
                          <a:schemeClr val="dk1"/>
                        </a:buClr>
                        <a:buSzPts val="1400"/>
                        <a:buFont typeface="Noto Sans Symbols"/>
                        <a:buChar char="✔"/>
                      </a:pPr>
                      <a:r>
                        <a:rPr b="0" i="0" lang="ja-JP" sz="1400" u="none" cap="none" strike="noStrike">
                          <a:solidFill>
                            <a:schemeClr val="dk1"/>
                          </a:solidFill>
                          <a:latin typeface="Meiryo"/>
                          <a:ea typeface="Meiryo"/>
                          <a:cs typeface="Meiryo"/>
                          <a:sym typeface="Meiryo"/>
                        </a:rPr>
                        <a:t>項目名の変更、文章の変更、画面内に閉じた項目の順位に関してはアジャイルでの変更可能とする。</a:t>
                      </a:r>
                      <a:endParaRPr b="0" i="0" sz="1400" u="none" cap="none" strike="noStrike">
                        <a:solidFill>
                          <a:schemeClr val="dk1"/>
                        </a:solidFill>
                        <a:latin typeface="Meiryo"/>
                        <a:ea typeface="Meiryo"/>
                        <a:cs typeface="Meiryo"/>
                        <a:sym typeface="Meiryo"/>
                      </a:endParaRPr>
                    </a:p>
                    <a:p>
                      <a:pPr indent="-285750" lvl="0" marL="285750" marR="0" rtl="0" algn="l">
                        <a:lnSpc>
                          <a:spcPct val="110000"/>
                        </a:lnSpc>
                        <a:spcBef>
                          <a:spcPts val="300"/>
                        </a:spcBef>
                        <a:spcAft>
                          <a:spcPts val="0"/>
                        </a:spcAft>
                        <a:buClr>
                          <a:schemeClr val="dk1"/>
                        </a:buClr>
                        <a:buSzPts val="1400"/>
                        <a:buFont typeface="Noto Sans Symbols"/>
                        <a:buChar char="✔"/>
                      </a:pPr>
                      <a:r>
                        <a:rPr b="0" i="0" lang="ja-JP" sz="1400" u="none" cap="none" strike="noStrike">
                          <a:solidFill>
                            <a:schemeClr val="dk1"/>
                          </a:solidFill>
                          <a:latin typeface="Meiryo"/>
                          <a:ea typeface="Meiryo"/>
                          <a:cs typeface="Meiryo"/>
                          <a:sym typeface="Meiryo"/>
                        </a:rPr>
                        <a:t>ただし、複数画面を横断した大幅なデザイン変更の場合は、協議の上変更管理対象とする。</a:t>
                      </a:r>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038750">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基幹システムとの連携に</a:t>
                      </a:r>
                      <a:endParaRPr b="0" i="0" sz="1400" u="none" cap="none" strike="noStrike">
                        <a:solidFill>
                          <a:schemeClr val="dk1"/>
                        </a:solidFill>
                        <a:latin typeface="Meiryo"/>
                        <a:ea typeface="Meiryo"/>
                        <a:cs typeface="Meiryo"/>
                        <a:sym typeface="Meiryo"/>
                      </a:endParaRPr>
                    </a:p>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必要な項目</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285750" lvl="0" marL="285750" marR="0" rtl="0" algn="l">
                        <a:lnSpc>
                          <a:spcPct val="110000"/>
                        </a:lnSpc>
                        <a:spcBef>
                          <a:spcPts val="0"/>
                        </a:spcBef>
                        <a:spcAft>
                          <a:spcPts val="0"/>
                        </a:spcAft>
                        <a:buClr>
                          <a:schemeClr val="dk1"/>
                        </a:buClr>
                        <a:buSzPts val="1400"/>
                        <a:buFont typeface="Noto Sans Symbols"/>
                        <a:buChar char="✔"/>
                      </a:pPr>
                      <a:r>
                        <a:rPr b="0" lang="ja-JP" sz="1400" u="none" cap="none" strike="noStrike">
                          <a:solidFill>
                            <a:schemeClr val="dk1"/>
                          </a:solidFill>
                          <a:latin typeface="Meiryo"/>
                          <a:ea typeface="Meiryo"/>
                          <a:cs typeface="Meiryo"/>
                          <a:sym typeface="Meiryo"/>
                        </a:rPr>
                        <a:t>基幹システムとの連携に必要な項目で、既存の入力内容から類推できるものについては変更可能とする。</a:t>
                      </a:r>
                      <a:endParaRPr b="0" sz="1400" u="none" cap="none" strike="noStrike">
                        <a:solidFill>
                          <a:schemeClr val="dk1"/>
                        </a:solidFill>
                        <a:latin typeface="Meiryo"/>
                        <a:ea typeface="Meiryo"/>
                        <a:cs typeface="Meiryo"/>
                        <a:sym typeface="Meiryo"/>
                      </a:endParaRPr>
                    </a:p>
                    <a:p>
                      <a:pPr indent="-285750" lvl="0" marL="285750" marR="0" rtl="0" algn="l">
                        <a:lnSpc>
                          <a:spcPct val="110000"/>
                        </a:lnSpc>
                        <a:spcBef>
                          <a:spcPts val="300"/>
                        </a:spcBef>
                        <a:spcAft>
                          <a:spcPts val="0"/>
                        </a:spcAft>
                        <a:buClr>
                          <a:schemeClr val="dk1"/>
                        </a:buClr>
                        <a:buSzPts val="1400"/>
                        <a:buFont typeface="Noto Sans Symbols"/>
                        <a:buChar char="✔"/>
                      </a:pPr>
                      <a:r>
                        <a:rPr b="0" lang="ja-JP" sz="1400" u="none" cap="none" strike="noStrike">
                          <a:solidFill>
                            <a:schemeClr val="dk1"/>
                          </a:solidFill>
                          <a:latin typeface="Meiryo"/>
                          <a:ea typeface="Meiryo"/>
                          <a:cs typeface="Meiryo"/>
                          <a:sym typeface="Meiryo"/>
                        </a:rPr>
                        <a:t>ただし、既存の入力内容及び、受領しているドキュメントから類推できないものについては、協議の上変更管理対象とする。</a:t>
                      </a:r>
                      <a:endParaRPr b="0" sz="14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570400">
                <a:tc>
                  <a:txBody>
                    <a:bodyPr/>
                    <a:lstStyle/>
                    <a:p>
                      <a:pPr indent="0" lvl="0" marL="0" marR="0" rtl="0" algn="ctr">
                        <a:lnSpc>
                          <a:spcPct val="120000"/>
                        </a:lnSpc>
                        <a:spcBef>
                          <a:spcPts val="0"/>
                        </a:spcBef>
                        <a:spcAft>
                          <a:spcPts val="0"/>
                        </a:spcAft>
                        <a:buClr>
                          <a:schemeClr val="dk1"/>
                        </a:buClr>
                        <a:buSzPts val="1400"/>
                        <a:buFont typeface="Meiryo"/>
                        <a:buNone/>
                      </a:pPr>
                      <a:r>
                        <a:rPr b="0" i="0" lang="ja-JP" sz="1400" u="none" cap="none" strike="noStrike">
                          <a:solidFill>
                            <a:schemeClr val="dk1"/>
                          </a:solidFill>
                          <a:latin typeface="Meiryo"/>
                          <a:ea typeface="Meiryo"/>
                          <a:cs typeface="Meiryo"/>
                          <a:sym typeface="Meiryo"/>
                        </a:rPr>
                        <a:t>画面導線に影響するが、申込み者にとって、サービス利用の改善が図れるもの</a:t>
                      </a:r>
                      <a:endParaRPr/>
                    </a:p>
                  </a:txBody>
                  <a:tcPr marT="108000" marB="90000" marR="108000" marL="1080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285750" lvl="0" marL="285750" marR="0" rtl="0" algn="l">
                        <a:lnSpc>
                          <a:spcPct val="120000"/>
                        </a:lnSpc>
                        <a:spcBef>
                          <a:spcPts val="0"/>
                        </a:spcBef>
                        <a:spcAft>
                          <a:spcPts val="0"/>
                        </a:spcAft>
                        <a:buClr>
                          <a:schemeClr val="dk1"/>
                        </a:buClr>
                        <a:buSzPts val="1400"/>
                        <a:buFont typeface="Noto Sans Symbols"/>
                        <a:buChar char="✔"/>
                      </a:pPr>
                      <a:r>
                        <a:rPr b="0" lang="ja-JP" sz="1400" u="none" cap="none" strike="noStrike">
                          <a:solidFill>
                            <a:schemeClr val="dk1"/>
                          </a:solidFill>
                          <a:latin typeface="Meiryo"/>
                          <a:ea typeface="Meiryo"/>
                          <a:cs typeface="Meiryo"/>
                          <a:sym typeface="Meiryo"/>
                        </a:rPr>
                        <a:t>アジャイルで画面導線の見直しが必要となる変更は、後続のマイルストーン及びスケジュールに影響が発生することが懸念されるため、基本的には変更不可とする。</a:t>
                      </a:r>
                      <a:endParaRPr b="0" sz="1400" u="none" cap="none" strike="noStrike">
                        <a:solidFill>
                          <a:schemeClr val="dk1"/>
                        </a:solidFill>
                        <a:latin typeface="Meiryo"/>
                        <a:ea typeface="Meiryo"/>
                        <a:cs typeface="Meiryo"/>
                        <a:sym typeface="Meiryo"/>
                      </a:endParaRPr>
                    </a:p>
                    <a:p>
                      <a:pPr indent="-285750" lvl="0" marL="285750" marR="0" rtl="0" algn="l">
                        <a:lnSpc>
                          <a:spcPct val="120000"/>
                        </a:lnSpc>
                        <a:spcBef>
                          <a:spcPts val="600"/>
                        </a:spcBef>
                        <a:spcAft>
                          <a:spcPts val="0"/>
                        </a:spcAft>
                        <a:buClr>
                          <a:schemeClr val="dk1"/>
                        </a:buClr>
                        <a:buSzPts val="1400"/>
                        <a:buFont typeface="Noto Sans Symbols"/>
                        <a:buChar char="✔"/>
                      </a:pPr>
                      <a:r>
                        <a:rPr b="0" lang="ja-JP" sz="1400" u="none" cap="none" strike="noStrike">
                          <a:solidFill>
                            <a:schemeClr val="dk1"/>
                          </a:solidFill>
                          <a:latin typeface="Meiryo"/>
                          <a:ea typeface="Meiryo"/>
                          <a:cs typeface="Meiryo"/>
                          <a:sym typeface="Meiryo"/>
                        </a:rPr>
                        <a:t>ただし、該当の変更事項を検討するにあたって、サービス利用者にとって、サービス利用上の導線が改善され、サービス提供側にとってメリットが大きいと判断されるものについては変更可能とするが、影響範囲・対応工数を見積り、協議の上、対応要否を決定するものとする。</a:t>
                      </a:r>
                      <a:endParaRPr b="0" sz="1400" u="none" cap="none" strike="noStrike">
                        <a:solidFill>
                          <a:schemeClr val="dk1"/>
                        </a:solidFill>
                        <a:latin typeface="Meiryo"/>
                        <a:ea typeface="Meiryo"/>
                        <a:cs typeface="Meiryo"/>
                        <a:sym typeface="Meiryo"/>
                      </a:endParaRPr>
                    </a:p>
                  </a:txBody>
                  <a:tcPr marT="108000" marB="90000" marR="108000" marL="1080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
        <p:nvSpPr>
          <p:cNvPr id="91" name="Google Shape;91;p8"/>
          <p:cNvSpPr txBox="1"/>
          <p:nvPr/>
        </p:nvSpPr>
        <p:spPr>
          <a:xfrm>
            <a:off x="345223" y="843079"/>
            <a:ext cx="11523846" cy="1093060"/>
          </a:xfrm>
          <a:prstGeom prst="rect">
            <a:avLst/>
          </a:prstGeom>
          <a:noFill/>
          <a:ln>
            <a:noFill/>
          </a:ln>
        </p:spPr>
        <p:txBody>
          <a:bodyPr anchorCtr="0" anchor="t" bIns="45700" lIns="91425" spcFirstLastPara="1" rIns="91425" wrap="square" tIns="45700">
            <a:noAutofit/>
          </a:bodyPr>
          <a:lstStyle/>
          <a:p>
            <a:pPr indent="0" lvl="0" marL="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以下にアジャイル工程で変更可能とする範囲について示す。</a:t>
            </a:r>
            <a:endParaRPr/>
          </a:p>
          <a:p>
            <a:pPr indent="0" lvl="0" marL="0" marR="0" rtl="0" algn="l">
              <a:lnSpc>
                <a:spcPct val="155555"/>
              </a:lnSpc>
              <a:spcBef>
                <a:spcPts val="0"/>
              </a:spcBef>
              <a:spcAft>
                <a:spcPts val="0"/>
              </a:spcAft>
              <a:buClr>
                <a:schemeClr val="dk1"/>
              </a:buClr>
              <a:buSzPts val="1800"/>
              <a:buFont typeface="Arial"/>
              <a:buNone/>
            </a:pPr>
            <a:r>
              <a:rPr lang="ja-JP" sz="1800">
                <a:solidFill>
                  <a:schemeClr val="dk1"/>
                </a:solidFill>
                <a:latin typeface="Meiryo"/>
                <a:ea typeface="Meiryo"/>
                <a:cs typeface="Meiryo"/>
                <a:sym typeface="Meiryo"/>
              </a:rPr>
              <a:t>示されている以外の変更要素・範囲に関しては、後続のマイルストーンやスケジュールに大きな影響が発生する可能性があるため、変更管理等を含め協議の上、対応要否を決定するものとする。</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txBox="1"/>
          <p:nvPr>
            <p:ph type="title"/>
          </p:nvPr>
        </p:nvSpPr>
        <p:spPr>
          <a:xfrm>
            <a:off x="356225" y="182220"/>
            <a:ext cx="11512844" cy="515111"/>
          </a:xfrm>
          <a:prstGeom prst="rect">
            <a:avLst/>
          </a:prstGeom>
          <a:noFill/>
          <a:ln>
            <a:noFill/>
          </a:ln>
        </p:spPr>
        <p:txBody>
          <a:bodyPr anchorCtr="0" anchor="ctr" bIns="45700" lIns="0" spcFirstLastPara="1" rIns="144000" wrap="square" tIns="45700">
            <a:normAutofit fontScale="90000"/>
          </a:bodyPr>
          <a:lstStyle/>
          <a:p>
            <a:pPr indent="0" lvl="0" marL="0" rtl="0" algn="l">
              <a:lnSpc>
                <a:spcPct val="90000"/>
              </a:lnSpc>
              <a:spcBef>
                <a:spcPts val="0"/>
              </a:spcBef>
              <a:spcAft>
                <a:spcPts val="0"/>
              </a:spcAft>
              <a:buClr>
                <a:schemeClr val="dk1"/>
              </a:buClr>
              <a:buSzPct val="100000"/>
              <a:buFont typeface="Meiryo"/>
              <a:buNone/>
            </a:pPr>
            <a:r>
              <a:rPr lang="ja-JP"/>
              <a:t>7.事前準備タスク</a:t>
            </a:r>
            <a:endParaRPr/>
          </a:p>
        </p:txBody>
      </p:sp>
      <p:sp>
        <p:nvSpPr>
          <p:cNvPr id="97" name="Google Shape;97;p9"/>
          <p:cNvSpPr txBox="1"/>
          <p:nvPr>
            <p:ph idx="11" type="ftr"/>
          </p:nvPr>
        </p:nvSpPr>
        <p:spPr>
          <a:xfrm>
            <a:off x="9927431" y="6580204"/>
            <a:ext cx="1821983" cy="244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Sasuke Financial Lab株式会社</a:t>
            </a:r>
            <a:endParaRPr/>
          </a:p>
        </p:txBody>
      </p:sp>
      <p:sp>
        <p:nvSpPr>
          <p:cNvPr id="98" name="Google Shape;98;p9"/>
          <p:cNvSpPr txBox="1"/>
          <p:nvPr>
            <p:ph idx="12" type="sldNum"/>
          </p:nvPr>
        </p:nvSpPr>
        <p:spPr>
          <a:xfrm>
            <a:off x="11749414" y="6576221"/>
            <a:ext cx="442586" cy="281780"/>
          </a:xfrm>
          <a:prstGeom prst="rect">
            <a:avLst/>
          </a:prstGeom>
          <a:solidFill>
            <a:srgbClr val="33DD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ja-JP"/>
              <a:t>‹#›</a:t>
            </a:fld>
            <a:endParaRPr/>
          </a:p>
        </p:txBody>
      </p:sp>
      <p:sp>
        <p:nvSpPr>
          <p:cNvPr id="99" name="Google Shape;99;p9"/>
          <p:cNvSpPr txBox="1"/>
          <p:nvPr>
            <p:ph idx="1" type="body"/>
          </p:nvPr>
        </p:nvSpPr>
        <p:spPr>
          <a:xfrm>
            <a:off x="345223" y="781878"/>
            <a:ext cx="11523846" cy="568518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ja-JP" sz="2000"/>
              <a:t>＜プロダクトバックログ、スプリント関連＞</a:t>
            </a:r>
            <a:endParaRPr sz="2000"/>
          </a:p>
          <a:p>
            <a:pPr indent="-228600" lvl="0" marL="228600" rtl="0" algn="l">
              <a:lnSpc>
                <a:spcPct val="90000"/>
              </a:lnSpc>
              <a:spcBef>
                <a:spcPts val="1000"/>
              </a:spcBef>
              <a:spcAft>
                <a:spcPts val="0"/>
              </a:spcAft>
              <a:buClr>
                <a:schemeClr val="dk1"/>
              </a:buClr>
              <a:buSzPts val="2000"/>
              <a:buChar char="•"/>
            </a:pPr>
            <a:r>
              <a:rPr lang="ja-JP" sz="2000"/>
              <a:t>プロダクトバックログの合意</a:t>
            </a:r>
            <a:endParaRPr sz="2000"/>
          </a:p>
          <a:p>
            <a:pPr indent="-228600" lvl="0" marL="228600" rtl="0" algn="l">
              <a:lnSpc>
                <a:spcPct val="90000"/>
              </a:lnSpc>
              <a:spcBef>
                <a:spcPts val="1000"/>
              </a:spcBef>
              <a:spcAft>
                <a:spcPts val="0"/>
              </a:spcAft>
              <a:buClr>
                <a:schemeClr val="dk1"/>
              </a:buClr>
              <a:buSzPts val="2000"/>
              <a:buChar char="•"/>
            </a:pPr>
            <a:r>
              <a:rPr lang="ja-JP" sz="2000"/>
              <a:t>スプリントバックログの作成</a:t>
            </a:r>
            <a:endParaRPr sz="2000"/>
          </a:p>
          <a:p>
            <a:pPr indent="-101600" lvl="0" marL="22860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ja-JP" sz="2000"/>
              <a:t>＜環境関連＞</a:t>
            </a:r>
            <a:endParaRPr sz="2000"/>
          </a:p>
          <a:p>
            <a:pPr indent="-228600" lvl="0" marL="228600" rtl="0" algn="l">
              <a:lnSpc>
                <a:spcPct val="90000"/>
              </a:lnSpc>
              <a:spcBef>
                <a:spcPts val="1000"/>
              </a:spcBef>
              <a:spcAft>
                <a:spcPts val="0"/>
              </a:spcAft>
              <a:buClr>
                <a:schemeClr val="dk1"/>
              </a:buClr>
              <a:buSzPts val="2000"/>
              <a:buChar char="•"/>
            </a:pPr>
            <a:r>
              <a:rPr lang="ja-JP" sz="2000"/>
              <a:t>スプリントレビューの環境構築</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表紙標準">
  <a:themeElements>
    <a:clrScheme name="Sasuke">
      <a:dk1>
        <a:srgbClr val="333344"/>
      </a:dk1>
      <a:lt1>
        <a:srgbClr val="FFFFFF"/>
      </a:lt1>
      <a:dk2>
        <a:srgbClr val="666677"/>
      </a:dk2>
      <a:lt2>
        <a:srgbClr val="AABBCC"/>
      </a:lt2>
      <a:accent1>
        <a:srgbClr val="FF6666"/>
      </a:accent1>
      <a:accent2>
        <a:srgbClr val="FFEE00"/>
      </a:accent2>
      <a:accent3>
        <a:srgbClr val="FFD1D1"/>
      </a:accent3>
      <a:accent4>
        <a:srgbClr val="CCFFFA"/>
      </a:accent4>
      <a:accent5>
        <a:srgbClr val="00BBBB"/>
      </a:accent5>
      <a:accent6>
        <a:srgbClr val="33DD00"/>
      </a:accent6>
      <a:hlink>
        <a:srgbClr val="00BBDD"/>
      </a:hlink>
      <a:folHlink>
        <a:srgbClr val="6666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2020-09-22T09:24:18Z</dcterms:created>
  <dc:creator>i.shiraishi</dc:creator>
</cp:coreProperties>
</file>