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9" r:id="rId1"/>
  </p:sldMasterIdLst>
  <p:notesMasterIdLst>
    <p:notesMasterId r:id="rId10"/>
  </p:notesMasterIdLst>
  <p:sldIdLst>
    <p:sldId id="256" r:id="rId2"/>
    <p:sldId id="274" r:id="rId3"/>
    <p:sldId id="276" r:id="rId4"/>
    <p:sldId id="277" r:id="rId5"/>
    <p:sldId id="280" r:id="rId6"/>
    <p:sldId id="275" r:id="rId7"/>
    <p:sldId id="278" r:id="rId8"/>
    <p:sldId id="279" r:id="rId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表紙" id="{2C1845C1-F0D6-4256-97E5-F1955AD0D70B}">
          <p14:sldIdLst>
            <p14:sldId id="256"/>
            <p14:sldId id="274"/>
            <p14:sldId id="276"/>
            <p14:sldId id="277"/>
            <p14:sldId id="280"/>
            <p14:sldId id="275"/>
            <p14:sldId id="278"/>
            <p14:sldId id="279"/>
          </p14:sldIdLst>
        </p14:section>
        <p14:section name="本文" id="{22EEA12D-CD3B-4DA5-A95E-F4CD8908C5D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2F1FA"/>
    <a:srgbClr val="33DD00"/>
    <a:srgbClr val="2E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autoAdjust="0"/>
    <p:restoredTop sz="89930" autoAdjust="0"/>
  </p:normalViewPr>
  <p:slideViewPr>
    <p:cSldViewPr snapToGrid="0">
      <p:cViewPr varScale="1">
        <p:scale>
          <a:sx n="103" d="100"/>
          <a:sy n="103" d="100"/>
        </p:scale>
        <p:origin x="876" y="7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8" d="100"/>
          <a:sy n="58" d="100"/>
        </p:scale>
        <p:origin x="302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34E00D-2D72-468B-AF3C-DC3D16CF685E}" type="datetimeFigureOut">
              <a:rPr kumimoji="1" lang="ja-JP" altLang="en-US" smtClean="0"/>
              <a:t>2020/10/12</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A1A37A-B4E2-469C-9329-13E6ACEFAFC0}" type="slidenum">
              <a:rPr kumimoji="1" lang="ja-JP" altLang="en-US" smtClean="0"/>
              <a:t>‹#›</a:t>
            </a:fld>
            <a:endParaRPr kumimoji="1" lang="ja-JP" altLang="en-US"/>
          </a:p>
        </p:txBody>
      </p:sp>
    </p:spTree>
    <p:extLst>
      <p:ext uri="{BB962C8B-B14F-4D97-AF65-F5344CB8AC3E}">
        <p14:creationId xmlns:p14="http://schemas.microsoft.com/office/powerpoint/2010/main" val="1247236145"/>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1</a:t>
            </a:fld>
            <a:endParaRPr kumimoji="1" lang="ja-JP" altLang="en-US"/>
          </a:p>
        </p:txBody>
      </p:sp>
    </p:spTree>
    <p:extLst>
      <p:ext uri="{BB962C8B-B14F-4D97-AF65-F5344CB8AC3E}">
        <p14:creationId xmlns:p14="http://schemas.microsoft.com/office/powerpoint/2010/main" val="12435087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2</a:t>
            </a:fld>
            <a:endParaRPr kumimoji="1" lang="ja-JP" altLang="en-US"/>
          </a:p>
        </p:txBody>
      </p:sp>
    </p:spTree>
    <p:extLst>
      <p:ext uri="{BB962C8B-B14F-4D97-AF65-F5344CB8AC3E}">
        <p14:creationId xmlns:p14="http://schemas.microsoft.com/office/powerpoint/2010/main" val="19924760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3</a:t>
            </a:fld>
            <a:endParaRPr kumimoji="1" lang="ja-JP" altLang="en-US"/>
          </a:p>
        </p:txBody>
      </p:sp>
    </p:spTree>
    <p:extLst>
      <p:ext uri="{BB962C8B-B14F-4D97-AF65-F5344CB8AC3E}">
        <p14:creationId xmlns:p14="http://schemas.microsoft.com/office/powerpoint/2010/main" val="40000428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4</a:t>
            </a:fld>
            <a:endParaRPr kumimoji="1" lang="ja-JP" altLang="en-US"/>
          </a:p>
        </p:txBody>
      </p:sp>
    </p:spTree>
    <p:extLst>
      <p:ext uri="{BB962C8B-B14F-4D97-AF65-F5344CB8AC3E}">
        <p14:creationId xmlns:p14="http://schemas.microsoft.com/office/powerpoint/2010/main" val="370306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5</a:t>
            </a:fld>
            <a:endParaRPr kumimoji="1" lang="ja-JP" altLang="en-US"/>
          </a:p>
        </p:txBody>
      </p:sp>
    </p:spTree>
    <p:extLst>
      <p:ext uri="{BB962C8B-B14F-4D97-AF65-F5344CB8AC3E}">
        <p14:creationId xmlns:p14="http://schemas.microsoft.com/office/powerpoint/2010/main" val="18921618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6</a:t>
            </a:fld>
            <a:endParaRPr kumimoji="1" lang="ja-JP" altLang="en-US"/>
          </a:p>
        </p:txBody>
      </p:sp>
    </p:spTree>
    <p:extLst>
      <p:ext uri="{BB962C8B-B14F-4D97-AF65-F5344CB8AC3E}">
        <p14:creationId xmlns:p14="http://schemas.microsoft.com/office/powerpoint/2010/main" val="7327277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8A1A37A-B4E2-469C-9329-13E6ACEFAFC0}" type="slidenum">
              <a:rPr kumimoji="1" lang="ja-JP" altLang="en-US" smtClean="0"/>
              <a:t>7</a:t>
            </a:fld>
            <a:endParaRPr kumimoji="1" lang="ja-JP" altLang="en-US"/>
          </a:p>
        </p:txBody>
      </p:sp>
    </p:spTree>
    <p:extLst>
      <p:ext uri="{BB962C8B-B14F-4D97-AF65-F5344CB8AC3E}">
        <p14:creationId xmlns:p14="http://schemas.microsoft.com/office/powerpoint/2010/main" val="356855838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スライド">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1477C71B-E973-43DB-B3AB-69B95DC89003}"/>
              </a:ext>
            </a:extLst>
          </p:cNvPr>
          <p:cNvSpPr/>
          <p:nvPr userDrawn="1"/>
        </p:nvSpPr>
        <p:spPr>
          <a:xfrm>
            <a:off x="5568951" y="3391421"/>
            <a:ext cx="6288616" cy="36000"/>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pic>
        <p:nvPicPr>
          <p:cNvPr id="7" name="図 6">
            <a:extLst>
              <a:ext uri="{FF2B5EF4-FFF2-40B4-BE49-F238E27FC236}">
                <a16:creationId xmlns:a16="http://schemas.microsoft.com/office/drawing/2014/main" id="{8B649D6A-1F03-434C-95FB-8318EC0EE08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9461" y="2078642"/>
            <a:ext cx="2947091" cy="2210318"/>
          </a:xfrm>
          <a:prstGeom prst="rect">
            <a:avLst/>
          </a:prstGeom>
        </p:spPr>
      </p:pic>
      <p:sp>
        <p:nvSpPr>
          <p:cNvPr id="9" name="正方形/長方形 8">
            <a:extLst>
              <a:ext uri="{FF2B5EF4-FFF2-40B4-BE49-F238E27FC236}">
                <a16:creationId xmlns:a16="http://schemas.microsoft.com/office/drawing/2014/main" id="{7DA16C73-712F-4F9B-9976-3ACC9301CD86}"/>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Tree>
    <p:extLst>
      <p:ext uri="{BB962C8B-B14F-4D97-AF65-F5344CB8AC3E}">
        <p14:creationId xmlns:p14="http://schemas.microsoft.com/office/powerpoint/2010/main" val="1622842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ユーザー設定レイアウト">
    <p:spTree>
      <p:nvGrpSpPr>
        <p:cNvPr id="1" name=""/>
        <p:cNvGrpSpPr/>
        <p:nvPr/>
      </p:nvGrpSpPr>
      <p:grpSpPr>
        <a:xfrm>
          <a:off x="0" y="0"/>
          <a:ext cx="0" cy="0"/>
          <a:chOff x="0" y="0"/>
          <a:chExt cx="0" cy="0"/>
        </a:xfrm>
      </p:grpSpPr>
      <p:sp>
        <p:nvSpPr>
          <p:cNvPr id="10" name="タイトル プレースホルダー 1">
            <a:extLst>
              <a:ext uri="{FF2B5EF4-FFF2-40B4-BE49-F238E27FC236}">
                <a16:creationId xmlns:a16="http://schemas.microsoft.com/office/drawing/2014/main" id="{A2087C8B-6B37-4FE9-907C-C12847415894}"/>
              </a:ext>
            </a:extLst>
          </p:cNvPr>
          <p:cNvSpPr>
            <a:spLocks noGrp="1"/>
          </p:cNvSpPr>
          <p:nvPr>
            <p:ph type="title"/>
          </p:nvPr>
        </p:nvSpPr>
        <p:spPr>
          <a:xfrm>
            <a:off x="356225" y="182220"/>
            <a:ext cx="11512844" cy="515111"/>
          </a:xfrm>
          <a:prstGeom prst="rect">
            <a:avLst/>
          </a:prstGeom>
        </p:spPr>
        <p:txBody>
          <a:bodyPr vert="horz" lIns="0" tIns="45720" rIns="144000" bIns="45720" rtlCol="0" anchor="ctr">
            <a:normAutofit/>
          </a:bodyPr>
          <a:lstStyle>
            <a:lvl1pPr>
              <a:defRPr sz="3200">
                <a:latin typeface="メイリオ" panose="020B0604030504040204" pitchFamily="50" charset="-128"/>
                <a:ea typeface="メイリオ" panose="020B0604030504040204" pitchFamily="50" charset="-128"/>
              </a:defRPr>
            </a:lvl1pPr>
          </a:lstStyle>
          <a:p>
            <a:r>
              <a:rPr kumimoji="1" lang="ja-JP" altLang="en-US" dirty="0"/>
              <a:t>マスター タイトルの書式設定</a:t>
            </a:r>
          </a:p>
        </p:txBody>
      </p:sp>
      <p:sp>
        <p:nvSpPr>
          <p:cNvPr id="11" name="フッター プレースホルダー 4">
            <a:extLst>
              <a:ext uri="{FF2B5EF4-FFF2-40B4-BE49-F238E27FC236}">
                <a16:creationId xmlns:a16="http://schemas.microsoft.com/office/drawing/2014/main" id="{0CA35808-D94A-4143-B7DE-E432BBA30656}"/>
              </a:ext>
            </a:extLst>
          </p:cNvPr>
          <p:cNvSpPr>
            <a:spLocks noGrp="1"/>
          </p:cNvSpPr>
          <p:nvPr>
            <p:ph type="ftr" sz="quarter" idx="3"/>
          </p:nvPr>
        </p:nvSpPr>
        <p:spPr>
          <a:xfrm>
            <a:off x="9927431" y="6580204"/>
            <a:ext cx="1821983" cy="244722"/>
          </a:xfrm>
          <a:prstGeom prst="rect">
            <a:avLst/>
          </a:prstGeom>
        </p:spPr>
        <p:txBody>
          <a:bodyPr vert="horz" lIns="91440" tIns="45720" rIns="91440" bIns="45720" rtlCol="0" anchor="ctr"/>
          <a:lstStyle>
            <a:lvl1pPr algn="r">
              <a:defRPr sz="900">
                <a:solidFill>
                  <a:schemeClr val="tx1"/>
                </a:solidFill>
              </a:defRPr>
            </a:lvl1pPr>
          </a:lstStyle>
          <a:p>
            <a:r>
              <a:rPr lang="en-US" altLang="ja-JP" dirty="0"/>
              <a:t>Sasuke Financial Lab</a:t>
            </a:r>
            <a:r>
              <a:rPr lang="ja-JP" altLang="en-US" dirty="0"/>
              <a:t>株式会社</a:t>
            </a:r>
          </a:p>
        </p:txBody>
      </p:sp>
      <p:sp>
        <p:nvSpPr>
          <p:cNvPr id="12" name="スライド番号プレースホルダー 5">
            <a:extLst>
              <a:ext uri="{FF2B5EF4-FFF2-40B4-BE49-F238E27FC236}">
                <a16:creationId xmlns:a16="http://schemas.microsoft.com/office/drawing/2014/main" id="{36A56BDA-6ED7-4CD8-A97E-4EC212DC9FFC}"/>
              </a:ext>
            </a:extLst>
          </p:cNvPr>
          <p:cNvSpPr>
            <a:spLocks noGrp="1"/>
          </p:cNvSpPr>
          <p:nvPr>
            <p:ph type="sldNum" sz="quarter" idx="4"/>
          </p:nvPr>
        </p:nvSpPr>
        <p:spPr>
          <a:xfrm>
            <a:off x="11749414" y="6576221"/>
            <a:ext cx="442586" cy="281780"/>
          </a:xfrm>
          <a:prstGeom prst="rect">
            <a:avLst/>
          </a:prstGeom>
          <a:solidFill>
            <a:srgbClr val="33DD00"/>
          </a:solidFill>
        </p:spPr>
        <p:txBody>
          <a:bodyPr vert="horz" lIns="91440" tIns="45720" rIns="91440" bIns="45720" rtlCol="0" anchor="ctr"/>
          <a:lstStyle>
            <a:lvl1pPr algn="ctr">
              <a:defRPr sz="1000">
                <a:solidFill>
                  <a:schemeClr val="bg1"/>
                </a:solidFill>
              </a:defRPr>
            </a:lvl1pPr>
          </a:lstStyle>
          <a:p>
            <a:fld id="{B7EE2C01-0D95-4F1C-BC05-82B5A245C68C}" type="slidenum">
              <a:rPr lang="ja-JP" altLang="en-US" smtClean="0"/>
              <a:pPr/>
              <a:t>‹#›</a:t>
            </a:fld>
            <a:endParaRPr lang="ja-JP" altLang="en-US" dirty="0"/>
          </a:p>
        </p:txBody>
      </p:sp>
      <p:grpSp>
        <p:nvGrpSpPr>
          <p:cNvPr id="13" name="グループ化 12">
            <a:extLst>
              <a:ext uri="{FF2B5EF4-FFF2-40B4-BE49-F238E27FC236}">
                <a16:creationId xmlns:a16="http://schemas.microsoft.com/office/drawing/2014/main" id="{D9FDD7CA-CAA3-4BBD-B76A-127ADED47BBC}"/>
              </a:ext>
            </a:extLst>
          </p:cNvPr>
          <p:cNvGrpSpPr/>
          <p:nvPr userDrawn="1"/>
        </p:nvGrpSpPr>
        <p:grpSpPr>
          <a:xfrm>
            <a:off x="356226" y="647316"/>
            <a:ext cx="11507752" cy="72000"/>
            <a:chOff x="405185" y="910291"/>
            <a:chExt cx="8495707" cy="72000"/>
          </a:xfrm>
        </p:grpSpPr>
        <p:sp>
          <p:nvSpPr>
            <p:cNvPr id="14" name="正方形/長方形 13">
              <a:extLst>
                <a:ext uri="{FF2B5EF4-FFF2-40B4-BE49-F238E27FC236}">
                  <a16:creationId xmlns:a16="http://schemas.microsoft.com/office/drawing/2014/main" id="{429EAC78-B59B-452B-96B4-816153866B81}"/>
                </a:ext>
              </a:extLst>
            </p:cNvPr>
            <p:cNvSpPr/>
            <p:nvPr userDrawn="1"/>
          </p:nvSpPr>
          <p:spPr>
            <a:xfrm>
              <a:off x="405185" y="910291"/>
              <a:ext cx="2052000" cy="72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dirty="0">
                <a:solidFill>
                  <a:schemeClr val="tx1"/>
                </a:solidFill>
              </a:endParaRPr>
            </a:p>
          </p:txBody>
        </p:sp>
        <p:sp>
          <p:nvSpPr>
            <p:cNvPr id="15" name="正方形/長方形 14">
              <a:extLst>
                <a:ext uri="{FF2B5EF4-FFF2-40B4-BE49-F238E27FC236}">
                  <a16:creationId xmlns:a16="http://schemas.microsoft.com/office/drawing/2014/main" id="{6A29E7AB-F7CF-4289-B5B9-8C067D58ACAE}"/>
                </a:ext>
              </a:extLst>
            </p:cNvPr>
            <p:cNvSpPr/>
            <p:nvPr userDrawn="1"/>
          </p:nvSpPr>
          <p:spPr>
            <a:xfrm>
              <a:off x="2457185" y="943298"/>
              <a:ext cx="6443707" cy="360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solidFill>
                  <a:schemeClr val="tx1"/>
                </a:solidFill>
              </a:endParaRPr>
            </a:p>
          </p:txBody>
        </p:sp>
      </p:grpSp>
      <p:sp>
        <p:nvSpPr>
          <p:cNvPr id="18" name="正方形/長方形 17">
            <a:extLst>
              <a:ext uri="{FF2B5EF4-FFF2-40B4-BE49-F238E27FC236}">
                <a16:creationId xmlns:a16="http://schemas.microsoft.com/office/drawing/2014/main" id="{6AE51402-E083-4220-9D44-2C1F8AFE1AB4}"/>
              </a:ext>
            </a:extLst>
          </p:cNvPr>
          <p:cNvSpPr/>
          <p:nvPr userDrawn="1"/>
        </p:nvSpPr>
        <p:spPr>
          <a:xfrm>
            <a:off x="0" y="6812282"/>
            <a:ext cx="12192000" cy="45719"/>
          </a:xfrm>
          <a:prstGeom prst="rect">
            <a:avLst/>
          </a:prstGeom>
          <a:solidFill>
            <a:srgbClr val="33DD0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800"/>
          </a:p>
        </p:txBody>
      </p:sp>
      <p:sp>
        <p:nvSpPr>
          <p:cNvPr id="22" name="コンテンツ プレースホルダー 21">
            <a:extLst>
              <a:ext uri="{FF2B5EF4-FFF2-40B4-BE49-F238E27FC236}">
                <a16:creationId xmlns:a16="http://schemas.microsoft.com/office/drawing/2014/main" id="{958F8519-576D-4149-8FA4-4D7A985CD0B2}"/>
              </a:ext>
            </a:extLst>
          </p:cNvPr>
          <p:cNvSpPr>
            <a:spLocks noGrp="1"/>
          </p:cNvSpPr>
          <p:nvPr>
            <p:ph sz="quarter" idx="10"/>
          </p:nvPr>
        </p:nvSpPr>
        <p:spPr>
          <a:xfrm>
            <a:off x="345223" y="781878"/>
            <a:ext cx="11523846" cy="5685183"/>
          </a:xfrm>
          <a:prstGeom prst="rect">
            <a:avLst/>
          </a:prstGeo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431462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6052575"/>
      </p:ext>
    </p:extLst>
  </p:cSld>
  <p:clrMap bg1="lt1" tx1="dk1" bg2="lt2" tx2="dk2" accent1="accent1" accent2="accent2" accent3="accent3" accent4="accent4" accent5="accent5" accent6="accent6" hlink="hlink" folHlink="folHlink"/>
  <p:sldLayoutIdLst>
    <p:sldLayoutId id="2147483651" r:id="rId1"/>
    <p:sldLayoutId id="2147483653" r:id="rId2"/>
  </p:sldLayoutIdLst>
  <p:hf hd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356978CB-F904-4B68-B21E-A8F3E8165BBC}"/>
              </a:ext>
            </a:extLst>
          </p:cNvPr>
          <p:cNvSpPr>
            <a:spLocks noGrp="1"/>
          </p:cNvSpPr>
          <p:nvPr>
            <p:ph type="ctrTitle" idx="4294967295"/>
          </p:nvPr>
        </p:nvSpPr>
        <p:spPr>
          <a:xfrm>
            <a:off x="5531029" y="2802529"/>
            <a:ext cx="5480408" cy="701675"/>
          </a:xfrm>
          <a:prstGeom prst="rect">
            <a:avLst/>
          </a:prstGeom>
        </p:spPr>
        <p:txBody>
          <a:bodyPr/>
          <a:lstStyle/>
          <a:p>
            <a:pPr algn="l"/>
            <a:r>
              <a:rPr kumimoji="1" lang="ja-JP" altLang="en-US" sz="3600" b="1" dirty="0">
                <a:latin typeface="メイリオ" panose="020B0604030504040204" pitchFamily="50" charset="-128"/>
                <a:ea typeface="メイリオ" panose="020B0604030504040204" pitchFamily="50" charset="-128"/>
              </a:rPr>
              <a:t>コーディング運用ガイド</a:t>
            </a:r>
          </a:p>
        </p:txBody>
      </p:sp>
      <p:sp>
        <p:nvSpPr>
          <p:cNvPr id="5" name="AutoShape 3">
            <a:extLst>
              <a:ext uri="{FF2B5EF4-FFF2-40B4-BE49-F238E27FC236}">
                <a16:creationId xmlns:a16="http://schemas.microsoft.com/office/drawing/2014/main" id="{3C5A6EAA-EF8B-41E5-8EDD-FD79C813A89D}"/>
              </a:ext>
            </a:extLst>
          </p:cNvPr>
          <p:cNvSpPr>
            <a:spLocks noChangeArrowheads="1"/>
          </p:cNvSpPr>
          <p:nvPr/>
        </p:nvSpPr>
        <p:spPr bwMode="auto">
          <a:xfrm>
            <a:off x="5660908" y="2386867"/>
            <a:ext cx="2608449"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Web</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ダイレクト販売</a:t>
            </a:r>
          </a:p>
        </p:txBody>
      </p:sp>
      <p:sp>
        <p:nvSpPr>
          <p:cNvPr id="2" name="AutoShape 3">
            <a:extLst>
              <a:ext uri="{FF2B5EF4-FFF2-40B4-BE49-F238E27FC236}">
                <a16:creationId xmlns:a16="http://schemas.microsoft.com/office/drawing/2014/main" id="{464185CE-3B48-4E62-B146-CB09583092CD}"/>
              </a:ext>
            </a:extLst>
          </p:cNvPr>
          <p:cNvSpPr>
            <a:spLocks noChangeArrowheads="1"/>
          </p:cNvSpPr>
          <p:nvPr/>
        </p:nvSpPr>
        <p:spPr bwMode="auto">
          <a:xfrm>
            <a:off x="9583551" y="350420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2020/10/12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 name="AutoShape 3">
            <a:extLst>
              <a:ext uri="{FF2B5EF4-FFF2-40B4-BE49-F238E27FC236}">
                <a16:creationId xmlns:a16="http://schemas.microsoft.com/office/drawing/2014/main" id="{64628988-923F-48FD-92B6-3143F85BD8D9}"/>
              </a:ext>
            </a:extLst>
          </p:cNvPr>
          <p:cNvSpPr>
            <a:spLocks noChangeArrowheads="1"/>
          </p:cNvSpPr>
          <p:nvPr/>
        </p:nvSpPr>
        <p:spPr bwMode="auto">
          <a:xfrm>
            <a:off x="9583551" y="3816624"/>
            <a:ext cx="2277145" cy="377026"/>
          </a:xfrm>
          <a:prstGeom prst="roundRect">
            <a:avLst>
              <a:gd name="adj"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p>
            <a:pPr algn="r">
              <a:lnSpc>
                <a:spcPct val="130000"/>
              </a:lnSpc>
              <a:spcAft>
                <a:spcPts val="1200"/>
              </a:spcAft>
            </a:pP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Ver1.0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18006830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１</a:t>
            </a:r>
            <a:r>
              <a:rPr kumimoji="1" lang="en-US" altLang="ja-JP" dirty="0"/>
              <a:t>.</a:t>
            </a:r>
            <a:r>
              <a:rPr kumimoji="1" lang="ja-JP" altLang="en-US" dirty="0"/>
              <a:t> コーディング運用方針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1</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以下にコーディング運用方針を示す。</a:t>
            </a:r>
            <a:endParaRPr lang="en-US" altLang="ja-JP" sz="1800" dirty="0"/>
          </a:p>
          <a:p>
            <a:pPr>
              <a:lnSpc>
                <a:spcPts val="2800"/>
              </a:lnSpc>
              <a:spcBef>
                <a:spcPts val="0"/>
              </a:spcBef>
              <a:buFont typeface="Wingdings" panose="05000000000000000000" pitchFamily="2" charset="2"/>
              <a:buChar char="ü"/>
            </a:pPr>
            <a:r>
              <a:rPr lang="ja-JP" altLang="en-US" sz="1800" dirty="0"/>
              <a:t>ソースコードのメンテナンスにおける可読性・保守性の向上を目的とする。</a:t>
            </a:r>
            <a:endParaRPr lang="en-US" altLang="ja-JP" sz="1800" dirty="0"/>
          </a:p>
          <a:p>
            <a:pPr>
              <a:lnSpc>
                <a:spcPts val="2800"/>
              </a:lnSpc>
              <a:spcBef>
                <a:spcPts val="0"/>
              </a:spcBef>
              <a:buFont typeface="Wingdings" panose="05000000000000000000" pitchFamily="2" charset="2"/>
              <a:buChar char="ü"/>
            </a:pPr>
            <a:r>
              <a:rPr lang="ja-JP" altLang="en-US" sz="1800" dirty="0"/>
              <a:t>不具合やメンテナンス困難など、問題の起こしやすい実装を事前に回避すること。</a:t>
            </a:r>
            <a:endParaRPr lang="en-US" altLang="ja-JP" sz="1800" dirty="0"/>
          </a:p>
          <a:p>
            <a:pPr>
              <a:lnSpc>
                <a:spcPts val="2800"/>
              </a:lnSpc>
              <a:spcBef>
                <a:spcPts val="0"/>
              </a:spcBef>
              <a:buFont typeface="Wingdings" panose="05000000000000000000" pitchFamily="2" charset="2"/>
              <a:buChar char="ü"/>
            </a:pPr>
            <a:r>
              <a:rPr lang="ja-JP" altLang="en-US" sz="1800" dirty="0"/>
              <a:t>採用事例が多く、ディファクトスタンダードな規約・基準を採用し、持続可能なルールを目指す。</a:t>
            </a:r>
            <a:endParaRPr lang="en-US" altLang="ja-JP" sz="1800" dirty="0"/>
          </a:p>
          <a:p>
            <a:pPr>
              <a:lnSpc>
                <a:spcPts val="2800"/>
              </a:lnSpc>
              <a:spcBef>
                <a:spcPts val="0"/>
              </a:spcBef>
              <a:buFont typeface="Wingdings" panose="05000000000000000000" pitchFamily="2" charset="2"/>
              <a:buChar char="ü"/>
            </a:pPr>
            <a:r>
              <a:rPr lang="ja-JP" altLang="en-US" sz="1800" dirty="0"/>
              <a:t>定量的なチェックは、できる限り人的要因コストをかけずに継続したチェック機構を構築すること。</a:t>
            </a:r>
            <a:endParaRPr lang="en-US" altLang="ja-JP" sz="1800" dirty="0"/>
          </a:p>
          <a:p>
            <a:pPr>
              <a:lnSpc>
                <a:spcPts val="2800"/>
              </a:lnSpc>
              <a:spcBef>
                <a:spcPts val="0"/>
              </a:spcBef>
              <a:buFont typeface="Wingdings" panose="05000000000000000000" pitchFamily="2" charset="2"/>
              <a:buChar char="ü"/>
            </a:pPr>
            <a:r>
              <a:rPr lang="ja-JP" altLang="en-US" sz="1800" dirty="0"/>
              <a:t>定性的なチェックは、コストがかかるため人海戦術的な対応を行うないようにする。</a:t>
            </a:r>
            <a:br>
              <a:rPr lang="en-US" altLang="ja-JP" sz="1800" dirty="0"/>
            </a:br>
            <a:r>
              <a:rPr lang="ja-JP" altLang="en-US" sz="1800" dirty="0"/>
              <a:t>そのために、事前に実装のガイドラインとなるサンプルコードを準備・配布し、一定基準の品質を満たしたしたコーディングができる環境を構築し、その上で発生する不具合や問題を検出するためにコストを費やすこと。</a:t>
            </a:r>
            <a:endParaRPr lang="en-US" altLang="ja-JP" sz="1800" dirty="0"/>
          </a:p>
          <a:p>
            <a:pPr>
              <a:lnSpc>
                <a:spcPts val="2800"/>
              </a:lnSpc>
              <a:spcBef>
                <a:spcPts val="0"/>
              </a:spcBef>
              <a:buFont typeface="Wingdings" panose="05000000000000000000" pitchFamily="2" charset="2"/>
              <a:buChar char="ü"/>
            </a:pPr>
            <a:r>
              <a:rPr lang="ja-JP" altLang="en-US" sz="1800" dirty="0"/>
              <a:t>ガイドラインとなるサンプルコードは、不具合や問題を対応した解決方法を反映し強化して、共有化していくこと。</a:t>
            </a:r>
            <a:endParaRPr lang="en-US" altLang="ja-JP" sz="1800" dirty="0"/>
          </a:p>
          <a:p>
            <a:pPr>
              <a:lnSpc>
                <a:spcPts val="2800"/>
              </a:lnSpc>
              <a:spcBef>
                <a:spcPts val="0"/>
              </a:spcBef>
              <a:buFont typeface="Wingdings" panose="05000000000000000000" pitchFamily="2" charset="2"/>
              <a:buChar char="ü"/>
            </a:pPr>
            <a:r>
              <a:rPr lang="ja-JP" altLang="en-US" sz="1800" dirty="0"/>
              <a:t>本書に定められたコーディング方針がすべて捉えず、有識者による定期的な見直しを行い、本書ガイドラインを策定していくものとする。</a:t>
            </a:r>
            <a:endParaRPr lang="en-US" altLang="ja-JP" sz="1800" dirty="0"/>
          </a:p>
          <a:p>
            <a:pPr>
              <a:lnSpc>
                <a:spcPts val="2800"/>
              </a:lnSpc>
              <a:spcBef>
                <a:spcPts val="0"/>
              </a:spcBef>
              <a:buFont typeface="Wingdings" panose="05000000000000000000" pitchFamily="2" charset="2"/>
              <a:buChar char="ü"/>
            </a:pPr>
            <a:endParaRPr lang="en-US" altLang="ja-JP" sz="1800" dirty="0"/>
          </a:p>
        </p:txBody>
      </p:sp>
    </p:spTree>
    <p:extLst>
      <p:ext uri="{BB962C8B-B14F-4D97-AF65-F5344CB8AC3E}">
        <p14:creationId xmlns:p14="http://schemas.microsoft.com/office/powerpoint/2010/main" val="148133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２</a:t>
            </a:r>
            <a:r>
              <a:rPr kumimoji="1" lang="en-US" altLang="ja-JP" dirty="0"/>
              <a:t>.</a:t>
            </a:r>
            <a:r>
              <a:rPr kumimoji="1" lang="ja-JP" altLang="en-US" dirty="0"/>
              <a:t> 開発言語、ツール</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2</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2000" b="1" dirty="0"/>
              <a:t>フロントエンド</a:t>
            </a: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6" name="Group 55">
            <a:extLst>
              <a:ext uri="{FF2B5EF4-FFF2-40B4-BE49-F238E27FC236}">
                <a16:creationId xmlns:a16="http://schemas.microsoft.com/office/drawing/2014/main" id="{E42831F0-80FD-4E96-9938-017D41C82C2C}"/>
              </a:ext>
            </a:extLst>
          </p:cNvPr>
          <p:cNvGraphicFramePr>
            <a:graphicFrameLocks noGrp="1"/>
          </p:cNvGraphicFramePr>
          <p:nvPr>
            <p:extLst>
              <p:ext uri="{D42A27DB-BD31-4B8C-83A1-F6EECF244321}">
                <p14:modId xmlns:p14="http://schemas.microsoft.com/office/powerpoint/2010/main" val="3214892013"/>
              </p:ext>
            </p:extLst>
          </p:nvPr>
        </p:nvGraphicFramePr>
        <p:xfrm>
          <a:off x="480155" y="1334478"/>
          <a:ext cx="11377768" cy="4228345"/>
        </p:xfrm>
        <a:graphic>
          <a:graphicData uri="http://schemas.openxmlformats.org/drawingml/2006/table">
            <a:tbl>
              <a:tblPr/>
              <a:tblGrid>
                <a:gridCol w="2264516">
                  <a:extLst>
                    <a:ext uri="{9D8B030D-6E8A-4147-A177-3AD203B41FA5}">
                      <a16:colId xmlns:a16="http://schemas.microsoft.com/office/drawing/2014/main" val="876483998"/>
                    </a:ext>
                  </a:extLst>
                </a:gridCol>
                <a:gridCol w="2362593">
                  <a:extLst>
                    <a:ext uri="{9D8B030D-6E8A-4147-A177-3AD203B41FA5}">
                      <a16:colId xmlns:a16="http://schemas.microsoft.com/office/drawing/2014/main" val="20001"/>
                    </a:ext>
                  </a:extLst>
                </a:gridCol>
                <a:gridCol w="2476194">
                  <a:extLst>
                    <a:ext uri="{9D8B030D-6E8A-4147-A177-3AD203B41FA5}">
                      <a16:colId xmlns:a16="http://schemas.microsoft.com/office/drawing/2014/main" val="20002"/>
                    </a:ext>
                  </a:extLst>
                </a:gridCol>
                <a:gridCol w="4274465">
                  <a:extLst>
                    <a:ext uri="{9D8B030D-6E8A-4147-A177-3AD203B41FA5}">
                      <a16:colId xmlns:a16="http://schemas.microsoft.com/office/drawing/2014/main" val="3163186139"/>
                    </a:ext>
                  </a:extLst>
                </a:gridCol>
              </a:tblGrid>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項目</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ツール</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バージョン</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備考</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言語</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PHP</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7.4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315342"/>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1600" b="1" i="0" u="none" strike="noStrike" cap="none" normalizeH="0" baseline="0" dirty="0">
                          <a:ln>
                            <a:noFill/>
                          </a:ln>
                          <a:solidFill>
                            <a:schemeClr val="tx1"/>
                          </a:solidFill>
                          <a:effectLst/>
                          <a:latin typeface="+mn-lt"/>
                          <a:ea typeface="+mn-ea"/>
                          <a:cs typeface="メイリオ" pitchFamily="50" charset="-128"/>
                        </a:rPr>
                        <a:t>FW</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Laravel</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6.0 (LTS)</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コードフォーマッタ</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err="1">
                          <a:solidFill>
                            <a:schemeClr val="tx1"/>
                          </a:solidFill>
                          <a:effectLst/>
                          <a:latin typeface="+mn-lt"/>
                          <a:ea typeface="+mn-ea"/>
                          <a:cs typeface="+mn-cs"/>
                        </a:rPr>
                        <a:t>php_codesniffer</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3.5.6</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ja-JP" altLang="en-US" sz="1600" b="0" i="0" kern="1200" dirty="0">
                          <a:solidFill>
                            <a:schemeClr val="tx1"/>
                          </a:solidFill>
                          <a:effectLst/>
                          <a:latin typeface="+mn-lt"/>
                          <a:ea typeface="+mn-ea"/>
                          <a:cs typeface="+mn-cs"/>
                        </a:rPr>
                        <a:t>規約：</a:t>
                      </a:r>
                      <a:r>
                        <a:rPr kumimoji="1" lang="en-US" altLang="ja-JP" sz="1600" b="0" i="0" kern="1200" dirty="0">
                          <a:solidFill>
                            <a:schemeClr val="tx1"/>
                          </a:solidFill>
                          <a:effectLst/>
                          <a:latin typeface="+mn-lt"/>
                          <a:ea typeface="+mn-ea"/>
                          <a:cs typeface="+mn-cs"/>
                        </a:rPr>
                        <a:t>PSR-12</a:t>
                      </a: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45669">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静的解析ツール</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Larastan</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PHPStan</a:t>
                      </a:r>
                      <a:r>
                        <a:rPr kumimoji="1" lang="en-US" altLang="ja-JP" sz="1600" b="0" i="0" u="none" strike="noStrike" cap="none" normalizeH="0" baseline="0" dirty="0">
                          <a:ln>
                            <a:noFill/>
                          </a:ln>
                          <a:solidFill>
                            <a:schemeClr val="tx1"/>
                          </a:solidFill>
                          <a:effectLst/>
                          <a:latin typeface="+mn-lt"/>
                          <a:ea typeface="+mn-ea"/>
                          <a:cs typeface="メイリオ" pitchFamily="50" charset="-128"/>
                        </a:rPr>
                        <a:t>)</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0.6.4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PHPStan</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a:t>
                      </a:r>
                      <a:r>
                        <a:rPr kumimoji="1" lang="en-US" altLang="ja-JP" sz="1600" b="0" i="0" u="none" strike="noStrike" cap="none" normalizeH="0" baseline="0" dirty="0">
                          <a:ln>
                            <a:noFill/>
                          </a:ln>
                          <a:solidFill>
                            <a:schemeClr val="tx1"/>
                          </a:solidFill>
                          <a:effectLst/>
                          <a:latin typeface="+mn-lt"/>
                          <a:ea typeface="+mn-ea"/>
                          <a:cs typeface="メイリオ" pitchFamily="50" charset="-128"/>
                        </a:rPr>
                        <a:t>Laravel</a:t>
                      </a:r>
                      <a:r>
                        <a:rPr kumimoji="1" lang="ja-JP" altLang="en-US" sz="1600" b="0" i="0" u="none" strike="noStrike" cap="none" normalizeH="0" baseline="0" dirty="0">
                          <a:ln>
                            <a:noFill/>
                          </a:ln>
                          <a:solidFill>
                            <a:schemeClr val="tx1"/>
                          </a:solidFill>
                          <a:effectLst/>
                          <a:latin typeface="+mn-lt"/>
                          <a:ea typeface="+mn-ea"/>
                          <a:cs typeface="メイリオ" pitchFamily="50" charset="-128"/>
                        </a:rPr>
                        <a:t>用にカスタマイズされたの</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Larastan</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を使用する。</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7469088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３</a:t>
            </a:r>
            <a:r>
              <a:rPr kumimoji="1" lang="en-US" altLang="ja-JP" dirty="0"/>
              <a:t>.</a:t>
            </a:r>
            <a:r>
              <a:rPr kumimoji="1" lang="ja-JP" altLang="en-US" dirty="0"/>
              <a:t> 開発言語、ツール</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3</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2000" b="1" dirty="0"/>
              <a:t>バックエンド</a:t>
            </a: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a:p>
            <a:pPr marL="0" indent="0">
              <a:lnSpc>
                <a:spcPts val="2800"/>
              </a:lnSpc>
              <a:spcBef>
                <a:spcPts val="0"/>
              </a:spcBef>
              <a:buNone/>
            </a:pPr>
            <a:endParaRPr lang="en-US" altLang="ja-JP" sz="2000" b="1"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6" name="Group 55">
            <a:extLst>
              <a:ext uri="{FF2B5EF4-FFF2-40B4-BE49-F238E27FC236}">
                <a16:creationId xmlns:a16="http://schemas.microsoft.com/office/drawing/2014/main" id="{E42831F0-80FD-4E96-9938-017D41C82C2C}"/>
              </a:ext>
            </a:extLst>
          </p:cNvPr>
          <p:cNvGraphicFramePr>
            <a:graphicFrameLocks noGrp="1"/>
          </p:cNvGraphicFramePr>
          <p:nvPr>
            <p:extLst>
              <p:ext uri="{D42A27DB-BD31-4B8C-83A1-F6EECF244321}">
                <p14:modId xmlns:p14="http://schemas.microsoft.com/office/powerpoint/2010/main" val="2541440828"/>
              </p:ext>
            </p:extLst>
          </p:nvPr>
        </p:nvGraphicFramePr>
        <p:xfrm>
          <a:off x="480155" y="1334479"/>
          <a:ext cx="11377768" cy="4194785"/>
        </p:xfrm>
        <a:graphic>
          <a:graphicData uri="http://schemas.openxmlformats.org/drawingml/2006/table">
            <a:tbl>
              <a:tblPr/>
              <a:tblGrid>
                <a:gridCol w="2264516">
                  <a:extLst>
                    <a:ext uri="{9D8B030D-6E8A-4147-A177-3AD203B41FA5}">
                      <a16:colId xmlns:a16="http://schemas.microsoft.com/office/drawing/2014/main" val="876483998"/>
                    </a:ext>
                  </a:extLst>
                </a:gridCol>
                <a:gridCol w="2362593">
                  <a:extLst>
                    <a:ext uri="{9D8B030D-6E8A-4147-A177-3AD203B41FA5}">
                      <a16:colId xmlns:a16="http://schemas.microsoft.com/office/drawing/2014/main" val="20001"/>
                    </a:ext>
                  </a:extLst>
                </a:gridCol>
                <a:gridCol w="2476194">
                  <a:extLst>
                    <a:ext uri="{9D8B030D-6E8A-4147-A177-3AD203B41FA5}">
                      <a16:colId xmlns:a16="http://schemas.microsoft.com/office/drawing/2014/main" val="20002"/>
                    </a:ext>
                  </a:extLst>
                </a:gridCol>
                <a:gridCol w="4274465">
                  <a:extLst>
                    <a:ext uri="{9D8B030D-6E8A-4147-A177-3AD203B41FA5}">
                      <a16:colId xmlns:a16="http://schemas.microsoft.com/office/drawing/2014/main" val="3163186139"/>
                    </a:ext>
                  </a:extLst>
                </a:gridCol>
              </a:tblGrid>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項目</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ツール</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バージョン・規約</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j-ea"/>
                          <a:cs typeface="メイリオ" pitchFamily="50" charset="-128"/>
                        </a:rPr>
                        <a:t>備考</a:t>
                      </a:r>
                      <a:endParaRPr kumimoji="1" lang="en-US" altLang="ja-JP" sz="1600" b="1" i="0" u="none" strike="noStrike" cap="none" normalizeH="0" baseline="0" dirty="0">
                        <a:ln>
                          <a:noFill/>
                        </a:ln>
                        <a:solidFill>
                          <a:schemeClr val="tx1"/>
                        </a:solidFill>
                        <a:effectLst/>
                        <a:latin typeface="+mn-lt"/>
                        <a:ea typeface="+mj-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75000"/>
                      </a:schemeClr>
                    </a:solidFill>
                  </a:tcPr>
                </a:tc>
                <a:extLst>
                  <a:ext uri="{0D108BD9-81ED-4DB2-BD59-A6C34878D82A}">
                    <a16:rowId xmlns:a16="http://schemas.microsoft.com/office/drawing/2014/main" val="10001"/>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言語</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TypeScript</a:t>
                      </a:r>
                    </a:p>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a:ln>
                            <a:noFill/>
                          </a:ln>
                          <a:solidFill>
                            <a:schemeClr val="tx1"/>
                          </a:solidFill>
                          <a:effectLst/>
                          <a:latin typeface="+mn-lt"/>
                          <a:ea typeface="+mn-ea"/>
                          <a:cs typeface="メイリオ" pitchFamily="50" charset="-128"/>
                        </a:rPr>
                        <a:t>JavaScript</a:t>
                      </a: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4.0.3</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744315342"/>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en-US" altLang="ja-JP" sz="1600" b="1" i="0" u="none" strike="noStrike" cap="none" normalizeH="0" baseline="0" dirty="0">
                          <a:ln>
                            <a:noFill/>
                          </a:ln>
                          <a:solidFill>
                            <a:schemeClr val="tx1"/>
                          </a:solidFill>
                          <a:effectLst/>
                          <a:latin typeface="+mn-lt"/>
                          <a:ea typeface="+mn-ea"/>
                          <a:cs typeface="メイリオ" pitchFamily="50" charset="-128"/>
                        </a:rPr>
                        <a:t>FW</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Express</a:t>
                      </a:r>
                    </a:p>
                    <a:p>
                      <a:pPr marL="0" marR="0" lvl="0" indent="0" algn="l" defTabSz="914400" rtl="0" eaLnBrk="1" fontAlgn="base" latinLnBrk="0" hangingPunct="1">
                        <a:lnSpc>
                          <a:spcPct val="110000"/>
                        </a:lnSpc>
                        <a:spcBef>
                          <a:spcPts val="0"/>
                        </a:spcBef>
                        <a:spcAft>
                          <a:spcPts val="300"/>
                        </a:spcAft>
                        <a:buClrTx/>
                        <a:buSzTx/>
                        <a:buFont typeface="Wingdings" panose="05000000000000000000" pitchFamily="2" charset="2"/>
                        <a:buNone/>
                        <a:tabLst/>
                        <a:defRPr/>
                      </a:pP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r>
                        <a:rPr kumimoji="1" lang="en-US" altLang="ja-JP" sz="1600" b="0" i="0" u="none" strike="noStrike" cap="none" normalizeH="0" baseline="0" dirty="0">
                          <a:ln>
                            <a:noFill/>
                          </a:ln>
                          <a:solidFill>
                            <a:schemeClr val="tx1"/>
                          </a:solidFill>
                          <a:effectLst/>
                          <a:latin typeface="+mn-lt"/>
                          <a:ea typeface="+mn-ea"/>
                          <a:cs typeface="メイリオ" pitchFamily="50" charset="-128"/>
                        </a:rPr>
                        <a:t>Node.js</a:t>
                      </a:r>
                      <a:r>
                        <a:rPr kumimoji="1" lang="ja-JP" altLang="en-US" sz="1600" b="0" i="0" u="none" strike="noStrike" cap="none" normalizeH="0" baseline="0" dirty="0">
                          <a:ln>
                            <a:noFill/>
                          </a:ln>
                          <a:solidFill>
                            <a:schemeClr val="tx1"/>
                          </a:solidFill>
                          <a:effectLst/>
                          <a:latin typeface="+mn-lt"/>
                          <a:ea typeface="+mn-ea"/>
                          <a:cs typeface="メイリオ" pitchFamily="50" charset="-128"/>
                        </a:rPr>
                        <a: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Express:4.17.1</a:t>
                      </a:r>
                    </a:p>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Node.js:12.18.4</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 typeface="MS Mincho" panose="02020609040205080304" pitchFamily="17" charset="-128"/>
                        <a:buNone/>
                        <a:tabLst/>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コードフォーマッタ</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cap="none" normalizeH="0" baseline="0" dirty="0">
                          <a:ln>
                            <a:noFill/>
                          </a:ln>
                          <a:solidFill>
                            <a:schemeClr val="tx1"/>
                          </a:solidFill>
                          <a:effectLst/>
                          <a:latin typeface="+mn-lt"/>
                          <a:ea typeface="+mn-ea"/>
                          <a:cs typeface="メイリオ" pitchFamily="50" charset="-128"/>
                        </a:rPr>
                        <a:t>Prettier</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rPr>
                        <a:t>2.1</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endParaRPr kumimoji="1" lang="en-US" altLang="ja-JP" sz="1600" b="0" i="0" u="none" strike="noStrike" kern="1200" cap="none" spc="0" normalizeH="0" baseline="0" noProof="0" dirty="0">
                        <a:ln>
                          <a:noFill/>
                        </a:ln>
                        <a:solidFill>
                          <a:schemeClr val="tx1"/>
                        </a:solidFill>
                        <a:effectLst/>
                        <a:uLnTx/>
                        <a:uFillTx/>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838957">
                <a:tc>
                  <a:txBody>
                    <a:bodyPr/>
                    <a:lstStyle/>
                    <a:p>
                      <a:pPr marL="0" marR="0" lvl="0" indent="0" algn="ctr" defTabSz="914400" rtl="0" eaLnBrk="1" fontAlgn="base" latinLnBrk="0" hangingPunct="1">
                        <a:lnSpc>
                          <a:spcPct val="120000"/>
                        </a:lnSpc>
                        <a:spcBef>
                          <a:spcPts val="0"/>
                        </a:spcBef>
                        <a:spcAft>
                          <a:spcPts val="600"/>
                        </a:spcAft>
                        <a:buClrTx/>
                        <a:buSzTx/>
                        <a:buFontTx/>
                        <a:buNone/>
                        <a:tabLst/>
                      </a:pPr>
                      <a:r>
                        <a:rPr kumimoji="1" lang="ja-JP" altLang="en-US" sz="1600" b="1" i="0" u="none" strike="noStrike" cap="none" normalizeH="0" baseline="0" dirty="0">
                          <a:ln>
                            <a:noFill/>
                          </a:ln>
                          <a:solidFill>
                            <a:schemeClr val="tx1"/>
                          </a:solidFill>
                          <a:effectLst/>
                          <a:latin typeface="+mn-lt"/>
                          <a:ea typeface="+mn-ea"/>
                          <a:cs typeface="メイリオ" pitchFamily="50" charset="-128"/>
                        </a:rPr>
                        <a:t>静的解析ツール</a:t>
                      </a:r>
                      <a:endParaRPr kumimoji="1" lang="en-US" altLang="ja-JP" sz="1600" b="1"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solidFill>
                      <a:schemeClr val="bg1">
                        <a:lumMod val="95000"/>
                      </a:schemeClr>
                    </a:solid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en-US" altLang="ja-JP" sz="1600" b="0" i="0" u="none" strike="noStrike" cap="none" normalizeH="0" baseline="0" dirty="0" err="1">
                          <a:ln>
                            <a:noFill/>
                          </a:ln>
                          <a:solidFill>
                            <a:schemeClr val="tx1"/>
                          </a:solidFill>
                          <a:effectLst/>
                          <a:latin typeface="+mn-lt"/>
                          <a:ea typeface="+mn-ea"/>
                          <a:cs typeface="メイリオ" pitchFamily="50" charset="-128"/>
                        </a:rPr>
                        <a:t>ESLint</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defRPr/>
                      </a:pPr>
                      <a:r>
                        <a:rPr kumimoji="1" lang="en-US" altLang="ja-JP" sz="1600" b="0" i="0" kern="1200" dirty="0">
                          <a:solidFill>
                            <a:schemeClr val="tx1"/>
                          </a:solidFill>
                          <a:effectLst/>
                          <a:latin typeface="+mn-lt"/>
                          <a:ea typeface="+mn-ea"/>
                          <a:cs typeface="+mn-cs"/>
                        </a:rPr>
                        <a:t>7.10.0</a:t>
                      </a: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10000"/>
                        </a:lnSpc>
                        <a:spcBef>
                          <a:spcPts val="0"/>
                        </a:spcBef>
                        <a:spcAft>
                          <a:spcPts val="300"/>
                        </a:spcAft>
                        <a:buClrTx/>
                        <a:buSzTx/>
                        <a:buFontTx/>
                        <a:buNone/>
                        <a:tabLst/>
                      </a:pPr>
                      <a:r>
                        <a:rPr kumimoji="1" lang="ja-JP" altLang="en-US" sz="1600" b="0" i="0" u="none" strike="noStrike" cap="none" normalizeH="0" baseline="0" dirty="0">
                          <a:ln>
                            <a:noFill/>
                          </a:ln>
                          <a:solidFill>
                            <a:schemeClr val="tx1"/>
                          </a:solidFill>
                          <a:effectLst/>
                          <a:latin typeface="+mn-lt"/>
                          <a:ea typeface="+mn-ea"/>
                          <a:cs typeface="メイリオ" pitchFamily="50" charset="-128"/>
                        </a:rPr>
                        <a:t>プラグインの</a:t>
                      </a:r>
                      <a:r>
                        <a:rPr kumimoji="1" lang="en-US" altLang="ja-JP" sz="1600" b="0" i="0" u="none" strike="noStrike" cap="none" normalizeH="0" baseline="0" dirty="0">
                          <a:ln>
                            <a:noFill/>
                          </a:ln>
                          <a:solidFill>
                            <a:schemeClr val="tx1"/>
                          </a:solidFill>
                          <a:effectLst/>
                          <a:latin typeface="+mn-lt"/>
                          <a:ea typeface="+mn-ea"/>
                          <a:cs typeface="メイリオ" pitchFamily="50" charset="-128"/>
                        </a:rPr>
                        <a:t>typescript-</a:t>
                      </a:r>
                      <a:r>
                        <a:rPr kumimoji="1" lang="en-US" altLang="ja-JP" sz="1600" b="0" i="0" u="none" strike="noStrike" cap="none" normalizeH="0" baseline="0" dirty="0" err="1">
                          <a:ln>
                            <a:noFill/>
                          </a:ln>
                          <a:solidFill>
                            <a:schemeClr val="tx1"/>
                          </a:solidFill>
                          <a:effectLst/>
                          <a:latin typeface="+mn-lt"/>
                          <a:ea typeface="+mn-ea"/>
                          <a:cs typeface="メイリオ" pitchFamily="50" charset="-128"/>
                        </a:rPr>
                        <a:t>eslint</a:t>
                      </a:r>
                      <a:r>
                        <a:rPr kumimoji="1" lang="ja-JP" altLang="en-US" sz="1600" b="0" i="0" u="none" strike="noStrike" cap="none" normalizeH="0" baseline="0" dirty="0">
                          <a:ln>
                            <a:noFill/>
                          </a:ln>
                          <a:solidFill>
                            <a:schemeClr val="tx1"/>
                          </a:solidFill>
                          <a:effectLst/>
                          <a:latin typeface="+mn-lt"/>
                          <a:ea typeface="+mn-ea"/>
                          <a:cs typeface="メイリオ" pitchFamily="50" charset="-128"/>
                        </a:rPr>
                        <a:t>を導入</a:t>
                      </a:r>
                      <a:endParaRPr kumimoji="1" lang="en-US" altLang="ja-JP" sz="1600" b="0" i="0" u="none" strike="noStrike" cap="none" normalizeH="0" baseline="0" dirty="0">
                        <a:ln>
                          <a:noFill/>
                        </a:ln>
                        <a:solidFill>
                          <a:schemeClr val="tx1"/>
                        </a:solidFill>
                        <a:effectLst/>
                        <a:latin typeface="+mn-lt"/>
                        <a:ea typeface="+mn-ea"/>
                        <a:cs typeface="メイリオ" pitchFamily="50" charset="-128"/>
                      </a:endParaRPr>
                    </a:p>
                  </a:txBody>
                  <a:tcPr marL="108000" marR="108000" marT="108000" marB="90000" anchor="ctr" horzOverflow="overflow">
                    <a:lnL w="6350" cap="flat" cmpd="sng" algn="ctr">
                      <a:solidFill>
                        <a:schemeClr val="tx1"/>
                      </a:solid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511802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４</a:t>
            </a:r>
            <a:r>
              <a:rPr kumimoji="1" lang="en-US" altLang="ja-JP" dirty="0"/>
              <a:t>.</a:t>
            </a:r>
            <a:r>
              <a:rPr kumimoji="1" lang="ja-JP" altLang="en-US" dirty="0"/>
              <a:t> ツール、設定ファイルの管理方針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4</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以下のコードフォーマッタ、静的解析ツール並びに、それらツールの設定ファイルの管理方針を示す。</a:t>
            </a:r>
            <a:endParaRPr lang="en-US" altLang="ja-JP" sz="1800" dirty="0"/>
          </a:p>
          <a:p>
            <a:pPr>
              <a:lnSpc>
                <a:spcPts val="2800"/>
              </a:lnSpc>
              <a:spcBef>
                <a:spcPts val="0"/>
              </a:spcBef>
              <a:buFont typeface="Wingdings" panose="05000000000000000000" pitchFamily="2" charset="2"/>
              <a:buChar char="ü"/>
            </a:pPr>
            <a:r>
              <a:rPr lang="ja-JP" altLang="en-US" sz="1800" dirty="0"/>
              <a:t>コードフォーマッター及び、静的解析ツールは現在使用しているバージョンが今後ダウンロードできなくなる可能性があるため、保守工程を考慮し、プラグインを含めたツール一式を保存管理するものとする。</a:t>
            </a:r>
            <a:endParaRPr lang="en-US" altLang="ja-JP" sz="1800" dirty="0"/>
          </a:p>
          <a:p>
            <a:pPr>
              <a:lnSpc>
                <a:spcPts val="2800"/>
              </a:lnSpc>
              <a:spcBef>
                <a:spcPts val="0"/>
              </a:spcBef>
              <a:buFont typeface="Wingdings" panose="05000000000000000000" pitchFamily="2" charset="2"/>
              <a:buChar char="ü"/>
            </a:pPr>
            <a:r>
              <a:rPr lang="ja-JP" altLang="en-US" sz="1800" dirty="0"/>
              <a:t>コードフォーマッターと静的解析ツールの設定ファイルは共通のファイルを使用すること。</a:t>
            </a:r>
            <a:br>
              <a:rPr lang="en-US" altLang="ja-JP" sz="1800" dirty="0"/>
            </a:br>
            <a:r>
              <a:rPr lang="ja-JP" altLang="en-US" sz="1800" dirty="0"/>
              <a:t>また、共通で使用する設定ファイルも保存管理するものとする。</a:t>
            </a:r>
            <a:endParaRPr lang="en-US" altLang="ja-JP" sz="1800" dirty="0"/>
          </a:p>
          <a:p>
            <a:pPr>
              <a:lnSpc>
                <a:spcPts val="2800"/>
              </a:lnSpc>
              <a:spcBef>
                <a:spcPts val="0"/>
              </a:spcBef>
              <a:buFont typeface="Wingdings" panose="05000000000000000000" pitchFamily="2" charset="2"/>
              <a:buChar char="ü"/>
            </a:pPr>
            <a:r>
              <a:rPr lang="ja-JP" altLang="en-US" sz="1800" dirty="0"/>
              <a:t>デフォルト設定以外に変更する場合は、変更した項目・値と変更した理由を一覧化しバージョン管理する。</a:t>
            </a:r>
            <a:endParaRPr lang="en-US" altLang="ja-JP" sz="1800" dirty="0"/>
          </a:p>
        </p:txBody>
      </p:sp>
    </p:spTree>
    <p:extLst>
      <p:ext uri="{BB962C8B-B14F-4D97-AF65-F5344CB8AC3E}">
        <p14:creationId xmlns:p14="http://schemas.microsoft.com/office/powerpoint/2010/main" val="362508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５</a:t>
            </a:r>
            <a:r>
              <a:rPr kumimoji="1" lang="en-US" altLang="ja-JP" dirty="0"/>
              <a:t>.</a:t>
            </a:r>
            <a:r>
              <a:rPr kumimoji="1" lang="ja-JP" altLang="en-US" dirty="0"/>
              <a:t> プルリクエスト（マージリクエスト）方針</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5</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ts val="2800"/>
              </a:lnSpc>
              <a:spcBef>
                <a:spcPts val="0"/>
              </a:spcBef>
              <a:buFont typeface="Wingdings" panose="05000000000000000000" pitchFamily="2" charset="2"/>
              <a:buChar char="ü"/>
            </a:pPr>
            <a:endParaRPr lang="en-US" altLang="ja-JP" sz="1800"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プルリクエストによるレビューは、レビューアに対して</a:t>
            </a:r>
            <a:endParaRPr lang="en-US" altLang="ja-JP" sz="1800" dirty="0"/>
          </a:p>
          <a:p>
            <a:pPr>
              <a:lnSpc>
                <a:spcPts val="2800"/>
              </a:lnSpc>
              <a:spcBef>
                <a:spcPts val="0"/>
              </a:spcBef>
              <a:buFont typeface="Wingdings" panose="05000000000000000000" pitchFamily="2" charset="2"/>
              <a:buChar char="ü"/>
            </a:pPr>
            <a:r>
              <a:rPr lang="ja-JP" altLang="en-US" sz="1800" dirty="0"/>
              <a:t>実装・修正した概要</a:t>
            </a:r>
            <a:endParaRPr lang="en-US" altLang="ja-JP" sz="1800" dirty="0"/>
          </a:p>
          <a:p>
            <a:pPr>
              <a:lnSpc>
                <a:spcPts val="2800"/>
              </a:lnSpc>
              <a:spcBef>
                <a:spcPts val="0"/>
              </a:spcBef>
              <a:buFont typeface="Wingdings" panose="05000000000000000000" pitchFamily="2" charset="2"/>
              <a:buChar char="ü"/>
            </a:pPr>
            <a:r>
              <a:rPr lang="ja-JP" altLang="en-US" sz="1800" dirty="0"/>
              <a:t>実装に使用したドキュメント</a:t>
            </a:r>
            <a:endParaRPr lang="en-US" altLang="ja-JP" sz="1800" dirty="0"/>
          </a:p>
          <a:p>
            <a:pPr>
              <a:lnSpc>
                <a:spcPts val="2800"/>
              </a:lnSpc>
              <a:spcBef>
                <a:spcPts val="0"/>
              </a:spcBef>
              <a:buFont typeface="Wingdings" panose="05000000000000000000" pitchFamily="2" charset="2"/>
              <a:buChar char="ü"/>
            </a:pPr>
            <a:r>
              <a:rPr lang="ja-JP" altLang="en-US" sz="1800" dirty="0"/>
              <a:t>画面デザインにかかわる改修をした場合は改修した画面イメージ</a:t>
            </a:r>
            <a:endParaRPr lang="en-US" altLang="ja-JP" sz="1800" dirty="0"/>
          </a:p>
          <a:p>
            <a:pPr>
              <a:lnSpc>
                <a:spcPts val="2800"/>
              </a:lnSpc>
              <a:spcBef>
                <a:spcPts val="0"/>
              </a:spcBef>
              <a:buFont typeface="Wingdings" panose="05000000000000000000" pitchFamily="2" charset="2"/>
              <a:buChar char="ü"/>
            </a:pPr>
            <a:r>
              <a:rPr lang="ja-JP" altLang="en-US" sz="1800" dirty="0"/>
              <a:t>重点的にレビューしてほしい箇所</a:t>
            </a:r>
            <a:endParaRPr lang="en-US" altLang="ja-JP" sz="1800" dirty="0"/>
          </a:p>
          <a:p>
            <a:pPr>
              <a:lnSpc>
                <a:spcPts val="2800"/>
              </a:lnSpc>
              <a:spcBef>
                <a:spcPts val="0"/>
              </a:spcBef>
              <a:buFont typeface="Wingdings" panose="05000000000000000000" pitchFamily="2" charset="2"/>
              <a:buChar char="ü"/>
            </a:pPr>
            <a:r>
              <a:rPr lang="en-US" altLang="ja-JP" sz="1800" dirty="0" err="1"/>
              <a:t>Todo</a:t>
            </a:r>
            <a:r>
              <a:rPr lang="ja-JP" altLang="en-US" sz="1800" dirty="0"/>
              <a:t>や未実装箇所がある場合はその箇所と対応予定の内容</a:t>
            </a:r>
            <a:endParaRPr lang="en-US" altLang="ja-JP" sz="1800" dirty="0"/>
          </a:p>
          <a:p>
            <a:pPr marL="0" indent="0">
              <a:lnSpc>
                <a:spcPts val="2800"/>
              </a:lnSpc>
              <a:spcBef>
                <a:spcPts val="0"/>
              </a:spcBef>
              <a:buNone/>
            </a:pPr>
            <a:r>
              <a:rPr lang="ja-JP" altLang="en-US" sz="1800" dirty="0"/>
              <a:t>等を事前に伝え、効率的なレビューを行うこと。</a:t>
            </a:r>
            <a:endParaRPr lang="en-US" altLang="ja-JP" sz="1800" dirty="0"/>
          </a:p>
          <a:p>
            <a:pPr marL="0" indent="0">
              <a:lnSpc>
                <a:spcPts val="2800"/>
              </a:lnSpc>
              <a:spcBef>
                <a:spcPts val="0"/>
              </a:spcBef>
              <a:buNone/>
            </a:pPr>
            <a:endParaRPr lang="en-US" altLang="ja-JP" sz="1800" dirty="0"/>
          </a:p>
          <a:p>
            <a:pPr marL="0" indent="0">
              <a:lnSpc>
                <a:spcPts val="2800"/>
              </a:lnSpc>
              <a:spcBef>
                <a:spcPts val="0"/>
              </a:spcBef>
              <a:buNone/>
            </a:pPr>
            <a:r>
              <a:rPr lang="ja-JP" altLang="en-US" sz="1800" dirty="0"/>
              <a:t>マージリクエストについても、</a:t>
            </a:r>
            <a:r>
              <a:rPr lang="en-US" altLang="ja-JP" sz="1800" dirty="0"/>
              <a:t>Markdown</a:t>
            </a:r>
            <a:r>
              <a:rPr lang="ja-JP" altLang="en-US" sz="1800" dirty="0"/>
              <a:t>形式で見やすいサンプルのガイドラインを作成し、一定基準のレビューを行えるよう心掛ける。</a:t>
            </a:r>
            <a:endParaRPr lang="en-US" altLang="ja-JP" sz="1800" dirty="0"/>
          </a:p>
        </p:txBody>
      </p:sp>
    </p:spTree>
    <p:extLst>
      <p:ext uri="{BB962C8B-B14F-4D97-AF65-F5344CB8AC3E}">
        <p14:creationId xmlns:p14="http://schemas.microsoft.com/office/powerpoint/2010/main" val="31344733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8" name="直線コネクタ 37">
            <a:extLst>
              <a:ext uri="{FF2B5EF4-FFF2-40B4-BE49-F238E27FC236}">
                <a16:creationId xmlns:a16="http://schemas.microsoft.com/office/drawing/2014/main" id="{CB7EFE0D-1945-4D2F-AE58-A5CF4D3679C1}"/>
              </a:ext>
            </a:extLst>
          </p:cNvPr>
          <p:cNvCxnSpPr>
            <a:cxnSpLocks/>
            <a:endCxn id="34" idx="0"/>
          </p:cNvCxnSpPr>
          <p:nvPr/>
        </p:nvCxnSpPr>
        <p:spPr>
          <a:xfrm>
            <a:off x="8867962" y="2040754"/>
            <a:ext cx="0" cy="1949354"/>
          </a:xfrm>
          <a:prstGeom prst="line">
            <a:avLst/>
          </a:prstGeom>
          <a:ln w="38100">
            <a:solidFill>
              <a:schemeClr val="tx1">
                <a:lumMod val="60000"/>
                <a:lumOff val="40000"/>
              </a:schemeClr>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3" name="コネクタ: カギ線 42">
            <a:extLst>
              <a:ext uri="{FF2B5EF4-FFF2-40B4-BE49-F238E27FC236}">
                <a16:creationId xmlns:a16="http://schemas.microsoft.com/office/drawing/2014/main" id="{B55ED665-6799-4E8A-B4A5-2E81C85FF616}"/>
              </a:ext>
            </a:extLst>
          </p:cNvPr>
          <p:cNvCxnSpPr>
            <a:cxnSpLocks/>
            <a:endCxn id="32" idx="0"/>
          </p:cNvCxnSpPr>
          <p:nvPr/>
        </p:nvCxnSpPr>
        <p:spPr>
          <a:xfrm flipV="1">
            <a:off x="2867597" y="2014374"/>
            <a:ext cx="6000365" cy="4234026"/>
          </a:xfrm>
          <a:prstGeom prst="bentConnector4">
            <a:avLst>
              <a:gd name="adj1" fmla="val 50661"/>
              <a:gd name="adj2" fmla="val 110198"/>
            </a:avLst>
          </a:prstGeom>
          <a:ln w="38100">
            <a:solidFill>
              <a:schemeClr val="tx1">
                <a:lumMod val="60000"/>
                <a:lumOff val="40000"/>
              </a:schemeClr>
            </a:solidFill>
            <a:tailEnd type="none"/>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A103B9A-0A41-4575-AF71-C1FEAAA2AC37}"/>
              </a:ext>
            </a:extLst>
          </p:cNvPr>
          <p:cNvCxnSpPr>
            <a:cxnSpLocks/>
            <a:stCxn id="20" idx="0"/>
          </p:cNvCxnSpPr>
          <p:nvPr/>
        </p:nvCxnSpPr>
        <p:spPr>
          <a:xfrm>
            <a:off x="2867597" y="1161713"/>
            <a:ext cx="0" cy="5086687"/>
          </a:xfrm>
          <a:prstGeom prst="line">
            <a:avLst/>
          </a:prstGeom>
          <a:ln w="38100">
            <a:solidFill>
              <a:schemeClr val="tx1">
                <a:lumMod val="60000"/>
                <a:lumOff val="40000"/>
              </a:schemeClr>
            </a:solidFill>
            <a:tailEnd type="none" w="lg" len="lg"/>
          </a:ln>
        </p:spPr>
        <p:style>
          <a:lnRef idx="1">
            <a:schemeClr val="accent1"/>
          </a:lnRef>
          <a:fillRef idx="0">
            <a:schemeClr val="accent1"/>
          </a:fillRef>
          <a:effectRef idx="0">
            <a:schemeClr val="accent1"/>
          </a:effectRef>
          <a:fontRef idx="minor">
            <a:schemeClr val="tx1"/>
          </a:fontRef>
        </p:style>
      </p:cxnSp>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kumimoji="1" lang="ja-JP" altLang="en-US" dirty="0"/>
              <a:t>６</a:t>
            </a:r>
            <a:r>
              <a:rPr kumimoji="1" lang="en-US" altLang="ja-JP" dirty="0"/>
              <a:t>.</a:t>
            </a:r>
            <a:r>
              <a:rPr kumimoji="1" lang="ja-JP" altLang="en-US" dirty="0"/>
              <a:t> コミット・レビューフロー</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6</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ts val="2800"/>
              </a:lnSpc>
              <a:spcBef>
                <a:spcPts val="0"/>
              </a:spcBef>
              <a:buFont typeface="Wingdings" panose="05000000000000000000" pitchFamily="2" charset="2"/>
              <a:buChar char="ü"/>
            </a:pPr>
            <a:endParaRPr lang="en-US" altLang="ja-JP" sz="1800" dirty="0"/>
          </a:p>
        </p:txBody>
      </p:sp>
      <p:sp>
        <p:nvSpPr>
          <p:cNvPr id="7" name="コンテンツ プレースホルダー 4">
            <a:extLst>
              <a:ext uri="{FF2B5EF4-FFF2-40B4-BE49-F238E27FC236}">
                <a16:creationId xmlns:a16="http://schemas.microsoft.com/office/drawing/2014/main" id="{DA3B8366-F5F0-403E-ACED-51736674C987}"/>
              </a:ext>
            </a:extLst>
          </p:cNvPr>
          <p:cNvSpPr txBox="1">
            <a:spLocks/>
          </p:cNvSpPr>
          <p:nvPr/>
        </p:nvSpPr>
        <p:spPr>
          <a:xfrm>
            <a:off x="334077"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endParaRPr lang="en-US" altLang="ja-JP" sz="1800" dirty="0"/>
          </a:p>
        </p:txBody>
      </p:sp>
      <p:graphicFrame>
        <p:nvGraphicFramePr>
          <p:cNvPr id="20" name="Group 55">
            <a:extLst>
              <a:ext uri="{FF2B5EF4-FFF2-40B4-BE49-F238E27FC236}">
                <a16:creationId xmlns:a16="http://schemas.microsoft.com/office/drawing/2014/main" id="{018A56C3-0C60-4680-9F4B-977E127F573B}"/>
              </a:ext>
            </a:extLst>
          </p:cNvPr>
          <p:cNvGraphicFramePr>
            <a:graphicFrameLocks noGrp="1"/>
          </p:cNvGraphicFramePr>
          <p:nvPr>
            <p:extLst>
              <p:ext uri="{D42A27DB-BD31-4B8C-83A1-F6EECF244321}">
                <p14:modId xmlns:p14="http://schemas.microsoft.com/office/powerpoint/2010/main" val="2856639753"/>
              </p:ext>
            </p:extLst>
          </p:nvPr>
        </p:nvGraphicFramePr>
        <p:xfrm>
          <a:off x="356225" y="1161713"/>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9401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1</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プログラマーによるコーディング</a:t>
                      </a: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サンプルコードを参考にコードを実装する。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4" name="Group 55">
            <a:extLst>
              <a:ext uri="{FF2B5EF4-FFF2-40B4-BE49-F238E27FC236}">
                <a16:creationId xmlns:a16="http://schemas.microsoft.com/office/drawing/2014/main" id="{A4E3A4A1-2EA9-4A05-B35E-F61D9E4BFA8D}"/>
              </a:ext>
            </a:extLst>
          </p:cNvPr>
          <p:cNvGraphicFramePr>
            <a:graphicFrameLocks noGrp="1"/>
          </p:cNvGraphicFramePr>
          <p:nvPr>
            <p:extLst>
              <p:ext uri="{D42A27DB-BD31-4B8C-83A1-F6EECF244321}">
                <p14:modId xmlns:p14="http://schemas.microsoft.com/office/powerpoint/2010/main" val="1651592005"/>
              </p:ext>
            </p:extLst>
          </p:nvPr>
        </p:nvGraphicFramePr>
        <p:xfrm>
          <a:off x="345223" y="2471475"/>
          <a:ext cx="5022744" cy="9782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2</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単体テストの実施</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フロントエンドは手動によるテストを実施する。</a:t>
                      </a:r>
                      <a:endParaRPr kumimoji="1" lang="en-US" altLang="ja-JP"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バックエンドはユニットテストによる自動テストを実施する。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26" name="Group 55">
            <a:extLst>
              <a:ext uri="{FF2B5EF4-FFF2-40B4-BE49-F238E27FC236}">
                <a16:creationId xmlns:a16="http://schemas.microsoft.com/office/drawing/2014/main" id="{728B3EC0-1687-4D18-B8EF-88FEE2FD1E55}"/>
              </a:ext>
            </a:extLst>
          </p:cNvPr>
          <p:cNvGraphicFramePr>
            <a:graphicFrameLocks noGrp="1"/>
          </p:cNvGraphicFramePr>
          <p:nvPr>
            <p:extLst>
              <p:ext uri="{D42A27DB-BD31-4B8C-83A1-F6EECF244321}">
                <p14:modId xmlns:p14="http://schemas.microsoft.com/office/powerpoint/2010/main" val="698680857"/>
              </p:ext>
            </p:extLst>
          </p:nvPr>
        </p:nvGraphicFramePr>
        <p:xfrm>
          <a:off x="356225" y="3752891"/>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3</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en-US" altLang="ja-JP" sz="1400" b="1" i="0" u="none" strike="noStrike" kern="1200" cap="none" spc="0" normalizeH="0" baseline="0" noProof="0" dirty="0" err="1">
                          <a:ln>
                            <a:noFill/>
                          </a:ln>
                          <a:solidFill>
                            <a:schemeClr val="tx1"/>
                          </a:solidFill>
                          <a:effectLst/>
                          <a:uLnTx/>
                          <a:uFillTx/>
                          <a:latin typeface="メイリオ" pitchFamily="50" charset="-128"/>
                          <a:ea typeface="メイリオ" pitchFamily="50" charset="-128"/>
                          <a:cs typeface="メイリオ" pitchFamily="50" charset="-128"/>
                        </a:rPr>
                        <a:t>CodeComit</a:t>
                      </a: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へのコミット</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コードフォーマッタと静的解析ツールを実施し、エラーが無いことを確認したうえでコミットを行う。</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0" name="Group 55">
            <a:extLst>
              <a:ext uri="{FF2B5EF4-FFF2-40B4-BE49-F238E27FC236}">
                <a16:creationId xmlns:a16="http://schemas.microsoft.com/office/drawing/2014/main" id="{00B0247E-15BE-42D1-BEB5-FF00E9DF8959}"/>
              </a:ext>
            </a:extLst>
          </p:cNvPr>
          <p:cNvGraphicFramePr>
            <a:graphicFrameLocks noGrp="1"/>
          </p:cNvGraphicFramePr>
          <p:nvPr>
            <p:extLst>
              <p:ext uri="{D42A27DB-BD31-4B8C-83A1-F6EECF244321}">
                <p14:modId xmlns:p14="http://schemas.microsoft.com/office/powerpoint/2010/main" val="3356405178"/>
              </p:ext>
            </p:extLst>
          </p:nvPr>
        </p:nvGraphicFramePr>
        <p:xfrm>
          <a:off x="356225" y="4996207"/>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4</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リードエンジニアへのプルリクエスト</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プルリクエストを作成し、実装した箇所に間違いがないことを再確認し、ガイドラインに準じたプルリクエストコメントを行う。</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2" name="Group 55">
            <a:extLst>
              <a:ext uri="{FF2B5EF4-FFF2-40B4-BE49-F238E27FC236}">
                <a16:creationId xmlns:a16="http://schemas.microsoft.com/office/drawing/2014/main" id="{06462589-F53B-4C75-B4D1-D160E6765D2F}"/>
              </a:ext>
            </a:extLst>
          </p:cNvPr>
          <p:cNvGraphicFramePr>
            <a:graphicFrameLocks noGrp="1"/>
          </p:cNvGraphicFramePr>
          <p:nvPr>
            <p:extLst>
              <p:ext uri="{D42A27DB-BD31-4B8C-83A1-F6EECF244321}">
                <p14:modId xmlns:p14="http://schemas.microsoft.com/office/powerpoint/2010/main" val="2715311387"/>
              </p:ext>
            </p:extLst>
          </p:nvPr>
        </p:nvGraphicFramePr>
        <p:xfrm>
          <a:off x="6356590" y="2014374"/>
          <a:ext cx="5022744" cy="1362326"/>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5</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リードエンジニアのレビュー＆プルリク承認</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サンプルコード及びガイドラインに則りコードが実装されているかをチェックする。</a:t>
                      </a:r>
                      <a:endParaRPr kumimoji="1" lang="en-US" altLang="ja-JP"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機能仕様、業務仕様の観点で潜在化した不具合が無いかを確認する。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graphicFrame>
        <p:nvGraphicFramePr>
          <p:cNvPr id="34" name="Group 55">
            <a:extLst>
              <a:ext uri="{FF2B5EF4-FFF2-40B4-BE49-F238E27FC236}">
                <a16:creationId xmlns:a16="http://schemas.microsoft.com/office/drawing/2014/main" id="{31F5E3EF-EA15-46D9-A79F-EEEBD525C539}"/>
              </a:ext>
            </a:extLst>
          </p:cNvPr>
          <p:cNvGraphicFramePr>
            <a:graphicFrameLocks noGrp="1"/>
          </p:cNvGraphicFramePr>
          <p:nvPr>
            <p:extLst>
              <p:ext uri="{D42A27DB-BD31-4B8C-83A1-F6EECF244321}">
                <p14:modId xmlns:p14="http://schemas.microsoft.com/office/powerpoint/2010/main" val="1576248687"/>
              </p:ext>
            </p:extLst>
          </p:nvPr>
        </p:nvGraphicFramePr>
        <p:xfrm>
          <a:off x="6356590" y="3990108"/>
          <a:ext cx="5022744" cy="940178"/>
        </p:xfrm>
        <a:graphic>
          <a:graphicData uri="http://schemas.openxmlformats.org/drawingml/2006/table">
            <a:tbl>
              <a:tblPr/>
              <a:tblGrid>
                <a:gridCol w="843828">
                  <a:extLst>
                    <a:ext uri="{9D8B030D-6E8A-4147-A177-3AD203B41FA5}">
                      <a16:colId xmlns:a16="http://schemas.microsoft.com/office/drawing/2014/main" val="1102092422"/>
                    </a:ext>
                  </a:extLst>
                </a:gridCol>
                <a:gridCol w="4178916">
                  <a:extLst>
                    <a:ext uri="{9D8B030D-6E8A-4147-A177-3AD203B41FA5}">
                      <a16:colId xmlns:a16="http://schemas.microsoft.com/office/drawing/2014/main" val="20000"/>
                    </a:ext>
                  </a:extLst>
                </a:gridCol>
              </a:tblGrid>
              <a:tr h="3960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STEP</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1" lang="en-US" altLang="ja-JP"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6</a:t>
                      </a:r>
                      <a:endParaRPr kumimoji="1" lang="ja-JP" altLang="en-US" sz="2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txBody>
                  <a:tcPr marL="0" marR="0" marT="72000" marB="36000" anchor="ctr" horzOverflow="overflow">
                    <a:lnL w="571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tx2">
                        <a:lumMod val="20000"/>
                        <a:lumOff val="80000"/>
                      </a:schemeClr>
                    </a:solidFill>
                  </a:tcPr>
                </a:tc>
                <a:tc>
                  <a:txBody>
                    <a:bodyPr/>
                    <a:lstStyle/>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サスケ担当者のレビュー</a:t>
                      </a:r>
                      <a:endParaRPr kumimoji="1" lang="en-US" altLang="ja-JP" sz="1400" b="1"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endParaRPr>
                    </a:p>
                    <a:p>
                      <a:pPr marL="0" marR="0" lvl="0" indent="0" algn="just" defTabSz="914400" rtl="0" eaLnBrk="1" fontAlgn="auto" latinLnBrk="0" hangingPunct="1">
                        <a:lnSpc>
                          <a:spcPct val="120000"/>
                        </a:lnSpc>
                        <a:spcBef>
                          <a:spcPts val="0"/>
                        </a:spcBef>
                        <a:spcAft>
                          <a:spcPts val="300"/>
                        </a:spcAft>
                        <a:buClrTx/>
                        <a:buSzTx/>
                        <a:buFontTx/>
                        <a:buNone/>
                        <a:tabLst/>
                        <a:defRPr/>
                      </a:pPr>
                      <a:r>
                        <a:rPr kumimoji="1" lang="ja-JP" altLang="en-US" sz="1050" b="0" i="0" u="none" strike="noStrike" kern="1200" cap="none" spc="0" normalizeH="0" baseline="0" noProof="0" dirty="0">
                          <a:ln>
                            <a:noFill/>
                          </a:ln>
                          <a:solidFill>
                            <a:schemeClr val="tx1"/>
                          </a:solidFill>
                          <a:effectLst/>
                          <a:uLnTx/>
                          <a:uFillTx/>
                          <a:latin typeface="メイリオ" pitchFamily="50" charset="-128"/>
                          <a:ea typeface="メイリオ" pitchFamily="50" charset="-128"/>
                          <a:cs typeface="メイリオ" pitchFamily="50" charset="-128"/>
                        </a:rPr>
                        <a:t>機能仕様、業務仕様の観点を重点に、潜在化した不具合が無いかを確認する。</a:t>
                      </a:r>
                    </a:p>
                  </a:txBody>
                  <a:tcPr marL="144000" marR="144000" marT="144000" marB="125999" anchor="ctr" horzOverflow="overflow">
                    <a:lnL w="6350" cap="flat" cmpd="sng" algn="ctr">
                      <a:solidFill>
                        <a:schemeClr val="tx1"/>
                      </a:solidFill>
                      <a:prstDash val="solid"/>
                      <a:round/>
                      <a:headEnd type="none" w="med" len="med"/>
                      <a:tailEnd type="none" w="med" len="med"/>
                    </a:lnL>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85982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2FA94C-2771-49F0-8A35-6EB5100D9A31}"/>
              </a:ext>
            </a:extLst>
          </p:cNvPr>
          <p:cNvSpPr>
            <a:spLocks noGrp="1"/>
          </p:cNvSpPr>
          <p:nvPr>
            <p:ph type="title"/>
          </p:nvPr>
        </p:nvSpPr>
        <p:spPr/>
        <p:txBody>
          <a:bodyPr>
            <a:normAutofit fontScale="90000"/>
          </a:bodyPr>
          <a:lstStyle/>
          <a:p>
            <a:r>
              <a:rPr lang="ja-JP" altLang="en-US" dirty="0"/>
              <a:t>７</a:t>
            </a:r>
            <a:r>
              <a:rPr kumimoji="1" lang="en-US" altLang="ja-JP" dirty="0"/>
              <a:t>.</a:t>
            </a:r>
            <a:r>
              <a:rPr kumimoji="1" lang="ja-JP" altLang="en-US" dirty="0"/>
              <a:t> </a:t>
            </a:r>
            <a:r>
              <a:rPr kumimoji="1" lang="en-US" altLang="ja-JP" dirty="0"/>
              <a:t>Exit</a:t>
            </a:r>
            <a:r>
              <a:rPr kumimoji="1" lang="ja-JP" altLang="en-US" dirty="0"/>
              <a:t>時の確認</a:t>
            </a:r>
          </a:p>
        </p:txBody>
      </p:sp>
      <p:sp>
        <p:nvSpPr>
          <p:cNvPr id="3" name="フッター プレースホルダー 2">
            <a:extLst>
              <a:ext uri="{FF2B5EF4-FFF2-40B4-BE49-F238E27FC236}">
                <a16:creationId xmlns:a16="http://schemas.microsoft.com/office/drawing/2014/main" id="{B6BDB439-AE08-43EB-AEC2-1A9D776FBCC2}"/>
              </a:ext>
            </a:extLst>
          </p:cNvPr>
          <p:cNvSpPr>
            <a:spLocks noGrp="1"/>
          </p:cNvSpPr>
          <p:nvPr>
            <p:ph type="ftr" sz="quarter" idx="3"/>
          </p:nvPr>
        </p:nvSpPr>
        <p:spPr/>
        <p:txBody>
          <a:bodyPr/>
          <a:lstStyle/>
          <a:p>
            <a:r>
              <a:rPr lang="en-US" altLang="ja-JP" dirty="0"/>
              <a:t>Sasuke Financial Lab</a:t>
            </a:r>
            <a:r>
              <a:rPr lang="ja-JP" altLang="en-US" dirty="0"/>
              <a:t>株式会社</a:t>
            </a:r>
          </a:p>
        </p:txBody>
      </p:sp>
      <p:sp>
        <p:nvSpPr>
          <p:cNvPr id="4" name="スライド番号プレースホルダー 3">
            <a:extLst>
              <a:ext uri="{FF2B5EF4-FFF2-40B4-BE49-F238E27FC236}">
                <a16:creationId xmlns:a16="http://schemas.microsoft.com/office/drawing/2014/main" id="{FE383D13-8E24-488F-B0CA-AC65EB187A82}"/>
              </a:ext>
            </a:extLst>
          </p:cNvPr>
          <p:cNvSpPr>
            <a:spLocks noGrp="1"/>
          </p:cNvSpPr>
          <p:nvPr>
            <p:ph type="sldNum" sz="quarter" idx="4"/>
          </p:nvPr>
        </p:nvSpPr>
        <p:spPr/>
        <p:txBody>
          <a:bodyPr/>
          <a:lstStyle/>
          <a:p>
            <a:fld id="{B7EE2C01-0D95-4F1C-BC05-82B5A245C68C}" type="slidenum">
              <a:rPr lang="ja-JP" altLang="en-US" smtClean="0"/>
              <a:pPr/>
              <a:t>7</a:t>
            </a:fld>
            <a:endParaRPr lang="ja-JP" altLang="en-US" dirty="0"/>
          </a:p>
        </p:txBody>
      </p:sp>
      <p:sp>
        <p:nvSpPr>
          <p:cNvPr id="5" name="コンテンツ プレースホルダー 4">
            <a:extLst>
              <a:ext uri="{FF2B5EF4-FFF2-40B4-BE49-F238E27FC236}">
                <a16:creationId xmlns:a16="http://schemas.microsoft.com/office/drawing/2014/main" id="{96E33F2C-BBFC-4894-96AC-49CA87C5AD5F}"/>
              </a:ext>
            </a:extLst>
          </p:cNvPr>
          <p:cNvSpPr txBox="1">
            <a:spLocks/>
          </p:cNvSpPr>
          <p:nvPr/>
        </p:nvSpPr>
        <p:spPr>
          <a:xfrm>
            <a:off x="345223" y="843079"/>
            <a:ext cx="11523846" cy="558543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ts val="2800"/>
              </a:lnSpc>
              <a:spcBef>
                <a:spcPts val="0"/>
              </a:spcBef>
              <a:buNone/>
            </a:pPr>
            <a:r>
              <a:rPr lang="ja-JP" altLang="en-US" sz="1800" dirty="0"/>
              <a:t>以下の工程</a:t>
            </a:r>
            <a:r>
              <a:rPr lang="en-US" altLang="ja-JP" sz="1800" dirty="0"/>
              <a:t>Exit</a:t>
            </a:r>
            <a:r>
              <a:rPr lang="ja-JP" altLang="en-US" sz="1800" dirty="0"/>
              <a:t>時に、全ソースに対してコードフォーマットおよび静的解析ツールを実施し、</a:t>
            </a:r>
            <a:endParaRPr lang="en-US" altLang="ja-JP" sz="1800" dirty="0"/>
          </a:p>
          <a:p>
            <a:pPr marL="0" indent="0">
              <a:lnSpc>
                <a:spcPts val="2800"/>
              </a:lnSpc>
              <a:spcBef>
                <a:spcPts val="0"/>
              </a:spcBef>
              <a:buNone/>
            </a:pPr>
            <a:r>
              <a:rPr lang="ja-JP" altLang="en-US" sz="1800" dirty="0"/>
              <a:t>結果レポートを確認する。</a:t>
            </a:r>
            <a:endParaRPr lang="en-US" altLang="ja-JP" sz="1800" dirty="0"/>
          </a:p>
          <a:p>
            <a:pPr>
              <a:lnSpc>
                <a:spcPts val="2800"/>
              </a:lnSpc>
              <a:spcBef>
                <a:spcPts val="0"/>
              </a:spcBef>
              <a:buFont typeface="Wingdings" panose="05000000000000000000" pitchFamily="2" charset="2"/>
              <a:buChar char="ü"/>
            </a:pPr>
            <a:r>
              <a:rPr lang="en-US" altLang="ja-JP" sz="1800" dirty="0"/>
              <a:t>PT</a:t>
            </a:r>
            <a:r>
              <a:rPr lang="ja-JP" altLang="en-US" sz="1800" dirty="0"/>
              <a:t>工程終了時（フロントエンドはアジャイルなので、最終スプリント終了時）</a:t>
            </a:r>
            <a:endParaRPr lang="en-US" altLang="ja-JP" sz="1800" dirty="0"/>
          </a:p>
          <a:p>
            <a:pPr>
              <a:lnSpc>
                <a:spcPts val="2800"/>
              </a:lnSpc>
              <a:spcBef>
                <a:spcPts val="0"/>
              </a:spcBef>
              <a:buFont typeface="Wingdings" panose="05000000000000000000" pitchFamily="2" charset="2"/>
              <a:buChar char="ü"/>
            </a:pPr>
            <a:r>
              <a:rPr lang="en-US" altLang="ja-JP" sz="1800" dirty="0" err="1"/>
              <a:t>ITa</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en-US" altLang="ja-JP" sz="1800" dirty="0" err="1"/>
              <a:t>ITb</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en-US" altLang="ja-JP" sz="1800" dirty="0"/>
              <a:t>ST</a:t>
            </a:r>
            <a:r>
              <a:rPr lang="ja-JP" altLang="en-US" sz="1800" dirty="0"/>
              <a:t>工程終了時</a:t>
            </a:r>
            <a:endParaRPr lang="en-US" altLang="ja-JP" sz="1800" dirty="0"/>
          </a:p>
          <a:p>
            <a:pPr>
              <a:lnSpc>
                <a:spcPts val="2800"/>
              </a:lnSpc>
              <a:spcBef>
                <a:spcPts val="0"/>
              </a:spcBef>
              <a:buFont typeface="Wingdings" panose="05000000000000000000" pitchFamily="2" charset="2"/>
              <a:buChar char="ü"/>
            </a:pPr>
            <a:r>
              <a:rPr lang="ja-JP" altLang="en-US" sz="1800" dirty="0"/>
              <a:t>リリースまでに不具合を修正した都度</a:t>
            </a:r>
            <a:endParaRPr lang="en-US" altLang="ja-JP" sz="1800" dirty="0"/>
          </a:p>
          <a:p>
            <a:pPr>
              <a:lnSpc>
                <a:spcPts val="2800"/>
              </a:lnSpc>
              <a:spcBef>
                <a:spcPts val="0"/>
              </a:spcBef>
              <a:buFont typeface="Wingdings" panose="05000000000000000000" pitchFamily="2" charset="2"/>
              <a:buChar char="ü"/>
            </a:pPr>
            <a:endParaRPr lang="en-US" altLang="ja-JP" sz="1800" dirty="0"/>
          </a:p>
          <a:p>
            <a:pPr marL="0" indent="0">
              <a:lnSpc>
                <a:spcPts val="2800"/>
              </a:lnSpc>
              <a:spcBef>
                <a:spcPts val="0"/>
              </a:spcBef>
              <a:buNone/>
            </a:pPr>
            <a:r>
              <a:rPr lang="en-US" altLang="ja-JP" sz="1800" dirty="0"/>
              <a:t>Exit</a:t>
            </a:r>
            <a:r>
              <a:rPr lang="ja-JP" altLang="en-US" sz="1800" dirty="0"/>
              <a:t>時の結果レポートでチェックエラーが発生するものがある場合は、本書ガイドラインのフローに準じたルールが周知された可能性があるため、漏れが発生した原因を調査し是正を行い周知徹底していく。</a:t>
            </a:r>
            <a:endParaRPr lang="en-US" altLang="ja-JP" sz="1800" dirty="0"/>
          </a:p>
          <a:p>
            <a:pPr>
              <a:lnSpc>
                <a:spcPts val="2800"/>
              </a:lnSpc>
              <a:spcBef>
                <a:spcPts val="0"/>
              </a:spcBef>
              <a:buFont typeface="Wingdings" panose="05000000000000000000" pitchFamily="2" charset="2"/>
              <a:buChar char="ü"/>
            </a:pPr>
            <a:endParaRPr lang="en-US" altLang="ja-JP" sz="2000" dirty="0"/>
          </a:p>
        </p:txBody>
      </p:sp>
    </p:spTree>
    <p:extLst>
      <p:ext uri="{BB962C8B-B14F-4D97-AF65-F5344CB8AC3E}">
        <p14:creationId xmlns:p14="http://schemas.microsoft.com/office/powerpoint/2010/main" val="731258272"/>
      </p:ext>
    </p:extLst>
  </p:cSld>
  <p:clrMapOvr>
    <a:masterClrMapping/>
  </p:clrMapOvr>
</p:sld>
</file>

<file path=ppt/theme/theme1.xml><?xml version="1.0" encoding="utf-8"?>
<a:theme xmlns:a="http://schemas.openxmlformats.org/drawingml/2006/main" name="表紙標準">
  <a:themeElements>
    <a:clrScheme name="Sasuke">
      <a:dk1>
        <a:srgbClr val="333344"/>
      </a:dk1>
      <a:lt1>
        <a:srgbClr val="FFFFFF"/>
      </a:lt1>
      <a:dk2>
        <a:srgbClr val="666677"/>
      </a:dk2>
      <a:lt2>
        <a:srgbClr val="AABBCC"/>
      </a:lt2>
      <a:accent1>
        <a:srgbClr val="FF6666"/>
      </a:accent1>
      <a:accent2>
        <a:srgbClr val="FFEE00"/>
      </a:accent2>
      <a:accent3>
        <a:srgbClr val="FFD1D1"/>
      </a:accent3>
      <a:accent4>
        <a:srgbClr val="CCFFFA"/>
      </a:accent4>
      <a:accent5>
        <a:srgbClr val="00BBBB"/>
      </a:accent5>
      <a:accent6>
        <a:srgbClr val="33DD00"/>
      </a:accent6>
      <a:hlink>
        <a:srgbClr val="00BBDD"/>
      </a:hlink>
      <a:folHlink>
        <a:srgbClr val="666677"/>
      </a:folHlink>
    </a:clrScheme>
    <a:fontScheme name="ユーザー定義 2">
      <a:majorFont>
        <a:latin typeface="メイリオ"/>
        <a:ea typeface="メイリオ"/>
        <a:cs typeface="Helvetica"/>
      </a:majorFont>
      <a:minorFont>
        <a:latin typeface="メイリオ"/>
        <a:ea typeface="メイリオ"/>
        <a:cs typeface="Helvetica Neu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758</TotalTime>
  <Words>881</Words>
  <Application>Microsoft Office PowerPoint</Application>
  <PresentationFormat>ワイド画面</PresentationFormat>
  <Paragraphs>143</Paragraphs>
  <Slides>8</Slides>
  <Notes>7</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8</vt:i4>
      </vt:variant>
    </vt:vector>
  </HeadingPairs>
  <TitlesOfParts>
    <vt:vector size="14" baseType="lpstr">
      <vt:lpstr>MS Mincho</vt:lpstr>
      <vt:lpstr>メイリオ</vt:lpstr>
      <vt:lpstr>游ゴシック</vt:lpstr>
      <vt:lpstr>Arial</vt:lpstr>
      <vt:lpstr>Wingdings</vt:lpstr>
      <vt:lpstr>表紙標準</vt:lpstr>
      <vt:lpstr>コーディング運用ガイド</vt:lpstr>
      <vt:lpstr>１. コーディング運用方針</vt:lpstr>
      <vt:lpstr>２. 開発言語、ツール</vt:lpstr>
      <vt:lpstr>３. 開発言語、ツール</vt:lpstr>
      <vt:lpstr>４. ツール、設定ファイルの管理方針</vt:lpstr>
      <vt:lpstr>５. プルリクエスト（マージリクエスト）方針</vt:lpstr>
      <vt:lpstr>６. コミット・レビューフロー</vt:lpstr>
      <vt:lpstr>７. Exit時の確認</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アジャイル計画</dc:title>
  <dc:creator>i.shiraishi</dc:creator>
  <cp:lastModifiedBy>i.shiraishi</cp:lastModifiedBy>
  <cp:revision>163</cp:revision>
  <dcterms:created xsi:type="dcterms:W3CDTF">2020-09-22T09:24:18Z</dcterms:created>
  <dcterms:modified xsi:type="dcterms:W3CDTF">2020-10-12T05:41:59Z</dcterms:modified>
</cp:coreProperties>
</file>