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3" r:id="rId2"/>
  </p:sldMasterIdLst>
  <p:notesMasterIdLst>
    <p:notesMasterId r:id="rId23"/>
  </p:notesMasterIdLst>
  <p:sldIdLst>
    <p:sldId id="256" r:id="rId3"/>
    <p:sldId id="300" r:id="rId4"/>
    <p:sldId id="262" r:id="rId5"/>
    <p:sldId id="301" r:id="rId6"/>
    <p:sldId id="302" r:id="rId7"/>
    <p:sldId id="303" r:id="rId8"/>
    <p:sldId id="289" r:id="rId9"/>
    <p:sldId id="290" r:id="rId10"/>
    <p:sldId id="310" r:id="rId11"/>
    <p:sldId id="295" r:id="rId12"/>
    <p:sldId id="275" r:id="rId13"/>
    <p:sldId id="306" r:id="rId14"/>
    <p:sldId id="279" r:id="rId15"/>
    <p:sldId id="307" r:id="rId16"/>
    <p:sldId id="277" r:id="rId17"/>
    <p:sldId id="296" r:id="rId18"/>
    <p:sldId id="283" r:id="rId19"/>
    <p:sldId id="308" r:id="rId20"/>
    <p:sldId id="309" r:id="rId21"/>
    <p:sldId id="30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  <p14:sldId id="300"/>
            <p14:sldId id="262"/>
          </p14:sldIdLst>
        </p14:section>
        <p14:section name="本文" id="{22EEA12D-CD3B-4DA5-A95E-F4CD8908C5D3}">
          <p14:sldIdLst>
            <p14:sldId id="301"/>
            <p14:sldId id="302"/>
            <p14:sldId id="303"/>
            <p14:sldId id="289"/>
            <p14:sldId id="290"/>
            <p14:sldId id="310"/>
            <p14:sldId id="295"/>
            <p14:sldId id="275"/>
            <p14:sldId id="306"/>
            <p14:sldId id="279"/>
            <p14:sldId id="307"/>
            <p14:sldId id="277"/>
            <p14:sldId id="296"/>
            <p14:sldId id="283"/>
            <p14:sldId id="308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04"/>
  </p:normalViewPr>
  <p:slideViewPr>
    <p:cSldViewPr snapToGrid="0">
      <p:cViewPr varScale="1">
        <p:scale>
          <a:sx n="87" d="100"/>
          <a:sy n="87" d="100"/>
        </p:scale>
        <p:origin x="43" y="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0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0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7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7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1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6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180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5659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4891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704" r:id="rId4"/>
    <p:sldLayoutId id="214748370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wmf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61025" y="2801938"/>
            <a:ext cx="6530975" cy="7016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ja-JP" altLang="en-US" sz="3600" b="1">
                <a:latin typeface="メイリオ"/>
                <a:ea typeface="メイリオ"/>
              </a:rPr>
              <a:t>IT</a:t>
            </a:r>
            <a:r>
              <a:rPr kumimoji="1" lang="ja-JP" altLang="en-US" sz="3600" b="1">
                <a:latin typeface="メイリオ"/>
                <a:ea typeface="メイリオ"/>
              </a:rPr>
              <a:t>計画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77AFB9DD-9C88-46C6-9EBB-0D819DB5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2806764"/>
            <a:ext cx="4245934" cy="4524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ja-JP" altLang="en-US" sz="2400">
                <a:solidFill>
                  <a:srgbClr val="373737"/>
                </a:solidFill>
                <a:latin typeface="メイリオ"/>
                <a:ea typeface="メイリオ"/>
              </a:rPr>
              <a:t>［IT-a 内部結合テスト編］</a:t>
            </a:r>
            <a:endParaRPr lang="ja-JP" altLang="en-US" sz="2400" b="1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2020/10/30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4628988-923F-48FD-92B6-3143F85B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81662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Ver1.0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8462"/>
              </p:ext>
            </p:extLst>
          </p:nvPr>
        </p:nvGraphicFramePr>
        <p:xfrm>
          <a:off x="367371" y="1249716"/>
          <a:ext cx="11490552" cy="400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資産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観点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確認概要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2046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オンライン画面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データ連携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画面間の項目受け渡しの確認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62685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登録、削除、更新、参照の動作確認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518034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多端末検証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スマホ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(iPhone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Android)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で表示崩れが発生しないこと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バッチ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処理の妥当性の確認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54876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編集処理の確認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インプットデータの内容が印字されていること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37359"/>
                  </a:ext>
                </a:extLst>
              </a:tr>
              <a:tr h="38598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レイアウト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帳票レイアウト確認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メール送信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ダイレクトメール、フォローメール、管理機能メールが送信され、内容に誤りが無いこと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946689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性能評価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フロント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バックエンドの処理時間が性能目標値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(0.5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秒以内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を満たしていることを確認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878709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>
                <a:ea typeface="メイリオ"/>
              </a:rPr>
              <a:t>５</a:t>
            </a:r>
            <a:r>
              <a:rPr lang="en-US" altLang="ja-JP" sz="280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テスト観点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07496FC5-F0F7-4DF8-B0BB-3FD8EF4A1D59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5.1 </a:t>
            </a:r>
            <a:r>
              <a:rPr lang="ja-JP" altLang="en-US" sz="1800" b="1" dirty="0"/>
              <a:t>テスト観点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569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latin typeface="メイリオ"/>
                <a:ea typeface="メイリオ"/>
              </a:rPr>
              <a:t>６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テスト方法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6.1 </a:t>
            </a:r>
            <a:r>
              <a:rPr lang="ja-JP" altLang="en-US" sz="1800" b="1" dirty="0">
                <a:ea typeface="+mn-lt"/>
                <a:cs typeface="+mn-lt"/>
              </a:rPr>
              <a:t>単一機能単位の動作検証方法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単一画面単位でオンライン打鍵によりチェック</a:t>
            </a:r>
            <a:r>
              <a:rPr lang="en-US" altLang="ja-JP" sz="1400" dirty="0"/>
              <a:t>/DB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画面出力</a:t>
            </a:r>
            <a:r>
              <a:rPr lang="en-US" altLang="ja-JP" sz="1400" dirty="0"/>
              <a:t>/</a:t>
            </a:r>
            <a:r>
              <a:rPr lang="ja-JP" altLang="en-US" sz="1400" dirty="0"/>
              <a:t>帳票出力</a:t>
            </a:r>
            <a:r>
              <a:rPr lang="en-US" altLang="ja-JP" sz="1400" dirty="0"/>
              <a:t>(PDF</a:t>
            </a:r>
            <a:r>
              <a:rPr lang="ja-JP" altLang="en-US" sz="1400" dirty="0"/>
              <a:t>化</a:t>
            </a:r>
            <a:r>
              <a:rPr lang="en-US" altLang="ja-JP" sz="1400" dirty="0"/>
              <a:t>)/</a:t>
            </a:r>
            <a:r>
              <a:rPr lang="ja-JP" altLang="en-US" sz="1400" dirty="0"/>
              <a:t>メール送信を確認する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単一機能単位のバッチ実行により</a:t>
            </a:r>
            <a:r>
              <a:rPr lang="en-US" altLang="ja-JP" sz="1400" dirty="0"/>
              <a:t>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ファイル出力</a:t>
            </a:r>
            <a:r>
              <a:rPr lang="en-US" altLang="ja-JP" sz="1400" dirty="0"/>
              <a:t>/</a:t>
            </a:r>
            <a:r>
              <a:rPr lang="ja-JP" altLang="en-US" sz="1400" dirty="0"/>
              <a:t>メール送信を確認する</a:t>
            </a:r>
            <a:endParaRPr lang="en-US" altLang="ja-JP" sz="14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6.2 </a:t>
            </a:r>
            <a:r>
              <a:rPr lang="ja-JP" altLang="en-US" sz="1800" b="1" dirty="0">
                <a:ea typeface="+mn-lt"/>
                <a:cs typeface="+mn-lt"/>
              </a:rPr>
              <a:t>単一機能単位の性能検証方法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単一画面単位でオンライン打鍵を行い、フロント</a:t>
            </a:r>
            <a:r>
              <a:rPr lang="en-US" altLang="ja-JP" sz="1400" dirty="0"/>
              <a:t>/</a:t>
            </a:r>
            <a:r>
              <a:rPr lang="ja-JP" altLang="en-US" sz="1400" dirty="0"/>
              <a:t>バックエンドの各処理時間をログから確認する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2582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B89EFD23-0C91-D845-B611-DD27C0855156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7.1 </a:t>
            </a:r>
            <a:r>
              <a:rPr lang="ja-JP" altLang="en-US" sz="1800" b="1" dirty="0"/>
              <a:t>各工程別開始基準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7.2 </a:t>
            </a:r>
            <a:r>
              <a:rPr lang="ja-JP" altLang="en-US" sz="1800" b="1" dirty="0"/>
              <a:t>各工程別終了基準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７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各工程別開始</a:t>
            </a:r>
            <a:r>
              <a:rPr lang="en-US" altLang="ja-JP" sz="2800" dirty="0">
                <a:ea typeface="メイリオ"/>
              </a:rPr>
              <a:t>/</a:t>
            </a:r>
            <a:r>
              <a:rPr lang="ja-JP" altLang="en-US" sz="2800">
                <a:ea typeface="メイリオ"/>
              </a:rPr>
              <a:t>終了基準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37554"/>
              </p:ext>
            </p:extLst>
          </p:nvPr>
        </p:nvGraphicFramePr>
        <p:xfrm>
          <a:off x="356226" y="1252239"/>
          <a:ext cx="11512844" cy="208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工程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テスト計画</a:t>
                      </a:r>
                      <a:endParaRPr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solidFill>
                            <a:schemeClr val="tx1"/>
                          </a:solidFill>
                        </a:rPr>
                        <a:t>・プロジェクト全体の体制、役割、スケジュール、見積が合意されている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・</a:t>
                      </a:r>
                      <a:r>
                        <a:rPr lang="en-US" sz="1400" b="0" u="none" strike="noStrike" noProof="0" dirty="0" err="1"/>
                        <a:t>個別テスト計画が承認されている</a:t>
                      </a:r>
                      <a:endParaRPr lang="en-US" sz="1400" b="0" u="none" strike="noStrike" noProof="0" dirty="0"/>
                    </a:p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テスト設計に必要なインプット情報が作成完了している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・単体テストが完了している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・テスト設計が事前に完了・承認されている</a:t>
                      </a: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・テスト実行準備作業が完了している、または部分的に完了予定を定めてある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DCF8CA-1D64-9641-A9A4-FC7917FB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2667"/>
              </p:ext>
            </p:extLst>
          </p:nvPr>
        </p:nvGraphicFramePr>
        <p:xfrm>
          <a:off x="356226" y="3677940"/>
          <a:ext cx="11512844" cy="27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テスト計画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おり、全て承認されている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作成したテスト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仕様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が機能担当者のレビュー後、承認されている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全てのテストケースを実行し実行結果が次のいずれかに分類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されて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いる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(OK/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修正済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対象外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・障害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と認められた事象が全て改修されていること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。または改修の見込みがたっている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表、課題表が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全て「終了」または「見送り」ステータスとなっている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・テストケース密度、バグ発生密度について、定量・定性の観点から評価され、品質に問題ないと判断されている　　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品質評価は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IPA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の指標値を使用する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(IT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のテストケース密度：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57.45/KSLOC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、障害発生密度：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2.142/KSLOC)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レンジ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±20%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を基準とする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/>
                <a:ea typeface="メイリオ"/>
              </a:rPr>
              <a:t>８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8.1 </a:t>
            </a:r>
            <a:r>
              <a:rPr lang="en-US" altLang="ja-JP" sz="1800" b="1" dirty="0" err="1"/>
              <a:t>体制図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197B79B7-07AB-47ED-8AA8-E8E356AA442E}"/>
              </a:ext>
            </a:extLst>
          </p:cNvPr>
          <p:cNvSpPr/>
          <p:nvPr/>
        </p:nvSpPr>
        <p:spPr>
          <a:xfrm>
            <a:off x="850016" y="1425543"/>
            <a:ext cx="2369732" cy="1346787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はなさく生命</a:t>
            </a: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2A54411D-DB9F-40CA-BF51-07243D2C8D78}"/>
              </a:ext>
            </a:extLst>
          </p:cNvPr>
          <p:cNvSpPr/>
          <p:nvPr/>
        </p:nvSpPr>
        <p:spPr>
          <a:xfrm>
            <a:off x="1030390" y="1977574"/>
            <a:ext cx="2003652" cy="5720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渡邊様</a:t>
            </a: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2BE1B571-4FC7-4F0F-97DE-4C82953FDAFF}"/>
              </a:ext>
            </a:extLst>
          </p:cNvPr>
          <p:cNvSpPr/>
          <p:nvPr/>
        </p:nvSpPr>
        <p:spPr>
          <a:xfrm>
            <a:off x="2117889" y="3101621"/>
            <a:ext cx="9341166" cy="3109270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サスケ</a:t>
            </a:r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DB1DDA82-8FF9-4EAD-94D3-8668DFD70F16}"/>
              </a:ext>
            </a:extLst>
          </p:cNvPr>
          <p:cNvSpPr/>
          <p:nvPr/>
        </p:nvSpPr>
        <p:spPr>
          <a:xfrm>
            <a:off x="3647706" y="3870867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白石</a:t>
            </a:r>
            <a:endParaRPr lang="en-US" altLang="ja-JP">
              <a:ea typeface="ＭＳ Ｐゴシック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356B91A8-A70F-4163-AD68-D856566190AC}"/>
              </a:ext>
            </a:extLst>
          </p:cNvPr>
          <p:cNvSpPr/>
          <p:nvPr/>
        </p:nvSpPr>
        <p:spPr>
          <a:xfrm>
            <a:off x="3647706" y="3864241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b="1">
                <a:solidFill>
                  <a:srgbClr val="F3F3F3"/>
                </a:solidFill>
              </a:rPr>
              <a:t>PM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433DAECE-399D-4DD3-AA1E-52D096EA9680}"/>
              </a:ext>
            </a:extLst>
          </p:cNvPr>
          <p:cNvSpPr/>
          <p:nvPr/>
        </p:nvSpPr>
        <p:spPr>
          <a:xfrm>
            <a:off x="3682342" y="5273639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佐藤(昌)</a:t>
            </a:r>
          </a:p>
        </p:txBody>
      </p:sp>
      <p:sp>
        <p:nvSpPr>
          <p:cNvPr id="20" name="Google Shape;61;p13">
            <a:extLst>
              <a:ext uri="{FF2B5EF4-FFF2-40B4-BE49-F238E27FC236}">
                <a16:creationId xmlns:a16="http://schemas.microsoft.com/office/drawing/2014/main" id="{E07D195A-9ED9-4761-9A1B-E7C7A61CDD54}"/>
              </a:ext>
            </a:extLst>
          </p:cNvPr>
          <p:cNvSpPr/>
          <p:nvPr/>
        </p:nvSpPr>
        <p:spPr>
          <a:xfrm>
            <a:off x="3682342" y="5267013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sz="1200" b="1">
                <a:solidFill>
                  <a:srgbClr val="F3F3F3"/>
                </a:solidFill>
              </a:rPr>
              <a:t>PM</a:t>
            </a:r>
            <a:endParaRPr lang="ja-JP" altLang="en-US"/>
          </a:p>
          <a:p>
            <a:pPr algn="ctr"/>
            <a:r>
              <a:rPr lang="en-US" altLang="ja" sz="1200" b="1">
                <a:solidFill>
                  <a:srgbClr val="F3F3F3"/>
                </a:solidFill>
              </a:rPr>
              <a:t>(</a:t>
            </a:r>
            <a:r>
              <a:rPr lang="en-US" altLang="ja" sz="1200" b="1" err="1">
                <a:solidFill>
                  <a:srgbClr val="F3F3F3"/>
                </a:solidFill>
              </a:rPr>
              <a:t>結合テスト担当</a:t>
            </a:r>
            <a:r>
              <a:rPr lang="en-US" altLang="ja" sz="1200" b="1">
                <a:solidFill>
                  <a:srgbClr val="F3F3F3"/>
                </a:solidFill>
              </a:rPr>
              <a:t>)</a:t>
            </a:r>
            <a:endParaRPr lang="en-US"/>
          </a:p>
        </p:txBody>
      </p:sp>
      <p:cxnSp>
        <p:nvCxnSpPr>
          <p:cNvPr id="22" name="Google Shape;84;p13">
            <a:extLst>
              <a:ext uri="{FF2B5EF4-FFF2-40B4-BE49-F238E27FC236}">
                <a16:creationId xmlns:a16="http://schemas.microsoft.com/office/drawing/2014/main" id="{648332F6-1109-450A-A8ED-794E183519C3}"/>
              </a:ext>
            </a:extLst>
          </p:cNvPr>
          <p:cNvCxnSpPr>
            <a:cxnSpLocks/>
          </p:cNvCxnSpPr>
          <p:nvPr/>
        </p:nvCxnSpPr>
        <p:spPr>
          <a:xfrm flipH="1" flipV="1">
            <a:off x="3080434" y="2273227"/>
            <a:ext cx="584591" cy="1951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84;p13">
            <a:extLst>
              <a:ext uri="{FF2B5EF4-FFF2-40B4-BE49-F238E27FC236}">
                <a16:creationId xmlns:a16="http://schemas.microsoft.com/office/drawing/2014/main" id="{B6BE775C-9B69-4C17-87C7-FC9193D51A11}"/>
              </a:ext>
            </a:extLst>
          </p:cNvPr>
          <p:cNvCxnSpPr>
            <a:cxnSpLocks/>
          </p:cNvCxnSpPr>
          <p:nvPr/>
        </p:nvCxnSpPr>
        <p:spPr>
          <a:xfrm flipH="1" flipV="1">
            <a:off x="3066146" y="2273226"/>
            <a:ext cx="603643" cy="35180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0;p13">
            <a:extLst>
              <a:ext uri="{FF2B5EF4-FFF2-40B4-BE49-F238E27FC236}">
                <a16:creationId xmlns:a16="http://schemas.microsoft.com/office/drawing/2014/main" id="{5C640495-F90C-468C-BEBB-182F13DB1007}"/>
              </a:ext>
            </a:extLst>
          </p:cNvPr>
          <p:cNvSpPr/>
          <p:nvPr/>
        </p:nvSpPr>
        <p:spPr>
          <a:xfrm>
            <a:off x="6676446" y="3864430"/>
            <a:ext cx="3665537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テクノモバイル社(フロント開発)</a:t>
            </a:r>
          </a:p>
        </p:txBody>
      </p:sp>
      <p:sp>
        <p:nvSpPr>
          <p:cNvPr id="25" name="Google Shape;60;p13">
            <a:extLst>
              <a:ext uri="{FF2B5EF4-FFF2-40B4-BE49-F238E27FC236}">
                <a16:creationId xmlns:a16="http://schemas.microsoft.com/office/drawing/2014/main" id="{8C635ED9-1066-4C1D-8115-25C1E755C000}"/>
              </a:ext>
            </a:extLst>
          </p:cNvPr>
          <p:cNvSpPr/>
          <p:nvPr/>
        </p:nvSpPr>
        <p:spPr>
          <a:xfrm>
            <a:off x="6676445" y="4459515"/>
            <a:ext cx="3672794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テコテック社(バックエンド開発)</a:t>
            </a:r>
          </a:p>
        </p:txBody>
      </p:sp>
      <p:sp>
        <p:nvSpPr>
          <p:cNvPr id="26" name="Google Shape;60;p13">
            <a:extLst>
              <a:ext uri="{FF2B5EF4-FFF2-40B4-BE49-F238E27FC236}">
                <a16:creationId xmlns:a16="http://schemas.microsoft.com/office/drawing/2014/main" id="{A3785F74-1599-40D1-8234-E8B740BB12C4}"/>
              </a:ext>
            </a:extLst>
          </p:cNvPr>
          <p:cNvSpPr/>
          <p:nvPr/>
        </p:nvSpPr>
        <p:spPr>
          <a:xfrm>
            <a:off x="6676444" y="5455600"/>
            <a:ext cx="3665537" cy="6354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 dirty="0"/>
              <a:t>SHIFT社 (テスト実施)</a:t>
            </a:r>
          </a:p>
        </p:txBody>
      </p:sp>
      <p:cxnSp>
        <p:nvCxnSpPr>
          <p:cNvPr id="28" name="Google Shape;84;p13">
            <a:extLst>
              <a:ext uri="{FF2B5EF4-FFF2-40B4-BE49-F238E27FC236}">
                <a16:creationId xmlns:a16="http://schemas.microsoft.com/office/drawing/2014/main" id="{B9B6B0B0-378A-4015-AB5D-3C101639E770}"/>
              </a:ext>
            </a:extLst>
          </p:cNvPr>
          <p:cNvCxnSpPr>
            <a:cxnSpLocks/>
          </p:cNvCxnSpPr>
          <p:nvPr/>
        </p:nvCxnSpPr>
        <p:spPr>
          <a:xfrm flipH="1">
            <a:off x="5279573" y="4085846"/>
            <a:ext cx="1401929" cy="248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84;p13">
            <a:extLst>
              <a:ext uri="{FF2B5EF4-FFF2-40B4-BE49-F238E27FC236}">
                <a16:creationId xmlns:a16="http://schemas.microsoft.com/office/drawing/2014/main" id="{8B98BC0F-DB43-426F-B4E3-A7549E2D6461}"/>
              </a:ext>
            </a:extLst>
          </p:cNvPr>
          <p:cNvCxnSpPr>
            <a:cxnSpLocks/>
          </p:cNvCxnSpPr>
          <p:nvPr/>
        </p:nvCxnSpPr>
        <p:spPr>
          <a:xfrm flipH="1" flipV="1">
            <a:off x="5286829" y="4341509"/>
            <a:ext cx="1409187" cy="36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84;p13">
            <a:extLst>
              <a:ext uri="{FF2B5EF4-FFF2-40B4-BE49-F238E27FC236}">
                <a16:creationId xmlns:a16="http://schemas.microsoft.com/office/drawing/2014/main" id="{7251B752-56DC-4C7F-B610-8E02FEBBB4EB}"/>
              </a:ext>
            </a:extLst>
          </p:cNvPr>
          <p:cNvCxnSpPr>
            <a:cxnSpLocks/>
          </p:cNvCxnSpPr>
          <p:nvPr/>
        </p:nvCxnSpPr>
        <p:spPr>
          <a:xfrm flipH="1">
            <a:off x="5344887" y="5776759"/>
            <a:ext cx="1322101" cy="16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9C7A39C0-EEE8-4560-AF5F-3EC69EA3998C}"/>
              </a:ext>
            </a:extLst>
          </p:cNvPr>
          <p:cNvSpPr txBox="1">
            <a:spLocks/>
          </p:cNvSpPr>
          <p:nvPr/>
        </p:nvSpPr>
        <p:spPr>
          <a:xfrm>
            <a:off x="6523676" y="3308843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環境準備・障害対応</a:t>
            </a:r>
            <a:r>
              <a:rPr lang="en-US" altLang="ja-JP" sz="2000" b="1" dirty="0"/>
              <a:t>　</a:t>
            </a:r>
          </a:p>
        </p:txBody>
      </p:sp>
      <p:sp>
        <p:nvSpPr>
          <p:cNvPr id="27" name="コンテンツ プレースホルダー 4">
            <a:extLst>
              <a:ext uri="{FF2B5EF4-FFF2-40B4-BE49-F238E27FC236}">
                <a16:creationId xmlns:a16="http://schemas.microsoft.com/office/drawing/2014/main" id="{B4CFB673-4FD1-49B9-A1B3-88D74BF8A9AB}"/>
              </a:ext>
            </a:extLst>
          </p:cNvPr>
          <p:cNvSpPr txBox="1">
            <a:spLocks/>
          </p:cNvSpPr>
          <p:nvPr/>
        </p:nvSpPr>
        <p:spPr>
          <a:xfrm>
            <a:off x="6536270" y="5017338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テスト設計・実行</a:t>
            </a:r>
            <a:endParaRPr lang="en-US" altLang="ja-JP" sz="2000" b="1" dirty="0"/>
          </a:p>
        </p:txBody>
      </p:sp>
      <p:sp>
        <p:nvSpPr>
          <p:cNvPr id="31" name="Google Shape;56;p13">
            <a:extLst>
              <a:ext uri="{FF2B5EF4-FFF2-40B4-BE49-F238E27FC236}">
                <a16:creationId xmlns:a16="http://schemas.microsoft.com/office/drawing/2014/main" id="{9798A9DA-48BB-6947-8545-65B3548F63B8}"/>
              </a:ext>
            </a:extLst>
          </p:cNvPr>
          <p:cNvSpPr/>
          <p:nvPr/>
        </p:nvSpPr>
        <p:spPr>
          <a:xfrm>
            <a:off x="6676444" y="1841017"/>
            <a:ext cx="2369732" cy="1039868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ja-JP" dirty="0"/>
              <a:t>NIT</a:t>
            </a:r>
          </a:p>
        </p:txBody>
      </p:sp>
      <p:sp>
        <p:nvSpPr>
          <p:cNvPr id="32" name="Google Shape;60;p13">
            <a:extLst>
              <a:ext uri="{FF2B5EF4-FFF2-40B4-BE49-F238E27FC236}">
                <a16:creationId xmlns:a16="http://schemas.microsoft.com/office/drawing/2014/main" id="{7ADCCB1F-C377-A047-B4B5-C789090DC157}"/>
              </a:ext>
            </a:extLst>
          </p:cNvPr>
          <p:cNvSpPr/>
          <p:nvPr/>
        </p:nvSpPr>
        <p:spPr>
          <a:xfrm>
            <a:off x="6859484" y="2316015"/>
            <a:ext cx="2003652" cy="3425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事務局</a:t>
            </a:r>
          </a:p>
        </p:txBody>
      </p:sp>
      <p:cxnSp>
        <p:nvCxnSpPr>
          <p:cNvPr id="33" name="Google Shape;84;p13">
            <a:extLst>
              <a:ext uri="{FF2B5EF4-FFF2-40B4-BE49-F238E27FC236}">
                <a16:creationId xmlns:a16="http://schemas.microsoft.com/office/drawing/2014/main" id="{27D2BBD0-2838-A948-B974-C20BE3D25144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rot="10800000">
            <a:off x="3034042" y="2263582"/>
            <a:ext cx="3825442" cy="223724"/>
          </a:xfrm>
          <a:prstGeom prst="bentConnector3">
            <a:avLst>
              <a:gd name="adj1" fmla="val 913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60622"/>
              </p:ext>
            </p:extLst>
          </p:nvPr>
        </p:nvGraphicFramePr>
        <p:xfrm>
          <a:off x="367371" y="1284478"/>
          <a:ext cx="11490552" cy="328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85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氏名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lt"/>
                        </a:rPr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主な作業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0932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はなさく生命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渡邊様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全体統括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各工程の開始終了承認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5042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NIT</a:t>
                      </a: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テスト推進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6808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サスケ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白石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佐藤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昌）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テスト計画策定、プロジェクト管理、作業指示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テクノモバイル社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テコテック社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環境構築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障害対応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テスト</a:t>
                      </a:r>
                      <a:r>
                        <a:rPr lang="ja-JP" altLang="en-US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環境構築、障害分析、改修</a:t>
                      </a:r>
                      <a:endParaRPr lang="ja-JP" altLang="ja-JP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47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SHIFT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テスト設計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テスト設計、テスト実行、テスト進捗管理、テスト結果分析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 dirty="0">
                <a:ea typeface="メイリオ"/>
              </a:rPr>
              <a:t>８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体制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ADB606DB-0ABA-44CF-9888-A9B9F4F6759D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8.2 </a:t>
            </a:r>
            <a:r>
              <a:rPr lang="ja-JP" altLang="en-US" sz="1800" b="1" dirty="0"/>
              <a:t>役割定義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1489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８</a:t>
            </a:r>
            <a:r>
              <a:rPr lang="en-US" altLang="ja-JP" sz="2800" dirty="0">
                <a:latin typeface="メイリオ"/>
                <a:ea typeface="メイリオ"/>
              </a:rPr>
              <a:t>.体制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1115124A-E387-4E0B-9B93-3342B0F4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11216"/>
              </p:ext>
            </p:extLst>
          </p:nvPr>
        </p:nvGraphicFramePr>
        <p:xfrm>
          <a:off x="356223" y="1262735"/>
          <a:ext cx="11520388" cy="511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89">
                  <a:extLst>
                    <a:ext uri="{9D8B030D-6E8A-4147-A177-3AD203B41FA5}">
                      <a16:colId xmlns:a16="http://schemas.microsoft.com/office/drawing/2014/main" val="3859480878"/>
                    </a:ext>
                  </a:extLst>
                </a:gridCol>
                <a:gridCol w="1091707">
                  <a:extLst>
                    <a:ext uri="{9D8B030D-6E8A-4147-A177-3AD203B41FA5}">
                      <a16:colId xmlns:a16="http://schemas.microsoft.com/office/drawing/2014/main" val="4281688058"/>
                    </a:ext>
                  </a:extLst>
                </a:gridCol>
                <a:gridCol w="1384129">
                  <a:extLst>
                    <a:ext uri="{9D8B030D-6E8A-4147-A177-3AD203B41FA5}">
                      <a16:colId xmlns:a16="http://schemas.microsoft.com/office/drawing/2014/main" val="3294359574"/>
                    </a:ext>
                  </a:extLst>
                </a:gridCol>
                <a:gridCol w="4916925">
                  <a:extLst>
                    <a:ext uri="{9D8B030D-6E8A-4147-A177-3AD203B41FA5}">
                      <a16:colId xmlns:a16="http://schemas.microsoft.com/office/drawing/2014/main" val="4287329099"/>
                    </a:ext>
                  </a:extLst>
                </a:gridCol>
                <a:gridCol w="479234">
                  <a:extLst>
                    <a:ext uri="{9D8B030D-6E8A-4147-A177-3AD203B41FA5}">
                      <a16:colId xmlns:a16="http://schemas.microsoft.com/office/drawing/2014/main" val="270550750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213618997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3874591617"/>
                    </a:ext>
                  </a:extLst>
                </a:gridCol>
                <a:gridCol w="1238020">
                  <a:extLst>
                    <a:ext uri="{9D8B030D-6E8A-4147-A177-3AD203B41FA5}">
                      <a16:colId xmlns:a16="http://schemas.microsoft.com/office/drawing/2014/main" val="2964617165"/>
                    </a:ext>
                  </a:extLst>
                </a:gridCol>
                <a:gridCol w="794700">
                  <a:extLst>
                    <a:ext uri="{9D8B030D-6E8A-4147-A177-3AD203B41FA5}">
                      <a16:colId xmlns:a16="http://schemas.microsoft.com/office/drawing/2014/main" val="887123993"/>
                    </a:ext>
                  </a:extLst>
                </a:gridCol>
              </a:tblGrid>
              <a:tr h="2755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№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作業区分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作業詳細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担当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31737"/>
                  </a:ext>
                </a:extLst>
              </a:tr>
              <a:tr h="3256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統轄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事務局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ＰＭ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テクノモバイル社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テコテック社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SHIFT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15414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本書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の作成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425150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進捗管理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作業進捗状況の管理、報告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73308"/>
                  </a:ext>
                </a:extLst>
              </a:tr>
              <a:tr h="296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課題管理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プロジェクト、当該フェーズ推進に対する課題・リスク・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2507"/>
                  </a:ext>
                </a:extLst>
              </a:tr>
              <a:tr h="292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テスト概要設計を基にテストケースの作成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22877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テストケースに沿ったテストデータの設計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79715"/>
                  </a:ext>
                </a:extLst>
              </a:tr>
              <a:tr h="314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テストデータ準備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データ設計されたテストデータの作成・投入、データファイル作成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マスター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(TRAN)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8523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テストケースの打鍵、テスト結果入力、エビデンス取得・保存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1981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欠陥起票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となる事象を欠陥票として報告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26326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欠陥確認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事象の確認、欠陥か否かの切り分け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149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改修指示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欠陥の改修をメンバーへ割当、改修内容について指示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920005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欠陥票起票者へ再テスト実施を依頼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3115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欠陥が解消していることの確認、関連テストケースの再実行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7356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テスト結果、品質分析情報を含むテスト結果レポート作成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5514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テスト結果レポートを基に当該テスト作業結果の報告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1605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フェーズ完了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完了承認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テストフェーズ完了の承認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6187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8.3 </a:t>
            </a:r>
            <a:r>
              <a:rPr lang="ja-JP" altLang="en-US" sz="1800" b="1" dirty="0"/>
              <a:t>作業一覧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00427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9.1 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テスト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(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打鍵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)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実施時間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～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（状況により延長あり）</a:t>
            </a: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9.2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修正モジュール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(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コンテナ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)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リリースタイミング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通常時　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9:30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（一日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回リリース）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solidFill>
                  <a:srgbClr val="333344"/>
                </a:solidFill>
                <a:latin typeface="メイリオ"/>
                <a:ea typeface="メイリオ"/>
              </a:rPr>
              <a:t>緊急時　周知の上、随時</a:t>
            </a:r>
            <a:endParaRPr lang="ja-JP" altLang="en-US" sz="1800" b="1" dirty="0"/>
          </a:p>
          <a:p>
            <a:pPr>
              <a:buNone/>
            </a:pPr>
            <a:endParaRPr lang="en-US" altLang="ja-JP" sz="2000" b="1" dirty="0"/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9.3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課題管理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サスケ、テスト実施者(SHIFT)、開発者(テクノモバイル/テコテック/サスケ)間の課題(障害)はBacklogを介して共有・管理する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9.4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テスト管理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テスト実行管理は</a:t>
            </a:r>
            <a:r>
              <a:rPr lang="en-US" altLang="ja-JP" sz="1400" dirty="0">
                <a:ea typeface="+mn-lt"/>
                <a:cs typeface="+mn-lt"/>
              </a:rPr>
              <a:t>SHIFT</a:t>
            </a:r>
            <a:r>
              <a:rPr lang="ja-JP" altLang="en-US" sz="1400" dirty="0">
                <a:ea typeface="+mn-lt"/>
                <a:cs typeface="+mn-lt"/>
              </a:rPr>
              <a:t>社のテスト管理ツール「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」を利用して管理する</a:t>
            </a:r>
            <a:endParaRPr lang="en-US" altLang="ja-JP" sz="1400" dirty="0">
              <a:ea typeface="+mn-lt"/>
              <a:cs typeface="+mn-lt"/>
            </a:endParaRPr>
          </a:p>
          <a:p>
            <a:pPr marL="25200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ea typeface="+mn-lt"/>
                <a:cs typeface="+mn-lt"/>
              </a:rPr>
              <a:t>　　</a:t>
            </a:r>
            <a:r>
              <a:rPr lang="en-US" altLang="ja-JP" sz="1400" dirty="0">
                <a:ea typeface="+mn-lt"/>
                <a:cs typeface="+mn-lt"/>
              </a:rPr>
              <a:t>※</a:t>
            </a:r>
            <a:r>
              <a:rPr lang="ja-JP" altLang="en-US" sz="1400" dirty="0">
                <a:ea typeface="+mn-lt"/>
                <a:cs typeface="+mn-lt"/>
              </a:rPr>
              <a:t>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」については別紙「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紹介</a:t>
            </a:r>
            <a:r>
              <a:rPr lang="en-US" altLang="ja-JP" sz="1400" dirty="0">
                <a:ea typeface="+mn-lt"/>
                <a:cs typeface="+mn-lt"/>
              </a:rPr>
              <a:t>.pptx</a:t>
            </a:r>
            <a:r>
              <a:rPr lang="ja-JP" altLang="en-US" sz="1400" dirty="0">
                <a:ea typeface="+mn-lt"/>
                <a:cs typeface="+mn-lt"/>
              </a:rPr>
              <a:t>」を参照</a:t>
            </a:r>
            <a:endParaRPr lang="en-US" altLang="ja-JP" sz="1400" dirty="0">
              <a:ea typeface="+mn-lt"/>
              <a:cs typeface="+mn-lt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の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連動機能を使い、テスト実施者が検知し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登録したバグが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へ自動連携される</a:t>
            </a:r>
            <a:endParaRPr lang="en-US" altLang="ja-JP" sz="1400" dirty="0">
              <a:ea typeface="+mn-lt"/>
              <a:cs typeface="+mn-lt"/>
            </a:endParaRP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8968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2000" b="1" dirty="0"/>
              <a:t>9.5 </a:t>
            </a:r>
            <a:r>
              <a:rPr lang="en-US" altLang="ja-JP" sz="2000" b="1" dirty="0" err="1"/>
              <a:t>バグ検出時のフロ</a:t>
            </a:r>
            <a:r>
              <a:rPr lang="en-US" altLang="ja-JP" sz="2000" b="1" dirty="0"/>
              <a:t>ー　</a:t>
            </a:r>
            <a:endParaRPr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7CA7BE-04C2-4D58-9364-BBB015B5B5EF}"/>
              </a:ext>
            </a:extLst>
          </p:cNvPr>
          <p:cNvSpPr txBox="1"/>
          <p:nvPr/>
        </p:nvSpPr>
        <p:spPr>
          <a:xfrm>
            <a:off x="17236" y="17739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テスト実施者(SHIFT)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E08CD67-0324-436C-BF73-D942E393E9E3}"/>
              </a:ext>
            </a:extLst>
          </p:cNvPr>
          <p:cNvSpPr/>
          <p:nvPr/>
        </p:nvSpPr>
        <p:spPr>
          <a:xfrm>
            <a:off x="2282570" y="2034158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DEB4C9-D1E1-47D6-8111-A373639D3867}"/>
              </a:ext>
            </a:extLst>
          </p:cNvPr>
          <p:cNvSpPr txBox="1"/>
          <p:nvPr/>
        </p:nvSpPr>
        <p:spPr>
          <a:xfrm>
            <a:off x="2228849" y="17335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①バグ検知、バグ票起票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509A43B-D890-4B60-8944-96742B186363}"/>
              </a:ext>
            </a:extLst>
          </p:cNvPr>
          <p:cNvSpPr/>
          <p:nvPr/>
        </p:nvSpPr>
        <p:spPr>
          <a:xfrm>
            <a:off x="7910898" y="2324897"/>
            <a:ext cx="1017401" cy="32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1E3CA8-E7BC-4BC0-B0C6-4E898EAF3865}"/>
              </a:ext>
            </a:extLst>
          </p:cNvPr>
          <p:cNvSpPr txBox="1"/>
          <p:nvPr/>
        </p:nvSpPr>
        <p:spPr>
          <a:xfrm>
            <a:off x="7748022" y="2023679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dirty="0"/>
              <a:t>②バグ分析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814DF4-2C2C-444B-8C35-ED644516129B}"/>
              </a:ext>
            </a:extLst>
          </p:cNvPr>
          <p:cNvSpPr txBox="1"/>
          <p:nvPr/>
        </p:nvSpPr>
        <p:spPr>
          <a:xfrm>
            <a:off x="8924924" y="1120320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4C777C-532C-418B-B176-319AB7B199B6}"/>
              </a:ext>
            </a:extLst>
          </p:cNvPr>
          <p:cNvSpPr/>
          <p:nvPr/>
        </p:nvSpPr>
        <p:spPr>
          <a:xfrm rot="5400000">
            <a:off x="8841212" y="3829394"/>
            <a:ext cx="1022804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E253B9-46FF-44C8-9C34-E97F27BA48AA}"/>
              </a:ext>
            </a:extLst>
          </p:cNvPr>
          <p:cNvSpPr txBox="1"/>
          <p:nvPr/>
        </p:nvSpPr>
        <p:spPr>
          <a:xfrm>
            <a:off x="9463314" y="3628571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③ </a:t>
            </a:r>
            <a:r>
              <a:rPr lang="ja-JP" sz="1600">
                <a:ea typeface="+mn-lt"/>
                <a:cs typeface="+mn-lt"/>
              </a:rPr>
              <a:t>担当者アサイン</a:t>
            </a:r>
            <a:endParaRPr lang="en-US" altLang="ja-JP" sz="16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E1C303F-C56A-431D-B8EE-2F185F250EAD}"/>
              </a:ext>
            </a:extLst>
          </p:cNvPr>
          <p:cNvSpPr/>
          <p:nvPr/>
        </p:nvSpPr>
        <p:spPr>
          <a:xfrm rot="10800000">
            <a:off x="7615209" y="5409182"/>
            <a:ext cx="1226003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D392C3B-6FAB-4695-9CDD-BB1A56978301}"/>
              </a:ext>
            </a:extLst>
          </p:cNvPr>
          <p:cNvSpPr/>
          <p:nvPr/>
        </p:nvSpPr>
        <p:spPr>
          <a:xfrm rot="10800000">
            <a:off x="4371264" y="5416438"/>
            <a:ext cx="208234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FAE567-7DC6-4EEB-906A-E322B992D56B}"/>
              </a:ext>
            </a:extLst>
          </p:cNvPr>
          <p:cNvSpPr txBox="1"/>
          <p:nvPr/>
        </p:nvSpPr>
        <p:spPr>
          <a:xfrm>
            <a:off x="4203245" y="5102634"/>
            <a:ext cx="26660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⑥バグ修正確認/リリース</a:t>
            </a:r>
            <a:endParaRPr lang="ja-JP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18B50D-3AF0-489D-A598-EDDCEBE09364}"/>
              </a:ext>
            </a:extLst>
          </p:cNvPr>
          <p:cNvSpPr txBox="1"/>
          <p:nvPr/>
        </p:nvSpPr>
        <p:spPr>
          <a:xfrm>
            <a:off x="7570559" y="5166631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⑤バグ票更新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C6D513-49EA-4095-AE93-BDFE9C93F915}"/>
              </a:ext>
            </a:extLst>
          </p:cNvPr>
          <p:cNvSpPr txBox="1"/>
          <p:nvPr/>
        </p:nvSpPr>
        <p:spPr>
          <a:xfrm>
            <a:off x="8441416" y="6240688"/>
            <a:ext cx="23903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④ バグ修正/単体テスト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9FDE1CB-7230-454F-9605-478BE8C1CFE0}"/>
              </a:ext>
            </a:extLst>
          </p:cNvPr>
          <p:cNvSpPr/>
          <p:nvPr/>
        </p:nvSpPr>
        <p:spPr>
          <a:xfrm rot="10800000">
            <a:off x="2070751" y="5423695"/>
            <a:ext cx="1095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B219FED-F0FA-4D7E-927F-885043DFCC07}"/>
              </a:ext>
            </a:extLst>
          </p:cNvPr>
          <p:cNvSpPr/>
          <p:nvPr/>
        </p:nvSpPr>
        <p:spPr>
          <a:xfrm rot="16200000">
            <a:off x="1277751" y="3212239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CBB3A6-C18B-4BFC-8B18-B1EFC48408CE}"/>
              </a:ext>
            </a:extLst>
          </p:cNvPr>
          <p:cNvSpPr txBox="1"/>
          <p:nvPr/>
        </p:nvSpPr>
        <p:spPr>
          <a:xfrm>
            <a:off x="1930399" y="5145313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⑦ バグ票更新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CE922F9-8F36-4739-B791-5541CFE9EC5E}"/>
              </a:ext>
            </a:extLst>
          </p:cNvPr>
          <p:cNvSpPr txBox="1"/>
          <p:nvPr/>
        </p:nvSpPr>
        <p:spPr>
          <a:xfrm>
            <a:off x="1540246" y="3295172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dirty="0"/>
              <a:t>⑧ 再検証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CD01E9B-F21F-4611-9718-16A068F541AB}"/>
              </a:ext>
            </a:extLst>
          </p:cNvPr>
          <p:cNvSpPr/>
          <p:nvPr/>
        </p:nvSpPr>
        <p:spPr>
          <a:xfrm>
            <a:off x="2282569" y="2658271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5FED28-FBFF-4065-8373-475A1A1C3C37}"/>
              </a:ext>
            </a:extLst>
          </p:cNvPr>
          <p:cNvSpPr txBox="1"/>
          <p:nvPr/>
        </p:nvSpPr>
        <p:spPr>
          <a:xfrm>
            <a:off x="2228848" y="2357663"/>
            <a:ext cx="30334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⑨修正確認、バグ票クローズ</a:t>
            </a:r>
            <a:endParaRPr lang="ja-JP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528DF0-A95C-4A16-8ABF-41DB627E7939}"/>
              </a:ext>
            </a:extLst>
          </p:cNvPr>
          <p:cNvSpPr txBox="1"/>
          <p:nvPr/>
        </p:nvSpPr>
        <p:spPr>
          <a:xfrm>
            <a:off x="2611209" y="6200319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5898FB-C7C6-46DD-91C5-DBD419639D9F}"/>
              </a:ext>
            </a:extLst>
          </p:cNvPr>
          <p:cNvSpPr txBox="1"/>
          <p:nvPr/>
        </p:nvSpPr>
        <p:spPr>
          <a:xfrm>
            <a:off x="9803038" y="5394776"/>
            <a:ext cx="2259693" cy="345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開発チームメンバー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00A03A8-E3D7-4655-9D46-CF7219A3CF2A}"/>
              </a:ext>
            </a:extLst>
          </p:cNvPr>
          <p:cNvSpPr/>
          <p:nvPr/>
        </p:nvSpPr>
        <p:spPr>
          <a:xfrm>
            <a:off x="5234623" y="216160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2949F7C-3AE8-4DE8-B0D3-C8425D0FF839}"/>
              </a:ext>
            </a:extLst>
          </p:cNvPr>
          <p:cNvSpPr/>
          <p:nvPr/>
        </p:nvSpPr>
        <p:spPr>
          <a:xfrm>
            <a:off x="6726339" y="5096634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07490A7-F304-404B-A03B-8D0A20D20CBD}"/>
              </a:ext>
            </a:extLst>
          </p:cNvPr>
          <p:cNvSpPr/>
          <p:nvPr/>
        </p:nvSpPr>
        <p:spPr>
          <a:xfrm>
            <a:off x="1101163" y="5092770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AD196E0-B31E-47A1-8F22-CE83C07C5FB1}"/>
              </a:ext>
            </a:extLst>
          </p:cNvPr>
          <p:cNvSpPr/>
          <p:nvPr/>
        </p:nvSpPr>
        <p:spPr>
          <a:xfrm>
            <a:off x="6990347" y="2153637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789FC5B-99B0-4AAC-9317-1EA55EA9D7A4}"/>
              </a:ext>
            </a:extLst>
          </p:cNvPr>
          <p:cNvSpPr/>
          <p:nvPr/>
        </p:nvSpPr>
        <p:spPr>
          <a:xfrm>
            <a:off x="6177716" y="2327661"/>
            <a:ext cx="650170" cy="32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0200B6-43AC-401E-A980-7034CF548A66}"/>
              </a:ext>
            </a:extLst>
          </p:cNvPr>
          <p:cNvSpPr txBox="1"/>
          <p:nvPr/>
        </p:nvSpPr>
        <p:spPr>
          <a:xfrm>
            <a:off x="5878629" y="195783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3E7CD9-A11A-49CB-BBEA-E6654EDD8474}"/>
              </a:ext>
            </a:extLst>
          </p:cNvPr>
          <p:cNvSpPr/>
          <p:nvPr/>
        </p:nvSpPr>
        <p:spPr>
          <a:xfrm>
            <a:off x="1079096" y="366178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033C9A-7A23-4559-BC19-BAF04742C261}"/>
              </a:ext>
            </a:extLst>
          </p:cNvPr>
          <p:cNvSpPr txBox="1"/>
          <p:nvPr/>
        </p:nvSpPr>
        <p:spPr>
          <a:xfrm>
            <a:off x="1487573" y="453199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2305934-7E33-4FB8-BDAC-FCA8A4AF7F07}"/>
              </a:ext>
            </a:extLst>
          </p:cNvPr>
          <p:cNvSpPr/>
          <p:nvPr/>
        </p:nvSpPr>
        <p:spPr>
          <a:xfrm rot="16200000">
            <a:off x="1280023" y="4688471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7587E7F-CD84-4EDD-927E-DD7730D2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6" y="2059737"/>
            <a:ext cx="885825" cy="990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C82AA7C-2139-428D-A2B5-5E8D9494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4" y="1613684"/>
            <a:ext cx="1142857" cy="175238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D355F89-713F-41DD-B422-EB8F0DC7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11" y="4701269"/>
            <a:ext cx="895238" cy="150476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224C371-818B-48EB-8B63-4D3698E3C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924" y="4724129"/>
            <a:ext cx="9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2527"/>
              </p:ext>
            </p:extLst>
          </p:nvPr>
        </p:nvGraphicFramePr>
        <p:xfrm>
          <a:off x="356226" y="1337506"/>
          <a:ext cx="11512844" cy="36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7668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メール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証跡を残す必要がある場合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400" dirty="0"/>
                        <a:t>TEL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緊急性のある場合、または認識相違が懸念される場合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通常時のコミュニケーション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複数関係者への一斉通知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複数人で検討や協議を行う場合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7839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10.1 </a:t>
            </a:r>
            <a:r>
              <a:rPr lang="ja-JP" altLang="en-US" sz="1800" b="1" dirty="0"/>
              <a:t>用途別連絡手段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0100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39908"/>
              </p:ext>
            </p:extLst>
          </p:nvPr>
        </p:nvGraphicFramePr>
        <p:xfrm>
          <a:off x="381637" y="1322992"/>
          <a:ext cx="11490552" cy="4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45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1821543">
                  <a:extLst>
                    <a:ext uri="{9D8B030D-6E8A-4147-A177-3AD203B41FA5}">
                      <a16:colId xmlns:a16="http://schemas.microsoft.com/office/drawing/2014/main" val="3075462895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843130995"/>
                    </a:ext>
                  </a:extLst>
                </a:gridCol>
                <a:gridCol w="4800092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会議名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開催頻度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出席者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主な議題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2702486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週次進捗会議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週次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毎水曜日 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9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時〜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10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</a:t>
                      </a:r>
                    </a:p>
                    <a:p>
                      <a:pPr algn="ctr"/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・テスト状況報告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・WBS、テスト消化件数／バグ検出数／バグ修正数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・品質指標値(IPA準拠)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、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テスト密度／バグ密度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テストケース密度：</a:t>
                      </a:r>
                      <a:r>
                        <a:rPr lang="en-US" altLang="ja-JP" sz="1400" dirty="0"/>
                        <a:t>57.45/KSLOC</a:t>
                      </a:r>
                      <a:r>
                        <a:rPr lang="ja-JP" altLang="en-US" sz="1400" dirty="0"/>
                        <a:t>、</a:t>
                      </a:r>
                      <a:endParaRPr lang="en-US" altLang="ja-JP" sz="1400" dirty="0"/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 障害発生密度：</a:t>
                      </a:r>
                      <a:r>
                        <a:rPr lang="en-US" altLang="ja-JP" sz="1400" dirty="0"/>
                        <a:t>2.142/KSLOC</a:t>
                      </a:r>
                      <a:r>
                        <a:rPr lang="ja-JP" altLang="en-US" sz="1400" dirty="0"/>
                        <a:t>　を使用する</a:t>
                      </a:r>
                      <a:r>
                        <a:rPr lang="en-US" altLang="ja-JP" sz="1400" dirty="0"/>
                        <a:t>)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・バグと対策、課題共有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※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テスト状況報告書のサンプルは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　別紙「週次報告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(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サンプル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).xlsx｣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参照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150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 dirty="0"/>
                        <a:t>各種レビュー会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随時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はなさく生命、事務局、サスケ、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ja-JP" sz="1400" dirty="0">
                          <a:ea typeface="+mn-lt"/>
                          <a:cs typeface="+mn-lt"/>
                        </a:rPr>
                        <a:t>必要に応じ、各種レビュー会等を開催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10.2 </a:t>
            </a:r>
            <a:r>
              <a:rPr lang="ja-JP" altLang="en-US" sz="1800" b="1" dirty="0"/>
              <a:t>会議体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62208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</a:rPr>
              <a:t>更新履歴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A4FDF52-79F0-4F6F-AA3E-6F56CF8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66034"/>
              </p:ext>
            </p:extLst>
          </p:nvPr>
        </p:nvGraphicFramePr>
        <p:xfrm>
          <a:off x="356225" y="1084036"/>
          <a:ext cx="1149056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20">
                  <a:extLst>
                    <a:ext uri="{9D8B030D-6E8A-4147-A177-3AD203B41FA5}">
                      <a16:colId xmlns:a16="http://schemas.microsoft.com/office/drawing/2014/main" val="473501089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1759613275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2568202614"/>
                    </a:ext>
                  </a:extLst>
                </a:gridCol>
                <a:gridCol w="7616303">
                  <a:extLst>
                    <a:ext uri="{9D8B030D-6E8A-4147-A177-3AD203B41FA5}">
                      <a16:colId xmlns:a16="http://schemas.microsoft.com/office/drawing/2014/main" val="3493812236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4571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佐藤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昌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2020/10/30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2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09056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0078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474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0693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355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8292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2178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2482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3685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402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9872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277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/>
                <a:ea typeface="メイリオ"/>
              </a:rPr>
              <a:t>11.</a:t>
            </a:r>
            <a:r>
              <a:rPr lang="en-US" altLang="ja-JP" sz="2800" dirty="0">
                <a:latin typeface="メイリオ"/>
                <a:ea typeface="メイリオ"/>
              </a:rPr>
              <a:t>成果物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96DA7E1-48D3-453F-AE0A-F5537B79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80209"/>
              </p:ext>
            </p:extLst>
          </p:nvPr>
        </p:nvGraphicFramePr>
        <p:xfrm>
          <a:off x="356224" y="1305379"/>
          <a:ext cx="11520387" cy="399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799">
                  <a:extLst>
                    <a:ext uri="{9D8B030D-6E8A-4147-A177-3AD203B41FA5}">
                      <a16:colId xmlns:a16="http://schemas.microsoft.com/office/drawing/2014/main" val="3675527814"/>
                    </a:ext>
                  </a:extLst>
                </a:gridCol>
                <a:gridCol w="7963588">
                  <a:extLst>
                    <a:ext uri="{9D8B030D-6E8A-4147-A177-3AD203B41FA5}">
                      <a16:colId xmlns:a16="http://schemas.microsoft.com/office/drawing/2014/main" val="2732620976"/>
                    </a:ext>
                  </a:extLst>
                </a:gridCol>
              </a:tblGrid>
              <a:tr h="33402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成果物名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記載概要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927071"/>
                  </a:ext>
                </a:extLst>
              </a:tr>
              <a:tr h="1097495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IT計画書(IT-a内部結合テスト編)</a:t>
                      </a:r>
                      <a:endParaRPr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内部結合テストの目的、対象範囲、実施体制、運営方針、スケジュール、完了基準などを記載した資料(本書)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00735"/>
                  </a:ext>
                </a:extLst>
              </a:tr>
              <a:tr h="1224741"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内部結合テスト仕様書兼結果書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内部結合テストのテスト観点、実施手順、確認項目が記載された資料。また、実施日、実施結果(◯、×)が記載されたもの</a:t>
                      </a:r>
                      <a:endParaRPr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120816"/>
                  </a:ext>
                </a:extLst>
              </a:tr>
              <a:tr h="1336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u="none" strike="noStrike" noProof="0"/>
                        <a:t>内部結合テスト結果書報告書</a:t>
                      </a:r>
                      <a:endParaRPr kumimoji="1" lang="ja-JP" altLang="en-US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内部結合テスト結果を分析し、傾向などから是正対応した結果をまとめた資料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67675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9591F10-0016-4E31-AE57-5C6ABF3F940A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11.1 </a:t>
            </a:r>
            <a:r>
              <a:rPr lang="ja-JP" altLang="en-US" sz="1800" b="1" dirty="0"/>
              <a:t>成果物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389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  <a:ea typeface="メイリオ"/>
              </a:rPr>
              <a:t>目次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err="1"/>
              <a:t>Sasuke</a:t>
            </a:r>
            <a:r>
              <a:rPr lang="en-US" altLang="ja-JP"/>
              <a:t>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850608" y="931909"/>
            <a:ext cx="4907497" cy="54097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１．はじめに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２．スケジュール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３．テスト対象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４．テスト環境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５．テスト観点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６．テスト方法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７．各工程別開始</a:t>
            </a:r>
            <a:r>
              <a:rPr lang="en-US" altLang="ja-JP" sz="1800" dirty="0"/>
              <a:t>/</a:t>
            </a:r>
            <a:r>
              <a:rPr lang="ja-JP" altLang="en-US" sz="1800" dirty="0"/>
              <a:t>終了基準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８．体制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９．運営方針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10.</a:t>
            </a:r>
            <a:r>
              <a:rPr lang="ja-JP" altLang="en-US" sz="1800" dirty="0"/>
              <a:t> コミュニケーション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11.</a:t>
            </a:r>
            <a:r>
              <a:rPr lang="ja-JP" altLang="en-US" sz="1800" dirty="0"/>
              <a:t> 成果物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18064C13-3AFB-48E2-80E3-28F909FDEBDB}"/>
              </a:ext>
            </a:extLst>
          </p:cNvPr>
          <p:cNvSpPr txBox="1">
            <a:spLocks/>
          </p:cNvSpPr>
          <p:nvPr/>
        </p:nvSpPr>
        <p:spPr>
          <a:xfrm>
            <a:off x="6100729" y="728973"/>
            <a:ext cx="4907497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8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+mn-lt"/>
              </a:rPr>
              <a:t>１</a:t>
            </a:r>
            <a:r>
              <a:rPr lang="en-US" altLang="ja-JP" sz="2800" dirty="0">
                <a:latin typeface="+mn-lt"/>
              </a:rPr>
              <a:t>.</a:t>
            </a:r>
            <a:r>
              <a:rPr lang="ja-JP" altLang="en-US" sz="2800" dirty="0">
                <a:latin typeface="+mn-lt"/>
              </a:rPr>
              <a:t>はじめに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55436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1.1</a:t>
            </a:r>
            <a:r>
              <a:rPr lang="ja-JP" altLang="en-US" sz="1800" b="1" dirty="0"/>
              <a:t> 本書の目的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本資料は、「</a:t>
            </a:r>
            <a:r>
              <a:rPr lang="en-US" altLang="ja-JP" sz="1600" dirty="0"/>
              <a:t>Web</a:t>
            </a:r>
            <a:r>
              <a:rPr lang="ja-JP" altLang="en-US" sz="1600" dirty="0"/>
              <a:t>ダイレクト販売」（以下、本案件）の内部結合テスト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実施計画、方針を定め、関係者間で認識を合わせることにより、テストを円滑に進めるための準備を行うことを目的とする。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本資料にてテストに関する以下の内容を定義する。</a:t>
            </a:r>
            <a:br>
              <a:rPr lang="ja-JP" altLang="en-US" sz="1600" dirty="0"/>
            </a:br>
            <a:r>
              <a:rPr lang="ja-JP" altLang="en-US" sz="1600" dirty="0"/>
              <a:t>目的、対象範囲、実施環境、確認観点、実施方針、開始条件、完了条件、スケジュール、成果物</a:t>
            </a:r>
            <a:endParaRPr lang="en-US" altLang="ja-JP" sz="16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は本書に基づいて計画・実施する。</a:t>
            </a:r>
            <a:endParaRPr lang="en-US" altLang="ja-JP" sz="16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1.2</a:t>
            </a:r>
            <a:r>
              <a:rPr lang="ja-JP" altLang="en-US" sz="1800" b="1" dirty="0"/>
              <a:t> テストの目的／確認方針</a:t>
            </a:r>
            <a:endParaRPr lang="en-US" altLang="ja-JP" sz="1800" b="1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モジュール単位で実装された機能が、単一機能として基本設計どおりに機能するかを確認する。</a:t>
            </a:r>
            <a:endParaRPr lang="en-US" altLang="ja-JP" sz="1600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単一機能単位で処理速度が想定以内であるかを確認する。</a:t>
            </a:r>
            <a:endParaRPr lang="en-US" altLang="ja-JP" sz="16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116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8750" cy="515111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818581-9321-42DE-BEA2-D5B96AB6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85" y="728115"/>
            <a:ext cx="7667338" cy="60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lang="en-US" altLang="ja-JP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altLang="ja-JP" sz="1800" b="1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1671BA6-9FF9-45D0-9990-F521C2490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71440"/>
              </p:ext>
            </p:extLst>
          </p:nvPr>
        </p:nvGraphicFramePr>
        <p:xfrm>
          <a:off x="356225" y="1064982"/>
          <a:ext cx="11520388" cy="44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667">
                  <a:extLst>
                    <a:ext uri="{9D8B030D-6E8A-4147-A177-3AD203B41FA5}">
                      <a16:colId xmlns:a16="http://schemas.microsoft.com/office/drawing/2014/main" val="3861282339"/>
                    </a:ext>
                  </a:extLst>
                </a:gridCol>
                <a:gridCol w="3844721">
                  <a:extLst>
                    <a:ext uri="{9D8B030D-6E8A-4147-A177-3AD203B41FA5}">
                      <a16:colId xmlns:a16="http://schemas.microsoft.com/office/drawing/2014/main" val="235817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マイルストーン</a:t>
                      </a:r>
                      <a:r>
                        <a:rPr lang="en-US" altLang="ja-JP" sz="1400" dirty="0"/>
                        <a:t>/</a:t>
                      </a:r>
                      <a:r>
                        <a:rPr lang="ja-JP" altLang="en-US" sz="1400" dirty="0"/>
                        <a:t>イベント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/>
                        <a:t>予定日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+mn-lt"/>
                        </a:rPr>
                        <a:t>IT工程キックオフ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(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サスケ、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SHIFT)</a:t>
                      </a:r>
                      <a:endParaRPr kumimoji="1" lang="ja-JP" altLang="en-US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10/20</a:t>
                      </a:r>
                      <a:endParaRPr lang="ja-JP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IT-aテスト計画策定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10/3W</a:t>
                      </a:r>
                      <a:r>
                        <a:rPr lang="ja-JP" altLang="en-US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11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テスト計画レビュー(はさなく生命、サスケ、SHIFT)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テスト仕様設計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11/1W</a:t>
                      </a:r>
                      <a:r>
                        <a:rPr lang="ja-JP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テスト仕様レビュー１回目(はさなく生命、サスケ、SHIFT)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11/2W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2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テストデータ等準備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11/2W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046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テスト仕様レビュー２回目(はさなく生命、サスケ、SHIFT)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4W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41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テスト実施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12/21W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1/18W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060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テスト品質評価・再打鍵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85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テスト結果報告書作成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594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テスト結果報告レビュー(はさなく生命、サスケ、SHIFT)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3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12E0FA6-40A8-48BF-BDE6-D3EF94A0E610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3.1 </a:t>
            </a:r>
            <a:r>
              <a:rPr lang="ja-JP" altLang="en-US" sz="1800" b="1" dirty="0"/>
              <a:t>テスト対象範囲</a:t>
            </a:r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3.2 </a:t>
            </a:r>
            <a:r>
              <a:rPr lang="ja-JP" altLang="en-US" sz="1800" b="1" dirty="0"/>
              <a:t>テスト対象機能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>
                <a:ea typeface="+mn-lt"/>
                <a:cs typeface="+mn-lt"/>
              </a:rPr>
              <a:t>　</a:t>
            </a:r>
            <a:r>
              <a:rPr lang="ja-JP" altLang="en-US" sz="1600" dirty="0">
                <a:ea typeface="+mn-lt"/>
                <a:cs typeface="+mn-lt"/>
              </a:rPr>
              <a:t>別紙「IT-aテスト対象機能一覧.xlsx」を参照</a:t>
            </a:r>
            <a:endParaRPr lang="ja-JP" altLang="en-US" sz="1600" b="1" dirty="0"/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4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BC71BC98-8B7D-E44E-A571-AA367E9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３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>
                <a:latin typeface="+mn-lt"/>
                <a:ea typeface="メイリオ"/>
              </a:rPr>
              <a:t>テスト対象</a:t>
            </a:r>
            <a:endParaRPr lang="en-US" altLang="ja-JP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/>
          </a:p>
        </p:txBody>
      </p:sp>
      <p:sp>
        <p:nvSpPr>
          <p:cNvPr id="18" name="角丸四角形 472">
            <a:extLst>
              <a:ext uri="{FF2B5EF4-FFF2-40B4-BE49-F238E27FC236}">
                <a16:creationId xmlns:a16="http://schemas.microsoft.com/office/drawing/2014/main" id="{678A4A36-7DD5-4734-A543-51E53B588A5C}"/>
              </a:ext>
            </a:extLst>
          </p:cNvPr>
          <p:cNvSpPr/>
          <p:nvPr/>
        </p:nvSpPr>
        <p:spPr>
          <a:xfrm>
            <a:off x="9475764" y="3631740"/>
            <a:ext cx="1796267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4C61CA5-4100-49A6-86A0-2751C8127058}"/>
              </a:ext>
            </a:extLst>
          </p:cNvPr>
          <p:cNvSpPr/>
          <p:nvPr/>
        </p:nvSpPr>
        <p:spPr>
          <a:xfrm>
            <a:off x="911044" y="3354028"/>
            <a:ext cx="1169397" cy="1234700"/>
          </a:xfrm>
          <a:prstGeom prst="round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8B87613-FB39-4103-A088-BA9CF4B60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5" y="3783211"/>
            <a:ext cx="372370" cy="3414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2B1EB52-2A54-429A-B6BC-791B7BE7D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080" y="3798371"/>
            <a:ext cx="340788" cy="311122"/>
          </a:xfrm>
          <a:prstGeom prst="rect">
            <a:avLst/>
          </a:prstGeom>
        </p:spPr>
      </p:pic>
      <p:sp>
        <p:nvSpPr>
          <p:cNvPr id="22" name="テキスト ボックス 6">
            <a:extLst>
              <a:ext uri="{FF2B5EF4-FFF2-40B4-BE49-F238E27FC236}">
                <a16:creationId xmlns:a16="http://schemas.microsoft.com/office/drawing/2014/main" id="{B991F6B3-6829-4527-8EEF-104686401FCB}"/>
              </a:ext>
            </a:extLst>
          </p:cNvPr>
          <p:cNvSpPr txBox="1"/>
          <p:nvPr/>
        </p:nvSpPr>
        <p:spPr>
          <a:xfrm>
            <a:off x="928814" y="3511756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顧客</a:t>
            </a:r>
          </a:p>
        </p:txBody>
      </p:sp>
      <p:sp>
        <p:nvSpPr>
          <p:cNvPr id="25" name="角丸四角形 469">
            <a:extLst>
              <a:ext uri="{FF2B5EF4-FFF2-40B4-BE49-F238E27FC236}">
                <a16:creationId xmlns:a16="http://schemas.microsoft.com/office/drawing/2014/main" id="{AA277F70-A51F-4A15-9E66-D8B4096A444A}"/>
              </a:ext>
            </a:extLst>
          </p:cNvPr>
          <p:cNvSpPr/>
          <p:nvPr/>
        </p:nvSpPr>
        <p:spPr>
          <a:xfrm>
            <a:off x="2546230" y="2594333"/>
            <a:ext cx="4484395" cy="276019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東京リージョン　＜ステージング環境＞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角丸四角形 537">
            <a:extLst>
              <a:ext uri="{FF2B5EF4-FFF2-40B4-BE49-F238E27FC236}">
                <a16:creationId xmlns:a16="http://schemas.microsoft.com/office/drawing/2014/main" id="{1142DB35-21B5-4275-AF36-7EF2EDD5F3A7}"/>
              </a:ext>
            </a:extLst>
          </p:cNvPr>
          <p:cNvSpPr/>
          <p:nvPr/>
        </p:nvSpPr>
        <p:spPr>
          <a:xfrm>
            <a:off x="2897479" y="1224034"/>
            <a:ext cx="3759007" cy="939551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1F8949-D76D-4838-A34C-B9C82F55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1" y="1538820"/>
            <a:ext cx="374075" cy="3788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744B9DE-DE55-4E9B-BD08-B271B2D8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40" y="1556404"/>
            <a:ext cx="545508" cy="3143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B66FD0-F2B6-4670-A37E-CE9EC466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6" y="1536506"/>
            <a:ext cx="459518" cy="429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A307F29-1C7F-4D14-93C9-E8A8055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31" y="1283697"/>
            <a:ext cx="629710" cy="3303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209CB8-81D6-49F5-A9A1-081062C0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02" y="1289126"/>
            <a:ext cx="508326" cy="344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D86653D-A4B0-40DF-83DB-508C29E4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77" y="1692729"/>
            <a:ext cx="1770368" cy="39220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472">
            <a:extLst>
              <a:ext uri="{FF2B5EF4-FFF2-40B4-BE49-F238E27FC236}">
                <a16:creationId xmlns:a16="http://schemas.microsoft.com/office/drawing/2014/main" id="{9FC42FAC-308C-45F7-AD7F-0F343B1244E0}"/>
              </a:ext>
            </a:extLst>
          </p:cNvPr>
          <p:cNvSpPr/>
          <p:nvPr/>
        </p:nvSpPr>
        <p:spPr>
          <a:xfrm>
            <a:off x="8051385" y="3631740"/>
            <a:ext cx="792088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713F3E88-1E4F-495C-A838-BF71EB0B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33735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6" name="テキスト ボックス 25">
            <a:extLst>
              <a:ext uri="{FF2B5EF4-FFF2-40B4-BE49-F238E27FC236}">
                <a16:creationId xmlns:a16="http://schemas.microsoft.com/office/drawing/2014/main" id="{0392BA6E-6DB8-4FBD-BAEC-FF2573738962}"/>
              </a:ext>
            </a:extLst>
          </p:cNvPr>
          <p:cNvSpPr txBox="1"/>
          <p:nvPr/>
        </p:nvSpPr>
        <p:spPr>
          <a:xfrm>
            <a:off x="8094224" y="4488198"/>
            <a:ext cx="8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API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基盤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(SBI-FI)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7" name="Picture 17">
            <a:extLst>
              <a:ext uri="{FF2B5EF4-FFF2-40B4-BE49-F238E27FC236}">
                <a16:creationId xmlns:a16="http://schemas.microsoft.com/office/drawing/2014/main" id="{A5AED100-AE77-4DBF-8E5E-C5B76C008CE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695693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テキスト ボックス 27">
            <a:extLst>
              <a:ext uri="{FF2B5EF4-FFF2-40B4-BE49-F238E27FC236}">
                <a16:creationId xmlns:a16="http://schemas.microsoft.com/office/drawing/2014/main" id="{684A04EC-70F2-416E-B73C-EBD93977BE77}"/>
              </a:ext>
            </a:extLst>
          </p:cNvPr>
          <p:cNvSpPr txBox="1"/>
          <p:nvPr/>
        </p:nvSpPr>
        <p:spPr>
          <a:xfrm>
            <a:off x="8135398" y="3675872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豊洲</a:t>
            </a:r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DC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37CF0FEA-B65B-4782-A406-12448D83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46946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0" name="テキスト ボックス 30">
            <a:extLst>
              <a:ext uri="{FF2B5EF4-FFF2-40B4-BE49-F238E27FC236}">
                <a16:creationId xmlns:a16="http://schemas.microsoft.com/office/drawing/2014/main" id="{16CA78D6-2448-4D89-9BC6-239CDC776BF4}"/>
              </a:ext>
            </a:extLst>
          </p:cNvPr>
          <p:cNvSpPr txBox="1"/>
          <p:nvPr/>
        </p:nvSpPr>
        <p:spPr>
          <a:xfrm>
            <a:off x="10512714" y="3930674"/>
            <a:ext cx="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基幹系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・販売支援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・契約管理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etc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8D79E735-7E28-464D-97AF-EF324EFE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69469" y="4086125"/>
            <a:ext cx="423089" cy="3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A80E4548-7EEB-4F2C-B9D8-290BEE6B8234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061177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テキスト ボックス 33">
            <a:extLst>
              <a:ext uri="{FF2B5EF4-FFF2-40B4-BE49-F238E27FC236}">
                <a16:creationId xmlns:a16="http://schemas.microsoft.com/office/drawing/2014/main" id="{AAE62316-1338-4794-9B09-9E8E99B73CDF}"/>
              </a:ext>
            </a:extLst>
          </p:cNvPr>
          <p:cNvSpPr txBox="1"/>
          <p:nvPr/>
        </p:nvSpPr>
        <p:spPr>
          <a:xfrm>
            <a:off x="2934851" y="1264135"/>
            <a:ext cx="97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外部サービス</a:t>
            </a:r>
          </a:p>
        </p:txBody>
      </p:sp>
      <p:sp>
        <p:nvSpPr>
          <p:cNvPr id="44" name="テキスト ボックス 34">
            <a:extLst>
              <a:ext uri="{FF2B5EF4-FFF2-40B4-BE49-F238E27FC236}">
                <a16:creationId xmlns:a16="http://schemas.microsoft.com/office/drawing/2014/main" id="{117A5F0A-8DC9-439D-B04F-55AA2B5EA1E4}"/>
              </a:ext>
            </a:extLst>
          </p:cNvPr>
          <p:cNvSpPr txBox="1"/>
          <p:nvPr/>
        </p:nvSpPr>
        <p:spPr>
          <a:xfrm>
            <a:off x="9432519" y="3668177"/>
            <a:ext cx="62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横浜</a:t>
            </a:r>
            <a:r>
              <a:rPr kumimoji="1" lang="en-US" altLang="ja-JP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DC</a:t>
            </a:r>
            <a:endParaRPr kumimoji="1" lang="ja-JP" altLang="en-US" sz="1000" i="1">
              <a:solidFill>
                <a:schemeClr val="tx2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1F050D-08BF-4CE8-87BA-023378087AAF}"/>
              </a:ext>
            </a:extLst>
          </p:cNvPr>
          <p:cNvCxnSpPr>
            <a:cxnSpLocks/>
          </p:cNvCxnSpPr>
          <p:nvPr/>
        </p:nvCxnSpPr>
        <p:spPr>
          <a:xfrm flipH="1">
            <a:off x="8843473" y="4278434"/>
            <a:ext cx="632291" cy="0"/>
          </a:xfrm>
          <a:prstGeom prst="straightConnector1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DA13E73-20DF-4CB8-A969-DB3C1BC4E6E8}"/>
              </a:ext>
            </a:extLst>
          </p:cNvPr>
          <p:cNvCxnSpPr>
            <a:cxnSpLocks/>
          </p:cNvCxnSpPr>
          <p:nvPr/>
        </p:nvCxnSpPr>
        <p:spPr>
          <a:xfrm>
            <a:off x="2080441" y="3971378"/>
            <a:ext cx="465789" cy="3054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81EDF8A-7715-4B57-AA9E-3BCB97415DB6}"/>
              </a:ext>
            </a:extLst>
          </p:cNvPr>
          <p:cNvCxnSpPr>
            <a:cxnSpLocks/>
          </p:cNvCxnSpPr>
          <p:nvPr/>
        </p:nvCxnSpPr>
        <p:spPr>
          <a:xfrm flipH="1" flipV="1">
            <a:off x="7042697" y="3400598"/>
            <a:ext cx="1008688" cy="8778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78">
            <a:extLst>
              <a:ext uri="{FF2B5EF4-FFF2-40B4-BE49-F238E27FC236}">
                <a16:creationId xmlns:a16="http://schemas.microsoft.com/office/drawing/2014/main" id="{8BCB89D8-E49D-47B6-A290-85EC4E63304E}"/>
              </a:ext>
            </a:extLst>
          </p:cNvPr>
          <p:cNvSpPr txBox="1"/>
          <p:nvPr/>
        </p:nvSpPr>
        <p:spPr>
          <a:xfrm>
            <a:off x="7523599" y="2146692"/>
            <a:ext cx="449353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外部サービス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及び基幹システムへ</a:t>
            </a:r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は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モックでの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折り返しとなる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</p:txBody>
      </p:sp>
      <p:pic>
        <p:nvPicPr>
          <p:cNvPr id="55" name="Graphic 7">
            <a:extLst>
              <a:ext uri="{FF2B5EF4-FFF2-40B4-BE49-F238E27FC236}">
                <a16:creationId xmlns:a16="http://schemas.microsoft.com/office/drawing/2014/main" id="{F891F0B5-72B7-4A47-81BC-9E432FC9A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041" y="3149975"/>
            <a:ext cx="381001" cy="448236"/>
          </a:xfrm>
          <a:prstGeom prst="rect">
            <a:avLst/>
          </a:prstGeom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A2E85F3C-2364-A24E-9446-A13B5B09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1281" y="4308677"/>
            <a:ext cx="381001" cy="448235"/>
          </a:xfrm>
          <a:prstGeom prst="rect">
            <a:avLst/>
          </a:prstGeom>
        </p:spPr>
      </p:pic>
      <p:sp>
        <p:nvSpPr>
          <p:cNvPr id="10" name="テキスト ボックス 25">
            <a:extLst>
              <a:ext uri="{FF2B5EF4-FFF2-40B4-BE49-F238E27FC236}">
                <a16:creationId xmlns:a16="http://schemas.microsoft.com/office/drawing/2014/main" id="{07E49CBF-16DD-449E-90E4-EBFCB77E1BFF}"/>
              </a:ext>
            </a:extLst>
          </p:cNvPr>
          <p:cNvSpPr txBox="1"/>
          <p:nvPr/>
        </p:nvSpPr>
        <p:spPr>
          <a:xfrm>
            <a:off x="2943990" y="364489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申込／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申込専用ページ</a:t>
            </a:r>
          </a:p>
        </p:txBody>
      </p:sp>
      <p:sp>
        <p:nvSpPr>
          <p:cNvPr id="12" name="テキスト ボックス 25">
            <a:extLst>
              <a:ext uri="{FF2B5EF4-FFF2-40B4-BE49-F238E27FC236}">
                <a16:creationId xmlns:a16="http://schemas.microsoft.com/office/drawing/2014/main" id="{D75ACF07-333E-4266-8006-187BA9628BC2}"/>
              </a:ext>
            </a:extLst>
          </p:cNvPr>
          <p:cNvSpPr txBox="1"/>
          <p:nvPr/>
        </p:nvSpPr>
        <p:spPr>
          <a:xfrm>
            <a:off x="3168944" y="4787244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管理画面</a:t>
            </a:r>
          </a:p>
        </p:txBody>
      </p:sp>
      <p:pic>
        <p:nvPicPr>
          <p:cNvPr id="63" name="Graphic 7">
            <a:extLst>
              <a:ext uri="{FF2B5EF4-FFF2-40B4-BE49-F238E27FC236}">
                <a16:creationId xmlns:a16="http://schemas.microsoft.com/office/drawing/2014/main" id="{1E46A2BC-C140-41C5-AAB8-27EBEE84D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8195" y="3151848"/>
            <a:ext cx="381001" cy="448236"/>
          </a:xfrm>
          <a:prstGeom prst="rect">
            <a:avLst/>
          </a:prstGeom>
        </p:spPr>
      </p:pic>
      <p:sp>
        <p:nvSpPr>
          <p:cNvPr id="65" name="テキスト ボックス 25">
            <a:extLst>
              <a:ext uri="{FF2B5EF4-FFF2-40B4-BE49-F238E27FC236}">
                <a16:creationId xmlns:a16="http://schemas.microsoft.com/office/drawing/2014/main" id="{B74C89D1-06A6-4373-9302-EE3D01355091}"/>
              </a:ext>
            </a:extLst>
          </p:cNvPr>
          <p:cNvSpPr txBox="1"/>
          <p:nvPr/>
        </p:nvSpPr>
        <p:spPr>
          <a:xfrm>
            <a:off x="4653871" y="363766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バックエンド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WebAPI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66" name="Graphic 15">
            <a:extLst>
              <a:ext uri="{FF2B5EF4-FFF2-40B4-BE49-F238E27FC236}">
                <a16:creationId xmlns:a16="http://schemas.microsoft.com/office/drawing/2014/main" id="{C89928DC-43E3-F840-8C6F-8CDD47298B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12220" y="3675872"/>
            <a:ext cx="395568" cy="476871"/>
          </a:xfrm>
          <a:prstGeom prst="rect">
            <a:avLst/>
          </a:prstGeom>
        </p:spPr>
      </p:pic>
      <p:sp>
        <p:nvSpPr>
          <p:cNvPr id="68" name="テキスト ボックス 25">
            <a:extLst>
              <a:ext uri="{FF2B5EF4-FFF2-40B4-BE49-F238E27FC236}">
                <a16:creationId xmlns:a16="http://schemas.microsoft.com/office/drawing/2014/main" id="{A9A9FE42-4069-4464-A06A-44058CD49076}"/>
              </a:ext>
            </a:extLst>
          </p:cNvPr>
          <p:cNvSpPr txBox="1"/>
          <p:nvPr/>
        </p:nvSpPr>
        <p:spPr>
          <a:xfrm>
            <a:off x="5676383" y="41807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RDS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88BADB-E70F-481E-82A4-E200A58F3CEC}"/>
              </a:ext>
            </a:extLst>
          </p:cNvPr>
          <p:cNvCxnSpPr>
            <a:cxnSpLocks/>
          </p:cNvCxnSpPr>
          <p:nvPr/>
        </p:nvCxnSpPr>
        <p:spPr>
          <a:xfrm flipV="1">
            <a:off x="2546230" y="3374093"/>
            <a:ext cx="792811" cy="6003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220F11D-14E9-4C55-9D88-1E088BE6C02D}"/>
              </a:ext>
            </a:extLst>
          </p:cNvPr>
          <p:cNvCxnSpPr>
            <a:cxnSpLocks/>
          </p:cNvCxnSpPr>
          <p:nvPr/>
        </p:nvCxnSpPr>
        <p:spPr>
          <a:xfrm>
            <a:off x="2546230" y="3974432"/>
            <a:ext cx="775051" cy="558363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B062F13-474C-4704-8FF7-AAAB84172D20}"/>
              </a:ext>
            </a:extLst>
          </p:cNvPr>
          <p:cNvCxnSpPr>
            <a:cxnSpLocks/>
          </p:cNvCxnSpPr>
          <p:nvPr/>
        </p:nvCxnSpPr>
        <p:spPr>
          <a:xfrm flipV="1">
            <a:off x="3702282" y="3375966"/>
            <a:ext cx="1395913" cy="115682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3DEF27A6-37BE-4CC1-AE1C-0D02C8D80E5A}"/>
              </a:ext>
            </a:extLst>
          </p:cNvPr>
          <p:cNvCxnSpPr>
            <a:cxnSpLocks/>
          </p:cNvCxnSpPr>
          <p:nvPr/>
        </p:nvCxnSpPr>
        <p:spPr>
          <a:xfrm flipV="1">
            <a:off x="5467124" y="3953683"/>
            <a:ext cx="628876" cy="5917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A88C7D3-D139-4F6B-AE2E-15A146177A0D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633024" cy="5383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C912484A-E8C6-E744-90F6-3707D93C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23" y="4321303"/>
            <a:ext cx="381001" cy="4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テキスト ボックス 25">
            <a:extLst>
              <a:ext uri="{FF2B5EF4-FFF2-40B4-BE49-F238E27FC236}">
                <a16:creationId xmlns:a16="http://schemas.microsoft.com/office/drawing/2014/main" id="{1B8472E4-96D1-4169-A51A-EAEDC53804AE}"/>
              </a:ext>
            </a:extLst>
          </p:cNvPr>
          <p:cNvSpPr txBox="1"/>
          <p:nvPr/>
        </p:nvSpPr>
        <p:spPr>
          <a:xfrm>
            <a:off x="4659842" y="47963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バッチ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B5AD24F-EE6A-4C22-A11F-C6F317D68F8A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1579566" cy="73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D09FC1-D273-453A-92E9-0C44E7037EB4}"/>
              </a:ext>
            </a:extLst>
          </p:cNvPr>
          <p:cNvSpPr/>
          <p:nvPr/>
        </p:nvSpPr>
        <p:spPr>
          <a:xfrm>
            <a:off x="8124523" y="1432165"/>
            <a:ext cx="2224499" cy="48545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26C3B71-BFA1-4170-98C6-285BD5271371}"/>
              </a:ext>
            </a:extLst>
          </p:cNvPr>
          <p:cNvCxnSpPr>
            <a:cxnSpLocks/>
          </p:cNvCxnSpPr>
          <p:nvPr/>
        </p:nvCxnSpPr>
        <p:spPr>
          <a:xfrm>
            <a:off x="4776983" y="2163585"/>
            <a:ext cx="0" cy="42035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AD08A50-A641-4626-97CE-58FC874402EE}"/>
              </a:ext>
            </a:extLst>
          </p:cNvPr>
          <p:cNvCxnSpPr>
            <a:cxnSpLocks/>
          </p:cNvCxnSpPr>
          <p:nvPr/>
        </p:nvCxnSpPr>
        <p:spPr>
          <a:xfrm flipH="1">
            <a:off x="7781949" y="2854871"/>
            <a:ext cx="43943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78">
            <a:extLst>
              <a:ext uri="{FF2B5EF4-FFF2-40B4-BE49-F238E27FC236}">
                <a16:creationId xmlns:a16="http://schemas.microsoft.com/office/drawing/2014/main" id="{57E023CC-F011-4D2E-A990-F9733FCA5079}"/>
              </a:ext>
            </a:extLst>
          </p:cNvPr>
          <p:cNvSpPr txBox="1"/>
          <p:nvPr/>
        </p:nvSpPr>
        <p:spPr>
          <a:xfrm>
            <a:off x="8278161" y="273530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赤線はモック化される部分を示す。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36E52A-6A9B-498D-9F78-BA209B21A330}"/>
              </a:ext>
            </a:extLst>
          </p:cNvPr>
          <p:cNvCxnSpPr>
            <a:cxnSpLocks/>
          </p:cNvCxnSpPr>
          <p:nvPr/>
        </p:nvCxnSpPr>
        <p:spPr>
          <a:xfrm flipV="1">
            <a:off x="3716656" y="3350197"/>
            <a:ext cx="1374158" cy="191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78">
            <a:extLst>
              <a:ext uri="{FF2B5EF4-FFF2-40B4-BE49-F238E27FC236}">
                <a16:creationId xmlns:a16="http://schemas.microsoft.com/office/drawing/2014/main" id="{8A199675-CA04-404D-AA24-4D15C98098D9}"/>
              </a:ext>
            </a:extLst>
          </p:cNvPr>
          <p:cNvSpPr txBox="1"/>
          <p:nvPr/>
        </p:nvSpPr>
        <p:spPr>
          <a:xfrm>
            <a:off x="8235415" y="1526496"/>
            <a:ext cx="203132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内部結合テスト範囲</a:t>
            </a:r>
            <a:endParaRPr lang="ja-JP" sz="16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F181EDD-C8FF-455C-840E-8BDB83B5AADF}"/>
              </a:ext>
            </a:extLst>
          </p:cNvPr>
          <p:cNvSpPr/>
          <p:nvPr/>
        </p:nvSpPr>
        <p:spPr>
          <a:xfrm>
            <a:off x="752743" y="3049925"/>
            <a:ext cx="5981650" cy="208773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ea typeface="メイリオ"/>
              </a:rPr>
              <a:t>４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テスト環境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79470"/>
              </p:ext>
            </p:extLst>
          </p:nvPr>
        </p:nvGraphicFramePr>
        <p:xfrm>
          <a:off x="356226" y="1272193"/>
          <a:ext cx="11512844" cy="529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5137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対象サブシステム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テスト実施環境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PC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/>
                        <a:t>Windows 10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Edge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InternetExplorer11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529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Mac </a:t>
                      </a:r>
                      <a:r>
                        <a:rPr lang="en-US" altLang="ja-JP" sz="1400" dirty="0"/>
                        <a:t>Book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OS</a:t>
                      </a:r>
                      <a:r>
                        <a:rPr lang="ja-JP" altLang="en-US" sz="1400" b="0" u="none" strike="noStrike" noProof="0" dirty="0"/>
                        <a:t>：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10.15.5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Catalina)</a:t>
                      </a:r>
                      <a:endParaRPr lang="en-US" sz="1400" b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u="none" strike="noStrike" noProof="0" dirty="0"/>
                        <a:t>ブラウザ：Safari、</a:t>
                      </a:r>
                      <a:r>
                        <a:rPr kumimoji="1" lang="en-US" altLang="ja-JP" sz="1400" dirty="0"/>
                        <a:t>Chrome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(Android)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Android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Z3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Tablet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 err="1"/>
                        <a:t>Z､Galaxy</a:t>
                      </a:r>
                      <a:r>
                        <a:rPr kumimoji="1" lang="en-US" altLang="ja-JP" sz="1400" dirty="0"/>
                        <a:t> S20､Galaxy </a:t>
                      </a:r>
                      <a:r>
                        <a:rPr kumimoji="1" lang="en-US" altLang="ja-JP" sz="1400" dirty="0" err="1"/>
                        <a:t>ⅢS</a:t>
                      </a:r>
                      <a:r>
                        <a:rPr kumimoji="1" lang="en-US" altLang="ja-JP" sz="1400" dirty="0"/>
                        <a:t>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606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(iOS)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iPhone X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24117"/>
                  </a:ext>
                </a:extLst>
              </a:tr>
              <a:tr h="66949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タブレット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en-US" altLang="ja-JP" sz="1400" dirty="0" err="1"/>
                        <a:t>iPadOS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 err="1"/>
                        <a:t>iPadOS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機種：</a:t>
                      </a:r>
                      <a:r>
                        <a:rPr kumimoji="1" lang="en-US" altLang="ja-JP" sz="1400" dirty="0"/>
                        <a:t>iPad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105650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フロントエンドサーバ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Laravel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Nginx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コンテナ上に配置し、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r>
                        <a:rPr kumimoji="1" lang="ja-JP" altLang="en-US" sz="1400"/>
                        <a:t>外部サービスへの接続はモック</a:t>
                      </a:r>
                      <a:r>
                        <a:rPr kumimoji="1" lang="ja-JP" altLang="en-US" sz="1400" dirty="0"/>
                        <a:t>による入力値、出力値にはダミーデータを用いる。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29021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Node.js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基幹システムへの接続はモックによる入力値、出力値にはダミーデータを用いる。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RDS</a:t>
                      </a:r>
                      <a:r>
                        <a:rPr kumimoji="1" lang="ja-JP" altLang="en-US" sz="1400" dirty="0"/>
                        <a:t>のデータは、条件網羅に必要となるダミーデータを登録する。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5428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4.1 </a:t>
            </a:r>
            <a:r>
              <a:rPr lang="ja-JP" altLang="en-US" sz="1800" b="1" dirty="0"/>
              <a:t>テスト環境</a:t>
            </a:r>
            <a:endParaRPr lang="en-US" altLang="ja-JP" sz="1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D63F10-5F80-46C3-906E-16D58E1E1B11}"/>
              </a:ext>
            </a:extLst>
          </p:cNvPr>
          <p:cNvSpPr/>
          <p:nvPr/>
        </p:nvSpPr>
        <p:spPr>
          <a:xfrm>
            <a:off x="2981935" y="1774747"/>
            <a:ext cx="8853839" cy="116214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PC</a:t>
            </a:r>
            <a:r>
              <a:rPr kumimoji="1" lang="ja-JP" altLang="en-US" dirty="0">
                <a:solidFill>
                  <a:srgbClr val="FF0000"/>
                </a:solidFill>
              </a:rPr>
              <a:t>デザイン変更作業のため、</a:t>
            </a:r>
            <a:r>
              <a:rPr kumimoji="1" lang="en-US" altLang="ja-JP" dirty="0">
                <a:solidFill>
                  <a:srgbClr val="FF0000"/>
                </a:solidFill>
              </a:rPr>
              <a:t>ITa</a:t>
            </a:r>
            <a:r>
              <a:rPr kumimoji="1" lang="ja-JP" altLang="en-US" dirty="0">
                <a:solidFill>
                  <a:srgbClr val="FF0000"/>
                </a:solidFill>
              </a:rPr>
              <a:t>対象から除外。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※Windows</a:t>
            </a:r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lang="en-US" altLang="ja-JP" dirty="0">
                <a:solidFill>
                  <a:srgbClr val="FF0000"/>
                </a:solidFill>
              </a:rPr>
              <a:t>Mac</a:t>
            </a:r>
            <a:r>
              <a:rPr lang="ja-JP" altLang="en-US" dirty="0">
                <a:solidFill>
                  <a:srgbClr val="FF0000"/>
                </a:solidFill>
              </a:rPr>
              <a:t>による確認作業は、</a:t>
            </a:r>
            <a:r>
              <a:rPr lang="en-US" altLang="ja-JP" dirty="0" err="1">
                <a:solidFill>
                  <a:srgbClr val="FF0000"/>
                </a:solidFill>
              </a:rPr>
              <a:t>ITb</a:t>
            </a:r>
            <a:r>
              <a:rPr lang="ja-JP" altLang="en-US" dirty="0">
                <a:solidFill>
                  <a:srgbClr val="FF0000"/>
                </a:solidFill>
              </a:rPr>
              <a:t>と並行して実施予定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9970-5DC2-4C40-A31D-06DC437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>
                <a:ea typeface="メイリオ"/>
              </a:rPr>
              <a:t>４</a:t>
            </a:r>
            <a:r>
              <a:rPr lang="en-US" altLang="ja-JP" sz="3200" dirty="0">
                <a:ea typeface="メイリオ"/>
              </a:rPr>
              <a:t>.</a:t>
            </a:r>
            <a:r>
              <a:rPr lang="ja-JP" altLang="en-US" sz="3200" dirty="0">
                <a:ea typeface="メイリオ"/>
              </a:rPr>
              <a:t>テスト環境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962682-35E9-46C8-AF3D-9BD03BA5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14503F-F97D-468A-8FFA-BE669DF2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A24D9A7D-FB54-4499-8149-81084CB2F783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</a:t>
            </a:r>
            <a:r>
              <a:rPr lang="ja-JP" altLang="en-US" sz="1800" b="1" dirty="0"/>
              <a:t>２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テスト端末</a:t>
            </a:r>
            <a:endParaRPr lang="en-US" altLang="ja-JP" sz="1800" b="1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F8B2253-8F1C-47DA-B8E3-B954FBE4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5595"/>
              </p:ext>
            </p:extLst>
          </p:nvPr>
        </p:nvGraphicFramePr>
        <p:xfrm>
          <a:off x="398793" y="1305587"/>
          <a:ext cx="11512845" cy="53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01">
                  <a:extLst>
                    <a:ext uri="{9D8B030D-6E8A-4147-A177-3AD203B41FA5}">
                      <a16:colId xmlns:a16="http://schemas.microsoft.com/office/drawing/2014/main" val="551460660"/>
                    </a:ext>
                  </a:extLst>
                </a:gridCol>
                <a:gridCol w="1872809">
                  <a:extLst>
                    <a:ext uri="{9D8B030D-6E8A-4147-A177-3AD203B41FA5}">
                      <a16:colId xmlns:a16="http://schemas.microsoft.com/office/drawing/2014/main" val="3144579036"/>
                    </a:ext>
                  </a:extLst>
                </a:gridCol>
                <a:gridCol w="4035197">
                  <a:extLst>
                    <a:ext uri="{9D8B030D-6E8A-4147-A177-3AD203B41FA5}">
                      <a16:colId xmlns:a16="http://schemas.microsoft.com/office/drawing/2014/main" val="633263655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617770241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537868274"/>
                    </a:ext>
                  </a:extLst>
                </a:gridCol>
              </a:tblGrid>
              <a:tr h="671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端末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補足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ブラウザ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28334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標準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6790580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＋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87158340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＋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ios（13.7）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849612758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 tab 2(Huawei)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OS(5.1.1)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63049754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 phone(Huawei)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OS(6.0.1)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77509781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GalaxyS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OS(6.0.1)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46900118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IPadOS（14.0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以上）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05704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7934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2273</Words>
  <Application>Microsoft Office PowerPoint</Application>
  <PresentationFormat>ワイド画面</PresentationFormat>
  <Paragraphs>522</Paragraphs>
  <Slides>20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メイリオ</vt:lpstr>
      <vt:lpstr>游ゴシック</vt:lpstr>
      <vt:lpstr>Arial</vt:lpstr>
      <vt:lpstr>Wingdings</vt:lpstr>
      <vt:lpstr>表紙標準</vt:lpstr>
      <vt:lpstr>表紙標準</vt:lpstr>
      <vt:lpstr>IT計画</vt:lpstr>
      <vt:lpstr>更新履歴</vt:lpstr>
      <vt:lpstr>目次</vt:lpstr>
      <vt:lpstr>１.はじめに</vt:lpstr>
      <vt:lpstr>２.スケジュール</vt:lpstr>
      <vt:lpstr>２.スケジュール</vt:lpstr>
      <vt:lpstr>３.テスト対象</vt:lpstr>
      <vt:lpstr>４.テスト環境</vt:lpstr>
      <vt:lpstr>４.テスト環境</vt:lpstr>
      <vt:lpstr>PowerPoint プレゼンテーション</vt:lpstr>
      <vt:lpstr>６.テスト方法</vt:lpstr>
      <vt:lpstr>７.各工程別開始/終了基準</vt:lpstr>
      <vt:lpstr>８.体制</vt:lpstr>
      <vt:lpstr>PowerPoint プレゼンテーション</vt:lpstr>
      <vt:lpstr>８.体制</vt:lpstr>
      <vt:lpstr>９.運営方針</vt:lpstr>
      <vt:lpstr>９.運営方針</vt:lpstr>
      <vt:lpstr>10.コミュニケーション</vt:lpstr>
      <vt:lpstr>10.コミュニケーション</vt:lpstr>
      <vt:lpstr>11.成果物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アジャイル計画</dc:title>
  <dc:creator>i.shiraishi</dc:creator>
  <cp:lastModifiedBy>西尾</cp:lastModifiedBy>
  <cp:revision>134</cp:revision>
  <dcterms:created xsi:type="dcterms:W3CDTF">2020-09-22T09:24:18Z</dcterms:created>
  <dcterms:modified xsi:type="dcterms:W3CDTF">2020-12-16T10:00:53Z</dcterms:modified>
</cp:coreProperties>
</file>