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663" r:id="rId2"/>
  </p:sldMasterIdLst>
  <p:notesMasterIdLst>
    <p:notesMasterId r:id="rId24"/>
  </p:notesMasterIdLst>
  <p:sldIdLst>
    <p:sldId id="256" r:id="rId3"/>
    <p:sldId id="300" r:id="rId4"/>
    <p:sldId id="262" r:id="rId5"/>
    <p:sldId id="301" r:id="rId6"/>
    <p:sldId id="334" r:id="rId7"/>
    <p:sldId id="303" r:id="rId8"/>
    <p:sldId id="289" r:id="rId9"/>
    <p:sldId id="290" r:id="rId10"/>
    <p:sldId id="311" r:id="rId11"/>
    <p:sldId id="333" r:id="rId12"/>
    <p:sldId id="295" r:id="rId13"/>
    <p:sldId id="275" r:id="rId14"/>
    <p:sldId id="306" r:id="rId15"/>
    <p:sldId id="279" r:id="rId16"/>
    <p:sldId id="307" r:id="rId17"/>
    <p:sldId id="277" r:id="rId18"/>
    <p:sldId id="296" r:id="rId19"/>
    <p:sldId id="283" r:id="rId20"/>
    <p:sldId id="308" r:id="rId21"/>
    <p:sldId id="309" r:id="rId22"/>
    <p:sldId id="30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 id="300"/>
            <p14:sldId id="262"/>
          </p14:sldIdLst>
        </p14:section>
        <p14:section name="本文" id="{22EEA12D-CD3B-4DA5-A95E-F4CD8908C5D3}">
          <p14:sldIdLst>
            <p14:sldId id="301"/>
            <p14:sldId id="334"/>
            <p14:sldId id="303"/>
            <p14:sldId id="289"/>
            <p14:sldId id="290"/>
            <p14:sldId id="311"/>
            <p14:sldId id="333"/>
            <p14:sldId id="295"/>
            <p14:sldId id="275"/>
            <p14:sldId id="306"/>
            <p14:sldId id="279"/>
            <p14:sldId id="307"/>
            <p14:sldId id="277"/>
            <p14:sldId id="296"/>
            <p14:sldId id="283"/>
            <p14:sldId id="308"/>
            <p14:sldId id="309"/>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4307"/>
  </p:normalViewPr>
  <p:slideViewPr>
    <p:cSldViewPr snapToGrid="0">
      <p:cViewPr varScale="1">
        <p:scale>
          <a:sx n="105" d="100"/>
          <a:sy n="105" d="100"/>
        </p:scale>
        <p:origin x="912"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2020/12/22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a:t>
            </a:fld>
            <a:endParaRPr kumimoji="1" lang="ja-JP" altLang="en-US"/>
          </a:p>
        </p:txBody>
      </p:sp>
    </p:spTree>
    <p:extLst>
      <p:ext uri="{BB962C8B-B14F-4D97-AF65-F5344CB8AC3E}">
        <p14:creationId xmlns:p14="http://schemas.microsoft.com/office/powerpoint/2010/main" val="2549002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12</a:t>
            </a:fld>
            <a:endParaRPr kumimoji="1" lang="ja-JP" altLang="en-US"/>
          </a:p>
        </p:txBody>
      </p:sp>
    </p:spTree>
    <p:extLst>
      <p:ext uri="{BB962C8B-B14F-4D97-AF65-F5344CB8AC3E}">
        <p14:creationId xmlns:p14="http://schemas.microsoft.com/office/powerpoint/2010/main" val="413927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18</a:t>
            </a:fld>
            <a:endParaRPr kumimoji="1" lang="ja-JP" altLang="en-US"/>
          </a:p>
        </p:txBody>
      </p:sp>
    </p:spTree>
    <p:extLst>
      <p:ext uri="{BB962C8B-B14F-4D97-AF65-F5344CB8AC3E}">
        <p14:creationId xmlns:p14="http://schemas.microsoft.com/office/powerpoint/2010/main" val="190491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19</a:t>
            </a:fld>
            <a:endParaRPr kumimoji="1" lang="ja-JP" altLang="en-US"/>
          </a:p>
        </p:txBody>
      </p:sp>
    </p:spTree>
    <p:extLst>
      <p:ext uri="{BB962C8B-B14F-4D97-AF65-F5344CB8AC3E}">
        <p14:creationId xmlns:p14="http://schemas.microsoft.com/office/powerpoint/2010/main" val="192076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2</a:t>
            </a:fld>
            <a:endParaRPr kumimoji="1" lang="ja-JP" altLang="en-US"/>
          </a:p>
        </p:txBody>
      </p:sp>
    </p:spTree>
    <p:extLst>
      <p:ext uri="{BB962C8B-B14F-4D97-AF65-F5344CB8AC3E}">
        <p14:creationId xmlns:p14="http://schemas.microsoft.com/office/powerpoint/2010/main" val="245519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3</a:t>
            </a:fld>
            <a:endParaRPr kumimoji="1" lang="ja-JP" altLang="en-US"/>
          </a:p>
        </p:txBody>
      </p:sp>
    </p:spTree>
    <p:extLst>
      <p:ext uri="{BB962C8B-B14F-4D97-AF65-F5344CB8AC3E}">
        <p14:creationId xmlns:p14="http://schemas.microsoft.com/office/powerpoint/2010/main" val="116198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5</a:t>
            </a:fld>
            <a:endParaRPr kumimoji="1" lang="ja-JP" altLang="en-US"/>
          </a:p>
        </p:txBody>
      </p:sp>
    </p:spTree>
    <p:extLst>
      <p:ext uri="{BB962C8B-B14F-4D97-AF65-F5344CB8AC3E}">
        <p14:creationId xmlns:p14="http://schemas.microsoft.com/office/powerpoint/2010/main" val="158018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6</a:t>
            </a:fld>
            <a:endParaRPr kumimoji="1" lang="ja-JP" altLang="en-US"/>
          </a:p>
        </p:txBody>
      </p:sp>
    </p:spTree>
    <p:extLst>
      <p:ext uri="{BB962C8B-B14F-4D97-AF65-F5344CB8AC3E}">
        <p14:creationId xmlns:p14="http://schemas.microsoft.com/office/powerpoint/2010/main" val="328761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7</a:t>
            </a:fld>
            <a:endParaRPr kumimoji="1" lang="ja-JP" altLang="en-US"/>
          </a:p>
        </p:txBody>
      </p:sp>
    </p:spTree>
    <p:extLst>
      <p:ext uri="{BB962C8B-B14F-4D97-AF65-F5344CB8AC3E}">
        <p14:creationId xmlns:p14="http://schemas.microsoft.com/office/powerpoint/2010/main" val="197170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8</a:t>
            </a:fld>
            <a:endParaRPr kumimoji="1" lang="ja-JP" altLang="en-US"/>
          </a:p>
        </p:txBody>
      </p:sp>
    </p:spTree>
    <p:extLst>
      <p:ext uri="{BB962C8B-B14F-4D97-AF65-F5344CB8AC3E}">
        <p14:creationId xmlns:p14="http://schemas.microsoft.com/office/powerpoint/2010/main" val="178822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9</a:t>
            </a:fld>
            <a:endParaRPr kumimoji="1" lang="ja-JP" altLang="en-US"/>
          </a:p>
        </p:txBody>
      </p:sp>
    </p:spTree>
    <p:extLst>
      <p:ext uri="{BB962C8B-B14F-4D97-AF65-F5344CB8AC3E}">
        <p14:creationId xmlns:p14="http://schemas.microsoft.com/office/powerpoint/2010/main" val="90397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10</a:t>
            </a:fld>
            <a:endParaRPr kumimoji="1" lang="ja-JP" altLang="en-US"/>
          </a:p>
        </p:txBody>
      </p:sp>
    </p:spTree>
    <p:extLst>
      <p:ext uri="{BB962C8B-B14F-4D97-AF65-F5344CB8AC3E}">
        <p14:creationId xmlns:p14="http://schemas.microsoft.com/office/powerpoint/2010/main" val="76952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a:t>Sasuke Financial Lab</a:t>
            </a:r>
            <a:r>
              <a:rPr lang="ja-JP" altLang="en-US"/>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34314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a:t>Sasuke Financial Lab</a:t>
            </a:r>
            <a:r>
              <a:rPr lang="ja-JP" altLang="en-US"/>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rgbClr val="33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rgbClr val="D3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01801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5659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a:t>Sasuke Financial Lab</a:t>
            </a:r>
            <a:r>
              <a:rPr lang="ja-JP" altLang="en-US"/>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14891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a:t>Sasuke Financial Lab</a:t>
            </a:r>
            <a:r>
              <a:rPr lang="ja-JP" altLang="en-US"/>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rgbClr val="33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rgbClr val="D3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1" r:id="rId3"/>
    <p:sldLayoutId id="2147483704" r:id="rId4"/>
    <p:sldLayoutId id="2147483705" r:id="rId5"/>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wmf"/><Relationship Id="rId17" Type="http://schemas.openxmlformats.org/officeDocument/2006/relationships/image" Target="../media/image17.svg"/><Relationship Id="rId2" Type="http://schemas.openxmlformats.org/officeDocument/2006/relationships/notesSlide" Target="../notesSlides/notesSlide5.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661025" y="2801938"/>
            <a:ext cx="6530975" cy="701675"/>
          </a:xfrm>
          <a:prstGeom prst="rect">
            <a:avLst/>
          </a:prstGeom>
        </p:spPr>
        <p:txBody>
          <a:bodyPr lIns="91440" tIns="45720" rIns="91440" bIns="45720" anchor="t"/>
          <a:lstStyle/>
          <a:p>
            <a:pPr algn="l"/>
            <a:r>
              <a:rPr lang="ja-JP" altLang="en-US" sz="3600" b="1" dirty="0">
                <a:latin typeface="メイリオ"/>
                <a:ea typeface="メイリオ"/>
              </a:rPr>
              <a:t>IT</a:t>
            </a:r>
            <a:r>
              <a:rPr kumimoji="1" lang="ja-JP" altLang="en-US" sz="3600" b="1" dirty="0">
                <a:latin typeface="メイリオ"/>
                <a:ea typeface="メイリオ"/>
              </a:rPr>
              <a:t>計画</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9" name="AutoShape 3">
            <a:extLst>
              <a:ext uri="{FF2B5EF4-FFF2-40B4-BE49-F238E27FC236}">
                <a16:creationId xmlns:a16="http://schemas.microsoft.com/office/drawing/2014/main" id="{77AFB9DD-9C88-46C6-9EBB-0D819DB542F7}"/>
              </a:ext>
            </a:extLst>
          </p:cNvPr>
          <p:cNvSpPr>
            <a:spLocks noChangeArrowheads="1"/>
          </p:cNvSpPr>
          <p:nvPr/>
        </p:nvSpPr>
        <p:spPr bwMode="auto">
          <a:xfrm>
            <a:off x="7243763" y="2806764"/>
            <a:ext cx="4245934" cy="4524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just">
              <a:lnSpc>
                <a:spcPct val="130000"/>
              </a:lnSpc>
              <a:spcAft>
                <a:spcPts val="1200"/>
              </a:spcAft>
            </a:pPr>
            <a:r>
              <a:rPr lang="ja-JP" altLang="en-US" sz="2400" dirty="0">
                <a:solidFill>
                  <a:srgbClr val="373737"/>
                </a:solidFill>
                <a:latin typeface="メイリオ"/>
                <a:ea typeface="メイリオ"/>
              </a:rPr>
              <a:t>［IT-</a:t>
            </a:r>
            <a:r>
              <a:rPr lang="en-US" altLang="ja-JP" sz="2400" dirty="0">
                <a:solidFill>
                  <a:srgbClr val="373737"/>
                </a:solidFill>
                <a:latin typeface="メイリオ"/>
                <a:ea typeface="メイリオ"/>
              </a:rPr>
              <a:t>b</a:t>
            </a:r>
            <a:r>
              <a:rPr lang="ja-JP" altLang="en-US" sz="2400" dirty="0">
                <a:solidFill>
                  <a:srgbClr val="373737"/>
                </a:solidFill>
                <a:latin typeface="メイリオ"/>
                <a:ea typeface="メイリオ"/>
              </a:rPr>
              <a:t> 外部結合テスト編］</a:t>
            </a:r>
            <a:endParaRPr lang="ja-JP" altLang="en-US" sz="2400" b="1" dirty="0">
              <a:latin typeface="メイリオ"/>
              <a:ea typeface="メイリオ"/>
              <a:cs typeface="メイリオ" panose="020B0604030504040204" pitchFamily="50" charset="-128"/>
            </a:endParaRP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r">
              <a:lnSpc>
                <a:spcPct val="130000"/>
              </a:lnSpc>
              <a:spcAft>
                <a:spcPts val="1200"/>
              </a:spcAft>
            </a:pPr>
            <a:r>
              <a:rPr lang="en-US" altLang="ja-JP" sz="2000" dirty="0">
                <a:latin typeface="メイリオ"/>
                <a:ea typeface="メイリオ"/>
                <a:cs typeface="メイリオ" panose="020B0604030504040204" pitchFamily="50" charset="-128"/>
              </a:rPr>
              <a:t>2020/12/18</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p>
            <a:pPr algn="r">
              <a:lnSpc>
                <a:spcPct val="130000"/>
              </a:lnSpc>
              <a:spcAft>
                <a:spcPts val="1200"/>
              </a:spcAft>
            </a:pPr>
            <a:r>
              <a:rPr lang="en-US" altLang="ja-JP" sz="2000" dirty="0">
                <a:latin typeface="メイリオ"/>
                <a:ea typeface="メイリオ"/>
                <a:cs typeface="メイリオ" panose="020B0604030504040204" pitchFamily="50" charset="-128"/>
              </a:rPr>
              <a:t>Ver1.0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ja-JP" altLang="en-US" sz="2800">
                <a:ea typeface="メイリオ"/>
              </a:rPr>
              <a:t>４</a:t>
            </a:r>
            <a:r>
              <a:rPr lang="en-US" altLang="ja-JP" sz="2800" dirty="0">
                <a:ea typeface="メイリオ"/>
              </a:rPr>
              <a:t>.</a:t>
            </a:r>
            <a:r>
              <a:rPr lang="ja-JP" altLang="en-US" sz="2800">
                <a:ea typeface="メイリオ"/>
              </a:rPr>
              <a:t>テスト環境</a:t>
            </a:r>
            <a:endParaRPr kumimoji="1"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9</a:t>
            </a:fld>
            <a:endParaRPr lang="ja-JP" altLang="en-US"/>
          </a:p>
        </p:txBody>
      </p:sp>
      <p:sp>
        <p:nvSpPr>
          <p:cNvPr id="5" name="コンテンツ プレースホルダー 4">
            <a:extLst>
              <a:ext uri="{FF2B5EF4-FFF2-40B4-BE49-F238E27FC236}">
                <a16:creationId xmlns:a16="http://schemas.microsoft.com/office/drawing/2014/main" id="{96C675E6-7EE2-4A4B-9AED-E62CBB1CB432}"/>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4.</a:t>
            </a:r>
            <a:r>
              <a:rPr lang="ja-JP" altLang="en-US" sz="1800" b="1" dirty="0"/>
              <a:t>３</a:t>
            </a:r>
            <a:r>
              <a:rPr lang="en-US" altLang="ja-JP" sz="1800" b="1" dirty="0"/>
              <a:t> </a:t>
            </a:r>
            <a:r>
              <a:rPr lang="ja-JP" altLang="en-US" sz="1800" b="1" dirty="0"/>
              <a:t>外部接続先一覧</a:t>
            </a:r>
            <a:endParaRPr lang="en-US" altLang="ja-JP" sz="1800" b="1" dirty="0"/>
          </a:p>
        </p:txBody>
      </p:sp>
      <p:graphicFrame>
        <p:nvGraphicFramePr>
          <p:cNvPr id="8" name="表 8">
            <a:extLst>
              <a:ext uri="{FF2B5EF4-FFF2-40B4-BE49-F238E27FC236}">
                <a16:creationId xmlns:a16="http://schemas.microsoft.com/office/drawing/2014/main" id="{A50D8303-772E-42F2-A6B6-24836907A2A9}"/>
              </a:ext>
            </a:extLst>
          </p:cNvPr>
          <p:cNvGraphicFramePr>
            <a:graphicFrameLocks noGrp="1"/>
          </p:cNvGraphicFramePr>
          <p:nvPr>
            <p:extLst>
              <p:ext uri="{D42A27DB-BD31-4B8C-83A1-F6EECF244321}">
                <p14:modId xmlns:p14="http://schemas.microsoft.com/office/powerpoint/2010/main" val="3239571458"/>
              </p:ext>
            </p:extLst>
          </p:nvPr>
        </p:nvGraphicFramePr>
        <p:xfrm>
          <a:off x="677333" y="1337733"/>
          <a:ext cx="11169445" cy="3681240"/>
        </p:xfrm>
        <a:graphic>
          <a:graphicData uri="http://schemas.openxmlformats.org/drawingml/2006/table">
            <a:tbl>
              <a:tblPr firstRow="1" bandRow="1">
                <a:tableStyleId>{5C22544A-7EE6-4342-B048-85BDC9FD1C3A}</a:tableStyleId>
              </a:tblPr>
              <a:tblGrid>
                <a:gridCol w="1360659">
                  <a:extLst>
                    <a:ext uri="{9D8B030D-6E8A-4147-A177-3AD203B41FA5}">
                      <a16:colId xmlns:a16="http://schemas.microsoft.com/office/drawing/2014/main" val="551022028"/>
                    </a:ext>
                  </a:extLst>
                </a:gridCol>
                <a:gridCol w="2605726">
                  <a:extLst>
                    <a:ext uri="{9D8B030D-6E8A-4147-A177-3AD203B41FA5}">
                      <a16:colId xmlns:a16="http://schemas.microsoft.com/office/drawing/2014/main" val="2855694377"/>
                    </a:ext>
                  </a:extLst>
                </a:gridCol>
                <a:gridCol w="1272988">
                  <a:extLst>
                    <a:ext uri="{9D8B030D-6E8A-4147-A177-3AD203B41FA5}">
                      <a16:colId xmlns:a16="http://schemas.microsoft.com/office/drawing/2014/main" val="2517231924"/>
                    </a:ext>
                  </a:extLst>
                </a:gridCol>
                <a:gridCol w="5930072">
                  <a:extLst>
                    <a:ext uri="{9D8B030D-6E8A-4147-A177-3AD203B41FA5}">
                      <a16:colId xmlns:a16="http://schemas.microsoft.com/office/drawing/2014/main" val="830068727"/>
                    </a:ext>
                  </a:extLst>
                </a:gridCol>
              </a:tblGrid>
              <a:tr h="378494">
                <a:tc>
                  <a:txBody>
                    <a:bodyPr/>
                    <a:lstStyle/>
                    <a:p>
                      <a:r>
                        <a:rPr kumimoji="1" lang="en-US" altLang="ja-JP" sz="1600" dirty="0"/>
                        <a:t>No</a:t>
                      </a:r>
                      <a:endParaRPr kumimoji="1" lang="ja-JP" altLang="en-US" sz="1600" dirty="0"/>
                    </a:p>
                  </a:txBody>
                  <a:tcPr/>
                </a:tc>
                <a:tc>
                  <a:txBody>
                    <a:bodyPr/>
                    <a:lstStyle/>
                    <a:p>
                      <a:r>
                        <a:rPr kumimoji="1" lang="ja-JP" altLang="en-US" sz="1600" dirty="0"/>
                        <a:t>システム名</a:t>
                      </a:r>
                    </a:p>
                  </a:txBody>
                  <a:tcPr/>
                </a:tc>
                <a:tc>
                  <a:txBody>
                    <a:bodyPr/>
                    <a:lstStyle/>
                    <a:p>
                      <a:r>
                        <a:rPr kumimoji="1" lang="ja-JP" altLang="en-US" sz="1600" dirty="0"/>
                        <a:t>接続先環境</a:t>
                      </a:r>
                    </a:p>
                  </a:txBody>
                  <a:tcPr/>
                </a:tc>
                <a:tc>
                  <a:txBody>
                    <a:bodyPr/>
                    <a:lstStyle/>
                    <a:p>
                      <a:r>
                        <a:rPr kumimoji="1" lang="ja-JP" altLang="en-US" sz="1600" dirty="0"/>
                        <a:t>備考</a:t>
                      </a:r>
                    </a:p>
                  </a:txBody>
                  <a:tcPr/>
                </a:tc>
                <a:extLst>
                  <a:ext uri="{0D108BD9-81ED-4DB2-BD59-A6C34878D82A}">
                    <a16:rowId xmlns:a16="http://schemas.microsoft.com/office/drawing/2014/main" val="874775461"/>
                  </a:ext>
                </a:extLst>
              </a:tr>
              <a:tr h="378494">
                <a:tc>
                  <a:txBody>
                    <a:bodyPr/>
                    <a:lstStyle/>
                    <a:p>
                      <a:pPr algn="ctr" fontAlgn="ctr"/>
                      <a:r>
                        <a:rPr lang="en-US" altLang="ja-JP" sz="1100" b="1" i="0" u="none" strike="noStrike" dirty="0">
                          <a:solidFill>
                            <a:srgbClr val="000000"/>
                          </a:solidFill>
                          <a:effectLst/>
                          <a:latin typeface="Yu Gothic" panose="020B0400000000000000" pitchFamily="50" charset="-128"/>
                          <a:ea typeface="Yu Gothic" panose="020B0400000000000000" pitchFamily="50" charset="-128"/>
                        </a:rPr>
                        <a:t>1</a:t>
                      </a:r>
                    </a:p>
                  </a:txBody>
                  <a:tcPr marL="6350" marR="6350" marT="6350" marB="0" anchor="ctr"/>
                </a:tc>
                <a:tc>
                  <a:txBody>
                    <a:bodyPr/>
                    <a:lstStyle/>
                    <a:p>
                      <a:pPr algn="l" fontAlgn="b"/>
                      <a:r>
                        <a:rPr lang="ja-JP" altLang="en-US" sz="1400" b="0" i="0" u="none" strike="noStrike" dirty="0">
                          <a:solidFill>
                            <a:srgbClr val="000000"/>
                          </a:solidFill>
                          <a:effectLst/>
                          <a:latin typeface="+mn-ea"/>
                          <a:ea typeface="+mn-ea"/>
                        </a:rPr>
                        <a:t>販売支援システム</a:t>
                      </a:r>
                    </a:p>
                  </a:txBody>
                  <a:tcPr marL="6350" marR="6350" marT="6350" marB="0" anchor="ctr"/>
                </a:tc>
                <a:tc>
                  <a:txBody>
                    <a:bodyPr/>
                    <a:lstStyle/>
                    <a:p>
                      <a:r>
                        <a:rPr lang="ja-JP" altLang="en-US" sz="1400" b="0" i="0" u="none" strike="noStrike" dirty="0">
                          <a:solidFill>
                            <a:srgbClr val="000000"/>
                          </a:solidFill>
                          <a:effectLst/>
                          <a:latin typeface="+mn-ea"/>
                          <a:ea typeface="+mn-ea"/>
                        </a:rPr>
                        <a:t> 試験環境</a:t>
                      </a:r>
                      <a:endParaRPr kumimoji="1" lang="ja-JP" altLang="en-US" sz="1400" dirty="0">
                        <a:latin typeface="+mn-ea"/>
                        <a:ea typeface="+mn-ea"/>
                      </a:endParaRPr>
                    </a:p>
                  </a:txBody>
                  <a:tcPr marL="6350" marR="6350" marT="6350" marB="0" anchor="ctr"/>
                </a:tc>
                <a:tc>
                  <a:txBody>
                    <a:bodyPr/>
                    <a:lstStyle/>
                    <a:p>
                      <a:pPr algn="l" fontAlgn="b"/>
                      <a:endParaRPr lang="ja-JP" altLang="en-US" sz="1400" b="0"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3252650757"/>
                  </a:ext>
                </a:extLst>
              </a:tr>
              <a:tr h="435527">
                <a:tc>
                  <a:txBody>
                    <a:bodyPr/>
                    <a:lstStyle/>
                    <a:p>
                      <a:pPr algn="ctr" fontAlgn="ctr"/>
                      <a:r>
                        <a:rPr lang="ja-JP" altLang="en-US" sz="1100" b="1" i="0" u="none" strike="noStrike" dirty="0">
                          <a:solidFill>
                            <a:srgbClr val="000000"/>
                          </a:solidFill>
                          <a:effectLst/>
                          <a:latin typeface="Yu Gothic" panose="020B0400000000000000" pitchFamily="50" charset="-128"/>
                          <a:ea typeface="Yu Gothic" panose="020B0400000000000000" pitchFamily="50" charset="-128"/>
                        </a:rPr>
                        <a:t>２</a:t>
                      </a:r>
                      <a:endParaRPr lang="en-US" altLang="ja-JP" sz="1100" b="1" i="0" u="none" strike="noStrike" dirty="0">
                        <a:solidFill>
                          <a:srgbClr val="000000"/>
                        </a:solidFill>
                        <a:effectLst/>
                        <a:latin typeface="Yu Gothic" panose="020B0400000000000000" pitchFamily="50" charset="-128"/>
                        <a:ea typeface="Yu Gothic" panose="020B0400000000000000" pitchFamily="50" charset="-128"/>
                      </a:endParaRP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AURA</a:t>
                      </a:r>
                      <a:endParaRPr lang="ja-JP" altLang="en-US" sz="1400" b="0" i="0" u="none" strike="noStrike" dirty="0">
                        <a:solidFill>
                          <a:srgbClr val="000000"/>
                        </a:solidFill>
                        <a:effectLst/>
                        <a:latin typeface="+mn-ea"/>
                        <a:ea typeface="+mn-ea"/>
                      </a:endParaRPr>
                    </a:p>
                  </a:txBody>
                  <a:tcPr marL="6350" marR="6350" marT="6350" marB="0" anchor="ctr"/>
                </a:tc>
                <a:tc>
                  <a:txBody>
                    <a:bodyPr/>
                    <a:lstStyle/>
                    <a:p>
                      <a:r>
                        <a:rPr lang="ja-JP" altLang="en-US" sz="1400" b="0" i="0" u="none" strike="noStrike" dirty="0">
                          <a:solidFill>
                            <a:srgbClr val="000000"/>
                          </a:solidFill>
                          <a:effectLst/>
                          <a:latin typeface="+mn-ea"/>
                          <a:ea typeface="+mn-ea"/>
                        </a:rPr>
                        <a:t>試験環境</a:t>
                      </a:r>
                      <a:endParaRPr kumimoji="1" lang="ja-JP" altLang="en-US" sz="1400" dirty="0">
                        <a:latin typeface="+mn-ea"/>
                        <a:ea typeface="+mn-ea"/>
                      </a:endParaRPr>
                    </a:p>
                  </a:txBody>
                  <a:tcPr/>
                </a:tc>
                <a:tc>
                  <a:txBody>
                    <a:bodyPr/>
                    <a:lstStyle/>
                    <a:p>
                      <a:endParaRPr kumimoji="1" lang="ja-JP" altLang="en-US" sz="1400" dirty="0">
                        <a:latin typeface="+mn-ea"/>
                        <a:ea typeface="+mn-ea"/>
                      </a:endParaRPr>
                    </a:p>
                  </a:txBody>
                  <a:tcPr/>
                </a:tc>
                <a:extLst>
                  <a:ext uri="{0D108BD9-81ED-4DB2-BD59-A6C34878D82A}">
                    <a16:rowId xmlns:a16="http://schemas.microsoft.com/office/drawing/2014/main" val="2572039371"/>
                  </a:ext>
                </a:extLst>
              </a:tr>
              <a:tr h="528854">
                <a:tc>
                  <a:txBody>
                    <a:bodyPr/>
                    <a:lstStyle/>
                    <a:p>
                      <a:pPr algn="ctr" fontAlgn="ctr"/>
                      <a:r>
                        <a:rPr lang="en-US" altLang="ja-JP" sz="1100" b="1" i="0" u="none" strike="noStrike" dirty="0">
                          <a:solidFill>
                            <a:srgbClr val="000000"/>
                          </a:solidFill>
                          <a:effectLst/>
                          <a:latin typeface="Yu Gothic" panose="020B0400000000000000" pitchFamily="50" charset="-128"/>
                          <a:ea typeface="Yu Gothic" panose="020B0400000000000000" pitchFamily="50" charset="-128"/>
                        </a:rPr>
                        <a:t>3</a:t>
                      </a: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Softbank Payment Service</a:t>
                      </a:r>
                      <a:endParaRPr lang="ja-JP" altLang="en-US" sz="1400" b="0" i="0" u="none" strike="noStrike" dirty="0">
                        <a:solidFill>
                          <a:srgbClr val="000000"/>
                        </a:solidFill>
                        <a:effectLst/>
                        <a:latin typeface="+mn-ea"/>
                        <a:ea typeface="+mn-ea"/>
                      </a:endParaRPr>
                    </a:p>
                  </a:txBody>
                  <a:tcPr marL="6350" marR="6350" marT="6350" marB="0" anchor="ctr"/>
                </a:tc>
                <a:tc>
                  <a:txBody>
                    <a:bodyPr/>
                    <a:lstStyle/>
                    <a:p>
                      <a:r>
                        <a:rPr lang="ja-JP" altLang="en-US" sz="1400" b="0" i="0" u="none" strike="noStrike" dirty="0">
                          <a:solidFill>
                            <a:srgbClr val="000000"/>
                          </a:solidFill>
                          <a:effectLst/>
                          <a:latin typeface="+mn-ea"/>
                          <a:ea typeface="+mn-ea"/>
                        </a:rPr>
                        <a:t>試験環境</a:t>
                      </a:r>
                      <a:endParaRPr kumimoji="1" lang="ja-JP" altLang="en-US" sz="1400" dirty="0">
                        <a:latin typeface="+mn-ea"/>
                        <a:ea typeface="+mn-ea"/>
                      </a:endParaRPr>
                    </a:p>
                  </a:txBody>
                  <a:tcPr/>
                </a:tc>
                <a:tc>
                  <a:txBody>
                    <a:bodyPr/>
                    <a:lstStyle/>
                    <a:p>
                      <a:r>
                        <a:rPr kumimoji="1" lang="en-US" altLang="ja-JP" sz="1400" dirty="0">
                          <a:latin typeface="+mn-ea"/>
                          <a:ea typeface="+mn-ea"/>
                        </a:rPr>
                        <a:t>※</a:t>
                      </a:r>
                      <a:r>
                        <a:rPr kumimoji="1" lang="ja-JP" altLang="en-US" sz="1400" dirty="0">
                          <a:latin typeface="+mn-ea"/>
                          <a:ea typeface="+mn-ea"/>
                        </a:rPr>
                        <a:t>口座振替の試験方法については要調整</a:t>
                      </a:r>
                    </a:p>
                  </a:txBody>
                  <a:tcPr/>
                </a:tc>
                <a:extLst>
                  <a:ext uri="{0D108BD9-81ED-4DB2-BD59-A6C34878D82A}">
                    <a16:rowId xmlns:a16="http://schemas.microsoft.com/office/drawing/2014/main" val="4118147831"/>
                  </a:ext>
                </a:extLst>
              </a:tr>
              <a:tr h="528854">
                <a:tc>
                  <a:txBody>
                    <a:bodyPr/>
                    <a:lstStyle/>
                    <a:p>
                      <a:pPr algn="ctr" fontAlgn="ctr"/>
                      <a:r>
                        <a:rPr lang="en-US" altLang="ja-JP" sz="1100" b="1" i="0" u="none" strike="noStrike" dirty="0">
                          <a:solidFill>
                            <a:srgbClr val="000000"/>
                          </a:solidFill>
                          <a:effectLst/>
                          <a:latin typeface="Yu Gothic" panose="020B0400000000000000" pitchFamily="50" charset="-128"/>
                          <a:ea typeface="Yu Gothic" panose="020B0400000000000000" pitchFamily="50" charset="-128"/>
                        </a:rPr>
                        <a:t>4</a:t>
                      </a: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d</a:t>
                      </a:r>
                      <a:r>
                        <a:rPr lang="ja-JP" altLang="en-US" sz="1400" b="0" i="0" u="none" strike="noStrike" dirty="0">
                          <a:solidFill>
                            <a:srgbClr val="000000"/>
                          </a:solidFill>
                          <a:effectLst/>
                          <a:latin typeface="+mn-ea"/>
                          <a:ea typeface="+mn-ea"/>
                        </a:rPr>
                        <a:t>アカウント</a:t>
                      </a:r>
                    </a:p>
                  </a:txBody>
                  <a:tcPr marL="6350" marR="6350" marT="6350" marB="0" anchor="ctr"/>
                </a:tc>
                <a:tc>
                  <a:txBody>
                    <a:bodyPr/>
                    <a:lstStyle/>
                    <a:p>
                      <a:r>
                        <a:rPr kumimoji="1" lang="ja-JP" altLang="en-US" sz="1400" dirty="0">
                          <a:latin typeface="+mn-ea"/>
                          <a:ea typeface="+mn-ea"/>
                        </a:rPr>
                        <a:t>本番環境</a:t>
                      </a:r>
                    </a:p>
                  </a:txBody>
                  <a:tcPr/>
                </a:tc>
                <a:tc>
                  <a:txBody>
                    <a:bodyPr/>
                    <a:lstStyle/>
                    <a:p>
                      <a:r>
                        <a:rPr kumimoji="1" lang="en-US" altLang="ja-JP" sz="1400" dirty="0">
                          <a:latin typeface="+mn-ea"/>
                          <a:ea typeface="+mn-ea"/>
                        </a:rPr>
                        <a:t>※</a:t>
                      </a:r>
                      <a:r>
                        <a:rPr kumimoji="1" lang="ja-JP" altLang="en-US" sz="1400" dirty="0">
                          <a:latin typeface="+mn-ea"/>
                          <a:ea typeface="+mn-ea"/>
                        </a:rPr>
                        <a:t>テスト用</a:t>
                      </a:r>
                      <a:r>
                        <a:rPr kumimoji="1" lang="en-US" altLang="ja-JP" sz="1400" dirty="0">
                          <a:latin typeface="+mn-ea"/>
                          <a:ea typeface="+mn-ea"/>
                        </a:rPr>
                        <a:t>SIM</a:t>
                      </a:r>
                      <a:r>
                        <a:rPr kumimoji="1" lang="ja-JP" altLang="en-US" sz="1400" dirty="0">
                          <a:latin typeface="+mn-ea"/>
                          <a:ea typeface="+mn-ea"/>
                        </a:rPr>
                        <a:t>の提供あり</a:t>
                      </a:r>
                    </a:p>
                  </a:txBody>
                  <a:tcPr/>
                </a:tc>
                <a:extLst>
                  <a:ext uri="{0D108BD9-81ED-4DB2-BD59-A6C34878D82A}">
                    <a16:rowId xmlns:a16="http://schemas.microsoft.com/office/drawing/2014/main" val="3898090976"/>
                  </a:ext>
                </a:extLst>
              </a:tr>
              <a:tr h="528854">
                <a:tc>
                  <a:txBody>
                    <a:bodyPr/>
                    <a:lstStyle/>
                    <a:p>
                      <a:pPr algn="ctr" fontAlgn="ctr"/>
                      <a:r>
                        <a:rPr lang="ja-JP" altLang="en-US" sz="1100" b="1" i="0" u="none" strike="noStrike" dirty="0">
                          <a:solidFill>
                            <a:srgbClr val="000000"/>
                          </a:solidFill>
                          <a:effectLst/>
                          <a:latin typeface="Yu Gothic" panose="020B0400000000000000" pitchFamily="50" charset="-128"/>
                          <a:ea typeface="Yu Gothic" panose="020B0400000000000000" pitchFamily="50" charset="-128"/>
                        </a:rPr>
                        <a:t>５</a:t>
                      </a:r>
                      <a:endParaRPr lang="en-US" altLang="ja-JP" sz="1100" b="1" i="0" u="none" strike="noStrike" dirty="0">
                        <a:solidFill>
                          <a:srgbClr val="000000"/>
                        </a:solidFill>
                        <a:effectLst/>
                        <a:latin typeface="Yu Gothic" panose="020B0400000000000000" pitchFamily="50" charset="-128"/>
                        <a:ea typeface="Yu Gothic" panose="020B0400000000000000" pitchFamily="50" charset="-128"/>
                      </a:endParaRP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LINE</a:t>
                      </a:r>
                      <a:endParaRPr lang="ja-JP" altLang="en-US" sz="1400" b="0" i="0" u="none" strike="noStrike" dirty="0">
                        <a:solidFill>
                          <a:srgbClr val="000000"/>
                        </a:solidFill>
                        <a:effectLst/>
                        <a:latin typeface="+mn-ea"/>
                        <a:ea typeface="+mn-ea"/>
                      </a:endParaRPr>
                    </a:p>
                  </a:txBody>
                  <a:tcPr marL="6350" marR="6350" marT="6350" marB="0" anchor="ctr"/>
                </a:tc>
                <a:tc>
                  <a:txBody>
                    <a:bodyPr/>
                    <a:lstStyle/>
                    <a:p>
                      <a:r>
                        <a:rPr kumimoji="1" lang="ja-JP" altLang="en-US" sz="1400" dirty="0">
                          <a:latin typeface="+mn-ea"/>
                          <a:ea typeface="+mn-ea"/>
                        </a:rPr>
                        <a:t>本番環境</a:t>
                      </a:r>
                    </a:p>
                  </a:txBody>
                  <a:tcPr/>
                </a:tc>
                <a:tc>
                  <a:txBody>
                    <a:bodyPr/>
                    <a:lstStyle/>
                    <a:p>
                      <a:r>
                        <a:rPr kumimoji="1" lang="en-US" altLang="ja-JP" sz="1400" dirty="0">
                          <a:latin typeface="+mn-ea"/>
                          <a:ea typeface="+mn-ea"/>
                        </a:rPr>
                        <a:t>※</a:t>
                      </a:r>
                      <a:r>
                        <a:rPr kumimoji="1" lang="ja-JP" altLang="en-US" sz="1400" dirty="0">
                          <a:latin typeface="+mn-ea"/>
                          <a:ea typeface="+mn-ea"/>
                        </a:rPr>
                        <a:t>テスト</a:t>
                      </a:r>
                      <a:r>
                        <a:rPr kumimoji="1" lang="en-US" altLang="ja-JP" sz="1400" dirty="0">
                          <a:latin typeface="+mn-ea"/>
                          <a:ea typeface="+mn-ea"/>
                        </a:rPr>
                        <a:t>ID</a:t>
                      </a:r>
                      <a:r>
                        <a:rPr kumimoji="1" lang="ja-JP" altLang="en-US" sz="1400" dirty="0">
                          <a:latin typeface="+mn-ea"/>
                          <a:ea typeface="+mn-ea"/>
                        </a:rPr>
                        <a:t>はテスト実施者が取得</a:t>
                      </a:r>
                    </a:p>
                  </a:txBody>
                  <a:tcPr/>
                </a:tc>
                <a:extLst>
                  <a:ext uri="{0D108BD9-81ED-4DB2-BD59-A6C34878D82A}">
                    <a16:rowId xmlns:a16="http://schemas.microsoft.com/office/drawing/2014/main" val="2573527220"/>
                  </a:ext>
                </a:extLst>
              </a:tr>
              <a:tr h="528854">
                <a:tc>
                  <a:txBody>
                    <a:bodyPr/>
                    <a:lstStyle/>
                    <a:p>
                      <a:pPr algn="ctr" fontAlgn="ctr"/>
                      <a:r>
                        <a:rPr lang="en-US" altLang="ja-JP" sz="1100" b="1" i="0" u="none" strike="noStrike" dirty="0">
                          <a:solidFill>
                            <a:srgbClr val="000000"/>
                          </a:solidFill>
                          <a:effectLst/>
                          <a:latin typeface="Yu Gothic" panose="020B0400000000000000" pitchFamily="50" charset="-128"/>
                          <a:ea typeface="Yu Gothic" panose="020B0400000000000000" pitchFamily="50" charset="-128"/>
                        </a:rPr>
                        <a:t>6</a:t>
                      </a: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Yahoo</a:t>
                      </a:r>
                      <a:endParaRPr lang="ja-JP" altLang="en-US" sz="1400" b="0" i="0" u="none" strike="noStrike" dirty="0">
                        <a:solidFill>
                          <a:srgbClr val="000000"/>
                        </a:solidFill>
                        <a:effectLst/>
                        <a:latin typeface="+mn-ea"/>
                        <a:ea typeface="+mn-ea"/>
                      </a:endParaRPr>
                    </a:p>
                  </a:txBody>
                  <a:tcPr marL="6350" marR="6350" marT="6350" marB="0" anchor="ctr"/>
                </a:tc>
                <a:tc>
                  <a:txBody>
                    <a:bodyPr/>
                    <a:lstStyle/>
                    <a:p>
                      <a:r>
                        <a:rPr kumimoji="1" lang="ja-JP" altLang="en-US" sz="1400" dirty="0">
                          <a:latin typeface="+mn-ea"/>
                          <a:ea typeface="+mn-ea"/>
                        </a:rPr>
                        <a:t>本番環境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ea"/>
                          <a:ea typeface="+mn-ea"/>
                        </a:rPr>
                        <a:t>※</a:t>
                      </a:r>
                      <a:r>
                        <a:rPr kumimoji="1" lang="ja-JP" altLang="en-US" sz="1400" dirty="0">
                          <a:latin typeface="+mn-ea"/>
                          <a:ea typeface="+mn-ea"/>
                        </a:rPr>
                        <a:t>テスト</a:t>
                      </a:r>
                      <a:r>
                        <a:rPr kumimoji="1" lang="en-US" altLang="ja-JP" sz="1400" dirty="0">
                          <a:latin typeface="+mn-ea"/>
                          <a:ea typeface="+mn-ea"/>
                        </a:rPr>
                        <a:t>ID</a:t>
                      </a:r>
                      <a:r>
                        <a:rPr kumimoji="1" lang="ja-JP" altLang="en-US" sz="1400" dirty="0">
                          <a:latin typeface="+mn-ea"/>
                          <a:ea typeface="+mn-ea"/>
                        </a:rPr>
                        <a:t>はテスト実施者が取得</a:t>
                      </a:r>
                    </a:p>
                  </a:txBody>
                  <a:tcPr/>
                </a:tc>
                <a:extLst>
                  <a:ext uri="{0D108BD9-81ED-4DB2-BD59-A6C34878D82A}">
                    <a16:rowId xmlns:a16="http://schemas.microsoft.com/office/drawing/2014/main" val="1577436548"/>
                  </a:ext>
                </a:extLst>
              </a:tr>
              <a:tr h="373309">
                <a:tc>
                  <a:txBody>
                    <a:bodyPr/>
                    <a:lstStyle/>
                    <a:p>
                      <a:pPr algn="ctr" fontAlgn="ctr"/>
                      <a:r>
                        <a:rPr lang="en-US" altLang="ja-JP" sz="1100" b="1" i="0" u="none" strike="noStrike" dirty="0">
                          <a:solidFill>
                            <a:srgbClr val="000000"/>
                          </a:solidFill>
                          <a:effectLst/>
                          <a:latin typeface="Yu Gothic" panose="020B0400000000000000" pitchFamily="50" charset="-128"/>
                          <a:ea typeface="Yu Gothic" panose="020B0400000000000000" pitchFamily="50" charset="-128"/>
                        </a:rPr>
                        <a:t>7</a:t>
                      </a:r>
                    </a:p>
                  </a:txBody>
                  <a:tcPr marL="6350" marR="6350" marT="6350" marB="0" anchor="ctr"/>
                </a:tc>
                <a:tc>
                  <a:txBody>
                    <a:bodyPr/>
                    <a:lstStyle/>
                    <a:p>
                      <a:pPr algn="l" fontAlgn="b"/>
                      <a:r>
                        <a:rPr lang="en-US" altLang="ja-JP" sz="1400" b="0" i="0" u="none" strike="noStrike" dirty="0">
                          <a:solidFill>
                            <a:srgbClr val="000000"/>
                          </a:solidFill>
                          <a:effectLst/>
                          <a:latin typeface="+mn-ea"/>
                          <a:ea typeface="+mn-ea"/>
                        </a:rPr>
                        <a:t>ZIP</a:t>
                      </a:r>
                      <a:r>
                        <a:rPr lang="ja-JP" altLang="en-US" sz="1400" b="0" i="0" u="none" strike="noStrike" dirty="0">
                          <a:solidFill>
                            <a:srgbClr val="000000"/>
                          </a:solidFill>
                          <a:effectLst/>
                          <a:latin typeface="+mn-ea"/>
                          <a:ea typeface="+mn-ea"/>
                        </a:rPr>
                        <a:t>　</a:t>
                      </a:r>
                      <a:r>
                        <a:rPr lang="en-US" altLang="ja-JP" sz="1400" b="0" i="0" u="none" strike="noStrike" dirty="0">
                          <a:solidFill>
                            <a:srgbClr val="000000"/>
                          </a:solidFill>
                          <a:effectLst/>
                          <a:latin typeface="+mn-ea"/>
                          <a:ea typeface="+mn-ea"/>
                        </a:rPr>
                        <a:t>Server</a:t>
                      </a:r>
                      <a:endParaRPr lang="ja-JP" altLang="en-US" sz="1400" b="0" i="0" u="none" strike="noStrike" dirty="0">
                        <a:solidFill>
                          <a:srgbClr val="000000"/>
                        </a:solidFill>
                        <a:effectLst/>
                        <a:latin typeface="+mn-ea"/>
                        <a:ea typeface="+mn-ea"/>
                      </a:endParaRPr>
                    </a:p>
                  </a:txBody>
                  <a:tcPr marL="6350" marR="6350" marT="6350" marB="0" anchor="ctr"/>
                </a:tc>
                <a:tc>
                  <a:txBody>
                    <a:bodyPr/>
                    <a:lstStyle/>
                    <a:p>
                      <a:r>
                        <a:rPr kumimoji="1" lang="ja-JP" altLang="en-US" sz="1400" dirty="0">
                          <a:latin typeface="+mn-ea"/>
                          <a:ea typeface="+mn-ea"/>
                        </a:rPr>
                        <a:t>本番環境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latin typeface="+mn-ea"/>
                        <a:ea typeface="+mn-ea"/>
                      </a:endParaRPr>
                    </a:p>
                  </a:txBody>
                  <a:tcPr/>
                </a:tc>
                <a:extLst>
                  <a:ext uri="{0D108BD9-81ED-4DB2-BD59-A6C34878D82A}">
                    <a16:rowId xmlns:a16="http://schemas.microsoft.com/office/drawing/2014/main" val="639064597"/>
                  </a:ext>
                </a:extLst>
              </a:tr>
            </a:tbl>
          </a:graphicData>
        </a:graphic>
      </p:graphicFrame>
      <p:sp>
        <p:nvSpPr>
          <p:cNvPr id="7" name="吹き出し: 折線 6">
            <a:extLst>
              <a:ext uri="{FF2B5EF4-FFF2-40B4-BE49-F238E27FC236}">
                <a16:creationId xmlns:a16="http://schemas.microsoft.com/office/drawing/2014/main" id="{80573789-4147-434B-A59F-5ED0FACA528A}"/>
              </a:ext>
            </a:extLst>
          </p:cNvPr>
          <p:cNvSpPr/>
          <p:nvPr/>
        </p:nvSpPr>
        <p:spPr>
          <a:xfrm>
            <a:off x="4037911" y="5752964"/>
            <a:ext cx="2798064" cy="515112"/>
          </a:xfrm>
          <a:prstGeom prst="borderCallout2">
            <a:avLst>
              <a:gd name="adj1" fmla="val 18750"/>
              <a:gd name="adj2" fmla="val -8333"/>
              <a:gd name="adj3" fmla="val -9652"/>
              <a:gd name="adj4" fmla="val -25164"/>
              <a:gd name="adj5" fmla="val 69897"/>
              <a:gd name="adj6" fmla="val -94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a:t>
            </a:r>
            <a:r>
              <a:rPr lang="en-US" altLang="ja-JP" sz="1100" dirty="0">
                <a:solidFill>
                  <a:srgbClr val="FF0000"/>
                </a:solidFill>
              </a:rPr>
              <a:t>API</a:t>
            </a:r>
            <a:r>
              <a:rPr lang="ja-JP" altLang="en-US" sz="1100" dirty="0">
                <a:solidFill>
                  <a:srgbClr val="FF0000"/>
                </a:solidFill>
              </a:rPr>
              <a:t>⁻</a:t>
            </a:r>
            <a:r>
              <a:rPr lang="en-US" altLang="ja-JP" sz="1100" dirty="0">
                <a:solidFill>
                  <a:srgbClr val="FF0000"/>
                </a:solidFill>
              </a:rPr>
              <a:t>Connect</a:t>
            </a:r>
            <a:r>
              <a:rPr lang="ja-JP" altLang="en-US" sz="1100" dirty="0">
                <a:solidFill>
                  <a:srgbClr val="FF0000"/>
                </a:solidFill>
              </a:rPr>
              <a:t>も接続対象ではないでしょうか</a:t>
            </a:r>
            <a:endParaRPr lang="en-US" altLang="ja-JP" sz="1100" dirty="0">
              <a:solidFill>
                <a:srgbClr val="FF0000"/>
              </a:solidFill>
            </a:endParaRPr>
          </a:p>
        </p:txBody>
      </p:sp>
      <p:sp>
        <p:nvSpPr>
          <p:cNvPr id="9" name="吹き出し: 折線 8">
            <a:extLst>
              <a:ext uri="{FF2B5EF4-FFF2-40B4-BE49-F238E27FC236}">
                <a16:creationId xmlns:a16="http://schemas.microsoft.com/office/drawing/2014/main" id="{3823ED0E-C101-4C87-AC75-D1BEBFC48C13}"/>
              </a:ext>
            </a:extLst>
          </p:cNvPr>
          <p:cNvSpPr/>
          <p:nvPr/>
        </p:nvSpPr>
        <p:spPr>
          <a:xfrm>
            <a:off x="7196252" y="5752964"/>
            <a:ext cx="2798064" cy="515112"/>
          </a:xfrm>
          <a:prstGeom prst="borderCallout2">
            <a:avLst>
              <a:gd name="adj1" fmla="val 18750"/>
              <a:gd name="adj2" fmla="val -8333"/>
              <a:gd name="adj3" fmla="val 18750"/>
              <a:gd name="adj4" fmla="val -16667"/>
              <a:gd name="adj5" fmla="val 71672"/>
              <a:gd name="adj6" fmla="val -1039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・同じ</a:t>
            </a:r>
            <a:r>
              <a:rPr lang="en-US" altLang="ja-JP" sz="1100" dirty="0">
                <a:solidFill>
                  <a:srgbClr val="FF0000"/>
                </a:solidFill>
              </a:rPr>
              <a:t>AWS</a:t>
            </a:r>
            <a:r>
              <a:rPr lang="ja-JP" altLang="en-US" sz="1100" dirty="0">
                <a:solidFill>
                  <a:srgbClr val="FF0000"/>
                </a:solidFill>
              </a:rPr>
              <a:t>内ですが、</a:t>
            </a:r>
            <a:r>
              <a:rPr lang="en-US" altLang="ja-JP" sz="1100" dirty="0">
                <a:solidFill>
                  <a:srgbClr val="FF0000"/>
                </a:solidFill>
              </a:rPr>
              <a:t>CRM</a:t>
            </a:r>
            <a:r>
              <a:rPr lang="ja-JP" altLang="en-US" sz="1100" dirty="0">
                <a:solidFill>
                  <a:srgbClr val="FF0000"/>
                </a:solidFill>
              </a:rPr>
              <a:t>は記載不要でしょうか</a:t>
            </a:r>
            <a:endParaRPr lang="en-US" altLang="ja-JP" sz="1100" dirty="0">
              <a:solidFill>
                <a:srgbClr val="FF0000"/>
              </a:solidFill>
            </a:endParaRPr>
          </a:p>
        </p:txBody>
      </p:sp>
      <p:sp>
        <p:nvSpPr>
          <p:cNvPr id="10" name="吹き出し: 折線 9">
            <a:extLst>
              <a:ext uri="{FF2B5EF4-FFF2-40B4-BE49-F238E27FC236}">
                <a16:creationId xmlns:a16="http://schemas.microsoft.com/office/drawing/2014/main" id="{7BFBB978-BF98-4221-8E58-7227449A6CD1}"/>
              </a:ext>
            </a:extLst>
          </p:cNvPr>
          <p:cNvSpPr/>
          <p:nvPr/>
        </p:nvSpPr>
        <p:spPr>
          <a:xfrm>
            <a:off x="879570" y="5752964"/>
            <a:ext cx="2798064" cy="515112"/>
          </a:xfrm>
          <a:prstGeom prst="borderCallout2">
            <a:avLst>
              <a:gd name="adj1" fmla="val 18750"/>
              <a:gd name="adj2" fmla="val -8333"/>
              <a:gd name="adj3" fmla="val 18750"/>
              <a:gd name="adj4" fmla="val -16667"/>
              <a:gd name="adj5" fmla="val 5992"/>
              <a:gd name="adj6" fmla="val -2705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・公式</a:t>
            </a:r>
            <a:r>
              <a:rPr lang="en-US" altLang="ja-JP" sz="1100" dirty="0">
                <a:solidFill>
                  <a:srgbClr val="FF0000"/>
                </a:solidFill>
              </a:rPr>
              <a:t>HP</a:t>
            </a:r>
            <a:r>
              <a:rPr lang="ja-JP" altLang="en-US" sz="1100" dirty="0">
                <a:solidFill>
                  <a:srgbClr val="FF0000"/>
                </a:solidFill>
              </a:rPr>
              <a:t>（</a:t>
            </a:r>
            <a:r>
              <a:rPr lang="en-US" altLang="ja-JP" sz="1100" dirty="0">
                <a:solidFill>
                  <a:srgbClr val="FF0000"/>
                </a:solidFill>
              </a:rPr>
              <a:t>SFDC</a:t>
            </a:r>
            <a:r>
              <a:rPr lang="ja-JP" altLang="en-US" sz="1100" dirty="0">
                <a:solidFill>
                  <a:srgbClr val="FF0000"/>
                </a:solidFill>
              </a:rPr>
              <a:t>）は記載不要でしょうか</a:t>
            </a:r>
            <a:endParaRPr lang="en-US" altLang="ja-JP" sz="1100" dirty="0">
              <a:solidFill>
                <a:srgbClr val="FF0000"/>
              </a:solidFill>
            </a:endParaRPr>
          </a:p>
        </p:txBody>
      </p:sp>
      <p:sp>
        <p:nvSpPr>
          <p:cNvPr id="11" name="吹き出し: 折線 10">
            <a:extLst>
              <a:ext uri="{FF2B5EF4-FFF2-40B4-BE49-F238E27FC236}">
                <a16:creationId xmlns:a16="http://schemas.microsoft.com/office/drawing/2014/main" id="{EE516C2B-2AAD-44DA-BC87-78A3699E9A70}"/>
              </a:ext>
            </a:extLst>
          </p:cNvPr>
          <p:cNvSpPr/>
          <p:nvPr/>
        </p:nvSpPr>
        <p:spPr>
          <a:xfrm>
            <a:off x="9016750" y="5120151"/>
            <a:ext cx="2798064" cy="515112"/>
          </a:xfrm>
          <a:prstGeom prst="borderCallout2">
            <a:avLst>
              <a:gd name="adj1" fmla="val 18750"/>
              <a:gd name="adj2" fmla="val -8333"/>
              <a:gd name="adj3" fmla="val 18750"/>
              <a:gd name="adj4" fmla="val -16667"/>
              <a:gd name="adj5" fmla="val 71672"/>
              <a:gd name="adj6" fmla="val -1039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疎通状況確認表の内容を網羅してください</a:t>
            </a:r>
            <a:endParaRPr lang="en-US" altLang="ja-JP" sz="1100" dirty="0">
              <a:solidFill>
                <a:srgbClr val="FF0000"/>
              </a:solidFill>
            </a:endParaRPr>
          </a:p>
        </p:txBody>
      </p:sp>
      <p:sp>
        <p:nvSpPr>
          <p:cNvPr id="12" name="吹き出し: 折線 11">
            <a:extLst>
              <a:ext uri="{FF2B5EF4-FFF2-40B4-BE49-F238E27FC236}">
                <a16:creationId xmlns:a16="http://schemas.microsoft.com/office/drawing/2014/main" id="{8CB72753-FA71-4314-87BB-65D4FD1FDAA0}"/>
              </a:ext>
            </a:extLst>
          </p:cNvPr>
          <p:cNvSpPr/>
          <p:nvPr/>
        </p:nvSpPr>
        <p:spPr>
          <a:xfrm>
            <a:off x="8812534" y="689575"/>
            <a:ext cx="2798064" cy="515112"/>
          </a:xfrm>
          <a:prstGeom prst="borderCallout2">
            <a:avLst>
              <a:gd name="adj1" fmla="val 18750"/>
              <a:gd name="adj2" fmla="val -8333"/>
              <a:gd name="adj3" fmla="val 18750"/>
              <a:gd name="adj4" fmla="val -16667"/>
              <a:gd name="adj5" fmla="val 392974"/>
              <a:gd name="adj6" fmla="val -6692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調整事項の整理をお願いします</a:t>
            </a:r>
            <a:endParaRPr lang="en-US" altLang="ja-JP" sz="1100" dirty="0">
              <a:solidFill>
                <a:srgbClr val="FF0000"/>
              </a:solidFill>
            </a:endParaRPr>
          </a:p>
        </p:txBody>
      </p:sp>
    </p:spTree>
    <p:extLst>
      <p:ext uri="{BB962C8B-B14F-4D97-AF65-F5344CB8AC3E}">
        <p14:creationId xmlns:p14="http://schemas.microsoft.com/office/powerpoint/2010/main" val="130072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10</a:t>
            </a:fld>
            <a:endParaRPr lang="ja-JP" altLang="en-US"/>
          </a:p>
        </p:txBody>
      </p:sp>
      <p:graphicFrame>
        <p:nvGraphicFramePr>
          <p:cNvPr id="5" name="表 5">
            <a:extLst>
              <a:ext uri="{FF2B5EF4-FFF2-40B4-BE49-F238E27FC236}">
                <a16:creationId xmlns:a16="http://schemas.microsoft.com/office/drawing/2014/main" id="{3EEB7674-7AAE-4423-84DE-E77BC14ED1FA}"/>
              </a:ext>
            </a:extLst>
          </p:cNvPr>
          <p:cNvGraphicFramePr>
            <a:graphicFrameLocks noGrp="1"/>
          </p:cNvGraphicFramePr>
          <p:nvPr>
            <p:extLst>
              <p:ext uri="{D42A27DB-BD31-4B8C-83A1-F6EECF244321}">
                <p14:modId xmlns:p14="http://schemas.microsoft.com/office/powerpoint/2010/main" val="3229270054"/>
              </p:ext>
            </p:extLst>
          </p:nvPr>
        </p:nvGraphicFramePr>
        <p:xfrm>
          <a:off x="367371" y="1249716"/>
          <a:ext cx="11490552" cy="4752988"/>
        </p:xfrm>
        <a:graphic>
          <a:graphicData uri="http://schemas.openxmlformats.org/drawingml/2006/table">
            <a:tbl>
              <a:tblPr firstRow="1" bandRow="1">
                <a:tableStyleId>{5C22544A-7EE6-4342-B048-85BDC9FD1C3A}</a:tableStyleId>
              </a:tblPr>
              <a:tblGrid>
                <a:gridCol w="2086647">
                  <a:extLst>
                    <a:ext uri="{9D8B030D-6E8A-4147-A177-3AD203B41FA5}">
                      <a16:colId xmlns:a16="http://schemas.microsoft.com/office/drawing/2014/main" val="2849334868"/>
                    </a:ext>
                  </a:extLst>
                </a:gridCol>
                <a:gridCol w="2010406">
                  <a:extLst>
                    <a:ext uri="{9D8B030D-6E8A-4147-A177-3AD203B41FA5}">
                      <a16:colId xmlns:a16="http://schemas.microsoft.com/office/drawing/2014/main" val="3862095527"/>
                    </a:ext>
                  </a:extLst>
                </a:gridCol>
                <a:gridCol w="7393499">
                  <a:extLst>
                    <a:ext uri="{9D8B030D-6E8A-4147-A177-3AD203B41FA5}">
                      <a16:colId xmlns:a16="http://schemas.microsoft.com/office/drawing/2014/main" val="3878991184"/>
                    </a:ext>
                  </a:extLst>
                </a:gridCol>
              </a:tblGrid>
              <a:tr h="498697">
                <a:tc>
                  <a:txBody>
                    <a:bodyPr/>
                    <a:lstStyle/>
                    <a:p>
                      <a:pPr algn="ctr"/>
                      <a:r>
                        <a:rPr kumimoji="1" lang="ja-JP" altLang="en-US" sz="1400" dirty="0"/>
                        <a:t>資産</a:t>
                      </a:r>
                      <a:endParaRPr kumimoji="1" lang="ja-JP" altLang="en-US" sz="1400" dirty="0">
                        <a:latin typeface="+mn-lt"/>
                      </a:endParaRPr>
                    </a:p>
                  </a:txBody>
                  <a:tcPr anchor="ctr"/>
                </a:tc>
                <a:tc>
                  <a:txBody>
                    <a:bodyPr/>
                    <a:lstStyle/>
                    <a:p>
                      <a:pPr algn="ctr"/>
                      <a:r>
                        <a:rPr kumimoji="1" lang="ja-JP" altLang="en-US" sz="1400" dirty="0"/>
                        <a:t>観点</a:t>
                      </a:r>
                      <a:endParaRPr kumimoji="1" lang="ja-JP" altLang="en-US" sz="1400" dirty="0">
                        <a:latin typeface="+mn-lt"/>
                      </a:endParaRPr>
                    </a:p>
                  </a:txBody>
                  <a:tcPr anchor="ctr"/>
                </a:tc>
                <a:tc>
                  <a:txBody>
                    <a:bodyPr/>
                    <a:lstStyle/>
                    <a:p>
                      <a:pPr algn="ctr"/>
                      <a:r>
                        <a:rPr kumimoji="1" lang="ja-JP" altLang="en-US" sz="1400" dirty="0"/>
                        <a:t>確認概要</a:t>
                      </a:r>
                      <a:endParaRPr kumimoji="1" lang="ja-JP" altLang="en-US" sz="1400" dirty="0">
                        <a:latin typeface="+mn-lt"/>
                      </a:endParaRPr>
                    </a:p>
                  </a:txBody>
                  <a:tcPr anchor="ctr"/>
                </a:tc>
                <a:extLst>
                  <a:ext uri="{0D108BD9-81ED-4DB2-BD59-A6C34878D82A}">
                    <a16:rowId xmlns:a16="http://schemas.microsoft.com/office/drawing/2014/main" val="4022307370"/>
                  </a:ext>
                </a:extLst>
              </a:tr>
              <a:tr h="1016000">
                <a:tc>
                  <a:txBody>
                    <a:bodyPr/>
                    <a:lstStyle/>
                    <a:p>
                      <a:pPr algn="l"/>
                      <a:r>
                        <a:rPr kumimoji="1" lang="ja-JP" altLang="en-US" sz="1400" dirty="0">
                          <a:solidFill>
                            <a:schemeClr val="tx1"/>
                          </a:solidFill>
                          <a:latin typeface="+mn-lt"/>
                        </a:rPr>
                        <a:t>Ｗｅｂ申込・新規顧客マイページ</a:t>
                      </a:r>
                    </a:p>
                  </a:txBody>
                  <a:tcPr anchor="ctr"/>
                </a:tc>
                <a:tc>
                  <a:txBody>
                    <a:bodyPr/>
                    <a:lstStyle/>
                    <a:p>
                      <a:pPr algn="l"/>
                      <a:r>
                        <a:rPr kumimoji="1" lang="ja-JP" altLang="en-US" sz="1400" dirty="0">
                          <a:solidFill>
                            <a:schemeClr val="tx1"/>
                          </a:solidFill>
                        </a:rPr>
                        <a:t>機能間結合テスト</a:t>
                      </a:r>
                      <a:endParaRPr kumimoji="1" lang="ja-JP" altLang="en-US" sz="1400" dirty="0">
                        <a:solidFill>
                          <a:schemeClr val="tx1"/>
                        </a:solidFill>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latin typeface="メイリオ" panose="020B0604030504040204" pitchFamily="50" charset="-128"/>
                          <a:ea typeface="メイリオ" panose="020B0604030504040204" pitchFamily="50" charset="-128"/>
                        </a:rPr>
                        <a:t>複数機能を結合した状態での処理妥当性確認</a:t>
                      </a:r>
                      <a:endParaRPr kumimoji="1" lang="en-US" altLang="ja-JP" sz="1400" u="none" baseline="0" dirty="0">
                        <a:solidFill>
                          <a:srgbClr val="FF0000"/>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u="none" baseline="0" dirty="0">
                          <a:latin typeface="+mn-lt"/>
                          <a:ea typeface="+mn-ea"/>
                        </a:rPr>
                        <a:t>※</a:t>
                      </a:r>
                      <a:r>
                        <a:rPr kumimoji="1" lang="ja-JP" altLang="en-US" sz="1400" u="none" baseline="0" dirty="0">
                          <a:latin typeface="+mn-lt"/>
                          <a:ea typeface="+mn-ea"/>
                        </a:rPr>
                        <a:t>シナリオを作成してシナリオ消化をメインにテストを実施する。</a:t>
                      </a:r>
                      <a:endParaRPr kumimoji="1" lang="en-US" altLang="ja-JP" sz="1400" u="none" baseline="0"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solidFill>
                            <a:schemeClr val="tx1"/>
                          </a:solidFill>
                          <a:latin typeface="メイリオ" panose="020B0604030504040204" pitchFamily="50" charset="-128"/>
                          <a:ea typeface="メイリオ" panose="020B0604030504040204" pitchFamily="50" charset="-128"/>
                        </a:rPr>
                        <a:t>　（新規申込→成立、謝絶、不備修正→承諾、複数申込ケース、口座振替、クレカ）</a:t>
                      </a:r>
                      <a:endParaRPr kumimoji="1" lang="en-US" altLang="ja-JP" sz="1400" u="none" baseline="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solidFill>
                            <a:schemeClr val="tx1"/>
                          </a:solidFill>
                          <a:latin typeface="メイリオ" panose="020B0604030504040204" pitchFamily="50" charset="-128"/>
                          <a:ea typeface="メイリオ" panose="020B0604030504040204" pitchFamily="50" charset="-128"/>
                        </a:rPr>
                        <a:t>などの業務パターンを網羅してシナリオを実施</a:t>
                      </a:r>
                      <a:r>
                        <a:rPr kumimoji="1" lang="en-US" altLang="ja-JP" sz="1400" u="none" baseline="0" dirty="0">
                          <a:solidFill>
                            <a:schemeClr val="tx1"/>
                          </a:solidFill>
                          <a:latin typeface="メイリオ" panose="020B0604030504040204" pitchFamily="50" charset="-128"/>
                          <a:ea typeface="メイリオ" panose="020B0604030504040204" pitchFamily="50" charset="-128"/>
                        </a:rPr>
                        <a:t>)</a:t>
                      </a:r>
                      <a:endParaRPr kumimoji="1" lang="en-US" altLang="ja-JP" sz="1400" u="none" baseline="0" dirty="0">
                        <a:solidFill>
                          <a:srgbClr val="FF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79180525"/>
                  </a:ext>
                </a:extLst>
              </a:tr>
              <a:tr h="462685">
                <a:tc>
                  <a:txBody>
                    <a:bodyPr/>
                    <a:lstStyle/>
                    <a:p>
                      <a:pPr algn="l"/>
                      <a:r>
                        <a:rPr kumimoji="1" lang="en-US" altLang="ja-JP" sz="1400" dirty="0">
                          <a:solidFill>
                            <a:schemeClr val="tx1"/>
                          </a:solidFill>
                          <a:latin typeface="+mn-lt"/>
                        </a:rPr>
                        <a:t>Web</a:t>
                      </a:r>
                      <a:r>
                        <a:rPr kumimoji="1" lang="ja-JP" altLang="en-US" sz="1400" dirty="0">
                          <a:solidFill>
                            <a:schemeClr val="tx1"/>
                          </a:solidFill>
                          <a:latin typeface="+mn-lt"/>
                        </a:rPr>
                        <a:t>ダイレクト管理</a:t>
                      </a:r>
                    </a:p>
                  </a:txBody>
                  <a:tcPr anchor="ctr"/>
                </a:tc>
                <a:tc>
                  <a:txBody>
                    <a:bodyPr/>
                    <a:lstStyle/>
                    <a:p>
                      <a:pPr algn="l"/>
                      <a:r>
                        <a:rPr kumimoji="1" lang="ja-JP" altLang="en-US" sz="1400" dirty="0">
                          <a:solidFill>
                            <a:schemeClr val="tx1"/>
                          </a:solidFill>
                        </a:rPr>
                        <a:t>機能間結合テスト</a:t>
                      </a:r>
                      <a:endParaRPr kumimoji="1" lang="ja-JP" altLang="en-US" sz="1400" dirty="0">
                        <a:solidFill>
                          <a:schemeClr val="tx1"/>
                        </a:solidFill>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latin typeface="メイリオ" panose="020B0604030504040204" pitchFamily="50" charset="-128"/>
                          <a:ea typeface="メイリオ" panose="020B0604030504040204" pitchFamily="50" charset="-128"/>
                        </a:rPr>
                        <a:t>複数機能を結合した状態での処理妥当性確認</a:t>
                      </a:r>
                      <a:endParaRPr kumimoji="1" lang="en-US" altLang="ja-JP" sz="1400" u="none" baseline="0" dirty="0">
                        <a:solidFill>
                          <a:srgbClr val="FF0000"/>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u="none" baseline="0" dirty="0">
                          <a:latin typeface="+mn-lt"/>
                          <a:ea typeface="+mn-ea"/>
                        </a:rPr>
                        <a:t>※</a:t>
                      </a:r>
                      <a:r>
                        <a:rPr kumimoji="1" lang="ja-JP" altLang="en-US" sz="1400" u="none" baseline="0" dirty="0">
                          <a:latin typeface="+mn-lt"/>
                          <a:ea typeface="+mn-ea"/>
                        </a:rPr>
                        <a:t>シナリオを作成してシナリオ消化をメインにテストを実施する。</a:t>
                      </a:r>
                      <a:endParaRPr kumimoji="1" lang="en-US" altLang="ja-JP" sz="1400" u="none" baseline="0"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solidFill>
                            <a:schemeClr val="tx1"/>
                          </a:solidFill>
                          <a:latin typeface="メイリオ" panose="020B0604030504040204" pitchFamily="50" charset="-128"/>
                          <a:ea typeface="メイリオ" panose="020B0604030504040204" pitchFamily="50" charset="-128"/>
                        </a:rPr>
                        <a:t>　（運用者の登録、更新、削除。プラン</a:t>
                      </a:r>
                      <a:r>
                        <a:rPr kumimoji="1" lang="en-US" altLang="ja-JP" sz="1400" u="none" baseline="0" dirty="0">
                          <a:solidFill>
                            <a:schemeClr val="tx1"/>
                          </a:solidFill>
                          <a:latin typeface="メイリオ" panose="020B0604030504040204" pitchFamily="50" charset="-128"/>
                          <a:ea typeface="メイリオ" panose="020B0604030504040204" pitchFamily="50" charset="-128"/>
                        </a:rPr>
                        <a:t>csv</a:t>
                      </a:r>
                      <a:r>
                        <a:rPr kumimoji="1" lang="ja-JP" altLang="en-US" sz="1400" u="none" baseline="0" dirty="0">
                          <a:solidFill>
                            <a:schemeClr val="tx1"/>
                          </a:solidFill>
                          <a:latin typeface="メイリオ" panose="020B0604030504040204" pitchFamily="50" charset="-128"/>
                          <a:ea typeface="メイリオ" panose="020B0604030504040204" pitchFamily="50" charset="-128"/>
                        </a:rPr>
                        <a:t>のアップロードによる更新）</a:t>
                      </a:r>
                      <a:endParaRPr kumimoji="1" lang="en-US" altLang="ja-JP" sz="1400" u="none" baseline="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u="none" baseline="0" dirty="0">
                          <a:solidFill>
                            <a:schemeClr val="tx1"/>
                          </a:solidFill>
                          <a:latin typeface="メイリオ" panose="020B0604030504040204" pitchFamily="50" charset="-128"/>
                          <a:ea typeface="メイリオ" panose="020B0604030504040204" pitchFamily="50" charset="-128"/>
                        </a:rPr>
                        <a:t>などの業務パターンを網羅してシナリオを実施網羅などのシナリオパターンを実施</a:t>
                      </a:r>
                      <a:r>
                        <a:rPr kumimoji="1" lang="en-US" altLang="ja-JP" sz="1400" u="none" baseline="0" dirty="0">
                          <a:solidFill>
                            <a:schemeClr val="tx1"/>
                          </a:solidFill>
                          <a:latin typeface="メイリオ" panose="020B0604030504040204" pitchFamily="50" charset="-128"/>
                          <a:ea typeface="メイリオ" panose="020B0604030504040204" pitchFamily="50" charset="-128"/>
                        </a:rPr>
                        <a:t>)</a:t>
                      </a:r>
                    </a:p>
                  </a:txBody>
                  <a:tcPr anchor="ctr"/>
                </a:tc>
                <a:extLst>
                  <a:ext uri="{0D108BD9-81ED-4DB2-BD59-A6C34878D82A}">
                    <a16:rowId xmlns:a16="http://schemas.microsoft.com/office/drawing/2014/main" val="1807554645"/>
                  </a:ext>
                </a:extLst>
              </a:tr>
              <a:tr h="518034">
                <a:tc>
                  <a:txBody>
                    <a:bodyPr/>
                    <a:lstStyle/>
                    <a:p>
                      <a:pPr algn="l"/>
                      <a:r>
                        <a:rPr kumimoji="1" lang="ja-JP" altLang="en-US" sz="1400" dirty="0">
                          <a:solidFill>
                            <a:schemeClr val="tx1"/>
                          </a:solidFill>
                          <a:latin typeface="+mn-lt"/>
                        </a:rPr>
                        <a:t>各種外部システム</a:t>
                      </a:r>
                    </a:p>
                  </a:txBody>
                  <a:tcPr anchor="ctr"/>
                </a:tc>
                <a:tc>
                  <a:txBody>
                    <a:bodyPr/>
                    <a:lstStyle/>
                    <a:p>
                      <a:pPr algn="l"/>
                      <a:r>
                        <a:rPr kumimoji="1" lang="ja-JP" altLang="en-US" sz="1400" dirty="0">
                          <a:solidFill>
                            <a:schemeClr val="tx1"/>
                          </a:solidFill>
                        </a:rPr>
                        <a:t>動作確認</a:t>
                      </a:r>
                      <a:endParaRPr kumimoji="1" lang="ja-JP" altLang="en-US" sz="1400" dirty="0">
                        <a:solidFill>
                          <a:schemeClr val="tx1"/>
                        </a:solidFill>
                        <a:latin typeface="+mn-lt"/>
                      </a:endParaRPr>
                    </a:p>
                  </a:txBody>
                  <a:tcPr anchor="ctr"/>
                </a:tc>
                <a:tc>
                  <a:txBody>
                    <a:bodyPr/>
                    <a:lstStyle/>
                    <a:p>
                      <a:pPr algn="l"/>
                      <a:r>
                        <a:rPr kumimoji="1" lang="en-US" altLang="ja-JP" sz="1400" dirty="0">
                          <a:solidFill>
                            <a:schemeClr val="tx1"/>
                          </a:solidFill>
                        </a:rPr>
                        <a:t>AURA</a:t>
                      </a:r>
                      <a:r>
                        <a:rPr kumimoji="1" lang="ja-JP" altLang="en-US" sz="1400" dirty="0">
                          <a:solidFill>
                            <a:schemeClr val="tx1"/>
                          </a:solidFill>
                        </a:rPr>
                        <a:t>、</a:t>
                      </a:r>
                      <a:r>
                        <a:rPr kumimoji="1" lang="en-US" altLang="ja-JP" sz="1400" dirty="0" err="1">
                          <a:solidFill>
                            <a:schemeClr val="tx1"/>
                          </a:solidFill>
                        </a:rPr>
                        <a:t>Softbankpayments</a:t>
                      </a:r>
                      <a:r>
                        <a:rPr kumimoji="1" lang="ja-JP" altLang="en-US" sz="1400" dirty="0">
                          <a:solidFill>
                            <a:schemeClr val="tx1"/>
                          </a:solidFill>
                        </a:rPr>
                        <a:t>、保険料試算</a:t>
                      </a:r>
                      <a:r>
                        <a:rPr kumimoji="1" lang="en-US" altLang="ja-JP" sz="1400" dirty="0">
                          <a:solidFill>
                            <a:schemeClr val="tx1"/>
                          </a:solidFill>
                        </a:rPr>
                        <a:t>API</a:t>
                      </a:r>
                      <a:r>
                        <a:rPr kumimoji="1" lang="ja-JP" altLang="en-US" sz="1400" dirty="0">
                          <a:solidFill>
                            <a:schemeClr val="tx1"/>
                          </a:solidFill>
                        </a:rPr>
                        <a:t>などの外部システムとのデータ連携が</a:t>
                      </a:r>
                      <a:endParaRPr kumimoji="1" lang="en-US" altLang="ja-JP" sz="1400" dirty="0">
                        <a:solidFill>
                          <a:schemeClr val="tx1"/>
                        </a:solidFill>
                      </a:endParaRPr>
                    </a:p>
                    <a:p>
                      <a:pPr algn="l"/>
                      <a:r>
                        <a:rPr kumimoji="1" lang="ja-JP" altLang="en-US" sz="1400" dirty="0">
                          <a:solidFill>
                            <a:schemeClr val="tx1"/>
                          </a:solidFill>
                        </a:rPr>
                        <a:t>問題ないことを確認する。</a:t>
                      </a:r>
                      <a:endParaRPr kumimoji="1" lang="en-US" altLang="ja-JP" sz="1400" dirty="0">
                        <a:solidFill>
                          <a:schemeClr val="tx1"/>
                        </a:solidFill>
                      </a:endParaRPr>
                    </a:p>
                    <a:p>
                      <a:pPr algn="l"/>
                      <a:r>
                        <a:rPr kumimoji="1" lang="en-US" altLang="ja-JP" sz="1400" dirty="0">
                          <a:solidFill>
                            <a:schemeClr val="tx1"/>
                          </a:solidFill>
                        </a:rPr>
                        <a:t>LINE ID</a:t>
                      </a:r>
                      <a:r>
                        <a:rPr kumimoji="1" lang="ja-JP" altLang="en-US" sz="1400" dirty="0">
                          <a:solidFill>
                            <a:schemeClr val="tx1"/>
                          </a:solidFill>
                        </a:rPr>
                        <a:t>などの外部</a:t>
                      </a:r>
                      <a:r>
                        <a:rPr kumimoji="1" lang="en-US" altLang="ja-JP" sz="1400" dirty="0">
                          <a:solidFill>
                            <a:schemeClr val="tx1"/>
                          </a:solidFill>
                        </a:rPr>
                        <a:t>SNS</a:t>
                      </a:r>
                      <a:r>
                        <a:rPr kumimoji="1" lang="ja-JP" altLang="en-US" sz="1400" dirty="0">
                          <a:solidFill>
                            <a:schemeClr val="tx1"/>
                          </a:solidFill>
                        </a:rPr>
                        <a:t>認証で、ログインが問題なく実施できることを確認する。</a:t>
                      </a:r>
                      <a:endParaRPr kumimoji="1" lang="en-US" altLang="ja-JP" sz="1400" dirty="0">
                        <a:solidFill>
                          <a:schemeClr val="tx1"/>
                        </a:solidFill>
                      </a:endParaRPr>
                    </a:p>
                  </a:txBody>
                  <a:tcPr anchor="ctr"/>
                </a:tc>
                <a:extLst>
                  <a:ext uri="{0D108BD9-81ED-4DB2-BD59-A6C34878D82A}">
                    <a16:rowId xmlns:a16="http://schemas.microsoft.com/office/drawing/2014/main" val="4196252351"/>
                  </a:ext>
                </a:extLst>
              </a:tr>
              <a:tr h="494965">
                <a:tc>
                  <a:txBody>
                    <a:bodyPr/>
                    <a:lstStyle/>
                    <a:p>
                      <a:r>
                        <a:rPr kumimoji="1" lang="ja-JP" altLang="en-US" sz="1400" dirty="0">
                          <a:solidFill>
                            <a:schemeClr val="tx1"/>
                          </a:solidFill>
                        </a:rPr>
                        <a:t>バッチ</a:t>
                      </a:r>
                      <a:endParaRPr kumimoji="1" lang="ja-JP" altLang="en-US" sz="1400" dirty="0">
                        <a:solidFill>
                          <a:schemeClr val="tx1"/>
                        </a:solidFill>
                        <a:latin typeface="+mn-lt"/>
                      </a:endParaRPr>
                    </a:p>
                  </a:txBody>
                  <a:tcPr anchor="ctr"/>
                </a:tc>
                <a:tc>
                  <a:txBody>
                    <a:bodyPr/>
                    <a:lstStyle/>
                    <a:p>
                      <a:r>
                        <a:rPr kumimoji="1" lang="en-US" altLang="ja-JP" sz="1400" dirty="0">
                          <a:solidFill>
                            <a:schemeClr val="tx1"/>
                          </a:solidFill>
                        </a:rPr>
                        <a:t>I/O</a:t>
                      </a:r>
                      <a:r>
                        <a:rPr kumimoji="1" lang="ja-JP" altLang="en-US" sz="1400" dirty="0">
                          <a:solidFill>
                            <a:schemeClr val="tx1"/>
                          </a:solidFill>
                        </a:rPr>
                        <a:t>処理</a:t>
                      </a:r>
                      <a:endParaRPr kumimoji="1" lang="ja-JP" altLang="en-US" sz="1400" dirty="0">
                        <a:solidFill>
                          <a:schemeClr val="tx1"/>
                        </a:solidFill>
                        <a:latin typeface="+mn-lt"/>
                      </a:endParaRPr>
                    </a:p>
                  </a:txBody>
                  <a:tcPr anchor="ctr"/>
                </a:tc>
                <a:tc>
                  <a:txBody>
                    <a:bodyPr/>
                    <a:lstStyle/>
                    <a:p>
                      <a:r>
                        <a:rPr kumimoji="1" lang="ja-JP" altLang="en-US" sz="1400" dirty="0">
                          <a:solidFill>
                            <a:schemeClr val="tx1"/>
                          </a:solidFill>
                        </a:rPr>
                        <a:t>処理が期待値通りに終了し、出力ファイルの内容が問題ないことを確認する。</a:t>
                      </a:r>
                      <a:endParaRPr kumimoji="1" lang="en-US" altLang="ja-JP" sz="1400" dirty="0">
                        <a:solidFill>
                          <a:schemeClr val="tx1"/>
                        </a:solidFill>
                      </a:endParaRPr>
                    </a:p>
                  </a:txBody>
                  <a:tcPr anchor="ctr"/>
                </a:tc>
                <a:extLst>
                  <a:ext uri="{0D108BD9-81ED-4DB2-BD59-A6C34878D82A}">
                    <a16:rowId xmlns:a16="http://schemas.microsoft.com/office/drawing/2014/main" val="1455423041"/>
                  </a:ext>
                </a:extLst>
              </a:tr>
              <a:tr h="548766">
                <a:tc>
                  <a:txBody>
                    <a:bodyPr/>
                    <a:lstStyle/>
                    <a:p>
                      <a:r>
                        <a:rPr kumimoji="1" lang="ja-JP" altLang="en-US" sz="1400" dirty="0">
                          <a:solidFill>
                            <a:schemeClr val="tx1"/>
                          </a:solidFill>
                        </a:rPr>
                        <a:t>帳票</a:t>
                      </a:r>
                      <a:endParaRPr kumimoji="1" lang="ja-JP" altLang="en-US" sz="1400" dirty="0">
                        <a:solidFill>
                          <a:schemeClr val="tx1"/>
                        </a:solidFill>
                        <a:latin typeface="+mn-lt"/>
                      </a:endParaRPr>
                    </a:p>
                  </a:txBody>
                  <a:tcPr anchor="ctr"/>
                </a:tc>
                <a:tc>
                  <a:txBody>
                    <a:bodyPr/>
                    <a:lstStyle/>
                    <a:p>
                      <a:r>
                        <a:rPr kumimoji="1" lang="ja-JP" altLang="en-US" sz="1400" dirty="0">
                          <a:solidFill>
                            <a:schemeClr val="tx1"/>
                          </a:solidFill>
                        </a:rPr>
                        <a:t>編集処理の確認</a:t>
                      </a:r>
                      <a:endParaRPr kumimoji="1" lang="ja-JP" altLang="en-US" sz="1400" dirty="0">
                        <a:solidFill>
                          <a:schemeClr val="tx1"/>
                        </a:solidFill>
                        <a:latin typeface="+mn-lt"/>
                      </a:endParaRPr>
                    </a:p>
                  </a:txBody>
                  <a:tcPr anchor="ctr"/>
                </a:tc>
                <a:tc>
                  <a:txBody>
                    <a:bodyPr/>
                    <a:lstStyle/>
                    <a:p>
                      <a:r>
                        <a:rPr kumimoji="1" lang="ja-JP" altLang="en-US" sz="1400" dirty="0">
                          <a:solidFill>
                            <a:schemeClr val="tx1"/>
                          </a:solidFill>
                        </a:rPr>
                        <a:t>インプットデータの内容が印字されていること</a:t>
                      </a:r>
                      <a:endParaRPr kumimoji="1" lang="en-US" altLang="ja-JP" sz="1400" dirty="0">
                        <a:solidFill>
                          <a:schemeClr val="tx1"/>
                        </a:solidFill>
                      </a:endParaRPr>
                    </a:p>
                  </a:txBody>
                  <a:tcPr anchor="ctr"/>
                </a:tc>
                <a:extLst>
                  <a:ext uri="{0D108BD9-81ED-4DB2-BD59-A6C34878D82A}">
                    <a16:rowId xmlns:a16="http://schemas.microsoft.com/office/drawing/2014/main" val="4164837359"/>
                  </a:ext>
                </a:extLst>
              </a:tr>
              <a:tr h="385982">
                <a:tc>
                  <a:txBody>
                    <a:bodyPr/>
                    <a:lstStyle/>
                    <a:p>
                      <a:r>
                        <a:rPr kumimoji="1" lang="ja-JP" altLang="en-US" sz="1400" dirty="0">
                          <a:solidFill>
                            <a:schemeClr val="tx1"/>
                          </a:solidFill>
                        </a:rPr>
                        <a:t>メール</a:t>
                      </a:r>
                      <a:endParaRPr kumimoji="1" lang="ja-JP" altLang="en-US" sz="1400" dirty="0">
                        <a:solidFill>
                          <a:schemeClr val="tx1"/>
                        </a:solidFill>
                        <a:latin typeface="+mn-lt"/>
                      </a:endParaRPr>
                    </a:p>
                  </a:txBody>
                  <a:tcPr anchor="ctr"/>
                </a:tc>
                <a:tc>
                  <a:txBody>
                    <a:bodyPr/>
                    <a:lstStyle/>
                    <a:p>
                      <a:r>
                        <a:rPr kumimoji="1" lang="ja-JP" altLang="en-US" sz="1400" dirty="0">
                          <a:solidFill>
                            <a:schemeClr val="tx1"/>
                          </a:solidFill>
                        </a:rPr>
                        <a:t>メール送信</a:t>
                      </a:r>
                      <a:endParaRPr kumimoji="1" lang="ja-JP" altLang="en-US" sz="1400" dirty="0">
                        <a:solidFill>
                          <a:schemeClr val="tx1"/>
                        </a:solidFill>
                        <a:latin typeface="+mn-lt"/>
                      </a:endParaRPr>
                    </a:p>
                  </a:txBody>
                  <a:tcPr anchor="ctr"/>
                </a:tc>
                <a:tc>
                  <a:txBody>
                    <a:bodyPr/>
                    <a:lstStyle/>
                    <a:p>
                      <a:r>
                        <a:rPr kumimoji="1" lang="ja-JP" altLang="en-US" sz="1400" dirty="0">
                          <a:solidFill>
                            <a:schemeClr val="tx1"/>
                          </a:solidFill>
                        </a:rPr>
                        <a:t>ダイレクトメール、フォローメール、管理機能メールが送信され、テスト設計書の期待値通りであること</a:t>
                      </a:r>
                      <a:endParaRPr kumimoji="1" lang="ja-JP" altLang="en-US" sz="1400" dirty="0">
                        <a:solidFill>
                          <a:schemeClr val="tx1"/>
                        </a:solidFill>
                        <a:latin typeface="+mn-lt"/>
                      </a:endParaRPr>
                    </a:p>
                  </a:txBody>
                  <a:tcPr anchor="ctr"/>
                </a:tc>
                <a:extLst>
                  <a:ext uri="{0D108BD9-81ED-4DB2-BD59-A6C34878D82A}">
                    <a16:rowId xmlns:a16="http://schemas.microsoft.com/office/drawing/2014/main" val="436755033"/>
                  </a:ext>
                </a:extLst>
              </a:tr>
            </a:tbl>
          </a:graphicData>
        </a:graphic>
      </p:graphicFrame>
      <p:sp>
        <p:nvSpPr>
          <p:cNvPr id="7" name="タイトル 1">
            <a:extLst>
              <a:ext uri="{FF2B5EF4-FFF2-40B4-BE49-F238E27FC236}">
                <a16:creationId xmlns:a16="http://schemas.microsoft.com/office/drawing/2014/main" id="{A5279666-78B1-5340-A60B-099380DE7BC0}"/>
              </a:ext>
            </a:extLst>
          </p:cNvPr>
          <p:cNvSpPr txBox="1">
            <a:spLocks/>
          </p:cNvSpPr>
          <p:nvPr/>
        </p:nvSpPr>
        <p:spPr>
          <a:xfrm>
            <a:off x="356225" y="182220"/>
            <a:ext cx="11512844" cy="515111"/>
          </a:xfrm>
          <a:prstGeom prst="rect">
            <a:avLst/>
          </a:prstGeom>
        </p:spPr>
        <p:txBody>
          <a:bodyPr vert="horz" lIns="0" tIns="45720" rIns="144000" bIns="45720" rtlCol="0" anchor="ctr">
            <a:normAutofit/>
          </a:bodyPr>
          <a:lstStyle>
            <a:lvl1pPr algn="l" defTabSz="914400" rtl="0" eaLnBrk="1" latinLnBrk="0" hangingPunct="1">
              <a:lnSpc>
                <a:spcPct val="90000"/>
              </a:lnSpc>
              <a:spcBef>
                <a:spcPct val="0"/>
              </a:spcBef>
              <a:buNone/>
              <a:defRPr kumimoji="1" sz="3200" kern="1200">
                <a:solidFill>
                  <a:schemeClr val="tx1"/>
                </a:solidFill>
                <a:latin typeface="メイリオ" panose="020B0604030504040204" pitchFamily="50" charset="-128"/>
                <a:ea typeface="メイリオ" panose="020B0604030504040204" pitchFamily="50" charset="-128"/>
                <a:cs typeface="+mj-cs"/>
              </a:defRPr>
            </a:lvl1pPr>
          </a:lstStyle>
          <a:p>
            <a:r>
              <a:rPr lang="ja-JP" altLang="en-US" sz="2800">
                <a:ea typeface="メイリオ"/>
              </a:rPr>
              <a:t>５</a:t>
            </a:r>
            <a:r>
              <a:rPr lang="en-US" altLang="ja-JP" sz="2800">
                <a:ea typeface="メイリオ"/>
              </a:rPr>
              <a:t>.</a:t>
            </a:r>
            <a:r>
              <a:rPr lang="ja-JP" altLang="en-US" sz="2800">
                <a:ea typeface="メイリオ"/>
              </a:rPr>
              <a:t>テスト観点</a:t>
            </a:r>
            <a:endParaRPr lang="ja-JP" altLang="en-US" sz="2800" dirty="0">
              <a:latin typeface="+mn-lt"/>
              <a:ea typeface="メイリオ"/>
            </a:endParaRPr>
          </a:p>
        </p:txBody>
      </p:sp>
      <p:sp>
        <p:nvSpPr>
          <p:cNvPr id="2" name="コンテンツ プレースホルダー 4">
            <a:extLst>
              <a:ext uri="{FF2B5EF4-FFF2-40B4-BE49-F238E27FC236}">
                <a16:creationId xmlns:a16="http://schemas.microsoft.com/office/drawing/2014/main" id="{07496FC5-F0F7-4DF8-B0BB-3FD8EF4A1D59}"/>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5.1 </a:t>
            </a:r>
            <a:r>
              <a:rPr lang="ja-JP" altLang="en-US" sz="1800" b="1" dirty="0"/>
              <a:t>テスト観点</a:t>
            </a:r>
            <a:endParaRPr lang="en-US" altLang="ja-JP" sz="1800" b="1" dirty="0"/>
          </a:p>
        </p:txBody>
      </p:sp>
      <p:sp>
        <p:nvSpPr>
          <p:cNvPr id="8" name="吹き出し: 折線 7">
            <a:extLst>
              <a:ext uri="{FF2B5EF4-FFF2-40B4-BE49-F238E27FC236}">
                <a16:creationId xmlns:a16="http://schemas.microsoft.com/office/drawing/2014/main" id="{5B259BEB-5FBA-4302-95B5-A91B4650C725}"/>
              </a:ext>
            </a:extLst>
          </p:cNvPr>
          <p:cNvSpPr/>
          <p:nvPr/>
        </p:nvSpPr>
        <p:spPr>
          <a:xfrm>
            <a:off x="3297936" y="232807"/>
            <a:ext cx="2798064" cy="656805"/>
          </a:xfrm>
          <a:prstGeom prst="borderCallout2">
            <a:avLst>
              <a:gd name="adj1" fmla="val 18750"/>
              <a:gd name="adj2" fmla="val -8333"/>
              <a:gd name="adj3" fmla="val 18750"/>
              <a:gd name="adj4" fmla="val -16667"/>
              <a:gd name="adj5" fmla="val 298201"/>
              <a:gd name="adj6" fmla="val -7411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細かいですが</a:t>
            </a:r>
            <a:endParaRPr lang="en-US" altLang="ja-JP" sz="1100" dirty="0">
              <a:solidFill>
                <a:srgbClr val="FF0000"/>
              </a:solidFill>
            </a:endParaRPr>
          </a:p>
          <a:p>
            <a:r>
              <a:rPr lang="ja-JP" altLang="en-US" sz="1100" dirty="0">
                <a:solidFill>
                  <a:srgbClr val="FF0000"/>
                </a:solidFill>
              </a:rPr>
              <a:t>新規顧客マイページ　→</a:t>
            </a:r>
            <a:r>
              <a:rPr lang="en-US" altLang="ja-JP" sz="1100" dirty="0">
                <a:solidFill>
                  <a:srgbClr val="FF0000"/>
                </a:solidFill>
              </a:rPr>
              <a:t>Web</a:t>
            </a:r>
            <a:r>
              <a:rPr lang="ja-JP" altLang="en-US" sz="1100" dirty="0">
                <a:solidFill>
                  <a:srgbClr val="FF0000"/>
                </a:solidFill>
              </a:rPr>
              <a:t>申込み専用ページ</a:t>
            </a:r>
            <a:endParaRPr lang="en-US" altLang="ja-JP" sz="1100" dirty="0">
              <a:solidFill>
                <a:srgbClr val="FF0000"/>
              </a:solidFill>
            </a:endParaRPr>
          </a:p>
        </p:txBody>
      </p:sp>
      <p:sp>
        <p:nvSpPr>
          <p:cNvPr id="9" name="吹き出し: 折線 8">
            <a:extLst>
              <a:ext uri="{FF2B5EF4-FFF2-40B4-BE49-F238E27FC236}">
                <a16:creationId xmlns:a16="http://schemas.microsoft.com/office/drawing/2014/main" id="{2B1F6236-3F91-4276-B243-38691F012089}"/>
              </a:ext>
            </a:extLst>
          </p:cNvPr>
          <p:cNvSpPr/>
          <p:nvPr/>
        </p:nvSpPr>
        <p:spPr>
          <a:xfrm>
            <a:off x="6745949" y="95275"/>
            <a:ext cx="4605528" cy="1016910"/>
          </a:xfrm>
          <a:prstGeom prst="borderCallout2">
            <a:avLst>
              <a:gd name="adj1" fmla="val 18750"/>
              <a:gd name="adj2" fmla="val -8333"/>
              <a:gd name="adj3" fmla="val 18750"/>
              <a:gd name="adj4" fmla="val -16667"/>
              <a:gd name="adj5" fmla="val 221859"/>
              <a:gd name="adj6" fmla="val -2090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シナリオベースで検証するものと、外部サービスとの</a:t>
            </a:r>
            <a:r>
              <a:rPr lang="en-US" altLang="ja-JP" sz="1100" dirty="0">
                <a:solidFill>
                  <a:srgbClr val="FF0000"/>
                </a:solidFill>
              </a:rPr>
              <a:t>IF</a:t>
            </a:r>
            <a:r>
              <a:rPr lang="ja-JP" altLang="en-US" sz="1100" dirty="0">
                <a:solidFill>
                  <a:srgbClr val="FF0000"/>
                </a:solidFill>
              </a:rPr>
              <a:t>パターン網羅検証を構えてください。</a:t>
            </a:r>
            <a:endParaRPr lang="en-US" altLang="ja-JP" sz="1100" dirty="0">
              <a:solidFill>
                <a:srgbClr val="FF0000"/>
              </a:solidFill>
            </a:endParaRPr>
          </a:p>
          <a:p>
            <a:r>
              <a:rPr lang="ja-JP" altLang="en-US" sz="1100" dirty="0">
                <a:solidFill>
                  <a:srgbClr val="FF0000"/>
                </a:solidFill>
              </a:rPr>
              <a:t>詳細はテストケース策定時に考慮いただければよいですが、</a:t>
            </a:r>
            <a:r>
              <a:rPr lang="en-US" altLang="ja-JP" sz="1100" dirty="0">
                <a:solidFill>
                  <a:srgbClr val="FF0000"/>
                </a:solidFill>
              </a:rPr>
              <a:t>AURA</a:t>
            </a:r>
            <a:r>
              <a:rPr lang="ja-JP" altLang="en-US" sz="1100" dirty="0">
                <a:solidFill>
                  <a:srgbClr val="FF0000"/>
                </a:solidFill>
              </a:rPr>
              <a:t>、</a:t>
            </a:r>
            <a:r>
              <a:rPr lang="en-US" altLang="ja-JP" sz="1100" dirty="0">
                <a:solidFill>
                  <a:srgbClr val="FF0000"/>
                </a:solidFill>
              </a:rPr>
              <a:t>SBPS</a:t>
            </a:r>
            <a:r>
              <a:rPr lang="ja-JP" altLang="en-US" sz="1100" dirty="0">
                <a:solidFill>
                  <a:srgbClr val="FF0000"/>
                </a:solidFill>
              </a:rPr>
              <a:t>、本人確認</a:t>
            </a:r>
            <a:r>
              <a:rPr lang="en-US" altLang="ja-JP" sz="1100" dirty="0">
                <a:solidFill>
                  <a:srgbClr val="FF0000"/>
                </a:solidFill>
              </a:rPr>
              <a:t>API</a:t>
            </a:r>
            <a:r>
              <a:rPr lang="ja-JP" altLang="en-US" sz="1100" dirty="0">
                <a:solidFill>
                  <a:srgbClr val="FF0000"/>
                </a:solidFill>
              </a:rPr>
              <a:t>は</a:t>
            </a:r>
            <a:r>
              <a:rPr lang="en-US" altLang="ja-JP" sz="1100" dirty="0">
                <a:solidFill>
                  <a:srgbClr val="FF0000"/>
                </a:solidFill>
              </a:rPr>
              <a:t>IF</a:t>
            </a:r>
            <a:r>
              <a:rPr lang="ja-JP" altLang="en-US" sz="1100" dirty="0">
                <a:solidFill>
                  <a:srgbClr val="FF0000"/>
                </a:solidFill>
              </a:rPr>
              <a:t>パターン意識してケース設定いただきたいです。</a:t>
            </a:r>
            <a:endParaRPr lang="en-US" altLang="ja-JP" sz="1100" dirty="0">
              <a:solidFill>
                <a:srgbClr val="FF0000"/>
              </a:solidFill>
            </a:endParaRPr>
          </a:p>
        </p:txBody>
      </p:sp>
      <p:sp>
        <p:nvSpPr>
          <p:cNvPr id="10" name="吹き出し: 折線 9">
            <a:extLst>
              <a:ext uri="{FF2B5EF4-FFF2-40B4-BE49-F238E27FC236}">
                <a16:creationId xmlns:a16="http://schemas.microsoft.com/office/drawing/2014/main" id="{29607C7C-B734-4464-B1AA-5B4457DB8FDC}"/>
              </a:ext>
            </a:extLst>
          </p:cNvPr>
          <p:cNvSpPr/>
          <p:nvPr/>
        </p:nvSpPr>
        <p:spPr>
          <a:xfrm>
            <a:off x="7252395" y="6103881"/>
            <a:ext cx="4605528" cy="658843"/>
          </a:xfrm>
          <a:prstGeom prst="borderCallout2">
            <a:avLst>
              <a:gd name="adj1" fmla="val 18750"/>
              <a:gd name="adj2" fmla="val -8333"/>
              <a:gd name="adj3" fmla="val -32504"/>
              <a:gd name="adj4" fmla="val -585"/>
              <a:gd name="adj5" fmla="val -121770"/>
              <a:gd name="adj6" fmla="val -1058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帳票は重要機能ですので、プラン内容や査定結果等のパターンを十分にテストするようにしてください。（具体ケースは仕様書レビューで確認します）</a:t>
            </a:r>
            <a:endParaRPr lang="en-US" altLang="ja-JP" sz="1100" dirty="0">
              <a:solidFill>
                <a:srgbClr val="FF0000"/>
              </a:solidFill>
            </a:endParaRPr>
          </a:p>
        </p:txBody>
      </p:sp>
      <p:sp>
        <p:nvSpPr>
          <p:cNvPr id="12" name="吹き出し: 折線 11">
            <a:extLst>
              <a:ext uri="{FF2B5EF4-FFF2-40B4-BE49-F238E27FC236}">
                <a16:creationId xmlns:a16="http://schemas.microsoft.com/office/drawing/2014/main" id="{025CF457-9732-48A8-A228-E56C80CF4689}"/>
              </a:ext>
            </a:extLst>
          </p:cNvPr>
          <p:cNvSpPr/>
          <p:nvPr/>
        </p:nvSpPr>
        <p:spPr>
          <a:xfrm>
            <a:off x="574227" y="6033385"/>
            <a:ext cx="4605528" cy="658843"/>
          </a:xfrm>
          <a:prstGeom prst="borderCallout2">
            <a:avLst>
              <a:gd name="adj1" fmla="val 18750"/>
              <a:gd name="adj2" fmla="val -8333"/>
              <a:gd name="adj3" fmla="val -32504"/>
              <a:gd name="adj4" fmla="val -585"/>
              <a:gd name="adj5" fmla="val -121770"/>
              <a:gd name="adj6" fmla="val -1058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100" dirty="0" err="1">
                <a:solidFill>
                  <a:srgbClr val="FF0000"/>
                </a:solidFill>
              </a:rPr>
              <a:t>Ita</a:t>
            </a:r>
            <a:r>
              <a:rPr lang="ja-JP" altLang="en-US" sz="1100" dirty="0">
                <a:solidFill>
                  <a:srgbClr val="FF0000"/>
                </a:solidFill>
              </a:rPr>
              <a:t>で未実施の</a:t>
            </a:r>
            <a:r>
              <a:rPr lang="en-US" altLang="ja-JP" sz="1100" dirty="0">
                <a:solidFill>
                  <a:srgbClr val="FF0000"/>
                </a:solidFill>
              </a:rPr>
              <a:t>OS</a:t>
            </a:r>
            <a:r>
              <a:rPr lang="ja-JP" altLang="en-US" sz="1100" dirty="0">
                <a:solidFill>
                  <a:srgbClr val="FF0000"/>
                </a:solidFill>
              </a:rPr>
              <a:t>・ブラウザ検証の件も記載ください</a:t>
            </a:r>
            <a:endParaRPr lang="en-US" altLang="ja-JP" sz="1100" dirty="0">
              <a:solidFill>
                <a:srgbClr val="FF0000"/>
              </a:solidFill>
            </a:endParaRPr>
          </a:p>
        </p:txBody>
      </p:sp>
    </p:spTree>
    <p:extLst>
      <p:ext uri="{BB962C8B-B14F-4D97-AF65-F5344CB8AC3E}">
        <p14:creationId xmlns:p14="http://schemas.microsoft.com/office/powerpoint/2010/main" val="275697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a:bodyPr>
          <a:lstStyle/>
          <a:p>
            <a:r>
              <a:rPr lang="ja-JP" altLang="en-US" sz="2800" dirty="0">
                <a:latin typeface="メイリオ"/>
                <a:ea typeface="メイリオ"/>
              </a:rPr>
              <a:t>６</a:t>
            </a:r>
            <a:r>
              <a:rPr kumimoji="1" lang="en-US" altLang="ja-JP" sz="2800" dirty="0">
                <a:latin typeface="メイリオ"/>
                <a:ea typeface="メイリオ"/>
              </a:rPr>
              <a:t>.</a:t>
            </a:r>
            <a:r>
              <a:rPr lang="en-US" altLang="ja-JP" sz="2800" dirty="0">
                <a:latin typeface="メイリオ"/>
                <a:ea typeface="メイリオ"/>
              </a:rPr>
              <a:t>テスト方法</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11</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6.1 </a:t>
            </a:r>
            <a:r>
              <a:rPr lang="ja-JP" altLang="en-US" sz="1800" b="1" dirty="0">
                <a:ea typeface="+mn-lt"/>
                <a:cs typeface="+mn-lt"/>
              </a:rPr>
              <a:t>機能間結合テストの検証方法</a:t>
            </a:r>
            <a:endParaRPr lang="ja-JP" altLang="en-US" sz="1800" b="1" dirty="0"/>
          </a:p>
          <a:p>
            <a:pPr marL="594900" indent="-342900">
              <a:lnSpc>
                <a:spcPts val="2800"/>
              </a:lnSpc>
              <a:spcBef>
                <a:spcPts val="0"/>
              </a:spcBef>
              <a:buFont typeface="Wingdings" pitchFamily="2" charset="2"/>
              <a:buChar char="u"/>
            </a:pPr>
            <a:r>
              <a:rPr lang="en-US" altLang="ja-JP" sz="1400" dirty="0" err="1">
                <a:latin typeface="Meiryo"/>
                <a:ea typeface="Meiryo"/>
                <a:cs typeface="+mn-lt"/>
              </a:rPr>
              <a:t>ITa</a:t>
            </a:r>
            <a:r>
              <a:rPr lang="ja-JP" altLang="en-US" sz="1400" dirty="0">
                <a:latin typeface="Meiryo"/>
                <a:ea typeface="Meiryo"/>
                <a:cs typeface="+mn-lt"/>
              </a:rPr>
              <a:t>実施済みのモジュール、資源を結合して、業務フローに沿ったシナリオを作成し、出力物の妥当性、連結システムへのインターフェースファイルの内容の妥当性を検証する。</a:t>
            </a:r>
            <a:endParaRPr lang="en-US" altLang="ja-JP" sz="1400" dirty="0">
              <a:latin typeface="Meiryo"/>
              <a:ea typeface="Meiryo"/>
              <a:cs typeface="+mn-lt"/>
            </a:endParaRPr>
          </a:p>
          <a:p>
            <a:pPr marL="594900" indent="-342900">
              <a:lnSpc>
                <a:spcPts val="2800"/>
              </a:lnSpc>
              <a:spcBef>
                <a:spcPts val="0"/>
              </a:spcBef>
              <a:buFont typeface="Wingdings" pitchFamily="2" charset="2"/>
              <a:buChar char="u"/>
            </a:pPr>
            <a:endParaRPr lang="en-US" sz="1400" dirty="0">
              <a:latin typeface="Meiryo"/>
              <a:ea typeface="Meiryo"/>
              <a:cs typeface="+mn-lt"/>
            </a:endParaRPr>
          </a:p>
          <a:p>
            <a:pPr marL="594900" indent="-342900">
              <a:lnSpc>
                <a:spcPts val="2800"/>
              </a:lnSpc>
              <a:spcBef>
                <a:spcPts val="0"/>
              </a:spcBef>
              <a:buFont typeface="Wingdings" pitchFamily="2" charset="2"/>
              <a:buChar char="u"/>
            </a:pPr>
            <a:r>
              <a:rPr lang="ja-JP" altLang="en-US" sz="1400" dirty="0">
                <a:latin typeface="Meiryo"/>
                <a:ea typeface="Meiryo"/>
                <a:cs typeface="+mn-lt"/>
              </a:rPr>
              <a:t>テストシナリオは、「</a:t>
            </a:r>
            <a:r>
              <a:rPr lang="en-US" altLang="ja-JP" sz="1400" dirty="0">
                <a:latin typeface="Meiryo"/>
                <a:ea typeface="Meiryo"/>
                <a:cs typeface="+mn-lt"/>
              </a:rPr>
              <a:t>Web</a:t>
            </a:r>
            <a:r>
              <a:rPr lang="ja-JP" altLang="en-US" sz="1400" dirty="0">
                <a:latin typeface="Meiryo"/>
                <a:ea typeface="Meiryo"/>
                <a:cs typeface="+mn-lt"/>
              </a:rPr>
              <a:t>ダイレクトフロー</a:t>
            </a:r>
            <a:r>
              <a:rPr lang="en-US" altLang="ja-JP" sz="1400" dirty="0">
                <a:latin typeface="Meiryo"/>
                <a:ea typeface="Meiryo"/>
                <a:cs typeface="+mn-lt"/>
              </a:rPr>
              <a:t>.xlsx</a:t>
            </a:r>
            <a:r>
              <a:rPr lang="ja-JP" altLang="en-US" sz="1400" dirty="0">
                <a:latin typeface="Meiryo"/>
                <a:ea typeface="Meiryo"/>
                <a:cs typeface="+mn-lt"/>
              </a:rPr>
              <a:t>」を参考に作成する。各画面間の遷移、出力物の印字内容妥当性確認、送受信データの内容確認、外部システムとの連結機能の動作について確認する。</a:t>
            </a:r>
            <a:endParaRPr lang="en-US" altLang="ja-JP" sz="1400" dirty="0">
              <a:latin typeface="Meiryo"/>
              <a:ea typeface="Meiryo"/>
              <a:cs typeface="+mn-lt"/>
            </a:endParaRPr>
          </a:p>
        </p:txBody>
      </p:sp>
      <p:sp>
        <p:nvSpPr>
          <p:cNvPr id="6" name="吹き出し: 折線 5">
            <a:extLst>
              <a:ext uri="{FF2B5EF4-FFF2-40B4-BE49-F238E27FC236}">
                <a16:creationId xmlns:a16="http://schemas.microsoft.com/office/drawing/2014/main" id="{E50B7B5B-16F4-444D-9514-0E33DE988D85}"/>
              </a:ext>
            </a:extLst>
          </p:cNvPr>
          <p:cNvSpPr/>
          <p:nvPr/>
        </p:nvSpPr>
        <p:spPr>
          <a:xfrm>
            <a:off x="985707" y="4122289"/>
            <a:ext cx="4605528" cy="658843"/>
          </a:xfrm>
          <a:prstGeom prst="borderCallout2">
            <a:avLst>
              <a:gd name="adj1" fmla="val 18750"/>
              <a:gd name="adj2" fmla="val -8333"/>
              <a:gd name="adj3" fmla="val -32504"/>
              <a:gd name="adj4" fmla="val -585"/>
              <a:gd name="adj5" fmla="val -121770"/>
              <a:gd name="adj6" fmla="val -1058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細かい部分なので、計画書への反映はお任せしますが、検証者と再査者のような役割を定義して、検証結果の正当性を担保できる検証方法を定義していただきたいです</a:t>
            </a:r>
            <a:endParaRPr lang="en-US" altLang="ja-JP" sz="1100" dirty="0">
              <a:solidFill>
                <a:srgbClr val="FF0000"/>
              </a:solidFill>
            </a:endParaRPr>
          </a:p>
        </p:txBody>
      </p:sp>
    </p:spTree>
    <p:extLst>
      <p:ext uri="{BB962C8B-B14F-4D97-AF65-F5344CB8AC3E}">
        <p14:creationId xmlns:p14="http://schemas.microsoft.com/office/powerpoint/2010/main" val="325823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4">
            <a:extLst>
              <a:ext uri="{FF2B5EF4-FFF2-40B4-BE49-F238E27FC236}">
                <a16:creationId xmlns:a16="http://schemas.microsoft.com/office/drawing/2014/main" id="{B89EFD23-0C91-D845-B611-DD27C0855156}"/>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7.1 </a:t>
            </a:r>
            <a:r>
              <a:rPr lang="ja-JP" altLang="en-US" sz="1800" b="1" dirty="0"/>
              <a:t>各工程別開始基準</a:t>
            </a:r>
            <a:endParaRPr lang="en-US" altLang="ja-JP" sz="1800" b="1" dirty="0"/>
          </a:p>
          <a:p>
            <a:pPr marL="0" indent="0">
              <a:lnSpc>
                <a:spcPts val="2800"/>
              </a:lnSpc>
              <a:buNone/>
            </a:pPr>
            <a:endParaRPr lang="en-US" altLang="ja-JP" sz="1800" b="1" dirty="0"/>
          </a:p>
          <a:p>
            <a:pPr marL="0" indent="0">
              <a:lnSpc>
                <a:spcPts val="2800"/>
              </a:lnSpc>
              <a:buNone/>
            </a:pPr>
            <a:endParaRPr lang="en-US" altLang="ja-JP" sz="1800" b="1" dirty="0"/>
          </a:p>
          <a:p>
            <a:pPr marL="0" indent="0">
              <a:lnSpc>
                <a:spcPts val="2800"/>
              </a:lnSpc>
              <a:buNone/>
            </a:pPr>
            <a:endParaRPr lang="en-US" altLang="ja-JP" sz="1800" b="1" dirty="0"/>
          </a:p>
          <a:p>
            <a:pPr marL="0" indent="0">
              <a:lnSpc>
                <a:spcPts val="2800"/>
              </a:lnSpc>
              <a:buNone/>
            </a:pPr>
            <a:endParaRPr lang="en-US" altLang="ja-JP" sz="1800" b="1" dirty="0"/>
          </a:p>
          <a:p>
            <a:pPr marL="0" indent="0">
              <a:lnSpc>
                <a:spcPts val="2800"/>
              </a:lnSpc>
              <a:buNone/>
            </a:pPr>
            <a:r>
              <a:rPr lang="en-US" altLang="ja-JP" sz="1800" b="1" dirty="0"/>
              <a:t>7.2 </a:t>
            </a:r>
            <a:r>
              <a:rPr lang="ja-JP" altLang="en-US" sz="1800" b="1" dirty="0"/>
              <a:t>各工程別終了基準</a:t>
            </a:r>
          </a:p>
        </p:txBody>
      </p:sp>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ja-JP" altLang="en-US" sz="2800">
                <a:ea typeface="メイリオ"/>
              </a:rPr>
              <a:t>７</a:t>
            </a:r>
            <a:r>
              <a:rPr lang="en-US" altLang="ja-JP" sz="2800" dirty="0">
                <a:ea typeface="メイリオ"/>
              </a:rPr>
              <a:t>.</a:t>
            </a:r>
            <a:r>
              <a:rPr lang="ja-JP" altLang="en-US" sz="2800">
                <a:ea typeface="メイリオ"/>
              </a:rPr>
              <a:t>各工程別開始</a:t>
            </a:r>
            <a:r>
              <a:rPr lang="en-US" altLang="ja-JP" sz="2800" dirty="0">
                <a:ea typeface="メイリオ"/>
              </a:rPr>
              <a:t>/</a:t>
            </a:r>
            <a:r>
              <a:rPr lang="ja-JP" altLang="en-US" sz="2800">
                <a:ea typeface="メイリオ"/>
              </a:rPr>
              <a:t>終了基準</a:t>
            </a:r>
            <a:endParaRPr kumimoji="1"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12</a:t>
            </a:fld>
            <a:endParaRPr lang="ja-JP" altLang="en-US"/>
          </a:p>
        </p:txBody>
      </p:sp>
      <p:graphicFrame>
        <p:nvGraphicFramePr>
          <p:cNvPr id="7" name="表 6">
            <a:extLst>
              <a:ext uri="{FF2B5EF4-FFF2-40B4-BE49-F238E27FC236}">
                <a16:creationId xmlns:a16="http://schemas.microsoft.com/office/drawing/2014/main" id="{A09DE536-CC37-499B-98AA-77560ABB6EAF}"/>
              </a:ext>
            </a:extLst>
          </p:cNvPr>
          <p:cNvGraphicFramePr>
            <a:graphicFrameLocks noGrp="1"/>
          </p:cNvGraphicFramePr>
          <p:nvPr>
            <p:extLst>
              <p:ext uri="{D42A27DB-BD31-4B8C-83A1-F6EECF244321}">
                <p14:modId xmlns:p14="http://schemas.microsoft.com/office/powerpoint/2010/main" val="3854862060"/>
              </p:ext>
            </p:extLst>
          </p:nvPr>
        </p:nvGraphicFramePr>
        <p:xfrm>
          <a:off x="356226" y="1252239"/>
          <a:ext cx="11512844" cy="2081016"/>
        </p:xfrm>
        <a:graphic>
          <a:graphicData uri="http://schemas.openxmlformats.org/drawingml/2006/table">
            <a:tbl>
              <a:tblPr firstRow="1" bandRow="1">
                <a:tableStyleId>{5C22544A-7EE6-4342-B048-85BDC9FD1C3A}</a:tableStyleId>
              </a:tblPr>
              <a:tblGrid>
                <a:gridCol w="2196474">
                  <a:extLst>
                    <a:ext uri="{9D8B030D-6E8A-4147-A177-3AD203B41FA5}">
                      <a16:colId xmlns:a16="http://schemas.microsoft.com/office/drawing/2014/main" val="720633367"/>
                    </a:ext>
                  </a:extLst>
                </a:gridCol>
                <a:gridCol w="9316370">
                  <a:extLst>
                    <a:ext uri="{9D8B030D-6E8A-4147-A177-3AD203B41FA5}">
                      <a16:colId xmlns:a16="http://schemas.microsoft.com/office/drawing/2014/main" val="1610136181"/>
                    </a:ext>
                  </a:extLst>
                </a:gridCol>
              </a:tblGrid>
              <a:tr h="460496">
                <a:tc>
                  <a:txBody>
                    <a:bodyPr/>
                    <a:lstStyle/>
                    <a:p>
                      <a:pPr algn="ctr"/>
                      <a:r>
                        <a:rPr kumimoji="1" lang="ja-JP" altLang="en-US" sz="1400"/>
                        <a:t>工程</a:t>
                      </a:r>
                      <a:endParaRPr kumimoji="1" lang="ja-JP" altLang="en-US" sz="1400" dirty="0"/>
                    </a:p>
                  </a:txBody>
                  <a:tcPr anchor="ctr"/>
                </a:tc>
                <a:tc>
                  <a:txBody>
                    <a:bodyPr/>
                    <a:lstStyle/>
                    <a:p>
                      <a:pPr algn="ctr"/>
                      <a:r>
                        <a:rPr kumimoji="1" lang="ja-JP" altLang="en-US" sz="1400" dirty="0"/>
                        <a:t>開始基準</a:t>
                      </a:r>
                    </a:p>
                  </a:txBody>
                  <a:tcPr anchor="ctr"/>
                </a:tc>
                <a:extLst>
                  <a:ext uri="{0D108BD9-81ED-4DB2-BD59-A6C34878D82A}">
                    <a16:rowId xmlns:a16="http://schemas.microsoft.com/office/drawing/2014/main" val="175336662"/>
                  </a:ext>
                </a:extLst>
              </a:tr>
              <a:tr h="370840">
                <a:tc>
                  <a:txBody>
                    <a:bodyPr/>
                    <a:lstStyle/>
                    <a:p>
                      <a:r>
                        <a:rPr lang="ja-JP" altLang="en-US" sz="1400"/>
                        <a:t>テスト計画</a:t>
                      </a:r>
                      <a:endParaRPr lang="ja-JP"/>
                    </a:p>
                  </a:txBody>
                  <a:tcPr anchor="ctr"/>
                </a:tc>
                <a:tc>
                  <a:txBody>
                    <a:bodyPr/>
                    <a:lstStyle/>
                    <a:p>
                      <a:r>
                        <a:rPr lang="ja-JP" altLang="en-US" sz="1400">
                          <a:solidFill>
                            <a:schemeClr val="tx1"/>
                          </a:solidFill>
                        </a:rPr>
                        <a:t>・プロジェクト全体の体制、役割、スケジュール、見積が合意されている</a:t>
                      </a:r>
                      <a:endParaRPr kumimoji="1" lang="en-US" altLang="ja-JP" sz="1400" dirty="0"/>
                    </a:p>
                  </a:txBody>
                  <a:tcPr anchor="ctr"/>
                </a:tc>
                <a:extLst>
                  <a:ext uri="{0D108BD9-81ED-4DB2-BD59-A6C34878D82A}">
                    <a16:rowId xmlns:a16="http://schemas.microsoft.com/office/drawing/2014/main" val="2971770266"/>
                  </a:ext>
                </a:extLst>
              </a:tr>
              <a:tr h="370839">
                <a:tc>
                  <a:txBody>
                    <a:bodyPr/>
                    <a:lstStyle/>
                    <a:p>
                      <a:pPr lvl="0">
                        <a:buNone/>
                      </a:pPr>
                      <a:r>
                        <a:rPr kumimoji="1" lang="ja-JP" altLang="en-US" sz="1400"/>
                        <a:t>テスト設計</a:t>
                      </a:r>
                    </a:p>
                  </a:txBody>
                  <a:tcPr anchor="ctr"/>
                </a:tc>
                <a:tc>
                  <a:txBody>
                    <a:bodyPr/>
                    <a:lstStyle/>
                    <a:p>
                      <a:pPr lvl="0">
                        <a:buNone/>
                      </a:pPr>
                      <a:r>
                        <a:rPr lang="en-US" sz="1400" b="0" u="none" strike="noStrike" noProof="0" dirty="0"/>
                        <a:t>・</a:t>
                      </a:r>
                      <a:r>
                        <a:rPr lang="en-US" sz="1400" b="0" u="none" strike="noStrike" noProof="0" dirty="0" err="1"/>
                        <a:t>個別テスト計画が承認されている</a:t>
                      </a:r>
                      <a:endParaRPr lang="en-US" sz="1400" b="0" u="none" strike="noStrike" noProof="0" dirty="0"/>
                    </a:p>
                    <a:p>
                      <a:pPr lvl="0">
                        <a:buNone/>
                      </a:pPr>
                      <a:r>
                        <a:rPr lang="ja-JP" altLang="en-US" sz="1400" b="0" u="none" strike="noStrike" noProof="0" dirty="0"/>
                        <a:t>・</a:t>
                      </a:r>
                      <a:r>
                        <a:rPr kumimoji="1" lang="ja-JP" altLang="ja-JP" sz="1400" kern="1200" dirty="0">
                          <a:solidFill>
                            <a:schemeClr val="tx1"/>
                          </a:solidFill>
                          <a:effectLst/>
                          <a:latin typeface="+mn-lt"/>
                          <a:ea typeface="+mn-ea"/>
                          <a:cs typeface="+mn-cs"/>
                        </a:rPr>
                        <a:t>テスト設計に必要なインプット情報が作成完了している</a:t>
                      </a:r>
                      <a:endParaRPr kumimoji="1" lang="en-US" dirty="0"/>
                    </a:p>
                  </a:txBody>
                  <a:tcPr anchor="ctr"/>
                </a:tc>
                <a:extLst>
                  <a:ext uri="{0D108BD9-81ED-4DB2-BD59-A6C34878D82A}">
                    <a16:rowId xmlns:a16="http://schemas.microsoft.com/office/drawing/2014/main" val="653538621"/>
                  </a:ext>
                </a:extLst>
              </a:tr>
              <a:tr h="370840">
                <a:tc>
                  <a:txBody>
                    <a:bodyPr/>
                    <a:lstStyle/>
                    <a:p>
                      <a:r>
                        <a:rPr kumimoji="1" lang="ja-JP" altLang="en-US" sz="1400"/>
                        <a:t>テスト実行</a:t>
                      </a:r>
                      <a:endParaRPr kumimoji="1" lang="en-US" altLang="ja-JP" sz="1400" dirty="0"/>
                    </a:p>
                  </a:txBody>
                  <a:tcPr anchor="ctr"/>
                </a:tc>
                <a:tc>
                  <a:txBody>
                    <a:bodyPr/>
                    <a:lstStyle/>
                    <a:p>
                      <a:r>
                        <a:rPr lang="ja-JP" altLang="en-US" sz="1400" dirty="0">
                          <a:solidFill>
                            <a:schemeClr val="tx1"/>
                          </a:solidFill>
                        </a:rPr>
                        <a:t>・</a:t>
                      </a:r>
                      <a:r>
                        <a:rPr lang="en-US" altLang="ja-JP" sz="1400" dirty="0" err="1">
                          <a:solidFill>
                            <a:schemeClr val="tx1"/>
                          </a:solidFill>
                        </a:rPr>
                        <a:t>ITa</a:t>
                      </a:r>
                      <a:r>
                        <a:rPr lang="ja-JP" altLang="en-US" sz="1400" dirty="0">
                          <a:solidFill>
                            <a:schemeClr val="tx1"/>
                          </a:solidFill>
                        </a:rPr>
                        <a:t>テストが完了している。または完了の目途が立ち、</a:t>
                      </a:r>
                      <a:r>
                        <a:rPr lang="en-US" altLang="ja-JP" sz="1400" dirty="0">
                          <a:solidFill>
                            <a:schemeClr val="tx1"/>
                          </a:solidFill>
                        </a:rPr>
                        <a:t>PM</a:t>
                      </a:r>
                      <a:r>
                        <a:rPr lang="ja-JP" altLang="en-US" sz="1400" dirty="0">
                          <a:solidFill>
                            <a:schemeClr val="tx1"/>
                          </a:solidFill>
                        </a:rPr>
                        <a:t>の承認を受けている。</a:t>
                      </a:r>
                      <a:endParaRPr lang="en-US" altLang="ja-JP" sz="1400" dirty="0">
                        <a:solidFill>
                          <a:schemeClr val="tx1"/>
                        </a:solidFill>
                      </a:endParaRPr>
                    </a:p>
                    <a:p>
                      <a:r>
                        <a:rPr lang="ja-JP" altLang="en-US" sz="1400" dirty="0">
                          <a:solidFill>
                            <a:schemeClr val="tx1"/>
                          </a:solidFill>
                        </a:rPr>
                        <a:t>・テスト設計が事前に完了・承認されている</a:t>
                      </a:r>
                    </a:p>
                    <a:p>
                      <a:r>
                        <a:rPr lang="ja-JP" altLang="en-US" sz="1400" dirty="0">
                          <a:solidFill>
                            <a:schemeClr val="tx1"/>
                          </a:solidFill>
                        </a:rPr>
                        <a:t>・テスト実行準備作業が完了している、または部分的に完了予定を定めてある</a:t>
                      </a:r>
                      <a:endParaRPr lang="en-US" altLang="ja-JP" sz="1400" dirty="0">
                        <a:solidFill>
                          <a:schemeClr val="tx1"/>
                        </a:solidFill>
                      </a:endParaRPr>
                    </a:p>
                  </a:txBody>
                  <a:tcPr anchor="ctr"/>
                </a:tc>
                <a:extLst>
                  <a:ext uri="{0D108BD9-81ED-4DB2-BD59-A6C34878D82A}">
                    <a16:rowId xmlns:a16="http://schemas.microsoft.com/office/drawing/2014/main" val="1279050278"/>
                  </a:ext>
                </a:extLst>
              </a:tr>
            </a:tbl>
          </a:graphicData>
        </a:graphic>
      </p:graphicFrame>
      <p:graphicFrame>
        <p:nvGraphicFramePr>
          <p:cNvPr id="8" name="表 7">
            <a:extLst>
              <a:ext uri="{FF2B5EF4-FFF2-40B4-BE49-F238E27FC236}">
                <a16:creationId xmlns:a16="http://schemas.microsoft.com/office/drawing/2014/main" id="{C4DCF8CA-1D64-9641-A9A4-FC7917FBE89F}"/>
              </a:ext>
            </a:extLst>
          </p:cNvPr>
          <p:cNvGraphicFramePr>
            <a:graphicFrameLocks noGrp="1"/>
          </p:cNvGraphicFramePr>
          <p:nvPr>
            <p:extLst>
              <p:ext uri="{D42A27DB-BD31-4B8C-83A1-F6EECF244321}">
                <p14:modId xmlns:p14="http://schemas.microsoft.com/office/powerpoint/2010/main" val="2643762667"/>
              </p:ext>
            </p:extLst>
          </p:nvPr>
        </p:nvGraphicFramePr>
        <p:xfrm>
          <a:off x="356226" y="3677940"/>
          <a:ext cx="11512844" cy="2721096"/>
        </p:xfrm>
        <a:graphic>
          <a:graphicData uri="http://schemas.openxmlformats.org/drawingml/2006/table">
            <a:tbl>
              <a:tblPr firstRow="1" bandRow="1">
                <a:tableStyleId>{5C22544A-7EE6-4342-B048-85BDC9FD1C3A}</a:tableStyleId>
              </a:tblPr>
              <a:tblGrid>
                <a:gridCol w="2196474">
                  <a:extLst>
                    <a:ext uri="{9D8B030D-6E8A-4147-A177-3AD203B41FA5}">
                      <a16:colId xmlns:a16="http://schemas.microsoft.com/office/drawing/2014/main" val="720633367"/>
                    </a:ext>
                  </a:extLst>
                </a:gridCol>
                <a:gridCol w="9316370">
                  <a:extLst>
                    <a:ext uri="{9D8B030D-6E8A-4147-A177-3AD203B41FA5}">
                      <a16:colId xmlns:a16="http://schemas.microsoft.com/office/drawing/2014/main" val="1610136181"/>
                    </a:ext>
                  </a:extLst>
                </a:gridCol>
              </a:tblGrid>
              <a:tr h="460496">
                <a:tc>
                  <a:txBody>
                    <a:bodyPr/>
                    <a:lstStyle/>
                    <a:p>
                      <a:pPr algn="ctr"/>
                      <a:r>
                        <a:rPr kumimoji="1" lang="ja-JP" altLang="en-US" sz="1400" dirty="0"/>
                        <a:t>工程</a:t>
                      </a:r>
                    </a:p>
                  </a:txBody>
                  <a:tcPr anchor="ctr"/>
                </a:tc>
                <a:tc>
                  <a:txBody>
                    <a:bodyPr/>
                    <a:lstStyle/>
                    <a:p>
                      <a:pPr algn="ctr"/>
                      <a:r>
                        <a:rPr kumimoji="1" lang="ja-JP" altLang="en-US" sz="1400" dirty="0"/>
                        <a:t>終了基準</a:t>
                      </a:r>
                    </a:p>
                  </a:txBody>
                  <a:tcPr anchor="ctr"/>
                </a:tc>
                <a:extLst>
                  <a:ext uri="{0D108BD9-81ED-4DB2-BD59-A6C34878D82A}">
                    <a16:rowId xmlns:a16="http://schemas.microsoft.com/office/drawing/2014/main" val="175336662"/>
                  </a:ext>
                </a:extLst>
              </a:tr>
              <a:tr h="370840">
                <a:tc>
                  <a:txBody>
                    <a:bodyPr/>
                    <a:lstStyle/>
                    <a:p>
                      <a:r>
                        <a:rPr lang="ja-JP" altLang="en-US" sz="1400" dirty="0"/>
                        <a:t>テスト計画</a:t>
                      </a:r>
                      <a:endParaRPr lang="ja-JP" dirty="0"/>
                    </a:p>
                  </a:txBody>
                  <a:tcPr anchor="ctr"/>
                </a:tc>
                <a:tc>
                  <a:txBody>
                    <a:bodyPr/>
                    <a:lstStyle/>
                    <a:p>
                      <a:r>
                        <a:rPr lang="ja-JP" altLang="en-US" sz="1400" dirty="0">
                          <a:solidFill>
                            <a:schemeClr val="tx1"/>
                          </a:solidFill>
                        </a:rPr>
                        <a:t>・所定の成果物が</a:t>
                      </a:r>
                      <a:r>
                        <a:rPr kumimoji="1" lang="ja-JP" altLang="ja-JP" sz="1400" kern="1200" dirty="0">
                          <a:solidFill>
                            <a:schemeClr val="tx1"/>
                          </a:solidFill>
                          <a:effectLst/>
                          <a:latin typeface="+mn-lt"/>
                          <a:ea typeface="+mn-ea"/>
                          <a:cs typeface="+mn-cs"/>
                        </a:rPr>
                        <a:t>全て揃って</a:t>
                      </a:r>
                      <a:r>
                        <a:rPr kumimoji="1" lang="ja-JP" altLang="en-US" sz="1400" kern="1200" dirty="0">
                          <a:solidFill>
                            <a:schemeClr val="tx1"/>
                          </a:solidFill>
                          <a:effectLst/>
                          <a:latin typeface="+mn-lt"/>
                          <a:ea typeface="+mn-ea"/>
                          <a:cs typeface="+mn-cs"/>
                        </a:rPr>
                        <a:t>おり、全て承認されている</a:t>
                      </a:r>
                      <a:endParaRPr kumimoji="1" lang="en-US" altLang="ja-JP" sz="14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971770266"/>
                  </a:ext>
                </a:extLst>
              </a:tr>
              <a:tr h="370839">
                <a:tc>
                  <a:txBody>
                    <a:bodyPr/>
                    <a:lstStyle/>
                    <a:p>
                      <a:pPr lvl="0">
                        <a:buNone/>
                      </a:pPr>
                      <a:r>
                        <a:rPr kumimoji="1" lang="ja-JP" altLang="en-US" sz="1400"/>
                        <a:t>テスト設計</a:t>
                      </a:r>
                    </a:p>
                  </a:txBody>
                  <a:tcPr anchor="ctr"/>
                </a:tc>
                <a:tc>
                  <a:txBody>
                    <a:bodyPr/>
                    <a:lstStyle/>
                    <a:p>
                      <a:r>
                        <a:rPr lang="ja-JP" altLang="en-US" sz="1400" dirty="0">
                          <a:solidFill>
                            <a:schemeClr val="tx1"/>
                          </a:solidFill>
                        </a:rPr>
                        <a:t>・所定の成果物が</a:t>
                      </a:r>
                      <a:r>
                        <a:rPr kumimoji="1" lang="ja-JP" altLang="ja-JP" sz="1400" kern="1200" dirty="0">
                          <a:solidFill>
                            <a:schemeClr val="tx1"/>
                          </a:solidFill>
                          <a:effectLst/>
                          <a:latin typeface="+mn-lt"/>
                          <a:ea typeface="+mn-ea"/>
                          <a:cs typeface="+mn-cs"/>
                        </a:rPr>
                        <a:t>全て揃っている</a:t>
                      </a:r>
                      <a:endParaRPr kumimoji="1" lang="en-US" altLang="ja-JP"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a:t>
                      </a:r>
                      <a:r>
                        <a:rPr kumimoji="1" lang="ja-JP" altLang="ja-JP" sz="1400" kern="1200" dirty="0">
                          <a:solidFill>
                            <a:schemeClr val="tx1"/>
                          </a:solidFill>
                          <a:effectLst/>
                          <a:latin typeface="+mn-lt"/>
                          <a:ea typeface="+mn-ea"/>
                          <a:cs typeface="+mn-cs"/>
                        </a:rPr>
                        <a:t>作成したテスト</a:t>
                      </a:r>
                      <a:r>
                        <a:rPr kumimoji="1" lang="ja-JP" altLang="en-US" sz="1400" kern="1200" dirty="0">
                          <a:solidFill>
                            <a:schemeClr val="tx1"/>
                          </a:solidFill>
                          <a:effectLst/>
                          <a:latin typeface="+mn-lt"/>
                          <a:ea typeface="+mn-ea"/>
                          <a:cs typeface="+mn-cs"/>
                        </a:rPr>
                        <a:t>仕様</a:t>
                      </a:r>
                      <a:r>
                        <a:rPr kumimoji="1" lang="ja-JP" altLang="ja-JP" sz="1400" kern="1200" dirty="0">
                          <a:solidFill>
                            <a:schemeClr val="tx1"/>
                          </a:solidFill>
                          <a:effectLst/>
                          <a:latin typeface="+mn-lt"/>
                          <a:ea typeface="+mn-ea"/>
                          <a:cs typeface="+mn-cs"/>
                        </a:rPr>
                        <a:t>が機能担当者のレビュー後、承認されている</a:t>
                      </a:r>
                      <a:endParaRPr kumimoji="1" lang="en-US" altLang="ja-JP" sz="14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653538621"/>
                  </a:ext>
                </a:extLst>
              </a:tr>
              <a:tr h="370840">
                <a:tc>
                  <a:txBody>
                    <a:bodyPr/>
                    <a:lstStyle/>
                    <a:p>
                      <a:r>
                        <a:rPr kumimoji="1" lang="ja-JP" altLang="en-US" sz="1400"/>
                        <a:t>テスト実行</a:t>
                      </a:r>
                      <a:endParaRPr kumimoji="1" lang="en-US" altLang="ja-JP"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a:t>
                      </a:r>
                      <a:r>
                        <a:rPr kumimoji="1" lang="ja-JP" altLang="ja-JP" sz="1400" kern="1200" dirty="0">
                          <a:solidFill>
                            <a:schemeClr val="tx1"/>
                          </a:solidFill>
                          <a:effectLst/>
                          <a:latin typeface="+mn-lt"/>
                          <a:ea typeface="+mn-ea"/>
                          <a:cs typeface="+mn-cs"/>
                        </a:rPr>
                        <a:t>全てのテストケースを実行し実行結果が次のいずれかに分類</a:t>
                      </a:r>
                      <a:r>
                        <a:rPr kumimoji="1" lang="ja-JP" altLang="en-US" sz="1400" kern="1200" dirty="0">
                          <a:solidFill>
                            <a:schemeClr val="tx1"/>
                          </a:solidFill>
                          <a:effectLst/>
                          <a:latin typeface="+mn-lt"/>
                          <a:ea typeface="+mn-ea"/>
                          <a:cs typeface="+mn-cs"/>
                        </a:rPr>
                        <a:t>されて</a:t>
                      </a:r>
                      <a:r>
                        <a:rPr kumimoji="1" lang="ja-JP" altLang="ja-JP" sz="1400" kern="1200" dirty="0">
                          <a:solidFill>
                            <a:schemeClr val="tx1"/>
                          </a:solidFill>
                          <a:effectLst/>
                          <a:latin typeface="+mn-lt"/>
                          <a:ea typeface="+mn-ea"/>
                          <a:cs typeface="+mn-cs"/>
                        </a:rPr>
                        <a:t>いる</a:t>
                      </a:r>
                      <a:r>
                        <a:rPr kumimoji="1" lang="en-US" altLang="ja-JP" sz="1400" kern="1200" dirty="0">
                          <a:solidFill>
                            <a:schemeClr val="tx1"/>
                          </a:solidFill>
                          <a:effectLst/>
                          <a:latin typeface="+mn-lt"/>
                          <a:ea typeface="+mn-ea"/>
                          <a:cs typeface="+mn-cs"/>
                        </a:rPr>
                        <a:t>(OK/</a:t>
                      </a:r>
                      <a:r>
                        <a:rPr kumimoji="1" lang="ja-JP" altLang="ja-JP" sz="1400" kern="1200" dirty="0">
                          <a:solidFill>
                            <a:schemeClr val="tx1"/>
                          </a:solidFill>
                          <a:effectLst/>
                          <a:latin typeface="+mn-lt"/>
                          <a:ea typeface="+mn-ea"/>
                          <a:cs typeface="+mn-cs"/>
                        </a:rPr>
                        <a:t>修正済</a:t>
                      </a:r>
                      <a:r>
                        <a:rPr kumimoji="1" lang="en-US" altLang="ja-JP" sz="1400" kern="1200" dirty="0">
                          <a:solidFill>
                            <a:schemeClr val="tx1"/>
                          </a:solidFill>
                          <a:effectLst/>
                          <a:latin typeface="+mn-lt"/>
                          <a:ea typeface="+mn-ea"/>
                          <a:cs typeface="+mn-cs"/>
                        </a:rPr>
                        <a:t>/</a:t>
                      </a:r>
                      <a:r>
                        <a:rPr kumimoji="1" lang="ja-JP" altLang="ja-JP" sz="1400" kern="1200" dirty="0">
                          <a:solidFill>
                            <a:schemeClr val="tx1"/>
                          </a:solidFill>
                          <a:effectLst/>
                          <a:latin typeface="+mn-lt"/>
                          <a:ea typeface="+mn-ea"/>
                          <a:cs typeface="+mn-cs"/>
                        </a:rPr>
                        <a:t>対象外</a:t>
                      </a:r>
                      <a:r>
                        <a:rPr kumimoji="1" lang="en-US" altLang="ja-JP" sz="1400" kern="1200" dirty="0">
                          <a:solidFill>
                            <a:schemeClr val="tx1"/>
                          </a:solidFill>
                          <a:effectLst/>
                          <a:latin typeface="+mn-lt"/>
                          <a:ea typeface="+mn-ea"/>
                          <a:cs typeface="+mn-cs"/>
                        </a:rPr>
                        <a:t>)</a:t>
                      </a:r>
                      <a:endParaRPr kumimoji="1" lang="ja-JP" altLang="ja-JP" sz="1400" kern="1200" dirty="0">
                        <a:solidFill>
                          <a:schemeClr val="tx1"/>
                        </a:solidFill>
                        <a:effectLst/>
                        <a:latin typeface="+mn-lt"/>
                        <a:ea typeface="+mn-ea"/>
                        <a:cs typeface="+mn-cs"/>
                      </a:endParaRPr>
                    </a:p>
                    <a:p>
                      <a:r>
                        <a:rPr kumimoji="1" lang="ja-JP" altLang="en-US" sz="1400" kern="1200" dirty="0">
                          <a:solidFill>
                            <a:schemeClr val="tx1"/>
                          </a:solidFill>
                          <a:effectLst/>
                          <a:latin typeface="+mn-lt"/>
                          <a:ea typeface="+mn-ea"/>
                          <a:cs typeface="+mn-cs"/>
                        </a:rPr>
                        <a:t>・障害</a:t>
                      </a:r>
                      <a:r>
                        <a:rPr kumimoji="1" lang="ja-JP" altLang="ja-JP" sz="1400" kern="1200" dirty="0">
                          <a:solidFill>
                            <a:schemeClr val="tx1"/>
                          </a:solidFill>
                          <a:effectLst/>
                          <a:latin typeface="+mn-lt"/>
                          <a:ea typeface="+mn-ea"/>
                          <a:cs typeface="+mn-cs"/>
                        </a:rPr>
                        <a:t>と認められた事象が全て改修されていること</a:t>
                      </a:r>
                      <a:r>
                        <a:rPr kumimoji="1" lang="ja-JP" altLang="en-US" sz="1400" kern="1200" dirty="0">
                          <a:solidFill>
                            <a:schemeClr val="tx1"/>
                          </a:solidFill>
                          <a:effectLst/>
                          <a:latin typeface="+mn-lt"/>
                          <a:ea typeface="+mn-ea"/>
                          <a:cs typeface="+mn-cs"/>
                        </a:rPr>
                        <a:t>。または改修の見込みがたっている</a:t>
                      </a:r>
                      <a:endParaRPr kumimoji="1" lang="en-US" altLang="ja-JP" sz="1400" kern="1200" dirty="0">
                        <a:solidFill>
                          <a:schemeClr val="tx1"/>
                        </a:solidFill>
                        <a:effectLst/>
                        <a:latin typeface="+mn-lt"/>
                        <a:ea typeface="+mn-ea"/>
                        <a:cs typeface="+mn-cs"/>
                      </a:endParaRPr>
                    </a:p>
                    <a:p>
                      <a:r>
                        <a:rPr kumimoji="1" lang="ja-JP" altLang="en-US" sz="1400" kern="1200" dirty="0">
                          <a:solidFill>
                            <a:schemeClr val="tx1"/>
                          </a:solidFill>
                          <a:effectLst/>
                          <a:latin typeface="+mn-lt"/>
                          <a:ea typeface="+mn-ea"/>
                          <a:cs typeface="+mn-cs"/>
                        </a:rPr>
                        <a:t>・</a:t>
                      </a:r>
                      <a:r>
                        <a:rPr kumimoji="1" lang="en-US" altLang="ja-JP" sz="1400" kern="1200" dirty="0">
                          <a:solidFill>
                            <a:schemeClr val="tx1"/>
                          </a:solidFill>
                          <a:effectLst/>
                          <a:latin typeface="+mn-lt"/>
                          <a:ea typeface="+mn-ea"/>
                          <a:cs typeface="+mn-cs"/>
                        </a:rPr>
                        <a:t>QA</a:t>
                      </a:r>
                      <a:r>
                        <a:rPr kumimoji="1" lang="ja-JP" altLang="en-US" sz="1400" kern="1200" dirty="0">
                          <a:solidFill>
                            <a:schemeClr val="tx1"/>
                          </a:solidFill>
                          <a:effectLst/>
                          <a:latin typeface="+mn-lt"/>
                          <a:ea typeface="+mn-ea"/>
                          <a:cs typeface="+mn-cs"/>
                        </a:rPr>
                        <a:t>表、課題表が</a:t>
                      </a:r>
                      <a:r>
                        <a:rPr kumimoji="1" lang="ja-JP" altLang="ja-JP" sz="1400" kern="1200" dirty="0">
                          <a:solidFill>
                            <a:schemeClr val="tx1"/>
                          </a:solidFill>
                          <a:effectLst/>
                          <a:latin typeface="+mn-lt"/>
                          <a:ea typeface="+mn-ea"/>
                          <a:cs typeface="+mn-cs"/>
                        </a:rPr>
                        <a:t>全て「終了」または「見送り」ステータスとなっている</a:t>
                      </a:r>
                      <a:endParaRPr kumimoji="1" lang="en-US" altLang="ja-JP" sz="1400" kern="1200" dirty="0">
                        <a:solidFill>
                          <a:schemeClr val="tx1"/>
                        </a:solidFill>
                        <a:effectLst/>
                        <a:latin typeface="+mn-lt"/>
                        <a:ea typeface="+mn-ea"/>
                        <a:cs typeface="+mn-cs"/>
                      </a:endParaRPr>
                    </a:p>
                    <a:p>
                      <a:pPr lvl="0">
                        <a:buNone/>
                      </a:pPr>
                      <a:r>
                        <a:rPr lang="ja-JP" altLang="en-US" sz="1400" dirty="0">
                          <a:solidFill>
                            <a:schemeClr val="tx1"/>
                          </a:solidFill>
                        </a:rPr>
                        <a:t>・テストケース密度、バグ発生密度について、定量・定性の観点から評価され、品質に問題ないと判断されている　　</a:t>
                      </a:r>
                      <a:endParaRPr lang="en-US" altLang="ja-JP" sz="1400" dirty="0">
                        <a:solidFill>
                          <a:schemeClr val="tx1"/>
                        </a:solidFill>
                      </a:endParaRPr>
                    </a:p>
                    <a:p>
                      <a:pPr lvl="0">
                        <a:buNone/>
                      </a:pPr>
                      <a:r>
                        <a:rPr lang="ja-JP" altLang="en-US" sz="1400" dirty="0">
                          <a:solidFill>
                            <a:schemeClr val="tx1"/>
                          </a:solidFill>
                        </a:rPr>
                        <a:t>　品質評価は</a:t>
                      </a:r>
                      <a:r>
                        <a:rPr lang="en-US" altLang="ja-JP" sz="1400" dirty="0">
                          <a:solidFill>
                            <a:schemeClr val="tx1"/>
                          </a:solidFill>
                        </a:rPr>
                        <a:t>IPA</a:t>
                      </a:r>
                      <a:r>
                        <a:rPr lang="ja-JP" altLang="en-US" sz="1400" dirty="0">
                          <a:solidFill>
                            <a:schemeClr val="tx1"/>
                          </a:solidFill>
                        </a:rPr>
                        <a:t>の指標値を使用する</a:t>
                      </a:r>
                      <a:r>
                        <a:rPr lang="en-US" altLang="ja-JP" sz="1400" dirty="0">
                          <a:solidFill>
                            <a:schemeClr val="tx1"/>
                          </a:solidFill>
                        </a:rPr>
                        <a:t>(IT</a:t>
                      </a:r>
                      <a:r>
                        <a:rPr lang="ja-JP" altLang="en-US" sz="1400" dirty="0">
                          <a:solidFill>
                            <a:schemeClr val="tx1"/>
                          </a:solidFill>
                        </a:rPr>
                        <a:t>のテストケース密度：</a:t>
                      </a:r>
                      <a:r>
                        <a:rPr lang="en-US" altLang="ja-JP" sz="1400" dirty="0">
                          <a:solidFill>
                            <a:schemeClr val="tx1"/>
                          </a:solidFill>
                        </a:rPr>
                        <a:t>57.45/KSLOC</a:t>
                      </a:r>
                      <a:r>
                        <a:rPr lang="ja-JP" altLang="en-US" sz="1400" dirty="0">
                          <a:solidFill>
                            <a:schemeClr val="tx1"/>
                          </a:solidFill>
                        </a:rPr>
                        <a:t>、障害発生密度：</a:t>
                      </a:r>
                      <a:r>
                        <a:rPr lang="en-US" altLang="ja-JP" sz="1400" dirty="0">
                          <a:solidFill>
                            <a:schemeClr val="tx1"/>
                          </a:solidFill>
                        </a:rPr>
                        <a:t>2.142/KSLOC)</a:t>
                      </a:r>
                    </a:p>
                    <a:p>
                      <a:pPr lvl="0">
                        <a:buNone/>
                      </a:pPr>
                      <a:r>
                        <a:rPr lang="ja-JP" altLang="en-US" sz="1400" dirty="0">
                          <a:solidFill>
                            <a:schemeClr val="tx1"/>
                          </a:solidFill>
                        </a:rPr>
                        <a:t>　</a:t>
                      </a:r>
                      <a:r>
                        <a:rPr lang="en-US" altLang="ja-JP" sz="1400" dirty="0">
                          <a:solidFill>
                            <a:schemeClr val="tx1"/>
                          </a:solidFill>
                        </a:rPr>
                        <a:t>※</a:t>
                      </a:r>
                      <a:r>
                        <a:rPr lang="ja-JP" altLang="en-US" sz="1400" dirty="0">
                          <a:solidFill>
                            <a:schemeClr val="tx1"/>
                          </a:solidFill>
                        </a:rPr>
                        <a:t>レンジ</a:t>
                      </a:r>
                      <a:r>
                        <a:rPr lang="en-US" altLang="ja-JP" sz="1400" dirty="0">
                          <a:solidFill>
                            <a:schemeClr val="tx1"/>
                          </a:solidFill>
                        </a:rPr>
                        <a:t>±20%</a:t>
                      </a:r>
                      <a:r>
                        <a:rPr lang="ja-JP" altLang="en-US" sz="1400" dirty="0">
                          <a:solidFill>
                            <a:schemeClr val="tx1"/>
                          </a:solidFill>
                        </a:rPr>
                        <a:t>を基準とする</a:t>
                      </a:r>
                    </a:p>
                  </a:txBody>
                  <a:tcPr anchor="ctr"/>
                </a:tc>
                <a:extLst>
                  <a:ext uri="{0D108BD9-81ED-4DB2-BD59-A6C34878D82A}">
                    <a16:rowId xmlns:a16="http://schemas.microsoft.com/office/drawing/2014/main" val="1279050278"/>
                  </a:ext>
                </a:extLst>
              </a:tr>
            </a:tbl>
          </a:graphicData>
        </a:graphic>
      </p:graphicFrame>
    </p:spTree>
    <p:extLst>
      <p:ext uri="{BB962C8B-B14F-4D97-AF65-F5344CB8AC3E}">
        <p14:creationId xmlns:p14="http://schemas.microsoft.com/office/powerpoint/2010/main" val="221686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a:bodyPr>
          <a:lstStyle/>
          <a:p>
            <a:r>
              <a:rPr kumimoji="1" lang="ja-JP" altLang="en-US" sz="2800" dirty="0">
                <a:latin typeface="メイリオ"/>
                <a:ea typeface="メイリオ"/>
              </a:rPr>
              <a:t>８</a:t>
            </a:r>
            <a:r>
              <a:rPr kumimoji="1" lang="en-US" altLang="ja-JP" sz="2800" dirty="0">
                <a:latin typeface="メイリオ"/>
                <a:ea typeface="メイリオ"/>
              </a:rPr>
              <a:t>.</a:t>
            </a:r>
            <a:r>
              <a:rPr lang="en-US" altLang="ja-JP" sz="2800" dirty="0">
                <a:latin typeface="メイリオ"/>
                <a:ea typeface="メイリオ"/>
              </a:rPr>
              <a:t>体制</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13</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8.1 </a:t>
            </a:r>
            <a:r>
              <a:rPr lang="en-US" altLang="ja-JP" sz="1800" b="1" dirty="0" err="1"/>
              <a:t>体制図</a:t>
            </a:r>
            <a:endParaRPr lang="en-US" altLang="ja-JP" sz="1800" b="1" dirty="0"/>
          </a:p>
          <a:p>
            <a:pPr marL="0" indent="0">
              <a:lnSpc>
                <a:spcPts val="2800"/>
              </a:lnSpc>
              <a:buFont typeface="Arial" panose="020B0604020202020204" pitchFamily="34" charset="0"/>
              <a:buNone/>
            </a:pPr>
            <a:r>
              <a:rPr lang="en-US" altLang="ja-JP" sz="2000" b="1" dirty="0"/>
              <a:t>　</a:t>
            </a:r>
          </a:p>
        </p:txBody>
      </p:sp>
      <p:sp>
        <p:nvSpPr>
          <p:cNvPr id="5" name="Google Shape;56;p13">
            <a:extLst>
              <a:ext uri="{FF2B5EF4-FFF2-40B4-BE49-F238E27FC236}">
                <a16:creationId xmlns:a16="http://schemas.microsoft.com/office/drawing/2014/main" id="{197B79B7-07AB-47ED-8AA8-E8E356AA442E}"/>
              </a:ext>
            </a:extLst>
          </p:cNvPr>
          <p:cNvSpPr/>
          <p:nvPr/>
        </p:nvSpPr>
        <p:spPr>
          <a:xfrm>
            <a:off x="850016" y="1425543"/>
            <a:ext cx="2369732" cy="1346787"/>
          </a:xfrm>
          <a:prstGeom prst="roundRect">
            <a:avLst>
              <a:gd name="adj" fmla="val 8687"/>
            </a:avLst>
          </a:prstGeom>
          <a:solidFill>
            <a:schemeClr val="bg2">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ja-JP" altLang="en-US"/>
              <a:t>はなさく生命</a:t>
            </a:r>
          </a:p>
        </p:txBody>
      </p:sp>
      <p:sp>
        <p:nvSpPr>
          <p:cNvPr id="11" name="Google Shape;60;p13">
            <a:extLst>
              <a:ext uri="{FF2B5EF4-FFF2-40B4-BE49-F238E27FC236}">
                <a16:creationId xmlns:a16="http://schemas.microsoft.com/office/drawing/2014/main" id="{2A54411D-DB9F-40CA-BF51-07243D2C8D78}"/>
              </a:ext>
            </a:extLst>
          </p:cNvPr>
          <p:cNvSpPr/>
          <p:nvPr/>
        </p:nvSpPr>
        <p:spPr>
          <a:xfrm>
            <a:off x="1030390" y="1977574"/>
            <a:ext cx="2003652" cy="5720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a:t>渡邊様</a:t>
            </a:r>
          </a:p>
        </p:txBody>
      </p:sp>
      <p:sp>
        <p:nvSpPr>
          <p:cNvPr id="12" name="Google Shape;56;p13">
            <a:extLst>
              <a:ext uri="{FF2B5EF4-FFF2-40B4-BE49-F238E27FC236}">
                <a16:creationId xmlns:a16="http://schemas.microsoft.com/office/drawing/2014/main" id="{2BE1B571-4FC7-4F0F-97DE-4C82953FDAFF}"/>
              </a:ext>
            </a:extLst>
          </p:cNvPr>
          <p:cNvSpPr/>
          <p:nvPr/>
        </p:nvSpPr>
        <p:spPr>
          <a:xfrm>
            <a:off x="2117889" y="3101621"/>
            <a:ext cx="9341166" cy="3109270"/>
          </a:xfrm>
          <a:prstGeom prst="roundRect">
            <a:avLst>
              <a:gd name="adj" fmla="val 8687"/>
            </a:avLst>
          </a:prstGeom>
          <a:solidFill>
            <a:schemeClr val="bg2">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ja-JP" altLang="en-US"/>
              <a:t>サスケ</a:t>
            </a:r>
          </a:p>
        </p:txBody>
      </p:sp>
      <p:sp>
        <p:nvSpPr>
          <p:cNvPr id="14" name="Google Shape;60;p13">
            <a:extLst>
              <a:ext uri="{FF2B5EF4-FFF2-40B4-BE49-F238E27FC236}">
                <a16:creationId xmlns:a16="http://schemas.microsoft.com/office/drawing/2014/main" id="{DB1DDA82-8FF9-4EAD-94D3-8668DFD70F16}"/>
              </a:ext>
            </a:extLst>
          </p:cNvPr>
          <p:cNvSpPr/>
          <p:nvPr/>
        </p:nvSpPr>
        <p:spPr>
          <a:xfrm>
            <a:off x="3647706" y="3870867"/>
            <a:ext cx="1632592" cy="8326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altLang="ja-JP"/>
          </a:p>
          <a:p>
            <a:pPr algn="ctr"/>
            <a:r>
              <a:rPr lang="ja-JP" altLang="en-US">
                <a:ea typeface="ＭＳ Ｐゴシック"/>
              </a:rPr>
              <a:t>白石</a:t>
            </a:r>
            <a:endParaRPr lang="en-US" altLang="ja-JP">
              <a:ea typeface="ＭＳ Ｐゴシック"/>
            </a:endParaRPr>
          </a:p>
        </p:txBody>
      </p:sp>
      <p:sp>
        <p:nvSpPr>
          <p:cNvPr id="16" name="Google Shape;61;p13">
            <a:extLst>
              <a:ext uri="{FF2B5EF4-FFF2-40B4-BE49-F238E27FC236}">
                <a16:creationId xmlns:a16="http://schemas.microsoft.com/office/drawing/2014/main" id="{356B91A8-A70F-4163-AD68-D856566190AC}"/>
              </a:ext>
            </a:extLst>
          </p:cNvPr>
          <p:cNvSpPr/>
          <p:nvPr/>
        </p:nvSpPr>
        <p:spPr>
          <a:xfrm>
            <a:off x="3647706" y="3864241"/>
            <a:ext cx="1625966" cy="355374"/>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 b="1">
                <a:solidFill>
                  <a:srgbClr val="F3F3F3"/>
                </a:solidFill>
              </a:rPr>
              <a:t>PM</a:t>
            </a:r>
            <a:endParaRPr b="1">
              <a:solidFill>
                <a:srgbClr val="F3F3F3"/>
              </a:solidFill>
            </a:endParaRPr>
          </a:p>
        </p:txBody>
      </p:sp>
      <p:sp>
        <p:nvSpPr>
          <p:cNvPr id="18" name="Google Shape;60;p13">
            <a:extLst>
              <a:ext uri="{FF2B5EF4-FFF2-40B4-BE49-F238E27FC236}">
                <a16:creationId xmlns:a16="http://schemas.microsoft.com/office/drawing/2014/main" id="{433DAECE-399D-4DD3-AA1E-52D096EA9680}"/>
              </a:ext>
            </a:extLst>
          </p:cNvPr>
          <p:cNvSpPr/>
          <p:nvPr/>
        </p:nvSpPr>
        <p:spPr>
          <a:xfrm>
            <a:off x="3682342" y="5273639"/>
            <a:ext cx="1632592" cy="8326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altLang="ja-JP" dirty="0"/>
          </a:p>
          <a:p>
            <a:pPr algn="ctr"/>
            <a:r>
              <a:rPr lang="ja-JP" altLang="en-US" dirty="0">
                <a:ea typeface="ＭＳ Ｐゴシック"/>
              </a:rPr>
              <a:t>西尾</a:t>
            </a:r>
          </a:p>
        </p:txBody>
      </p:sp>
      <p:sp>
        <p:nvSpPr>
          <p:cNvPr id="20" name="Google Shape;61;p13">
            <a:extLst>
              <a:ext uri="{FF2B5EF4-FFF2-40B4-BE49-F238E27FC236}">
                <a16:creationId xmlns:a16="http://schemas.microsoft.com/office/drawing/2014/main" id="{E07D195A-9ED9-4761-9A1B-E7C7A61CDD54}"/>
              </a:ext>
            </a:extLst>
          </p:cNvPr>
          <p:cNvSpPr/>
          <p:nvPr/>
        </p:nvSpPr>
        <p:spPr>
          <a:xfrm>
            <a:off x="3682342" y="5267013"/>
            <a:ext cx="1625966" cy="355374"/>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 sz="1200" b="1">
                <a:solidFill>
                  <a:srgbClr val="F3F3F3"/>
                </a:solidFill>
              </a:rPr>
              <a:t>PM</a:t>
            </a:r>
            <a:endParaRPr lang="ja-JP" altLang="en-US"/>
          </a:p>
          <a:p>
            <a:pPr algn="ctr"/>
            <a:r>
              <a:rPr lang="en-US" altLang="ja" sz="1200" b="1">
                <a:solidFill>
                  <a:srgbClr val="F3F3F3"/>
                </a:solidFill>
              </a:rPr>
              <a:t>(</a:t>
            </a:r>
            <a:r>
              <a:rPr lang="en-US" altLang="ja" sz="1200" b="1" err="1">
                <a:solidFill>
                  <a:srgbClr val="F3F3F3"/>
                </a:solidFill>
              </a:rPr>
              <a:t>結合テスト担当</a:t>
            </a:r>
            <a:r>
              <a:rPr lang="en-US" altLang="ja" sz="1200" b="1">
                <a:solidFill>
                  <a:srgbClr val="F3F3F3"/>
                </a:solidFill>
              </a:rPr>
              <a:t>)</a:t>
            </a:r>
            <a:endParaRPr lang="en-US"/>
          </a:p>
        </p:txBody>
      </p:sp>
      <p:cxnSp>
        <p:nvCxnSpPr>
          <p:cNvPr id="22" name="Google Shape;84;p13">
            <a:extLst>
              <a:ext uri="{FF2B5EF4-FFF2-40B4-BE49-F238E27FC236}">
                <a16:creationId xmlns:a16="http://schemas.microsoft.com/office/drawing/2014/main" id="{648332F6-1109-450A-A8ED-794E183519C3}"/>
              </a:ext>
            </a:extLst>
          </p:cNvPr>
          <p:cNvCxnSpPr>
            <a:cxnSpLocks/>
          </p:cNvCxnSpPr>
          <p:nvPr/>
        </p:nvCxnSpPr>
        <p:spPr>
          <a:xfrm flipH="1" flipV="1">
            <a:off x="3080434" y="2273227"/>
            <a:ext cx="584591" cy="195118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3" name="Google Shape;84;p13">
            <a:extLst>
              <a:ext uri="{FF2B5EF4-FFF2-40B4-BE49-F238E27FC236}">
                <a16:creationId xmlns:a16="http://schemas.microsoft.com/office/drawing/2014/main" id="{B6BE775C-9B69-4C17-87C7-FC9193D51A11}"/>
              </a:ext>
            </a:extLst>
          </p:cNvPr>
          <p:cNvCxnSpPr>
            <a:cxnSpLocks/>
          </p:cNvCxnSpPr>
          <p:nvPr/>
        </p:nvCxnSpPr>
        <p:spPr>
          <a:xfrm flipH="1" flipV="1">
            <a:off x="3066146" y="2273226"/>
            <a:ext cx="603643" cy="3518049"/>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24" name="Google Shape;60;p13">
            <a:extLst>
              <a:ext uri="{FF2B5EF4-FFF2-40B4-BE49-F238E27FC236}">
                <a16:creationId xmlns:a16="http://schemas.microsoft.com/office/drawing/2014/main" id="{5C640495-F90C-468C-BEBB-182F13DB1007}"/>
              </a:ext>
            </a:extLst>
          </p:cNvPr>
          <p:cNvSpPr/>
          <p:nvPr/>
        </p:nvSpPr>
        <p:spPr>
          <a:xfrm>
            <a:off x="6676446" y="3864430"/>
            <a:ext cx="3665537" cy="4704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a:t>テクノモバイル社(フロント開発)</a:t>
            </a:r>
          </a:p>
        </p:txBody>
      </p:sp>
      <p:sp>
        <p:nvSpPr>
          <p:cNvPr id="25" name="Google Shape;60;p13">
            <a:extLst>
              <a:ext uri="{FF2B5EF4-FFF2-40B4-BE49-F238E27FC236}">
                <a16:creationId xmlns:a16="http://schemas.microsoft.com/office/drawing/2014/main" id="{8C635ED9-1066-4C1D-8115-25C1E755C000}"/>
              </a:ext>
            </a:extLst>
          </p:cNvPr>
          <p:cNvSpPr/>
          <p:nvPr/>
        </p:nvSpPr>
        <p:spPr>
          <a:xfrm>
            <a:off x="6676445" y="4459515"/>
            <a:ext cx="3672794" cy="4704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a:t>テコテック社(バックエンド開発)</a:t>
            </a:r>
          </a:p>
        </p:txBody>
      </p:sp>
      <p:sp>
        <p:nvSpPr>
          <p:cNvPr id="26" name="Google Shape;60;p13">
            <a:extLst>
              <a:ext uri="{FF2B5EF4-FFF2-40B4-BE49-F238E27FC236}">
                <a16:creationId xmlns:a16="http://schemas.microsoft.com/office/drawing/2014/main" id="{A3785F74-1599-40D1-8234-E8B740BB12C4}"/>
              </a:ext>
            </a:extLst>
          </p:cNvPr>
          <p:cNvSpPr/>
          <p:nvPr/>
        </p:nvSpPr>
        <p:spPr>
          <a:xfrm>
            <a:off x="6676444" y="5455600"/>
            <a:ext cx="3665537" cy="63547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dirty="0"/>
              <a:t>SHIFT社 (テスト実施)</a:t>
            </a:r>
          </a:p>
        </p:txBody>
      </p:sp>
      <p:cxnSp>
        <p:nvCxnSpPr>
          <p:cNvPr id="28" name="Google Shape;84;p13">
            <a:extLst>
              <a:ext uri="{FF2B5EF4-FFF2-40B4-BE49-F238E27FC236}">
                <a16:creationId xmlns:a16="http://schemas.microsoft.com/office/drawing/2014/main" id="{B9B6B0B0-378A-4015-AB5D-3C101639E770}"/>
              </a:ext>
            </a:extLst>
          </p:cNvPr>
          <p:cNvCxnSpPr>
            <a:cxnSpLocks/>
          </p:cNvCxnSpPr>
          <p:nvPr/>
        </p:nvCxnSpPr>
        <p:spPr>
          <a:xfrm flipH="1">
            <a:off x="5279573" y="4085846"/>
            <a:ext cx="1401929" cy="24840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9" name="Google Shape;84;p13">
            <a:extLst>
              <a:ext uri="{FF2B5EF4-FFF2-40B4-BE49-F238E27FC236}">
                <a16:creationId xmlns:a16="http://schemas.microsoft.com/office/drawing/2014/main" id="{8B98BC0F-DB43-426F-B4E3-A7549E2D6461}"/>
              </a:ext>
            </a:extLst>
          </p:cNvPr>
          <p:cNvCxnSpPr>
            <a:cxnSpLocks/>
          </p:cNvCxnSpPr>
          <p:nvPr/>
        </p:nvCxnSpPr>
        <p:spPr>
          <a:xfrm flipH="1" flipV="1">
            <a:off x="5286829" y="4341509"/>
            <a:ext cx="1409187" cy="36845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0" name="Google Shape;84;p13">
            <a:extLst>
              <a:ext uri="{FF2B5EF4-FFF2-40B4-BE49-F238E27FC236}">
                <a16:creationId xmlns:a16="http://schemas.microsoft.com/office/drawing/2014/main" id="{7251B752-56DC-4C7F-B610-8E02FEBBB4EB}"/>
              </a:ext>
            </a:extLst>
          </p:cNvPr>
          <p:cNvCxnSpPr>
            <a:cxnSpLocks/>
          </p:cNvCxnSpPr>
          <p:nvPr/>
        </p:nvCxnSpPr>
        <p:spPr>
          <a:xfrm flipH="1">
            <a:off x="5344887" y="5776759"/>
            <a:ext cx="1322101" cy="1664"/>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21" name="コンテンツ プレースホルダー 4">
            <a:extLst>
              <a:ext uri="{FF2B5EF4-FFF2-40B4-BE49-F238E27FC236}">
                <a16:creationId xmlns:a16="http://schemas.microsoft.com/office/drawing/2014/main" id="{9C7A39C0-EEE8-4560-AF5F-3EC69EA3998C}"/>
              </a:ext>
            </a:extLst>
          </p:cNvPr>
          <p:cNvSpPr txBox="1">
            <a:spLocks/>
          </p:cNvSpPr>
          <p:nvPr/>
        </p:nvSpPr>
        <p:spPr>
          <a:xfrm>
            <a:off x="6523676" y="3308843"/>
            <a:ext cx="3291841" cy="42736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2000" b="1" dirty="0">
                <a:solidFill>
                  <a:srgbClr val="FF0000"/>
                </a:solidFill>
              </a:rPr>
              <a:t>環境準備・障害対応</a:t>
            </a:r>
            <a:r>
              <a:rPr lang="en-US" altLang="ja-JP" sz="2000" b="1" dirty="0"/>
              <a:t>　</a:t>
            </a:r>
          </a:p>
        </p:txBody>
      </p:sp>
      <p:sp>
        <p:nvSpPr>
          <p:cNvPr id="27" name="コンテンツ プレースホルダー 4">
            <a:extLst>
              <a:ext uri="{FF2B5EF4-FFF2-40B4-BE49-F238E27FC236}">
                <a16:creationId xmlns:a16="http://schemas.microsoft.com/office/drawing/2014/main" id="{B4CFB673-4FD1-49B9-A1B3-88D74BF8A9AB}"/>
              </a:ext>
            </a:extLst>
          </p:cNvPr>
          <p:cNvSpPr txBox="1">
            <a:spLocks/>
          </p:cNvSpPr>
          <p:nvPr/>
        </p:nvSpPr>
        <p:spPr>
          <a:xfrm>
            <a:off x="6536270" y="5017338"/>
            <a:ext cx="3291841" cy="42736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2000" b="1" dirty="0">
                <a:solidFill>
                  <a:srgbClr val="FF0000"/>
                </a:solidFill>
              </a:rPr>
              <a:t>テスト設計・実行</a:t>
            </a:r>
            <a:endParaRPr lang="en-US" altLang="ja-JP" sz="2000" b="1" dirty="0"/>
          </a:p>
        </p:txBody>
      </p:sp>
      <p:sp>
        <p:nvSpPr>
          <p:cNvPr id="31" name="Google Shape;56;p13">
            <a:extLst>
              <a:ext uri="{FF2B5EF4-FFF2-40B4-BE49-F238E27FC236}">
                <a16:creationId xmlns:a16="http://schemas.microsoft.com/office/drawing/2014/main" id="{9798A9DA-48BB-6947-8545-65B3548F63B8}"/>
              </a:ext>
            </a:extLst>
          </p:cNvPr>
          <p:cNvSpPr/>
          <p:nvPr/>
        </p:nvSpPr>
        <p:spPr>
          <a:xfrm>
            <a:off x="6676444" y="1841017"/>
            <a:ext cx="2369732" cy="1039868"/>
          </a:xfrm>
          <a:prstGeom prst="roundRect">
            <a:avLst>
              <a:gd name="adj" fmla="val 8687"/>
            </a:avLst>
          </a:prstGeom>
          <a:solidFill>
            <a:schemeClr val="bg2">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en-US" altLang="ja-JP" dirty="0"/>
              <a:t>NIT</a:t>
            </a:r>
          </a:p>
        </p:txBody>
      </p:sp>
      <p:sp>
        <p:nvSpPr>
          <p:cNvPr id="32" name="Google Shape;60;p13">
            <a:extLst>
              <a:ext uri="{FF2B5EF4-FFF2-40B4-BE49-F238E27FC236}">
                <a16:creationId xmlns:a16="http://schemas.microsoft.com/office/drawing/2014/main" id="{7ADCCB1F-C377-A047-B4B5-C789090DC157}"/>
              </a:ext>
            </a:extLst>
          </p:cNvPr>
          <p:cNvSpPr/>
          <p:nvPr/>
        </p:nvSpPr>
        <p:spPr>
          <a:xfrm>
            <a:off x="6859484" y="2316015"/>
            <a:ext cx="2003652" cy="34258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a:t>事務局</a:t>
            </a:r>
          </a:p>
        </p:txBody>
      </p:sp>
      <p:cxnSp>
        <p:nvCxnSpPr>
          <p:cNvPr id="33" name="Google Shape;84;p13">
            <a:extLst>
              <a:ext uri="{FF2B5EF4-FFF2-40B4-BE49-F238E27FC236}">
                <a16:creationId xmlns:a16="http://schemas.microsoft.com/office/drawing/2014/main" id="{27D2BBD0-2838-A948-B974-C20BE3D25144}"/>
              </a:ext>
            </a:extLst>
          </p:cNvPr>
          <p:cNvCxnSpPr>
            <a:cxnSpLocks/>
            <a:stCxn id="32" idx="1"/>
            <a:endCxn id="11" idx="3"/>
          </p:cNvCxnSpPr>
          <p:nvPr/>
        </p:nvCxnSpPr>
        <p:spPr>
          <a:xfrm rot="10800000">
            <a:off x="3034042" y="2263582"/>
            <a:ext cx="3825442" cy="223724"/>
          </a:xfrm>
          <a:prstGeom prst="bentConnector3">
            <a:avLst>
              <a:gd name="adj1" fmla="val 91338"/>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95285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14</a:t>
            </a:fld>
            <a:endParaRPr lang="ja-JP" altLang="en-US"/>
          </a:p>
        </p:txBody>
      </p:sp>
      <p:graphicFrame>
        <p:nvGraphicFramePr>
          <p:cNvPr id="5" name="表 5">
            <a:extLst>
              <a:ext uri="{FF2B5EF4-FFF2-40B4-BE49-F238E27FC236}">
                <a16:creationId xmlns:a16="http://schemas.microsoft.com/office/drawing/2014/main" id="{3EEB7674-7AAE-4423-84DE-E77BC14ED1FA}"/>
              </a:ext>
            </a:extLst>
          </p:cNvPr>
          <p:cNvGraphicFramePr>
            <a:graphicFrameLocks noGrp="1"/>
          </p:cNvGraphicFramePr>
          <p:nvPr>
            <p:extLst>
              <p:ext uri="{D42A27DB-BD31-4B8C-83A1-F6EECF244321}">
                <p14:modId xmlns:p14="http://schemas.microsoft.com/office/powerpoint/2010/main" val="3699485113"/>
              </p:ext>
            </p:extLst>
          </p:nvPr>
        </p:nvGraphicFramePr>
        <p:xfrm>
          <a:off x="367371" y="1284478"/>
          <a:ext cx="11490552" cy="3289642"/>
        </p:xfrm>
        <a:graphic>
          <a:graphicData uri="http://schemas.openxmlformats.org/drawingml/2006/table">
            <a:tbl>
              <a:tblPr firstRow="1" bandRow="1">
                <a:tableStyleId>{5C22544A-7EE6-4342-B048-85BDC9FD1C3A}</a:tableStyleId>
              </a:tblPr>
              <a:tblGrid>
                <a:gridCol w="2086647">
                  <a:extLst>
                    <a:ext uri="{9D8B030D-6E8A-4147-A177-3AD203B41FA5}">
                      <a16:colId xmlns:a16="http://schemas.microsoft.com/office/drawing/2014/main" val="2849334868"/>
                    </a:ext>
                  </a:extLst>
                </a:gridCol>
                <a:gridCol w="2010406">
                  <a:extLst>
                    <a:ext uri="{9D8B030D-6E8A-4147-A177-3AD203B41FA5}">
                      <a16:colId xmlns:a16="http://schemas.microsoft.com/office/drawing/2014/main" val="3862095527"/>
                    </a:ext>
                  </a:extLst>
                </a:gridCol>
                <a:gridCol w="7393499">
                  <a:extLst>
                    <a:ext uri="{9D8B030D-6E8A-4147-A177-3AD203B41FA5}">
                      <a16:colId xmlns:a16="http://schemas.microsoft.com/office/drawing/2014/main" val="3878991184"/>
                    </a:ext>
                  </a:extLst>
                </a:gridCol>
              </a:tblGrid>
              <a:tr h="485482">
                <a:tc>
                  <a:txBody>
                    <a:bodyPr/>
                    <a:lstStyle/>
                    <a:p>
                      <a:pPr algn="ctr"/>
                      <a:r>
                        <a:rPr kumimoji="1" lang="ja-JP" altLang="en-US" sz="1400" dirty="0"/>
                        <a:t>氏名</a:t>
                      </a:r>
                      <a:endParaRPr kumimoji="1" lang="en-US" altLang="ja-JP" sz="1400" dirty="0"/>
                    </a:p>
                  </a:txBody>
                  <a:tcPr anchor="ctr"/>
                </a:tc>
                <a:tc>
                  <a:txBody>
                    <a:bodyPr/>
                    <a:lstStyle/>
                    <a:p>
                      <a:pPr algn="ctr"/>
                      <a:r>
                        <a:rPr kumimoji="1" lang="ja-JP" altLang="en-US" sz="1400" dirty="0">
                          <a:latin typeface="+mn-lt"/>
                        </a:rPr>
                        <a:t>役割</a:t>
                      </a:r>
                    </a:p>
                  </a:txBody>
                  <a:tcPr anchor="ctr"/>
                </a:tc>
                <a:tc>
                  <a:txBody>
                    <a:bodyPr/>
                    <a:lstStyle/>
                    <a:p>
                      <a:pPr algn="ctr"/>
                      <a:r>
                        <a:rPr kumimoji="1" lang="ja-JP" altLang="en-US" sz="1400" dirty="0"/>
                        <a:t>主な作業</a:t>
                      </a:r>
                      <a:endParaRPr kumimoji="1" lang="ja-JP" altLang="en-US" sz="1400" dirty="0">
                        <a:latin typeface="+mn-lt"/>
                      </a:endParaRPr>
                    </a:p>
                  </a:txBody>
                  <a:tcPr anchor="ctr"/>
                </a:tc>
                <a:extLst>
                  <a:ext uri="{0D108BD9-81ED-4DB2-BD59-A6C34878D82A}">
                    <a16:rowId xmlns:a16="http://schemas.microsoft.com/office/drawing/2014/main" val="4022307370"/>
                  </a:ext>
                </a:extLst>
              </a:tr>
              <a:tr h="409323">
                <a:tc>
                  <a:txBody>
                    <a:bodyPr/>
                    <a:lstStyle/>
                    <a:p>
                      <a:pPr algn="l"/>
                      <a:r>
                        <a:rPr kumimoji="1" lang="ja-JP" altLang="en-US" sz="1400" dirty="0">
                          <a:solidFill>
                            <a:schemeClr val="tx1"/>
                          </a:solidFill>
                        </a:rPr>
                        <a:t>はなさく生命</a:t>
                      </a:r>
                      <a:endParaRPr kumimoji="1" lang="en-US" altLang="ja-JP" sz="1400" dirty="0">
                        <a:solidFill>
                          <a:schemeClr val="tx1"/>
                        </a:solidFill>
                      </a:endParaRPr>
                    </a:p>
                    <a:p>
                      <a:pPr algn="l"/>
                      <a:r>
                        <a:rPr kumimoji="1" lang="ja-JP" altLang="en-US" sz="1400" dirty="0">
                          <a:solidFill>
                            <a:schemeClr val="tx1"/>
                          </a:solidFill>
                        </a:rPr>
                        <a:t>渡邊様</a:t>
                      </a:r>
                      <a:endParaRPr kumimoji="1" lang="ja-JP" altLang="en-US" sz="1400" dirty="0">
                        <a:solidFill>
                          <a:schemeClr val="tx1"/>
                        </a:solidFill>
                        <a:latin typeface="+mn-lt"/>
                      </a:endParaRPr>
                    </a:p>
                  </a:txBody>
                  <a:tcPr anchor="ctr"/>
                </a:tc>
                <a:tc>
                  <a:txBody>
                    <a:bodyPr/>
                    <a:lstStyle/>
                    <a:p>
                      <a:pPr algn="l"/>
                      <a:r>
                        <a:rPr kumimoji="1" lang="ja-JP" altLang="en-US" sz="1400" dirty="0">
                          <a:solidFill>
                            <a:schemeClr val="tx1"/>
                          </a:solidFill>
                          <a:latin typeface="+mn-lt"/>
                        </a:rPr>
                        <a:t>全体統括</a:t>
                      </a:r>
                    </a:p>
                  </a:txBody>
                  <a:tcPr anchor="ctr"/>
                </a:tc>
                <a:tc>
                  <a:txBody>
                    <a:bodyPr/>
                    <a:lstStyle/>
                    <a:p>
                      <a:pPr algn="l"/>
                      <a:r>
                        <a:rPr kumimoji="1" lang="ja-JP" altLang="en-US" sz="1400" dirty="0">
                          <a:solidFill>
                            <a:schemeClr val="tx1"/>
                          </a:solidFill>
                        </a:rPr>
                        <a:t>各工程の開始終了承認</a:t>
                      </a:r>
                      <a:endParaRPr kumimoji="1" lang="ja-JP" altLang="en-US" sz="1400" dirty="0">
                        <a:solidFill>
                          <a:schemeClr val="tx1"/>
                        </a:solidFill>
                        <a:latin typeface="+mn-lt"/>
                      </a:endParaRPr>
                    </a:p>
                  </a:txBody>
                  <a:tcPr anchor="ctr"/>
                </a:tc>
                <a:extLst>
                  <a:ext uri="{0D108BD9-81ED-4DB2-BD59-A6C34878D82A}">
                    <a16:rowId xmlns:a16="http://schemas.microsoft.com/office/drawing/2014/main" val="1979180525"/>
                  </a:ext>
                </a:extLst>
              </a:tr>
              <a:tr h="450424">
                <a:tc>
                  <a:txBody>
                    <a:bodyPr/>
                    <a:lstStyle/>
                    <a:p>
                      <a:pPr algn="l"/>
                      <a:r>
                        <a:rPr kumimoji="1" lang="en-US" altLang="ja-JP" sz="1400" dirty="0">
                          <a:solidFill>
                            <a:schemeClr val="tx1"/>
                          </a:solidFill>
                          <a:latin typeface="+mn-lt"/>
                        </a:rPr>
                        <a:t>NIT</a:t>
                      </a:r>
                    </a:p>
                    <a:p>
                      <a:pPr algn="l"/>
                      <a:r>
                        <a:rPr kumimoji="1" lang="ja-JP" altLang="en-US" sz="1400" dirty="0">
                          <a:solidFill>
                            <a:schemeClr val="tx1"/>
                          </a:solidFill>
                          <a:latin typeface="+mn-lt"/>
                        </a:rPr>
                        <a:t>事務局</a:t>
                      </a:r>
                    </a:p>
                  </a:txBody>
                  <a:tcPr anchor="ctr"/>
                </a:tc>
                <a:tc>
                  <a:txBody>
                    <a:bodyPr/>
                    <a:lstStyle/>
                    <a:p>
                      <a:pPr algn="l"/>
                      <a:r>
                        <a:rPr lang="ja-JP" altLang="en-US" sz="1400" dirty="0">
                          <a:solidFill>
                            <a:schemeClr val="tx1"/>
                          </a:solidFill>
                          <a:latin typeface="+mn-lt"/>
                        </a:rPr>
                        <a:t>事務局</a:t>
                      </a:r>
                      <a:endParaRPr lang="en-US" altLang="ja-JP" sz="1400" dirty="0">
                        <a:solidFill>
                          <a:schemeClr val="tx1"/>
                        </a:solidFill>
                        <a:latin typeface="+mn-lt"/>
                      </a:endParaRPr>
                    </a:p>
                  </a:txBody>
                  <a:tcPr anchor="ctr"/>
                </a:tc>
                <a:tc>
                  <a:txBody>
                    <a:bodyPr/>
                    <a:lstStyle/>
                    <a:p>
                      <a:pPr algn="l"/>
                      <a:r>
                        <a:rPr lang="ja-JP" altLang="en-US" sz="1400" dirty="0">
                          <a:solidFill>
                            <a:schemeClr val="tx1"/>
                          </a:solidFill>
                          <a:latin typeface="+mn-lt"/>
                        </a:rPr>
                        <a:t>外部システムとの課題・障害調整</a:t>
                      </a:r>
                    </a:p>
                  </a:txBody>
                  <a:tcPr anchor="ctr"/>
                </a:tc>
                <a:extLst>
                  <a:ext uri="{0D108BD9-81ED-4DB2-BD59-A6C34878D82A}">
                    <a16:rowId xmlns:a16="http://schemas.microsoft.com/office/drawing/2014/main" val="1807554645"/>
                  </a:ext>
                </a:extLst>
              </a:tr>
              <a:tr h="680873">
                <a:tc>
                  <a:txBody>
                    <a:bodyPr/>
                    <a:lstStyle/>
                    <a:p>
                      <a:pPr algn="l"/>
                      <a:r>
                        <a:rPr kumimoji="1" lang="ja-JP" altLang="en-US" sz="1400" dirty="0">
                          <a:solidFill>
                            <a:schemeClr val="tx1"/>
                          </a:solidFill>
                          <a:latin typeface="+mn-lt"/>
                        </a:rPr>
                        <a:t>サスケ</a:t>
                      </a:r>
                      <a:endParaRPr kumimoji="1" lang="en-US" altLang="ja-JP" sz="1400" dirty="0">
                        <a:solidFill>
                          <a:schemeClr val="tx1"/>
                        </a:solidFill>
                        <a:latin typeface="+mn-lt"/>
                      </a:endParaRPr>
                    </a:p>
                    <a:p>
                      <a:pPr algn="l"/>
                      <a:r>
                        <a:rPr kumimoji="1" lang="ja-JP" altLang="en-US" sz="1400" dirty="0">
                          <a:solidFill>
                            <a:schemeClr val="tx1"/>
                          </a:solidFill>
                          <a:latin typeface="+mn-lt"/>
                        </a:rPr>
                        <a:t>白石</a:t>
                      </a:r>
                      <a:endParaRPr kumimoji="1" lang="en-US" altLang="ja-JP" sz="1400" dirty="0">
                        <a:solidFill>
                          <a:schemeClr val="tx1"/>
                        </a:solidFill>
                        <a:latin typeface="+mn-lt"/>
                      </a:endParaRPr>
                    </a:p>
                    <a:p>
                      <a:pPr algn="l"/>
                      <a:r>
                        <a:rPr kumimoji="1" lang="ja-JP" altLang="en-US" sz="1400" dirty="0">
                          <a:solidFill>
                            <a:schemeClr val="tx1"/>
                          </a:solidFill>
                          <a:latin typeface="+mn-lt"/>
                        </a:rPr>
                        <a:t>西尾</a:t>
                      </a:r>
                    </a:p>
                  </a:txBody>
                  <a:tcPr anchor="ctr"/>
                </a:tc>
                <a:tc>
                  <a:txBody>
                    <a:bodyPr/>
                    <a:lstStyle/>
                    <a:p>
                      <a:pPr algn="l"/>
                      <a:r>
                        <a:rPr kumimoji="1" lang="en-US" altLang="ja-JP" sz="1400" dirty="0">
                          <a:solidFill>
                            <a:schemeClr val="tx1"/>
                          </a:solidFill>
                        </a:rPr>
                        <a:t>PM</a:t>
                      </a:r>
                      <a:endParaRPr kumimoji="1" lang="ja-JP" altLang="en-US" sz="1400" dirty="0">
                        <a:solidFill>
                          <a:schemeClr val="tx1"/>
                        </a:solidFill>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テスト計画策定、</a:t>
                      </a:r>
                      <a:r>
                        <a:rPr lang="ja-JP" altLang="en-US" sz="1400" dirty="0">
                          <a:solidFill>
                            <a:schemeClr val="tx1"/>
                          </a:solidFill>
                          <a:latin typeface="+mn-lt"/>
                        </a:rPr>
                        <a:t>テスト推進、</a:t>
                      </a:r>
                      <a:r>
                        <a:rPr kumimoji="1" lang="ja-JP" altLang="en-US" sz="1400" dirty="0">
                          <a:solidFill>
                            <a:schemeClr val="tx1"/>
                          </a:solidFill>
                        </a:rPr>
                        <a:t>プロジェクト管理、作業指示</a:t>
                      </a:r>
                      <a:endParaRPr kumimoji="1" lang="ja-JP" altLang="en-US" sz="1400" dirty="0">
                        <a:solidFill>
                          <a:schemeClr val="tx1"/>
                        </a:solidFill>
                        <a:latin typeface="+mn-lt"/>
                      </a:endParaRPr>
                    </a:p>
                  </a:txBody>
                  <a:tcPr anchor="ctr"/>
                </a:tc>
                <a:extLst>
                  <a:ext uri="{0D108BD9-81ED-4DB2-BD59-A6C34878D82A}">
                    <a16:rowId xmlns:a16="http://schemas.microsoft.com/office/drawing/2014/main" val="4196252351"/>
                  </a:ext>
                </a:extLst>
              </a:tr>
              <a:tr h="481849">
                <a:tc>
                  <a:txBody>
                    <a:bodyPr/>
                    <a:lstStyle/>
                    <a:p>
                      <a:r>
                        <a:rPr kumimoji="1" lang="ja-JP" altLang="en-US" sz="1400" dirty="0">
                          <a:solidFill>
                            <a:schemeClr val="tx1"/>
                          </a:solidFill>
                          <a:latin typeface="+mn-lt"/>
                        </a:rPr>
                        <a:t>テクノモバイル社</a:t>
                      </a:r>
                      <a:endParaRPr kumimoji="1" lang="en-US" altLang="ja-JP" sz="1400" dirty="0">
                        <a:solidFill>
                          <a:schemeClr val="tx1"/>
                        </a:solidFill>
                        <a:latin typeface="+mn-lt"/>
                      </a:endParaRPr>
                    </a:p>
                    <a:p>
                      <a:r>
                        <a:rPr kumimoji="1" lang="ja-JP" altLang="en-US" sz="1400" dirty="0">
                          <a:solidFill>
                            <a:schemeClr val="tx1"/>
                          </a:solidFill>
                          <a:latin typeface="+mn-lt"/>
                        </a:rPr>
                        <a:t>テコテック社</a:t>
                      </a:r>
                      <a:endParaRPr kumimoji="1" lang="en-US" altLang="ja-JP" sz="1400" dirty="0">
                        <a:solidFill>
                          <a:schemeClr val="tx1"/>
                        </a:solidFill>
                        <a:latin typeface="+mn-lt"/>
                      </a:endParaRPr>
                    </a:p>
                  </a:txBody>
                  <a:tcPr anchor="ctr"/>
                </a:tc>
                <a:tc>
                  <a:txBody>
                    <a:bodyPr/>
                    <a:lstStyle/>
                    <a:p>
                      <a:r>
                        <a:rPr kumimoji="1" lang="ja-JP" altLang="en-US" sz="1400" dirty="0">
                          <a:solidFill>
                            <a:schemeClr val="tx1"/>
                          </a:solidFill>
                          <a:latin typeface="+mn-lt"/>
                        </a:rPr>
                        <a:t>環境構築</a:t>
                      </a:r>
                      <a:endParaRPr kumimoji="1" lang="en-US" altLang="ja-JP" sz="1400" dirty="0">
                        <a:solidFill>
                          <a:schemeClr val="tx1"/>
                        </a:solidFill>
                        <a:latin typeface="+mn-lt"/>
                      </a:endParaRPr>
                    </a:p>
                    <a:p>
                      <a:r>
                        <a:rPr kumimoji="1" lang="ja-JP" altLang="en-US" sz="1400" dirty="0">
                          <a:solidFill>
                            <a:schemeClr val="tx1"/>
                          </a:solidFill>
                          <a:latin typeface="+mn-lt"/>
                        </a:rPr>
                        <a:t>障害対応</a:t>
                      </a:r>
                    </a:p>
                  </a:txBody>
                  <a:tcPr anchor="ctr"/>
                </a:tc>
                <a:tc>
                  <a:txBody>
                    <a:bodyPr/>
                    <a:lstStyle/>
                    <a:p>
                      <a:pPr algn="just">
                        <a:spcAft>
                          <a:spcPts val="0"/>
                        </a:spcAft>
                      </a:pPr>
                      <a:r>
                        <a:rPr lang="ja-JP" altLang="ja-JP" sz="1400" kern="0" dirty="0">
                          <a:solidFill>
                            <a:schemeClr val="tx1"/>
                          </a:solidFill>
                          <a:effectLst/>
                          <a:latin typeface="+mn-ea"/>
                          <a:ea typeface="+mn-ea"/>
                        </a:rPr>
                        <a:t>テスト</a:t>
                      </a:r>
                      <a:r>
                        <a:rPr lang="ja-JP" altLang="en-US" sz="1400" kern="0" dirty="0">
                          <a:solidFill>
                            <a:schemeClr val="tx1"/>
                          </a:solidFill>
                          <a:effectLst/>
                          <a:latin typeface="+mn-ea"/>
                          <a:ea typeface="+mn-ea"/>
                        </a:rPr>
                        <a:t>環境構築、障害分析、改修</a:t>
                      </a:r>
                      <a:endParaRPr lang="ja-JP" altLang="ja-JP" sz="1400" kern="100" dirty="0">
                        <a:solidFill>
                          <a:schemeClr val="tx1"/>
                        </a:solidFill>
                        <a:effectLst/>
                        <a:latin typeface="+mn-ea"/>
                        <a:ea typeface="+mn-ea"/>
                        <a:cs typeface="Times New Roman" panose="02020603050405020304" pitchFamily="18" charset="0"/>
                      </a:endParaRPr>
                    </a:p>
                  </a:txBody>
                  <a:tcPr anchor="ctr"/>
                </a:tc>
                <a:extLst>
                  <a:ext uri="{0D108BD9-81ED-4DB2-BD59-A6C34878D82A}">
                    <a16:rowId xmlns:a16="http://schemas.microsoft.com/office/drawing/2014/main" val="1455423041"/>
                  </a:ext>
                </a:extLst>
              </a:tr>
              <a:tr h="478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mn-lt"/>
                        </a:rPr>
                        <a:t>SHIFT</a:t>
                      </a:r>
                      <a:r>
                        <a:rPr kumimoji="1" lang="ja-JP" altLang="en-US" sz="1400" dirty="0">
                          <a:solidFill>
                            <a:schemeClr val="tx1"/>
                          </a:solidFill>
                          <a:latin typeface="+mn-lt"/>
                        </a:rPr>
                        <a:t>社</a:t>
                      </a:r>
                    </a:p>
                  </a:txBody>
                  <a:tcPr anchor="ctr"/>
                </a:tc>
                <a:tc>
                  <a:txBody>
                    <a:bodyPr/>
                    <a:lstStyle/>
                    <a:p>
                      <a:r>
                        <a:rPr kumimoji="1" lang="ja-JP" altLang="en-US" sz="1400" dirty="0">
                          <a:solidFill>
                            <a:schemeClr val="tx1"/>
                          </a:solidFill>
                          <a:latin typeface="+mn-lt"/>
                        </a:rPr>
                        <a:t>テスト設計</a:t>
                      </a:r>
                      <a:endParaRPr kumimoji="1" lang="en-US" altLang="ja-JP" sz="1400" dirty="0">
                        <a:solidFill>
                          <a:schemeClr val="tx1"/>
                        </a:solidFill>
                        <a:latin typeface="+mn-lt"/>
                      </a:endParaRPr>
                    </a:p>
                    <a:p>
                      <a:r>
                        <a:rPr kumimoji="1" lang="ja-JP" altLang="en-US" sz="1400" dirty="0">
                          <a:solidFill>
                            <a:schemeClr val="tx1"/>
                          </a:solidFill>
                          <a:latin typeface="+mn-lt"/>
                        </a:rPr>
                        <a:t>テスト実行</a:t>
                      </a:r>
                    </a:p>
                  </a:txBody>
                  <a:tcPr anchor="ctr"/>
                </a:tc>
                <a:tc>
                  <a:txBody>
                    <a:bodyPr/>
                    <a:lstStyle/>
                    <a:p>
                      <a:r>
                        <a:rPr kumimoji="1" lang="ja-JP" altLang="en-US" sz="1400" dirty="0">
                          <a:solidFill>
                            <a:schemeClr val="tx1"/>
                          </a:solidFill>
                        </a:rPr>
                        <a:t>テスト設計、テスト実行、テスト進捗管理、テスト結果分析</a:t>
                      </a:r>
                      <a:endParaRPr kumimoji="1" lang="en-US" altLang="ja-JP" sz="1400" dirty="0">
                        <a:solidFill>
                          <a:schemeClr val="tx1"/>
                        </a:solidFill>
                        <a:latin typeface="+mn-lt"/>
                      </a:endParaRPr>
                    </a:p>
                  </a:txBody>
                  <a:tcPr anchor="ctr"/>
                </a:tc>
                <a:extLst>
                  <a:ext uri="{0D108BD9-81ED-4DB2-BD59-A6C34878D82A}">
                    <a16:rowId xmlns:a16="http://schemas.microsoft.com/office/drawing/2014/main" val="436755033"/>
                  </a:ext>
                </a:extLst>
              </a:tr>
            </a:tbl>
          </a:graphicData>
        </a:graphic>
      </p:graphicFrame>
      <p:sp>
        <p:nvSpPr>
          <p:cNvPr id="7" name="タイトル 1">
            <a:extLst>
              <a:ext uri="{FF2B5EF4-FFF2-40B4-BE49-F238E27FC236}">
                <a16:creationId xmlns:a16="http://schemas.microsoft.com/office/drawing/2014/main" id="{A5279666-78B1-5340-A60B-099380DE7BC0}"/>
              </a:ext>
            </a:extLst>
          </p:cNvPr>
          <p:cNvSpPr txBox="1">
            <a:spLocks/>
          </p:cNvSpPr>
          <p:nvPr/>
        </p:nvSpPr>
        <p:spPr>
          <a:xfrm>
            <a:off x="356225" y="182220"/>
            <a:ext cx="11512844" cy="515111"/>
          </a:xfrm>
          <a:prstGeom prst="rect">
            <a:avLst/>
          </a:prstGeom>
        </p:spPr>
        <p:txBody>
          <a:bodyPr vert="horz" lIns="0" tIns="45720" rIns="144000" bIns="45720" rtlCol="0" anchor="ctr">
            <a:normAutofit/>
          </a:bodyPr>
          <a:lstStyle>
            <a:lvl1pPr algn="l" defTabSz="914400" rtl="0" eaLnBrk="1" latinLnBrk="0" hangingPunct="1">
              <a:lnSpc>
                <a:spcPct val="90000"/>
              </a:lnSpc>
              <a:spcBef>
                <a:spcPct val="0"/>
              </a:spcBef>
              <a:buNone/>
              <a:defRPr kumimoji="1" sz="3200" kern="1200">
                <a:solidFill>
                  <a:schemeClr val="tx1"/>
                </a:solidFill>
                <a:latin typeface="メイリオ" panose="020B0604030504040204" pitchFamily="50" charset="-128"/>
                <a:ea typeface="メイリオ" panose="020B0604030504040204" pitchFamily="50" charset="-128"/>
                <a:cs typeface="+mj-cs"/>
              </a:defRPr>
            </a:lvl1pPr>
          </a:lstStyle>
          <a:p>
            <a:r>
              <a:rPr lang="ja-JP" altLang="en-US" sz="2800" dirty="0">
                <a:ea typeface="メイリオ"/>
              </a:rPr>
              <a:t>８</a:t>
            </a:r>
            <a:r>
              <a:rPr lang="en-US" altLang="ja-JP" sz="2800" dirty="0">
                <a:ea typeface="メイリオ"/>
              </a:rPr>
              <a:t>.</a:t>
            </a:r>
            <a:r>
              <a:rPr lang="ja-JP" altLang="en-US" sz="2800" dirty="0">
                <a:ea typeface="メイリオ"/>
              </a:rPr>
              <a:t>体制</a:t>
            </a:r>
            <a:endParaRPr lang="ja-JP" altLang="en-US" sz="2800" dirty="0">
              <a:latin typeface="+mn-lt"/>
              <a:ea typeface="メイリオ"/>
            </a:endParaRPr>
          </a:p>
        </p:txBody>
      </p:sp>
      <p:sp>
        <p:nvSpPr>
          <p:cNvPr id="2" name="コンテンツ プレースホルダー 4">
            <a:extLst>
              <a:ext uri="{FF2B5EF4-FFF2-40B4-BE49-F238E27FC236}">
                <a16:creationId xmlns:a16="http://schemas.microsoft.com/office/drawing/2014/main" id="{ADB606DB-0ABA-44CF-9888-A9B9F4F6759D}"/>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8.2 </a:t>
            </a:r>
            <a:r>
              <a:rPr lang="ja-JP" altLang="en-US" sz="1800" b="1" dirty="0"/>
              <a:t>役割定義</a:t>
            </a:r>
            <a:endParaRPr lang="en-US" altLang="ja-JP" sz="1800" b="1" dirty="0"/>
          </a:p>
          <a:p>
            <a:pPr marL="0" indent="0">
              <a:lnSpc>
                <a:spcPts val="2800"/>
              </a:lnSpc>
              <a:buFont typeface="Arial" panose="020B0604020202020204" pitchFamily="34" charset="0"/>
              <a:buNone/>
            </a:pPr>
            <a:r>
              <a:rPr lang="en-US" altLang="ja-JP" sz="2000" b="1" dirty="0"/>
              <a:t>　</a:t>
            </a:r>
          </a:p>
        </p:txBody>
      </p:sp>
    </p:spTree>
    <p:extLst>
      <p:ext uri="{BB962C8B-B14F-4D97-AF65-F5344CB8AC3E}">
        <p14:creationId xmlns:p14="http://schemas.microsoft.com/office/powerpoint/2010/main" val="381489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a:bodyPr>
          <a:lstStyle/>
          <a:p>
            <a:r>
              <a:rPr lang="ja-JP" altLang="en-US" sz="2800" dirty="0">
                <a:latin typeface="メイリオ"/>
                <a:ea typeface="メイリオ"/>
              </a:rPr>
              <a:t>８</a:t>
            </a:r>
            <a:r>
              <a:rPr lang="en-US" altLang="ja-JP" sz="2800" dirty="0">
                <a:latin typeface="メイリオ"/>
                <a:ea typeface="メイリオ"/>
              </a:rPr>
              <a:t>.体制</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15</a:t>
            </a:fld>
            <a:endParaRPr lang="ja-JP" altLang="en-US"/>
          </a:p>
        </p:txBody>
      </p:sp>
      <p:graphicFrame>
        <p:nvGraphicFramePr>
          <p:cNvPr id="10" name="表 10">
            <a:extLst>
              <a:ext uri="{FF2B5EF4-FFF2-40B4-BE49-F238E27FC236}">
                <a16:creationId xmlns:a16="http://schemas.microsoft.com/office/drawing/2014/main" id="{1115124A-E387-4E0B-9B93-3342B0F47957}"/>
              </a:ext>
            </a:extLst>
          </p:cNvPr>
          <p:cNvGraphicFramePr>
            <a:graphicFrameLocks noGrp="1"/>
          </p:cNvGraphicFramePr>
          <p:nvPr>
            <p:extLst>
              <p:ext uri="{D42A27DB-BD31-4B8C-83A1-F6EECF244321}">
                <p14:modId xmlns:p14="http://schemas.microsoft.com/office/powerpoint/2010/main" val="2688221906"/>
              </p:ext>
            </p:extLst>
          </p:nvPr>
        </p:nvGraphicFramePr>
        <p:xfrm>
          <a:off x="356223" y="1272895"/>
          <a:ext cx="11520388" cy="5175423"/>
        </p:xfrm>
        <a:graphic>
          <a:graphicData uri="http://schemas.openxmlformats.org/drawingml/2006/table">
            <a:tbl>
              <a:tblPr firstRow="1" bandRow="1">
                <a:tableStyleId>{5C22544A-7EE6-4342-B048-85BDC9FD1C3A}</a:tableStyleId>
              </a:tblPr>
              <a:tblGrid>
                <a:gridCol w="417589">
                  <a:extLst>
                    <a:ext uri="{9D8B030D-6E8A-4147-A177-3AD203B41FA5}">
                      <a16:colId xmlns:a16="http://schemas.microsoft.com/office/drawing/2014/main" val="3859480878"/>
                    </a:ext>
                  </a:extLst>
                </a:gridCol>
                <a:gridCol w="1091707">
                  <a:extLst>
                    <a:ext uri="{9D8B030D-6E8A-4147-A177-3AD203B41FA5}">
                      <a16:colId xmlns:a16="http://schemas.microsoft.com/office/drawing/2014/main" val="4281688058"/>
                    </a:ext>
                  </a:extLst>
                </a:gridCol>
                <a:gridCol w="1384129">
                  <a:extLst>
                    <a:ext uri="{9D8B030D-6E8A-4147-A177-3AD203B41FA5}">
                      <a16:colId xmlns:a16="http://schemas.microsoft.com/office/drawing/2014/main" val="3294359574"/>
                    </a:ext>
                  </a:extLst>
                </a:gridCol>
                <a:gridCol w="4725952">
                  <a:extLst>
                    <a:ext uri="{9D8B030D-6E8A-4147-A177-3AD203B41FA5}">
                      <a16:colId xmlns:a16="http://schemas.microsoft.com/office/drawing/2014/main" val="4287329099"/>
                    </a:ext>
                  </a:extLst>
                </a:gridCol>
                <a:gridCol w="508000">
                  <a:extLst>
                    <a:ext uri="{9D8B030D-6E8A-4147-A177-3AD203B41FA5}">
                      <a16:colId xmlns:a16="http://schemas.microsoft.com/office/drawing/2014/main" val="2705507502"/>
                    </a:ext>
                  </a:extLst>
                </a:gridCol>
                <a:gridCol w="558800">
                  <a:extLst>
                    <a:ext uri="{9D8B030D-6E8A-4147-A177-3AD203B41FA5}">
                      <a16:colId xmlns:a16="http://schemas.microsoft.com/office/drawing/2014/main" val="2136189972"/>
                    </a:ext>
                  </a:extLst>
                </a:gridCol>
                <a:gridCol w="579120">
                  <a:extLst>
                    <a:ext uri="{9D8B030D-6E8A-4147-A177-3AD203B41FA5}">
                      <a16:colId xmlns:a16="http://schemas.microsoft.com/office/drawing/2014/main" val="3874591617"/>
                    </a:ext>
                  </a:extLst>
                </a:gridCol>
                <a:gridCol w="558800">
                  <a:extLst>
                    <a:ext uri="{9D8B030D-6E8A-4147-A177-3AD203B41FA5}">
                      <a16:colId xmlns:a16="http://schemas.microsoft.com/office/drawing/2014/main" val="2964617165"/>
                    </a:ext>
                  </a:extLst>
                </a:gridCol>
                <a:gridCol w="901591">
                  <a:extLst>
                    <a:ext uri="{9D8B030D-6E8A-4147-A177-3AD203B41FA5}">
                      <a16:colId xmlns:a16="http://schemas.microsoft.com/office/drawing/2014/main" val="4177304886"/>
                    </a:ext>
                  </a:extLst>
                </a:gridCol>
                <a:gridCol w="794700">
                  <a:extLst>
                    <a:ext uri="{9D8B030D-6E8A-4147-A177-3AD203B41FA5}">
                      <a16:colId xmlns:a16="http://schemas.microsoft.com/office/drawing/2014/main" val="887123993"/>
                    </a:ext>
                  </a:extLst>
                </a:gridCol>
              </a:tblGrid>
              <a:tr h="275583">
                <a:tc rowSpan="2">
                  <a:txBody>
                    <a:bodyPr/>
                    <a:lstStyle/>
                    <a:p>
                      <a:pPr algn="ctr">
                        <a:spcAft>
                          <a:spcPts val="0"/>
                        </a:spcAft>
                      </a:pPr>
                      <a:r>
                        <a:rPr lang="ja-JP" sz="1400" b="1" kern="100" dirty="0">
                          <a:solidFill>
                            <a:srgbClr val="FFFFFF"/>
                          </a:solidFill>
                          <a:effectLst/>
                          <a:latin typeface="+mn-ea"/>
                          <a:ea typeface="+mn-ea"/>
                          <a:cs typeface="Times New Roman" panose="02020603050405020304" pitchFamily="18" charset="0"/>
                        </a:rPr>
                        <a:t>№</a:t>
                      </a:r>
                      <a:endParaRPr lang="ja-JP" sz="1400" kern="100" dirty="0">
                        <a:effectLst/>
                        <a:latin typeface="+mn-ea"/>
                        <a:ea typeface="+mn-ea"/>
                        <a:cs typeface="Times New Roman" panose="02020603050405020304" pitchFamily="18" charset="0"/>
                      </a:endParaRPr>
                    </a:p>
                  </a:txBody>
                  <a:tcPr marL="68580" marR="68580" marT="0" marB="0" anchor="ctr">
                    <a:solidFill>
                      <a:schemeClr val="accent3">
                        <a:lumMod val="75000"/>
                      </a:schemeClr>
                    </a:solidFill>
                  </a:tcPr>
                </a:tc>
                <a:tc rowSpan="2">
                  <a:txBody>
                    <a:bodyPr/>
                    <a:lstStyle/>
                    <a:p>
                      <a:pPr algn="ctr">
                        <a:spcAft>
                          <a:spcPts val="0"/>
                        </a:spcAft>
                      </a:pPr>
                      <a:r>
                        <a:rPr lang="ja-JP" sz="1400" b="1" kern="100" dirty="0">
                          <a:solidFill>
                            <a:srgbClr val="FFFFFF"/>
                          </a:solidFill>
                          <a:effectLst/>
                          <a:latin typeface="+mn-ea"/>
                          <a:ea typeface="+mn-ea"/>
                          <a:cs typeface="Times New Roman" panose="02020603050405020304" pitchFamily="18" charset="0"/>
                        </a:rPr>
                        <a:t>作業区分</a:t>
                      </a:r>
                      <a:endParaRPr lang="ja-JP" sz="1400" kern="100" dirty="0">
                        <a:effectLst/>
                        <a:latin typeface="+mn-ea"/>
                        <a:ea typeface="+mn-ea"/>
                        <a:cs typeface="Times New Roman" panose="02020603050405020304" pitchFamily="18" charset="0"/>
                      </a:endParaRPr>
                    </a:p>
                  </a:txBody>
                  <a:tcPr marL="68580" marR="68580" marT="0" marB="0" anchor="ctr">
                    <a:solidFill>
                      <a:schemeClr val="accent3">
                        <a:lumMod val="75000"/>
                      </a:schemeClr>
                    </a:solidFill>
                  </a:tcPr>
                </a:tc>
                <a:tc rowSpan="2">
                  <a:txBody>
                    <a:bodyPr/>
                    <a:lstStyle/>
                    <a:p>
                      <a:pPr algn="ctr">
                        <a:spcAft>
                          <a:spcPts val="0"/>
                        </a:spcAft>
                      </a:pPr>
                      <a:r>
                        <a:rPr lang="ja-JP" sz="1400" b="1" kern="100" dirty="0">
                          <a:solidFill>
                            <a:srgbClr val="FFFFFF"/>
                          </a:solidFill>
                          <a:effectLst/>
                          <a:latin typeface="+mn-ea"/>
                          <a:ea typeface="+mn-ea"/>
                          <a:cs typeface="Times New Roman" panose="02020603050405020304" pitchFamily="18" charset="0"/>
                        </a:rPr>
                        <a:t>作業</a:t>
                      </a:r>
                      <a:endParaRPr lang="ja-JP" sz="1400" kern="100" dirty="0">
                        <a:effectLst/>
                        <a:latin typeface="+mn-ea"/>
                        <a:ea typeface="+mn-ea"/>
                        <a:cs typeface="Times New Roman" panose="02020603050405020304" pitchFamily="18" charset="0"/>
                      </a:endParaRPr>
                    </a:p>
                  </a:txBody>
                  <a:tcPr marL="68580" marR="68580" marT="0" marB="0" anchor="ctr">
                    <a:solidFill>
                      <a:schemeClr val="accent3">
                        <a:lumMod val="75000"/>
                      </a:schemeClr>
                    </a:solidFill>
                  </a:tcPr>
                </a:tc>
                <a:tc rowSpan="2">
                  <a:txBody>
                    <a:bodyPr/>
                    <a:lstStyle/>
                    <a:p>
                      <a:pPr algn="ctr">
                        <a:spcAft>
                          <a:spcPts val="0"/>
                        </a:spcAft>
                      </a:pPr>
                      <a:r>
                        <a:rPr lang="ja-JP" sz="1400" b="1" kern="100" dirty="0">
                          <a:solidFill>
                            <a:srgbClr val="FFFFFF"/>
                          </a:solidFill>
                          <a:effectLst/>
                          <a:latin typeface="+mn-ea"/>
                          <a:ea typeface="+mn-ea"/>
                          <a:cs typeface="Times New Roman" panose="02020603050405020304" pitchFamily="18" charset="0"/>
                        </a:rPr>
                        <a:t>作業詳細</a:t>
                      </a:r>
                      <a:endParaRPr lang="ja-JP" sz="1400" kern="100" dirty="0">
                        <a:effectLst/>
                        <a:latin typeface="+mn-ea"/>
                        <a:ea typeface="+mn-ea"/>
                        <a:cs typeface="Times New Roman" panose="02020603050405020304" pitchFamily="18" charset="0"/>
                      </a:endParaRPr>
                    </a:p>
                  </a:txBody>
                  <a:tcPr marL="68580" marR="68580" marT="0" marB="0" anchor="ctr">
                    <a:solidFill>
                      <a:schemeClr val="accent3">
                        <a:lumMod val="75000"/>
                      </a:schemeClr>
                    </a:solidFill>
                  </a:tcPr>
                </a:tc>
                <a:tc gridSpan="6">
                  <a:txBody>
                    <a:bodyPr/>
                    <a:lstStyle/>
                    <a:p>
                      <a:pPr algn="ctr"/>
                      <a:r>
                        <a:rPr kumimoji="1" lang="ja-JP" altLang="en-US" sz="1600" dirty="0"/>
                        <a:t>担当</a:t>
                      </a:r>
                    </a:p>
                  </a:txBody>
                  <a:tcPr anchor="ct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val="3308031737"/>
                  </a:ext>
                </a:extLst>
              </a:tr>
              <a:tr h="32568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000" dirty="0">
                          <a:solidFill>
                            <a:schemeClr val="bg1"/>
                          </a:solidFill>
                          <a:latin typeface="+mn-ea"/>
                          <a:ea typeface="+mn-ea"/>
                        </a:rPr>
                        <a:t>統轄</a:t>
                      </a:r>
                    </a:p>
                  </a:txBody>
                  <a:tcPr anchor="ctr">
                    <a:solidFill>
                      <a:schemeClr val="accent3">
                        <a:lumMod val="75000"/>
                      </a:schemeClr>
                    </a:solidFill>
                  </a:tcPr>
                </a:tc>
                <a:tc>
                  <a:txBody>
                    <a:bodyPr/>
                    <a:lstStyle/>
                    <a:p>
                      <a:pPr algn="ctr"/>
                      <a:r>
                        <a:rPr kumimoji="1" lang="ja-JP" altLang="en-US" sz="1000" dirty="0">
                          <a:solidFill>
                            <a:schemeClr val="bg1"/>
                          </a:solidFill>
                          <a:latin typeface="+mn-ea"/>
                          <a:ea typeface="+mn-ea"/>
                        </a:rPr>
                        <a:t>事務局</a:t>
                      </a:r>
                    </a:p>
                  </a:txBody>
                  <a:tcPr anchor="ctr">
                    <a:solidFill>
                      <a:schemeClr val="accent3">
                        <a:lumMod val="75000"/>
                      </a:schemeClr>
                    </a:solidFill>
                  </a:tcPr>
                </a:tc>
                <a:tc>
                  <a:txBody>
                    <a:bodyPr/>
                    <a:lstStyle/>
                    <a:p>
                      <a:pPr algn="ctr"/>
                      <a:r>
                        <a:rPr kumimoji="1" lang="ja-JP" altLang="en-US" sz="1000" dirty="0">
                          <a:solidFill>
                            <a:schemeClr val="bg1"/>
                          </a:solidFill>
                          <a:latin typeface="+mn-ea"/>
                          <a:ea typeface="+mn-ea"/>
                        </a:rPr>
                        <a:t>ＰＭ</a:t>
                      </a:r>
                    </a:p>
                  </a:txBody>
                  <a:tcPr anchor="ctr">
                    <a:solidFill>
                      <a:schemeClr val="accent3">
                        <a:lumMod val="75000"/>
                      </a:schemeClr>
                    </a:solidFill>
                  </a:tcPr>
                </a:tc>
                <a:tc>
                  <a:txBody>
                    <a:bodyPr/>
                    <a:lstStyle/>
                    <a:p>
                      <a:pPr algn="ctr"/>
                      <a:r>
                        <a:rPr kumimoji="1" lang="en-US" altLang="ja-JP" sz="1000" dirty="0">
                          <a:solidFill>
                            <a:schemeClr val="bg1"/>
                          </a:solidFill>
                          <a:latin typeface="+mn-ea"/>
                          <a:ea typeface="+mn-ea"/>
                        </a:rPr>
                        <a:t>NIT</a:t>
                      </a:r>
                      <a:endParaRPr lang="ja-JP" altLang="en-US" sz="1000" dirty="0"/>
                    </a:p>
                  </a:txBody>
                  <a:tcPr anchor="ctr">
                    <a:solidFill>
                      <a:schemeClr val="accent3">
                        <a:lumMod val="75000"/>
                      </a:schemeClr>
                    </a:solidFill>
                  </a:tcPr>
                </a:tc>
                <a:tc>
                  <a:txBody>
                    <a:bodyPr/>
                    <a:lstStyle/>
                    <a:p>
                      <a:pPr algn="ctr"/>
                      <a:r>
                        <a:rPr kumimoji="1" lang="ja-JP" altLang="en-US" sz="900" dirty="0">
                          <a:solidFill>
                            <a:schemeClr val="bg1"/>
                          </a:solidFill>
                          <a:latin typeface="+mn-ea"/>
                          <a:ea typeface="+mn-ea"/>
                        </a:rPr>
                        <a:t>テクノ</a:t>
                      </a:r>
                      <a:endParaRPr kumimoji="1" lang="en-US" altLang="ja-JP" sz="900" dirty="0">
                        <a:solidFill>
                          <a:schemeClr val="bg1"/>
                        </a:solidFill>
                        <a:latin typeface="+mn-ea"/>
                        <a:ea typeface="+mn-ea"/>
                      </a:endParaRPr>
                    </a:p>
                    <a:p>
                      <a:pPr algn="ctr"/>
                      <a:r>
                        <a:rPr kumimoji="1" lang="ja-JP" altLang="en-US" sz="900" dirty="0">
                          <a:solidFill>
                            <a:schemeClr val="bg1"/>
                          </a:solidFill>
                          <a:latin typeface="+mn-ea"/>
                          <a:ea typeface="+mn-ea"/>
                        </a:rPr>
                        <a:t>モバイル社</a:t>
                      </a:r>
                      <a:endParaRPr kumimoji="1" lang="en-US" altLang="ja-JP" sz="900" dirty="0">
                        <a:solidFill>
                          <a:schemeClr val="bg1"/>
                        </a:solidFill>
                        <a:latin typeface="+mn-ea"/>
                        <a:ea typeface="+mn-ea"/>
                      </a:endParaRPr>
                    </a:p>
                    <a:p>
                      <a:pPr algn="ctr"/>
                      <a:r>
                        <a:rPr kumimoji="1" lang="ja-JP" altLang="en-US" sz="900" dirty="0">
                          <a:solidFill>
                            <a:schemeClr val="bg1"/>
                          </a:solidFill>
                          <a:latin typeface="+mn-ea"/>
                          <a:ea typeface="+mn-ea"/>
                        </a:rPr>
                        <a:t>テコテック社</a:t>
                      </a:r>
                    </a:p>
                  </a:txBody>
                  <a:tcPr anchor="ctr">
                    <a:solidFill>
                      <a:schemeClr val="accent3">
                        <a:lumMod val="75000"/>
                      </a:schemeClr>
                    </a:solidFill>
                  </a:tcPr>
                </a:tc>
                <a:tc>
                  <a:txBody>
                    <a:bodyPr/>
                    <a:lstStyle/>
                    <a:p>
                      <a:pPr algn="ctr"/>
                      <a:r>
                        <a:rPr kumimoji="1" lang="en-US" altLang="ja-JP" sz="1000" dirty="0">
                          <a:solidFill>
                            <a:schemeClr val="bg1"/>
                          </a:solidFill>
                          <a:latin typeface="+mn-ea"/>
                          <a:ea typeface="+mn-ea"/>
                        </a:rPr>
                        <a:t>SHIFT</a:t>
                      </a:r>
                      <a:r>
                        <a:rPr kumimoji="1" lang="ja-JP" altLang="en-US" sz="1000" dirty="0">
                          <a:solidFill>
                            <a:schemeClr val="bg1"/>
                          </a:solidFill>
                          <a:latin typeface="+mn-ea"/>
                          <a:ea typeface="+mn-ea"/>
                        </a:rPr>
                        <a:t>社</a:t>
                      </a:r>
                    </a:p>
                  </a:txBody>
                  <a:tcPr anchor="ctr">
                    <a:solidFill>
                      <a:schemeClr val="accent3">
                        <a:lumMod val="75000"/>
                      </a:schemeClr>
                    </a:solidFill>
                  </a:tcPr>
                </a:tc>
                <a:extLst>
                  <a:ext uri="{0D108BD9-81ED-4DB2-BD59-A6C34878D82A}">
                    <a16:rowId xmlns:a16="http://schemas.microsoft.com/office/drawing/2014/main" val="793415414"/>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1</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テスト計画</a:t>
                      </a:r>
                    </a:p>
                  </a:txBody>
                  <a:tcPr marL="68580" marR="68580" marT="0" marB="0" anchor="ctr"/>
                </a:tc>
                <a:tc>
                  <a:txBody>
                    <a:bodyPr/>
                    <a:lstStyle/>
                    <a:p>
                      <a:pPr algn="just">
                        <a:spcAft>
                          <a:spcPts val="0"/>
                        </a:spcAft>
                      </a:pPr>
                      <a:r>
                        <a:rPr lang="ja-JP" altLang="ja-JP" sz="1050" kern="100" dirty="0">
                          <a:solidFill>
                            <a:schemeClr val="tx1"/>
                          </a:solidFill>
                          <a:effectLst/>
                          <a:latin typeface="+mn-ea"/>
                          <a:ea typeface="+mn-ea"/>
                          <a:cs typeface="Times New Roman" panose="02020603050405020304" pitchFamily="18" charset="0"/>
                        </a:rPr>
                        <a:t>個別テスト計画</a:t>
                      </a:r>
                    </a:p>
                  </a:txBody>
                  <a:tcPr marL="68580" marR="68580" marT="0" marB="0" anchor="ctr"/>
                </a:tc>
                <a:tc>
                  <a:txBody>
                    <a:bodyPr/>
                    <a:lstStyle/>
                    <a:p>
                      <a:pPr algn="just">
                        <a:spcAft>
                          <a:spcPts val="0"/>
                        </a:spcAft>
                      </a:pPr>
                      <a:r>
                        <a:rPr lang="ja-JP" altLang="ja-JP" sz="1050" kern="100" dirty="0">
                          <a:solidFill>
                            <a:schemeClr val="tx1"/>
                          </a:solidFill>
                          <a:effectLst/>
                          <a:latin typeface="+mn-ea"/>
                          <a:ea typeface="+mn-ea"/>
                          <a:cs typeface="Times New Roman" panose="02020603050405020304" pitchFamily="18" charset="0"/>
                        </a:rPr>
                        <a:t>個別テスト計画書</a:t>
                      </a:r>
                      <a:r>
                        <a:rPr lang="en-US" altLang="ja-JP" sz="1050" kern="100" dirty="0">
                          <a:solidFill>
                            <a:schemeClr val="tx1"/>
                          </a:solidFill>
                          <a:effectLst/>
                          <a:latin typeface="+mn-ea"/>
                          <a:ea typeface="+mn-ea"/>
                          <a:cs typeface="Times New Roman" panose="02020603050405020304" pitchFamily="18" charset="0"/>
                        </a:rPr>
                        <a:t>(</a:t>
                      </a:r>
                      <a:r>
                        <a:rPr lang="ja-JP" altLang="ja-JP" sz="1050" kern="100" dirty="0">
                          <a:solidFill>
                            <a:schemeClr val="tx1"/>
                          </a:solidFill>
                          <a:effectLst/>
                          <a:latin typeface="+mn-ea"/>
                          <a:ea typeface="+mn-ea"/>
                          <a:cs typeface="Times New Roman" panose="02020603050405020304" pitchFamily="18" charset="0"/>
                        </a:rPr>
                        <a:t>本書</a:t>
                      </a:r>
                      <a:r>
                        <a:rPr lang="en-US" altLang="ja-JP" sz="1050" kern="100" dirty="0">
                          <a:solidFill>
                            <a:schemeClr val="tx1"/>
                          </a:solidFill>
                          <a:effectLst/>
                          <a:latin typeface="+mn-ea"/>
                          <a:ea typeface="+mn-ea"/>
                          <a:cs typeface="Times New Roman" panose="02020603050405020304" pitchFamily="18" charset="0"/>
                        </a:rPr>
                        <a:t>)</a:t>
                      </a:r>
                      <a:r>
                        <a:rPr lang="ja-JP" altLang="ja-JP" sz="1050" kern="100" dirty="0">
                          <a:solidFill>
                            <a:schemeClr val="tx1"/>
                          </a:solidFill>
                          <a:effectLst/>
                          <a:latin typeface="+mn-ea"/>
                          <a:ea typeface="+mn-ea"/>
                          <a:cs typeface="Times New Roman" panose="02020603050405020304" pitchFamily="18" charset="0"/>
                        </a:rPr>
                        <a:t>の作成</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a:t>
                      </a:r>
                    </a:p>
                  </a:txBody>
                  <a:tcPr anchor="ctr"/>
                </a:tc>
                <a:extLst>
                  <a:ext uri="{0D108BD9-81ED-4DB2-BD59-A6C34878D82A}">
                    <a16:rowId xmlns:a16="http://schemas.microsoft.com/office/drawing/2014/main" val="679425150"/>
                  </a:ext>
                </a:extLst>
              </a:tr>
              <a:tr h="3193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2</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テスト管理</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進捗管理</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作業進捗状況の管理、報告</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a:t>
                      </a:r>
                    </a:p>
                  </a:txBody>
                  <a:tcPr anchor="ctr"/>
                </a:tc>
                <a:tc>
                  <a:txBody>
                    <a:bodyPr/>
                    <a:lstStyle/>
                    <a:p>
                      <a:pPr algn="ctr"/>
                      <a:r>
                        <a:rPr kumimoji="1" lang="ja-JP" altLang="en-US" sz="1050" dirty="0">
                          <a:solidFill>
                            <a:schemeClr val="tx1"/>
                          </a:solidFill>
                        </a:rPr>
                        <a:t>〇</a:t>
                      </a: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a:t>
                      </a:r>
                    </a:p>
                  </a:txBody>
                  <a:tcPr anchor="ctr"/>
                </a:tc>
                <a:extLst>
                  <a:ext uri="{0D108BD9-81ED-4DB2-BD59-A6C34878D82A}">
                    <a16:rowId xmlns:a16="http://schemas.microsoft.com/office/drawing/2014/main" val="1260173308"/>
                  </a:ext>
                </a:extLst>
              </a:tr>
              <a:tr h="296608">
                <a:tc>
                  <a:txBody>
                    <a:bodyPr/>
                    <a:lstStyle/>
                    <a:p>
                      <a:pPr algn="ctr">
                        <a:spcAft>
                          <a:spcPts val="0"/>
                        </a:spcAft>
                      </a:pPr>
                      <a:r>
                        <a:rPr lang="en-US" altLang="ja-JP" sz="1050" b="0" kern="100" dirty="0">
                          <a:effectLst/>
                          <a:latin typeface="+mn-ea"/>
                          <a:ea typeface="+mn-ea"/>
                          <a:cs typeface="Times New Roman" panose="02020603050405020304" pitchFamily="18" charset="0"/>
                        </a:rPr>
                        <a:t>3</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dirty="0">
                          <a:solidFill>
                            <a:schemeClr val="tx1"/>
                          </a:solidFill>
                          <a:effectLst/>
                          <a:latin typeface="+mn-ea"/>
                          <a:ea typeface="+mn-ea"/>
                          <a:cs typeface="Times New Roman" panose="02020603050405020304" pitchFamily="18" charset="0"/>
                        </a:rPr>
                        <a:t> </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課題管理</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プロジェクト、当該フェーズ推進に対する課題・リスク・</a:t>
                      </a:r>
                      <a:r>
                        <a:rPr lang="en-US" sz="1050" kern="100" dirty="0" err="1">
                          <a:solidFill>
                            <a:schemeClr val="tx1"/>
                          </a:solidFill>
                          <a:effectLst/>
                          <a:latin typeface="+mn-ea"/>
                          <a:ea typeface="+mn-ea"/>
                          <a:cs typeface="Times New Roman" panose="02020603050405020304" pitchFamily="18" charset="0"/>
                        </a:rPr>
                        <a:t>ToDo</a:t>
                      </a:r>
                      <a:r>
                        <a:rPr lang="ja-JP" sz="1050" kern="100" dirty="0">
                          <a:solidFill>
                            <a:schemeClr val="tx1"/>
                          </a:solidFill>
                          <a:effectLst/>
                          <a:latin typeface="+mn-ea"/>
                          <a:ea typeface="+mn-ea"/>
                          <a:cs typeface="Times New Roman" panose="02020603050405020304" pitchFamily="18" charset="0"/>
                        </a:rPr>
                        <a:t>管理</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extLst>
                  <a:ext uri="{0D108BD9-81ED-4DB2-BD59-A6C34878D82A}">
                    <a16:rowId xmlns:a16="http://schemas.microsoft.com/office/drawing/2014/main" val="1138542507"/>
                  </a:ext>
                </a:extLst>
              </a:tr>
              <a:tr h="292285">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4</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ja-JP" sz="1050" kern="100" dirty="0">
                          <a:solidFill>
                            <a:schemeClr val="tx1"/>
                          </a:solidFill>
                          <a:effectLst/>
                          <a:latin typeface="+mn-ea"/>
                          <a:ea typeface="+mn-ea"/>
                          <a:cs typeface="Times New Roman" panose="02020603050405020304" pitchFamily="18" charset="0"/>
                        </a:rPr>
                        <a:t>テスト設計</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テスト設計</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テスト概要設計を基にテストケースの作成</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extLst>
                  <a:ext uri="{0D108BD9-81ED-4DB2-BD59-A6C34878D82A}">
                    <a16:rowId xmlns:a16="http://schemas.microsoft.com/office/drawing/2014/main" val="1278228770"/>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5</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a:solidFill>
                            <a:schemeClr val="tx1"/>
                          </a:solidFill>
                          <a:effectLst/>
                          <a:latin typeface="+mn-ea"/>
                          <a:ea typeface="+mn-ea"/>
                          <a:cs typeface="Times New Roman" panose="02020603050405020304" pitchFamily="18" charset="0"/>
                        </a:rPr>
                        <a:t> </a:t>
                      </a:r>
                      <a:endParaRPr lang="ja-JP" sz="105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a:solidFill>
                            <a:schemeClr val="tx1"/>
                          </a:solidFill>
                          <a:effectLst/>
                          <a:latin typeface="+mn-ea"/>
                          <a:ea typeface="+mn-ea"/>
                          <a:cs typeface="Times New Roman" panose="02020603050405020304" pitchFamily="18" charset="0"/>
                        </a:rPr>
                        <a:t>テストデータ設計</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テストケースに沿ったテストデータの設計</a:t>
                      </a:r>
                    </a:p>
                  </a:txBody>
                  <a:tcPr marL="68580" marR="68580" marT="0" marB="0" anchor="ctr"/>
                </a:tc>
                <a:tc>
                  <a:txBody>
                    <a:bodyPr/>
                    <a:lstStyle/>
                    <a:p>
                      <a:pPr algn="ctr"/>
                      <a:endParaRPr kumimoji="1" lang="ja-JP" altLang="en-US" sz="105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a:solidFill>
                          <a:schemeClr val="tx1"/>
                        </a:solidFill>
                      </a:endParaRP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extLst>
                  <a:ext uri="{0D108BD9-81ED-4DB2-BD59-A6C34878D82A}">
                    <a16:rowId xmlns:a16="http://schemas.microsoft.com/office/drawing/2014/main" val="3387479715"/>
                  </a:ext>
                </a:extLst>
              </a:tr>
              <a:tr h="312443">
                <a:tc>
                  <a:txBody>
                    <a:bodyPr/>
                    <a:lstStyle/>
                    <a:p>
                      <a:pPr algn="ctr">
                        <a:spcAft>
                          <a:spcPts val="0"/>
                        </a:spcAft>
                      </a:pPr>
                      <a:r>
                        <a:rPr lang="en-US" altLang="ja-JP" sz="1050" b="0" kern="100" dirty="0">
                          <a:effectLst/>
                          <a:latin typeface="+mn-ea"/>
                          <a:ea typeface="+mn-ea"/>
                          <a:cs typeface="Times New Roman" panose="02020603050405020304" pitchFamily="18" charset="0"/>
                        </a:rPr>
                        <a:t>6</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dirty="0">
                          <a:solidFill>
                            <a:schemeClr val="tx1"/>
                          </a:solidFill>
                          <a:effectLst/>
                          <a:latin typeface="+mn-ea"/>
                          <a:ea typeface="+mn-ea"/>
                          <a:cs typeface="Times New Roman" panose="02020603050405020304" pitchFamily="18" charset="0"/>
                        </a:rPr>
                        <a:t> </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テストデータ準備</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データ設計されたテストデータの作成・投入、データファイル作成</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a:t>
                      </a:r>
                      <a:endParaRPr lang="ja-JP" altLang="en-US" sz="1050" dirty="0"/>
                    </a:p>
                  </a:txBody>
                  <a:tcPr anchor="ctr"/>
                </a:tc>
                <a:tc>
                  <a:txBody>
                    <a:bodyPr/>
                    <a:lstStyle/>
                    <a:p>
                      <a:pPr algn="ctr"/>
                      <a:r>
                        <a:rPr kumimoji="1" lang="ja-JP" altLang="en-US" sz="1050" dirty="0">
                          <a:solidFill>
                            <a:schemeClr val="tx1"/>
                          </a:solidFill>
                        </a:rPr>
                        <a:t>〇</a:t>
                      </a:r>
                      <a:endParaRPr kumimoji="1" lang="en-US" altLang="ja-JP" sz="1050" dirty="0">
                        <a:solidFill>
                          <a:schemeClr val="tx1"/>
                        </a:solidFill>
                      </a:endParaRPr>
                    </a:p>
                    <a:p>
                      <a:pPr algn="ctr"/>
                      <a:r>
                        <a:rPr kumimoji="1" lang="en-US" altLang="ja-JP" sz="1050" dirty="0">
                          <a:solidFill>
                            <a:schemeClr val="tx1"/>
                          </a:solidFill>
                        </a:rPr>
                        <a:t>(</a:t>
                      </a:r>
                      <a:r>
                        <a:rPr kumimoji="1" lang="ja-JP" altLang="en-US" sz="1050" dirty="0">
                          <a:solidFill>
                            <a:schemeClr val="tx1"/>
                          </a:solidFill>
                        </a:rPr>
                        <a:t>マスター</a:t>
                      </a:r>
                      <a:r>
                        <a:rPr kumimoji="1" lang="en-US" altLang="ja-JP" sz="1050" dirty="0">
                          <a:solidFill>
                            <a:schemeClr val="tx1"/>
                          </a:solidFill>
                        </a:rPr>
                        <a:t>)</a:t>
                      </a: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endParaRPr kumimoji="1" lang="en-US" altLang="ja-JP" sz="1050" dirty="0">
                        <a:solidFill>
                          <a:schemeClr val="tx1"/>
                        </a:solidFill>
                      </a:endParaRPr>
                    </a:p>
                    <a:p>
                      <a:pPr algn="ctr"/>
                      <a:r>
                        <a:rPr kumimoji="1" lang="en-US" altLang="ja-JP" sz="1050" dirty="0">
                          <a:solidFill>
                            <a:schemeClr val="tx1"/>
                          </a:solidFill>
                        </a:rPr>
                        <a:t>(TRAN)</a:t>
                      </a:r>
                      <a:endParaRPr kumimoji="1" lang="ja-JP" altLang="en-US" sz="1050" dirty="0">
                        <a:solidFill>
                          <a:schemeClr val="tx1"/>
                        </a:solidFill>
                      </a:endParaRPr>
                    </a:p>
                  </a:txBody>
                  <a:tcPr anchor="ctr"/>
                </a:tc>
                <a:extLst>
                  <a:ext uri="{0D108BD9-81ED-4DB2-BD59-A6C34878D82A}">
                    <a16:rowId xmlns:a16="http://schemas.microsoft.com/office/drawing/2014/main" val="4025885237"/>
                  </a:ext>
                </a:extLst>
              </a:tr>
              <a:tr h="125730">
                <a:tc>
                  <a:txBody>
                    <a:bodyPr/>
                    <a:lstStyle/>
                    <a:p>
                      <a:pPr algn="ctr">
                        <a:spcAft>
                          <a:spcPts val="0"/>
                        </a:spcAft>
                      </a:pPr>
                      <a:r>
                        <a:rPr lang="en-US" altLang="ja-JP" sz="1050" b="0" kern="100" dirty="0">
                          <a:effectLst/>
                          <a:latin typeface="+mn-ea"/>
                          <a:ea typeface="+mn-ea"/>
                          <a:cs typeface="Times New Roman" panose="02020603050405020304" pitchFamily="18" charset="0"/>
                        </a:rPr>
                        <a:t>7</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テスト実行</a:t>
                      </a:r>
                    </a:p>
                  </a:txBody>
                  <a:tcPr marL="68580" marR="68580" marT="0" marB="0" anchor="ctr"/>
                </a:tc>
                <a:tc>
                  <a:txBody>
                    <a:bodyPr/>
                    <a:lstStyle/>
                    <a:p>
                      <a:pPr algn="just">
                        <a:spcAft>
                          <a:spcPts val="0"/>
                        </a:spcAft>
                      </a:pPr>
                      <a:r>
                        <a:rPr lang="ja-JP" sz="1050" kern="100">
                          <a:solidFill>
                            <a:schemeClr val="tx1"/>
                          </a:solidFill>
                          <a:effectLst/>
                          <a:latin typeface="+mn-ea"/>
                          <a:ea typeface="+mn-ea"/>
                          <a:cs typeface="Times New Roman" panose="02020603050405020304" pitchFamily="18" charset="0"/>
                        </a:rPr>
                        <a:t>テスト実行</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テストケースの打鍵、テスト結果入力、エビデンス取得・保存</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extLst>
                  <a:ext uri="{0D108BD9-81ED-4DB2-BD59-A6C34878D82A}">
                    <a16:rowId xmlns:a16="http://schemas.microsoft.com/office/drawing/2014/main" val="1436019812"/>
                  </a:ext>
                </a:extLst>
              </a:tr>
              <a:tr h="125730">
                <a:tc>
                  <a:txBody>
                    <a:bodyPr/>
                    <a:lstStyle/>
                    <a:p>
                      <a:pPr algn="ctr">
                        <a:spcAft>
                          <a:spcPts val="0"/>
                        </a:spcAft>
                      </a:pPr>
                      <a:r>
                        <a:rPr lang="en-US" altLang="ja-JP" sz="1050" b="0" kern="100" dirty="0">
                          <a:effectLst/>
                          <a:latin typeface="+mn-ea"/>
                          <a:ea typeface="+mn-ea"/>
                          <a:cs typeface="Times New Roman" panose="02020603050405020304" pitchFamily="18" charset="0"/>
                        </a:rPr>
                        <a:t>8</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en-US" sz="1050" kern="100" dirty="0">
                          <a:solidFill>
                            <a:schemeClr val="tx1"/>
                          </a:solidFill>
                          <a:effectLst/>
                          <a:latin typeface="+mn-ea"/>
                          <a:ea typeface="+mn-ea"/>
                          <a:cs typeface="Times New Roman" panose="02020603050405020304" pitchFamily="18" charset="0"/>
                        </a:rPr>
                        <a:t>バッチ実行</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en-US" sz="1050" kern="100" dirty="0">
                          <a:solidFill>
                            <a:schemeClr val="tx1"/>
                          </a:solidFill>
                          <a:effectLst/>
                          <a:latin typeface="+mn-ea"/>
                          <a:ea typeface="+mn-ea"/>
                          <a:cs typeface="Times New Roman" panose="02020603050405020304" pitchFamily="18" charset="0"/>
                        </a:rPr>
                        <a:t>テストデータのバッチ実行、システムへのデータ取り込み</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ja-JP" altLang="en-US" sz="1050" dirty="0"/>
                    </a:p>
                  </a:txBody>
                  <a:tcPr anchor="ctr"/>
                </a:tc>
                <a:tc>
                  <a:txBody>
                    <a:bodyPr/>
                    <a:lstStyle/>
                    <a:p>
                      <a:pPr algn="ctr"/>
                      <a:r>
                        <a:rPr kumimoji="1" lang="ja-JP" altLang="en-US" sz="1050" dirty="0">
                          <a:solidFill>
                            <a:schemeClr val="tx1"/>
                          </a:solidFill>
                        </a:rPr>
                        <a:t>〇</a:t>
                      </a:r>
                    </a:p>
                  </a:txBody>
                  <a:tcPr anchor="ctr"/>
                </a:tc>
                <a:tc>
                  <a:txBody>
                    <a:bodyPr/>
                    <a:lstStyle/>
                    <a:p>
                      <a:pPr algn="ctr"/>
                      <a:r>
                        <a:rPr kumimoji="1" lang="ja-JP" altLang="en-US" sz="1050" dirty="0">
                          <a:solidFill>
                            <a:schemeClr val="tx1"/>
                          </a:solidFill>
                        </a:rPr>
                        <a:t>〇</a:t>
                      </a:r>
                    </a:p>
                  </a:txBody>
                  <a:tcPr anchor="ctr"/>
                </a:tc>
                <a:extLst>
                  <a:ext uri="{0D108BD9-81ED-4DB2-BD59-A6C34878D82A}">
                    <a16:rowId xmlns:a16="http://schemas.microsoft.com/office/drawing/2014/main" val="3000971876"/>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9</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dirty="0">
                          <a:solidFill>
                            <a:schemeClr val="tx1"/>
                          </a:solidFill>
                          <a:effectLst/>
                          <a:latin typeface="+mn-ea"/>
                          <a:ea typeface="+mn-ea"/>
                          <a:cs typeface="Times New Roman" panose="02020603050405020304" pitchFamily="18" charset="0"/>
                        </a:rPr>
                        <a:t> </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欠陥起票</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テスト結果</a:t>
                      </a:r>
                      <a:r>
                        <a:rPr lang="en-US" sz="1050" kern="100" dirty="0">
                          <a:solidFill>
                            <a:schemeClr val="tx1"/>
                          </a:solidFill>
                          <a:effectLst/>
                          <a:latin typeface="+mn-ea"/>
                          <a:ea typeface="+mn-ea"/>
                          <a:cs typeface="Times New Roman" panose="02020603050405020304" pitchFamily="18" charset="0"/>
                        </a:rPr>
                        <a:t>NG</a:t>
                      </a:r>
                      <a:r>
                        <a:rPr lang="ja-JP" sz="1050" kern="100" dirty="0">
                          <a:solidFill>
                            <a:schemeClr val="tx1"/>
                          </a:solidFill>
                          <a:effectLst/>
                          <a:latin typeface="+mn-ea"/>
                          <a:ea typeface="+mn-ea"/>
                          <a:cs typeface="Times New Roman" panose="02020603050405020304" pitchFamily="18" charset="0"/>
                        </a:rPr>
                        <a:t>となる事象を欠陥票として報告</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extLst>
                  <a:ext uri="{0D108BD9-81ED-4DB2-BD59-A6C34878D82A}">
                    <a16:rowId xmlns:a16="http://schemas.microsoft.com/office/drawing/2014/main" val="2348626326"/>
                  </a:ext>
                </a:extLst>
              </a:tr>
              <a:tr h="250530">
                <a:tc>
                  <a:txBody>
                    <a:bodyPr/>
                    <a:lstStyle/>
                    <a:p>
                      <a:pPr algn="ctr">
                        <a:spcAft>
                          <a:spcPts val="0"/>
                        </a:spcAft>
                      </a:pPr>
                      <a:r>
                        <a:rPr lang="en-US" altLang="ja-JP" sz="1050" b="0" kern="100" dirty="0">
                          <a:effectLst/>
                          <a:latin typeface="+mn-ea"/>
                          <a:ea typeface="+mn-ea"/>
                          <a:cs typeface="Times New Roman" panose="02020603050405020304" pitchFamily="18" charset="0"/>
                        </a:rPr>
                        <a:t>10</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a:solidFill>
                            <a:schemeClr val="tx1"/>
                          </a:solidFill>
                          <a:effectLst/>
                          <a:latin typeface="+mn-ea"/>
                          <a:ea typeface="+mn-ea"/>
                          <a:cs typeface="Times New Roman" panose="02020603050405020304" pitchFamily="18" charset="0"/>
                        </a:rPr>
                        <a:t> </a:t>
                      </a:r>
                      <a:endParaRPr lang="ja-JP" sz="105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欠陥確認</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事象の確認、欠陥か否かの切り分け</a:t>
                      </a:r>
                    </a:p>
                  </a:txBody>
                  <a:tcPr marL="68580" marR="68580" marT="0" marB="0" anchor="ctr"/>
                </a:tc>
                <a:tc>
                  <a:txBody>
                    <a:bodyPr/>
                    <a:lstStyle/>
                    <a:p>
                      <a:pPr algn="ctr"/>
                      <a:endParaRPr kumimoji="1" lang="ja-JP" altLang="en-US" sz="105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〇</a:t>
                      </a: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extLst>
                  <a:ext uri="{0D108BD9-81ED-4DB2-BD59-A6C34878D82A}">
                    <a16:rowId xmlns:a16="http://schemas.microsoft.com/office/drawing/2014/main" val="308811498"/>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11</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dirty="0">
                          <a:solidFill>
                            <a:schemeClr val="tx1"/>
                          </a:solidFill>
                          <a:effectLst/>
                          <a:latin typeface="+mn-ea"/>
                          <a:ea typeface="+mn-ea"/>
                          <a:cs typeface="Times New Roman" panose="02020603050405020304" pitchFamily="18" charset="0"/>
                        </a:rPr>
                        <a:t> </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改修指示</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欠陥の改修をメンバーへ割当、改修内容について指示</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r>
                        <a:rPr kumimoji="1" lang="ja-JP" altLang="en-US" sz="1050" dirty="0">
                          <a:solidFill>
                            <a:schemeClr val="tx1"/>
                          </a:solidFill>
                        </a:rPr>
                        <a:t>△</a:t>
                      </a:r>
                    </a:p>
                  </a:txBody>
                  <a:tcPr anchor="ctr"/>
                </a:tc>
                <a:tc>
                  <a:txBody>
                    <a:bodyPr/>
                    <a:lstStyle/>
                    <a:p>
                      <a:endParaRPr lang="ja-JP" altLang="en-US" sz="1050" dirty="0"/>
                    </a:p>
                  </a:txBody>
                  <a:tcPr anchor="ctr"/>
                </a:tc>
                <a:tc>
                  <a:txBody>
                    <a:bodyPr/>
                    <a:lstStyle/>
                    <a:p>
                      <a:pPr algn="ctr"/>
                      <a:r>
                        <a:rPr kumimoji="1" lang="ja-JP" altLang="en-US" sz="1050" dirty="0">
                          <a:solidFill>
                            <a:schemeClr val="tx1"/>
                          </a:solidFill>
                        </a:rPr>
                        <a:t>〇</a:t>
                      </a:r>
                    </a:p>
                  </a:txBody>
                  <a:tcPr anchor="ctr"/>
                </a:tc>
                <a:tc>
                  <a:txBody>
                    <a:bodyPr/>
                    <a:lstStyle/>
                    <a:p>
                      <a:pPr algn="ctr"/>
                      <a:endParaRPr kumimoji="1" lang="ja-JP" altLang="en-US" sz="1050" dirty="0">
                        <a:solidFill>
                          <a:schemeClr val="tx1"/>
                        </a:solidFill>
                      </a:endParaRPr>
                    </a:p>
                  </a:txBody>
                  <a:tcPr anchor="ctr"/>
                </a:tc>
                <a:extLst>
                  <a:ext uri="{0D108BD9-81ED-4DB2-BD59-A6C34878D82A}">
                    <a16:rowId xmlns:a16="http://schemas.microsoft.com/office/drawing/2014/main" val="2501920005"/>
                  </a:ext>
                </a:extLst>
              </a:tr>
              <a:tr h="235297">
                <a:tc>
                  <a:txBody>
                    <a:bodyPr/>
                    <a:lstStyle/>
                    <a:p>
                      <a:pPr algn="ctr">
                        <a:spcAft>
                          <a:spcPts val="0"/>
                        </a:spcAft>
                      </a:pPr>
                      <a:r>
                        <a:rPr lang="en-US" altLang="ja-JP" sz="1050" b="0" kern="100" dirty="0">
                          <a:effectLst/>
                          <a:latin typeface="+mn-ea"/>
                          <a:ea typeface="+mn-ea"/>
                          <a:cs typeface="Times New Roman" panose="02020603050405020304" pitchFamily="18" charset="0"/>
                        </a:rPr>
                        <a:t>12</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a:solidFill>
                            <a:schemeClr val="tx1"/>
                          </a:solidFill>
                          <a:effectLst/>
                          <a:latin typeface="+mn-ea"/>
                          <a:ea typeface="+mn-ea"/>
                          <a:cs typeface="Times New Roman" panose="02020603050405020304" pitchFamily="18" charset="0"/>
                        </a:rPr>
                        <a:t> </a:t>
                      </a:r>
                      <a:endParaRPr lang="ja-JP" sz="105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a:solidFill>
                            <a:schemeClr val="tx1"/>
                          </a:solidFill>
                          <a:effectLst/>
                          <a:latin typeface="+mn-ea"/>
                          <a:ea typeface="+mn-ea"/>
                          <a:cs typeface="Times New Roman" panose="02020603050405020304" pitchFamily="18" charset="0"/>
                        </a:rPr>
                        <a:t>確認テスト依頼</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欠陥票起票者へ再テスト実施を依頼</a:t>
                      </a:r>
                    </a:p>
                  </a:txBody>
                  <a:tcPr marL="68580" marR="68580" marT="0" marB="0" anchor="ctr"/>
                </a:tc>
                <a:tc>
                  <a:txBody>
                    <a:bodyPr/>
                    <a:lstStyle/>
                    <a:p>
                      <a:pPr algn="ctr"/>
                      <a:endParaRPr kumimoji="1" lang="ja-JP" altLang="en-US" sz="105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tc>
                  <a:txBody>
                    <a:bodyPr/>
                    <a:lstStyle/>
                    <a:p>
                      <a:endParaRPr lang="ja-JP" altLang="en-US" sz="1050"/>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extLst>
                  <a:ext uri="{0D108BD9-81ED-4DB2-BD59-A6C34878D82A}">
                    <a16:rowId xmlns:a16="http://schemas.microsoft.com/office/drawing/2014/main" val="2224731152"/>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13</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a:solidFill>
                            <a:schemeClr val="tx1"/>
                          </a:solidFill>
                          <a:effectLst/>
                          <a:latin typeface="+mn-ea"/>
                          <a:ea typeface="+mn-ea"/>
                          <a:cs typeface="Times New Roman" panose="02020603050405020304" pitchFamily="18" charset="0"/>
                        </a:rPr>
                        <a:t> </a:t>
                      </a:r>
                      <a:endParaRPr lang="ja-JP" sz="105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a:solidFill>
                            <a:schemeClr val="tx1"/>
                          </a:solidFill>
                          <a:effectLst/>
                          <a:latin typeface="+mn-ea"/>
                          <a:ea typeface="+mn-ea"/>
                          <a:cs typeface="Times New Roman" panose="02020603050405020304" pitchFamily="18" charset="0"/>
                        </a:rPr>
                        <a:t>確認テスト</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欠陥が解消していることの確認、関連テストケースの再実行</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endParaRPr lang="ja-JP" altLang="en-US" sz="1050"/>
                    </a:p>
                  </a:txBody>
                  <a:tcPr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extLst>
                  <a:ext uri="{0D108BD9-81ED-4DB2-BD59-A6C34878D82A}">
                    <a16:rowId xmlns:a16="http://schemas.microsoft.com/office/drawing/2014/main" val="3225073567"/>
                  </a:ext>
                </a:extLst>
              </a:tr>
              <a:tr h="250530">
                <a:tc>
                  <a:txBody>
                    <a:bodyPr/>
                    <a:lstStyle/>
                    <a:p>
                      <a:pPr algn="ctr">
                        <a:spcAft>
                          <a:spcPts val="0"/>
                        </a:spcAft>
                      </a:pPr>
                      <a:r>
                        <a:rPr lang="en-US" altLang="ja-JP" sz="1050" b="0" kern="100" dirty="0">
                          <a:effectLst/>
                          <a:latin typeface="+mn-ea"/>
                          <a:ea typeface="+mn-ea"/>
                          <a:cs typeface="Times New Roman" panose="02020603050405020304" pitchFamily="18" charset="0"/>
                        </a:rPr>
                        <a:t>14</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a:solidFill>
                            <a:schemeClr val="tx1"/>
                          </a:solidFill>
                          <a:effectLst/>
                          <a:latin typeface="+mn-ea"/>
                          <a:ea typeface="+mn-ea"/>
                          <a:cs typeface="Times New Roman" panose="02020603050405020304" pitchFamily="18" charset="0"/>
                        </a:rPr>
                        <a:t>結果レポート</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結果レポート作成</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テスト結果、品質分析情報を含むテスト結果レポート作成</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endParaRPr lang="ja-JP" altLang="en-US" sz="1050"/>
                    </a:p>
                  </a:txBody>
                  <a:tcPr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extLst>
                  <a:ext uri="{0D108BD9-81ED-4DB2-BD59-A6C34878D82A}">
                    <a16:rowId xmlns:a16="http://schemas.microsoft.com/office/drawing/2014/main" val="1146055140"/>
                  </a:ext>
                </a:extLst>
              </a:tr>
              <a:tr h="250530">
                <a:tc>
                  <a:txBody>
                    <a:bodyPr/>
                    <a:lstStyle/>
                    <a:p>
                      <a:pPr algn="ctr">
                        <a:spcAft>
                          <a:spcPts val="0"/>
                        </a:spcAft>
                      </a:pPr>
                      <a:r>
                        <a:rPr lang="en-US" altLang="ja-JP" sz="1050" b="0" kern="100" dirty="0">
                          <a:solidFill>
                            <a:srgbClr val="000000"/>
                          </a:solidFill>
                          <a:effectLst/>
                          <a:latin typeface="+mn-ea"/>
                          <a:ea typeface="+mn-ea"/>
                          <a:cs typeface="Times New Roman" panose="02020603050405020304" pitchFamily="18" charset="0"/>
                        </a:rPr>
                        <a:t>15</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050" kern="100">
                          <a:solidFill>
                            <a:schemeClr val="tx1"/>
                          </a:solidFill>
                          <a:effectLst/>
                          <a:latin typeface="+mn-ea"/>
                          <a:ea typeface="+mn-ea"/>
                          <a:cs typeface="Times New Roman" panose="02020603050405020304" pitchFamily="18" charset="0"/>
                        </a:rPr>
                        <a:t> </a:t>
                      </a:r>
                      <a:endParaRPr lang="ja-JP" sz="105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結果報告</a:t>
                      </a:r>
                    </a:p>
                  </a:txBody>
                  <a:tcPr marL="68580" marR="68580" marT="0" marB="0" anchor="ctr"/>
                </a:tc>
                <a:tc>
                  <a:txBody>
                    <a:bodyPr/>
                    <a:lstStyle/>
                    <a:p>
                      <a:pPr algn="just">
                        <a:spcAft>
                          <a:spcPts val="0"/>
                        </a:spcAft>
                      </a:pPr>
                      <a:r>
                        <a:rPr lang="ja-JP" sz="1050" kern="100" dirty="0">
                          <a:solidFill>
                            <a:schemeClr val="tx1"/>
                          </a:solidFill>
                          <a:effectLst/>
                          <a:latin typeface="+mn-ea"/>
                          <a:ea typeface="+mn-ea"/>
                          <a:cs typeface="Times New Roman" panose="02020603050405020304" pitchFamily="18" charset="0"/>
                        </a:rPr>
                        <a:t>テスト結果レポートを基に当該テスト作業結果の報告</a:t>
                      </a:r>
                    </a:p>
                  </a:txBody>
                  <a:tcPr marL="68580" marR="68580" marT="0" marB="0"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tc>
                  <a:txBody>
                    <a:bodyPr/>
                    <a:lstStyle/>
                    <a:p>
                      <a:endParaRPr lang="ja-JP" altLang="en-US" sz="1050" dirty="0"/>
                    </a:p>
                  </a:txBody>
                  <a:tcPr anchor="ctr"/>
                </a:tc>
                <a:tc>
                  <a:txBody>
                    <a:bodyPr/>
                    <a:lstStyle/>
                    <a:p>
                      <a:pPr algn="ctr"/>
                      <a:endParaRPr kumimoji="1" lang="ja-JP" altLang="en-US" sz="105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a:t>
                      </a:r>
                    </a:p>
                  </a:txBody>
                  <a:tcPr anchor="ctr"/>
                </a:tc>
                <a:extLst>
                  <a:ext uri="{0D108BD9-81ED-4DB2-BD59-A6C34878D82A}">
                    <a16:rowId xmlns:a16="http://schemas.microsoft.com/office/drawing/2014/main" val="2497016058"/>
                  </a:ext>
                </a:extLst>
              </a:tr>
              <a:tr h="250530">
                <a:tc>
                  <a:txBody>
                    <a:bodyPr/>
                    <a:lstStyle/>
                    <a:p>
                      <a:pPr algn="ctr">
                        <a:spcAft>
                          <a:spcPts val="0"/>
                        </a:spcAft>
                      </a:pPr>
                      <a:r>
                        <a:rPr lang="en-US" altLang="ja-JP" sz="1050" b="0" kern="100" dirty="0">
                          <a:effectLst/>
                          <a:latin typeface="+mn-ea"/>
                          <a:ea typeface="+mn-ea"/>
                          <a:cs typeface="Times New Roman" panose="02020603050405020304" pitchFamily="18" charset="0"/>
                        </a:rPr>
                        <a:t>16</a:t>
                      </a:r>
                      <a:endParaRPr lang="ja-JP" sz="1050" b="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en-US" sz="1050" kern="100" dirty="0">
                          <a:solidFill>
                            <a:schemeClr val="tx1"/>
                          </a:solidFill>
                          <a:effectLst/>
                          <a:latin typeface="+mn-ea"/>
                          <a:ea typeface="+mn-ea"/>
                          <a:cs typeface="Times New Roman" panose="02020603050405020304" pitchFamily="18" charset="0"/>
                        </a:rPr>
                        <a:t>フェーズ完了</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en-US" sz="1050" kern="100" dirty="0">
                          <a:solidFill>
                            <a:schemeClr val="tx1"/>
                          </a:solidFill>
                          <a:effectLst/>
                          <a:latin typeface="+mn-ea"/>
                          <a:ea typeface="+mn-ea"/>
                          <a:cs typeface="Times New Roman" panose="02020603050405020304" pitchFamily="18" charset="0"/>
                        </a:rPr>
                        <a:t>完了承認</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ja-JP" altLang="en-US" sz="1050" kern="100" dirty="0">
                          <a:solidFill>
                            <a:schemeClr val="tx1"/>
                          </a:solidFill>
                          <a:effectLst/>
                          <a:latin typeface="+mn-ea"/>
                          <a:ea typeface="+mn-ea"/>
                          <a:cs typeface="Times New Roman" panose="02020603050405020304" pitchFamily="18" charset="0"/>
                        </a:rPr>
                        <a:t>テストフェーズ完了の承認</a:t>
                      </a:r>
                      <a:endParaRPr lang="ja-JP" sz="105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tx1"/>
                          </a:solidFill>
                        </a:rPr>
                        <a:t>〇</a:t>
                      </a: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tc>
                  <a:txBody>
                    <a:bodyPr/>
                    <a:lstStyle/>
                    <a:p>
                      <a:pPr algn="ctr"/>
                      <a:endParaRPr kumimoji="1" lang="ja-JP" altLang="en-US" sz="1050" dirty="0">
                        <a:solidFill>
                          <a:schemeClr val="tx1"/>
                        </a:solidFill>
                      </a:endParaRPr>
                    </a:p>
                  </a:txBody>
                  <a:tcPr anchor="ctr"/>
                </a:tc>
                <a:extLst>
                  <a:ext uri="{0D108BD9-81ED-4DB2-BD59-A6C34878D82A}">
                    <a16:rowId xmlns:a16="http://schemas.microsoft.com/office/drawing/2014/main" val="561861878"/>
                  </a:ext>
                </a:extLst>
              </a:tr>
            </a:tbl>
          </a:graphicData>
        </a:graphic>
      </p:graphicFrame>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8.3 </a:t>
            </a:r>
            <a:r>
              <a:rPr lang="ja-JP" altLang="en-US" sz="1800" b="1" dirty="0"/>
              <a:t>作業一覧</a:t>
            </a:r>
            <a:endParaRPr lang="en-US" altLang="ja-JP" sz="1800" b="1" dirty="0"/>
          </a:p>
        </p:txBody>
      </p:sp>
      <p:sp>
        <p:nvSpPr>
          <p:cNvPr id="7" name="タイトル 1">
            <a:extLst>
              <a:ext uri="{FF2B5EF4-FFF2-40B4-BE49-F238E27FC236}">
                <a16:creationId xmlns:a16="http://schemas.microsoft.com/office/drawing/2014/main" id="{0BB0BB63-47C8-4637-8C80-2AE5D5354312}"/>
              </a:ext>
            </a:extLst>
          </p:cNvPr>
          <p:cNvSpPr txBox="1">
            <a:spLocks/>
          </p:cNvSpPr>
          <p:nvPr/>
        </p:nvSpPr>
        <p:spPr>
          <a:xfrm>
            <a:off x="9525000" y="823057"/>
            <a:ext cx="2224414" cy="515111"/>
          </a:xfrm>
          <a:prstGeom prst="rect">
            <a:avLst/>
          </a:prstGeom>
        </p:spPr>
        <p:txBody>
          <a:bodyPr vert="horz" lIns="0" tIns="45720" rIns="144000" bIns="45720" rtlCol="0" anchor="ctr">
            <a:normAutofit/>
          </a:bodyPr>
          <a:lstStyle>
            <a:lvl1pPr algn="l" defTabSz="914400" rtl="0" eaLnBrk="1" latinLnBrk="0" hangingPunct="1">
              <a:lnSpc>
                <a:spcPct val="90000"/>
              </a:lnSpc>
              <a:spcBef>
                <a:spcPct val="0"/>
              </a:spcBef>
              <a:buNone/>
              <a:defRPr kumimoji="1" sz="3200" kern="1200">
                <a:solidFill>
                  <a:schemeClr val="tx1"/>
                </a:solidFill>
                <a:latin typeface="メイリオ" panose="020B0604030504040204" pitchFamily="50" charset="-128"/>
                <a:ea typeface="メイリオ" panose="020B0604030504040204" pitchFamily="50" charset="-128"/>
                <a:cs typeface="+mj-cs"/>
              </a:defRPr>
            </a:lvl1pPr>
          </a:lstStyle>
          <a:p>
            <a:r>
              <a:rPr lang="ja-JP" altLang="en-US" sz="1400" dirty="0">
                <a:ea typeface="メイリオ"/>
              </a:rPr>
              <a:t>〇：主担当、△：サブ</a:t>
            </a:r>
            <a:endParaRPr lang="ja-JP" altLang="en-US" sz="1400" dirty="0">
              <a:latin typeface="+mn-lt"/>
              <a:ea typeface="メイリオ"/>
            </a:endParaRPr>
          </a:p>
        </p:txBody>
      </p:sp>
    </p:spTree>
    <p:extLst>
      <p:ext uri="{BB962C8B-B14F-4D97-AF65-F5344CB8AC3E}">
        <p14:creationId xmlns:p14="http://schemas.microsoft.com/office/powerpoint/2010/main" val="300427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a:bodyPr>
          <a:lstStyle/>
          <a:p>
            <a:r>
              <a:rPr lang="ja-JP" altLang="en-US" sz="2800" dirty="0">
                <a:latin typeface="メイリオ"/>
                <a:ea typeface="メイリオ"/>
              </a:rPr>
              <a:t>９</a:t>
            </a:r>
            <a:r>
              <a:rPr kumimoji="1" lang="en-US" altLang="ja-JP" sz="2800" dirty="0">
                <a:latin typeface="メイリオ"/>
                <a:ea typeface="メイリオ"/>
              </a:rPr>
              <a:t>.</a:t>
            </a:r>
            <a:r>
              <a:rPr lang="en-US" altLang="ja-JP" sz="2800" dirty="0">
                <a:latin typeface="メイリオ"/>
                <a:ea typeface="メイリオ"/>
              </a:rPr>
              <a:t>運営方針</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16</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333344"/>
                </a:solidFill>
                <a:effectLst/>
                <a:uLnTx/>
                <a:uFillTx/>
                <a:latin typeface="メイリオ"/>
                <a:ea typeface="メイリオ"/>
              </a:rPr>
              <a:t>9.1 </a:t>
            </a:r>
            <a:r>
              <a:rPr lang="ja-JP" altLang="en-US" sz="1800" b="1" dirty="0">
                <a:solidFill>
                  <a:srgbClr val="333344"/>
                </a:solidFill>
                <a:latin typeface="メイリオ"/>
                <a:ea typeface="メイリオ"/>
              </a:rPr>
              <a:t>テスト</a:t>
            </a:r>
            <a:r>
              <a:rPr lang="en-US" altLang="ja-JP" sz="1800" b="1" dirty="0">
                <a:solidFill>
                  <a:srgbClr val="333344"/>
                </a:solidFill>
                <a:latin typeface="メイリオ"/>
                <a:ea typeface="メイリオ"/>
              </a:rPr>
              <a:t>(</a:t>
            </a:r>
            <a:r>
              <a:rPr lang="ja-JP" altLang="en-US" sz="1800" b="1" dirty="0">
                <a:solidFill>
                  <a:srgbClr val="333344"/>
                </a:solidFill>
                <a:latin typeface="メイリオ"/>
                <a:ea typeface="メイリオ"/>
              </a:rPr>
              <a:t>打鍵</a:t>
            </a:r>
            <a:r>
              <a:rPr lang="en-US" altLang="ja-JP" sz="1800" b="1" dirty="0">
                <a:solidFill>
                  <a:srgbClr val="333344"/>
                </a:solidFill>
                <a:latin typeface="メイリオ"/>
                <a:ea typeface="メイリオ"/>
              </a:rPr>
              <a:t>)</a:t>
            </a:r>
            <a:r>
              <a:rPr lang="ja-JP" altLang="en-US" sz="1800" b="1" dirty="0">
                <a:solidFill>
                  <a:srgbClr val="333344"/>
                </a:solidFill>
                <a:latin typeface="メイリオ"/>
                <a:ea typeface="メイリオ"/>
              </a:rPr>
              <a:t>実施時間</a:t>
            </a:r>
            <a:endParaRPr kumimoji="1" lang="ja-JP" altLang="en-US" sz="1800" b="1" i="0" u="none" strike="noStrike" kern="1200" cap="none" spc="0" normalizeH="0" baseline="0" noProof="0" dirty="0">
              <a:ln>
                <a:noFill/>
              </a:ln>
              <a:solidFill>
                <a:srgbClr val="333344"/>
              </a:solidFill>
              <a:effectLst/>
              <a:uLnTx/>
              <a:uFillTx/>
              <a:latin typeface="メイリオ"/>
              <a:ea typeface="メイリオ"/>
            </a:endParaRP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kumimoji="1" lang="ja-JP" altLang="en-US" sz="1400" b="0" i="0" u="none" strike="noStrike" kern="1200" cap="none" spc="0" normalizeH="0" baseline="0" noProof="0" dirty="0">
                <a:ln>
                  <a:noFill/>
                </a:ln>
                <a:solidFill>
                  <a:srgbClr val="333344"/>
                </a:solidFill>
                <a:effectLst/>
                <a:uLnTx/>
                <a:uFillTx/>
                <a:latin typeface="メイリオ"/>
                <a:ea typeface="メイリオ"/>
              </a:rPr>
              <a:t>平日 </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10</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00</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18</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00</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（状況により延長あり）</a:t>
            </a:r>
          </a:p>
          <a:p>
            <a:pPr marL="252000" marR="0" lvl="0" indent="0" algn="l" defTabSz="914400" rtl="0" eaLnBrk="1" fontAlgn="auto" latinLnBrk="0" hangingPunct="1">
              <a:lnSpc>
                <a:spcPts val="2800"/>
              </a:lnSpc>
              <a:spcBef>
                <a:spcPts val="0"/>
              </a:spcBef>
              <a:spcAft>
                <a:spcPts val="0"/>
              </a:spcAft>
              <a:buClrTx/>
              <a:buSzTx/>
              <a:buNone/>
              <a:tabLst/>
              <a:defRPr/>
            </a:pPr>
            <a:endParaRPr kumimoji="1" lang="en-US" altLang="ja-JP" sz="1400" b="0" i="0" u="none" strike="noStrike" kern="1200" cap="none" spc="0" normalizeH="0" baseline="0" noProof="0" dirty="0">
              <a:ln>
                <a:noFill/>
              </a:ln>
              <a:solidFill>
                <a:srgbClr val="333344"/>
              </a:solidFill>
              <a:effectLst/>
              <a:uLnTx/>
              <a:uFillTx/>
              <a:latin typeface="メイリオ"/>
              <a:ea typeface="メイリオ"/>
              <a:cs typeface="+mn-lt"/>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333344"/>
                </a:solidFill>
                <a:effectLst/>
                <a:uLnTx/>
                <a:uFillTx/>
                <a:latin typeface="メイリオ"/>
                <a:ea typeface="メイリオ"/>
              </a:rPr>
              <a:t>9.2 </a:t>
            </a:r>
            <a:r>
              <a:rPr kumimoji="1" lang="ja-JP" altLang="en-US" sz="1800" b="1" i="0" u="none" strike="noStrike" kern="1200" cap="none" spc="0" normalizeH="0" baseline="0" noProof="0" dirty="0">
                <a:ln>
                  <a:noFill/>
                </a:ln>
                <a:solidFill>
                  <a:srgbClr val="333344"/>
                </a:solidFill>
                <a:effectLst/>
                <a:uLnTx/>
                <a:uFillTx/>
                <a:latin typeface="メイリオ"/>
                <a:ea typeface="メイリオ"/>
              </a:rPr>
              <a:t>修正モジュール</a:t>
            </a:r>
            <a:r>
              <a:rPr kumimoji="1" lang="en-US" altLang="ja-JP" sz="1800" b="1" i="0" u="none" strike="noStrike" kern="1200" cap="none" spc="0" normalizeH="0" baseline="0" noProof="0" dirty="0">
                <a:ln>
                  <a:noFill/>
                </a:ln>
                <a:solidFill>
                  <a:srgbClr val="333344"/>
                </a:solidFill>
                <a:effectLst/>
                <a:uLnTx/>
                <a:uFillTx/>
                <a:latin typeface="メイリオ"/>
                <a:ea typeface="メイリオ"/>
              </a:rPr>
              <a:t>(</a:t>
            </a:r>
            <a:r>
              <a:rPr kumimoji="1" lang="ja-JP" altLang="en-US" sz="1800" b="1" i="0" u="none" strike="noStrike" kern="1200" cap="none" spc="0" normalizeH="0" baseline="0" noProof="0" dirty="0">
                <a:ln>
                  <a:noFill/>
                </a:ln>
                <a:solidFill>
                  <a:srgbClr val="333344"/>
                </a:solidFill>
                <a:effectLst/>
                <a:uLnTx/>
                <a:uFillTx/>
                <a:latin typeface="メイリオ"/>
                <a:ea typeface="メイリオ"/>
              </a:rPr>
              <a:t>コンテナ</a:t>
            </a:r>
            <a:r>
              <a:rPr kumimoji="1" lang="en-US" altLang="ja-JP" sz="1800" b="1" i="0" u="none" strike="noStrike" kern="1200" cap="none" spc="0" normalizeH="0" baseline="0" noProof="0" dirty="0">
                <a:ln>
                  <a:noFill/>
                </a:ln>
                <a:solidFill>
                  <a:srgbClr val="333344"/>
                </a:solidFill>
                <a:effectLst/>
                <a:uLnTx/>
                <a:uFillTx/>
                <a:latin typeface="メイリオ"/>
                <a:ea typeface="メイリオ"/>
              </a:rPr>
              <a:t>)</a:t>
            </a:r>
            <a:r>
              <a:rPr kumimoji="1" lang="ja-JP" altLang="en-US" sz="1800" b="1" i="0" u="none" strike="noStrike" kern="1200" cap="none" spc="0" normalizeH="0" baseline="0" noProof="0" dirty="0">
                <a:ln>
                  <a:noFill/>
                </a:ln>
                <a:solidFill>
                  <a:srgbClr val="333344"/>
                </a:solidFill>
                <a:effectLst/>
                <a:uLnTx/>
                <a:uFillTx/>
                <a:latin typeface="メイリオ"/>
                <a:ea typeface="メイリオ"/>
              </a:rPr>
              <a:t>リリースタイミング</a:t>
            </a: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kumimoji="1" lang="ja-JP" altLang="en-US" sz="1400" b="0" i="0" u="none" strike="noStrike" kern="1200" cap="none" spc="0" normalizeH="0" baseline="0" noProof="0" dirty="0">
                <a:ln>
                  <a:noFill/>
                </a:ln>
                <a:solidFill>
                  <a:srgbClr val="333344"/>
                </a:solidFill>
                <a:effectLst/>
                <a:uLnTx/>
                <a:uFillTx/>
                <a:latin typeface="メイリオ"/>
                <a:ea typeface="メイリオ"/>
              </a:rPr>
              <a:t>通常時　平日 </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9:30</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15:00</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（一日</a:t>
            </a:r>
            <a:r>
              <a:rPr kumimoji="1" lang="en-US" altLang="ja-JP" sz="1400" b="0" i="0" u="none" strike="noStrike" kern="1200" cap="none" spc="0" normalizeH="0" baseline="0" noProof="0" dirty="0">
                <a:ln>
                  <a:noFill/>
                </a:ln>
                <a:solidFill>
                  <a:srgbClr val="333344"/>
                </a:solidFill>
                <a:effectLst/>
                <a:uLnTx/>
                <a:uFillTx/>
                <a:latin typeface="メイリオ"/>
                <a:ea typeface="メイリオ"/>
              </a:rPr>
              <a:t>2</a:t>
            </a:r>
            <a:r>
              <a:rPr kumimoji="1" lang="ja-JP" altLang="en-US" sz="1400" b="0" i="0" u="none" strike="noStrike" kern="1200" cap="none" spc="0" normalizeH="0" baseline="0" noProof="0" dirty="0">
                <a:ln>
                  <a:noFill/>
                </a:ln>
                <a:solidFill>
                  <a:srgbClr val="333344"/>
                </a:solidFill>
                <a:effectLst/>
                <a:uLnTx/>
                <a:uFillTx/>
                <a:latin typeface="メイリオ"/>
                <a:ea typeface="メイリオ"/>
              </a:rPr>
              <a:t>回リリース）</a:t>
            </a:r>
            <a:endParaRPr kumimoji="1" lang="en-US" altLang="ja-JP" sz="1400" b="0" i="0" u="none" strike="noStrike" kern="1200" cap="none" spc="0" normalizeH="0" baseline="0" noProof="0" dirty="0">
              <a:ln>
                <a:noFill/>
              </a:ln>
              <a:solidFill>
                <a:srgbClr val="333344"/>
              </a:solidFill>
              <a:effectLst/>
              <a:uLnTx/>
              <a:uFillTx/>
              <a:latin typeface="メイリオ"/>
              <a:ea typeface="メイリオ"/>
            </a:endParaRP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lang="ja-JP" altLang="en-US" sz="1400" dirty="0">
                <a:solidFill>
                  <a:srgbClr val="333344"/>
                </a:solidFill>
                <a:latin typeface="メイリオ"/>
                <a:ea typeface="メイリオ"/>
              </a:rPr>
              <a:t>緊急時　周知の上、随時</a:t>
            </a:r>
            <a:endParaRPr lang="ja-JP" altLang="en-US" sz="1800" b="1" dirty="0"/>
          </a:p>
          <a:p>
            <a:pPr>
              <a:buNone/>
            </a:pPr>
            <a:endParaRPr lang="en-US" altLang="ja-JP" sz="2000" b="1" dirty="0"/>
          </a:p>
          <a:p>
            <a:pPr marL="0" marR="0" lvl="0" indent="0" algn="l" defTabSz="914400" rtl="0" eaLnBrk="1" fontAlgn="auto" latinLnBrk="0" hangingPunct="1">
              <a:lnSpc>
                <a:spcPts val="28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333344"/>
                </a:solidFill>
                <a:effectLst/>
                <a:uLnTx/>
                <a:uFillTx/>
                <a:latin typeface="メイリオ"/>
                <a:ea typeface="メイリオ"/>
              </a:rPr>
              <a:t>9.3 </a:t>
            </a:r>
            <a:r>
              <a:rPr kumimoji="1" lang="ja-JP" altLang="en-US" sz="1800" b="1" i="0" u="none" strike="noStrike" kern="1200" cap="none" spc="0" normalizeH="0" baseline="0" noProof="0" dirty="0">
                <a:ln>
                  <a:noFill/>
                </a:ln>
                <a:solidFill>
                  <a:srgbClr val="333344"/>
                </a:solidFill>
                <a:effectLst/>
                <a:uLnTx/>
                <a:uFillTx/>
                <a:latin typeface="メイリオ"/>
                <a:ea typeface="メイリオ"/>
              </a:rPr>
              <a:t>課題管理</a:t>
            </a: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lang="ja-JP" altLang="en-US" sz="1400" dirty="0">
                <a:ea typeface="+mn-lt"/>
                <a:cs typeface="+mn-lt"/>
              </a:rPr>
              <a:t>サスケ、テスト実施者(SHIFT)、開発者(テクノモバイル/テコテック/サスケ)間の課題(障害)はBacklogを介して共有・管理する</a:t>
            </a:r>
            <a:endParaRPr kumimoji="1" lang="en-US" altLang="ja-JP" sz="1800" b="1" i="0" u="none" strike="noStrike" kern="1200" cap="none" spc="0" normalizeH="0" baseline="0" noProof="0" dirty="0">
              <a:ln>
                <a:noFill/>
              </a:ln>
              <a:solidFill>
                <a:srgbClr val="333344"/>
              </a:solidFill>
              <a:effectLst/>
              <a:uLnTx/>
              <a:uFillTx/>
              <a:latin typeface="メイリオ"/>
              <a:ea typeface="メイリオ"/>
            </a:endParaRPr>
          </a:p>
          <a:p>
            <a:pPr marL="0" marR="0" lvl="0" indent="0" algn="l" defTabSz="914400" rtl="0" eaLnBrk="1" fontAlgn="auto" latinLnBrk="0" hangingPunct="1">
              <a:lnSpc>
                <a:spcPts val="2800"/>
              </a:lnSpc>
              <a:spcBef>
                <a:spcPts val="0"/>
              </a:spcBef>
              <a:spcAft>
                <a:spcPts val="0"/>
              </a:spcAft>
              <a:buClrTx/>
              <a:buSzTx/>
              <a:buFontTx/>
              <a:buNone/>
              <a:tabLst/>
              <a:defRPr/>
            </a:pPr>
            <a:endParaRPr kumimoji="1" lang="en-US" altLang="ja-JP" sz="1800" b="1" i="0" u="none" strike="noStrike" kern="1200" cap="none" spc="0" normalizeH="0" baseline="0" noProof="0" dirty="0">
              <a:ln>
                <a:noFill/>
              </a:ln>
              <a:solidFill>
                <a:srgbClr val="333344"/>
              </a:solidFill>
              <a:effectLst/>
              <a:uLnTx/>
              <a:uFillTx/>
              <a:latin typeface="メイリオ"/>
              <a:ea typeface="メイリオ"/>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333344"/>
                </a:solidFill>
                <a:effectLst/>
                <a:uLnTx/>
                <a:uFillTx/>
                <a:latin typeface="メイリオ"/>
                <a:ea typeface="メイリオ"/>
              </a:rPr>
              <a:t>9.4 </a:t>
            </a:r>
            <a:r>
              <a:rPr kumimoji="1" lang="ja-JP" altLang="en-US" sz="1800" b="1" i="0" u="none" strike="noStrike" kern="1200" cap="none" spc="0" normalizeH="0" baseline="0" noProof="0" dirty="0">
                <a:ln>
                  <a:noFill/>
                </a:ln>
                <a:solidFill>
                  <a:srgbClr val="333344"/>
                </a:solidFill>
                <a:effectLst/>
                <a:uLnTx/>
                <a:uFillTx/>
                <a:latin typeface="メイリオ"/>
                <a:ea typeface="メイリオ"/>
              </a:rPr>
              <a:t>テスト管理</a:t>
            </a: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lang="ja-JP" altLang="en-US" sz="1400" dirty="0">
                <a:ea typeface="+mn-lt"/>
                <a:cs typeface="+mn-lt"/>
              </a:rPr>
              <a:t>テスト実行管理は</a:t>
            </a:r>
            <a:r>
              <a:rPr lang="en-US" altLang="ja-JP" sz="1400" dirty="0">
                <a:ea typeface="+mn-lt"/>
                <a:cs typeface="+mn-lt"/>
              </a:rPr>
              <a:t>SHIFT</a:t>
            </a:r>
            <a:r>
              <a:rPr lang="ja-JP" altLang="en-US" sz="1400" dirty="0">
                <a:ea typeface="+mn-lt"/>
                <a:cs typeface="+mn-lt"/>
              </a:rPr>
              <a:t>社のテスト管理ツール「</a:t>
            </a:r>
            <a:r>
              <a:rPr lang="en-US" altLang="ja-JP" sz="1400" dirty="0">
                <a:ea typeface="+mn-lt"/>
                <a:cs typeface="+mn-lt"/>
              </a:rPr>
              <a:t>CAT</a:t>
            </a:r>
            <a:r>
              <a:rPr lang="ja-JP" altLang="en-US" sz="1400" dirty="0">
                <a:ea typeface="+mn-lt"/>
                <a:cs typeface="+mn-lt"/>
              </a:rPr>
              <a:t>」を利用して管理する</a:t>
            </a:r>
            <a:endParaRPr lang="en-US" altLang="ja-JP" sz="1400" dirty="0">
              <a:ea typeface="+mn-lt"/>
              <a:cs typeface="+mn-lt"/>
            </a:endParaRPr>
          </a:p>
          <a:p>
            <a:pPr marL="252000" indent="0">
              <a:lnSpc>
                <a:spcPts val="2800"/>
              </a:lnSpc>
              <a:spcBef>
                <a:spcPts val="0"/>
              </a:spcBef>
              <a:buNone/>
              <a:defRPr/>
            </a:pPr>
            <a:r>
              <a:rPr lang="ja-JP" altLang="en-US" sz="1400" dirty="0">
                <a:ea typeface="+mn-lt"/>
                <a:cs typeface="+mn-lt"/>
              </a:rPr>
              <a:t>　　</a:t>
            </a:r>
            <a:r>
              <a:rPr lang="en-US" altLang="ja-JP" sz="1400" dirty="0">
                <a:ea typeface="+mn-lt"/>
                <a:cs typeface="+mn-lt"/>
              </a:rPr>
              <a:t>※</a:t>
            </a:r>
            <a:r>
              <a:rPr lang="ja-JP" altLang="en-US" sz="1400" dirty="0">
                <a:ea typeface="+mn-lt"/>
                <a:cs typeface="+mn-lt"/>
              </a:rPr>
              <a:t>「</a:t>
            </a:r>
            <a:r>
              <a:rPr lang="en-US" altLang="ja-JP" sz="1400" dirty="0">
                <a:ea typeface="+mn-lt"/>
                <a:cs typeface="+mn-lt"/>
              </a:rPr>
              <a:t>CAT</a:t>
            </a:r>
            <a:r>
              <a:rPr lang="ja-JP" altLang="en-US" sz="1400" dirty="0">
                <a:ea typeface="+mn-lt"/>
                <a:cs typeface="+mn-lt"/>
              </a:rPr>
              <a:t>」については別紙「</a:t>
            </a:r>
            <a:r>
              <a:rPr lang="en-US" altLang="ja-JP" sz="1400" dirty="0">
                <a:ea typeface="+mn-lt"/>
                <a:cs typeface="+mn-lt"/>
              </a:rPr>
              <a:t>CAT</a:t>
            </a:r>
            <a:r>
              <a:rPr lang="ja-JP" altLang="en-US" sz="1400" dirty="0">
                <a:ea typeface="+mn-lt"/>
                <a:cs typeface="+mn-lt"/>
              </a:rPr>
              <a:t>紹介</a:t>
            </a:r>
            <a:r>
              <a:rPr lang="en-US" altLang="ja-JP" sz="1400" dirty="0">
                <a:ea typeface="+mn-lt"/>
                <a:cs typeface="+mn-lt"/>
              </a:rPr>
              <a:t>.pptx</a:t>
            </a:r>
            <a:r>
              <a:rPr lang="ja-JP" altLang="en-US" sz="1400" dirty="0">
                <a:ea typeface="+mn-lt"/>
                <a:cs typeface="+mn-lt"/>
              </a:rPr>
              <a:t>」を参照</a:t>
            </a:r>
            <a:endParaRPr lang="en-US" altLang="ja-JP" sz="1400" dirty="0">
              <a:ea typeface="+mn-lt"/>
              <a:cs typeface="+mn-lt"/>
            </a:endParaRPr>
          </a:p>
          <a:p>
            <a:pPr marL="594900" marR="0" lvl="0" indent="-342900" algn="l" defTabSz="914400" rtl="0" eaLnBrk="1" fontAlgn="auto" latinLnBrk="0" hangingPunct="1">
              <a:lnSpc>
                <a:spcPts val="2800"/>
              </a:lnSpc>
              <a:spcBef>
                <a:spcPts val="0"/>
              </a:spcBef>
              <a:spcAft>
                <a:spcPts val="0"/>
              </a:spcAft>
              <a:buClrTx/>
              <a:buSzTx/>
              <a:buFont typeface="Wingdings" pitchFamily="2" charset="2"/>
              <a:buChar char="u"/>
              <a:tabLst/>
              <a:defRPr/>
            </a:pPr>
            <a:r>
              <a:rPr lang="en-US" altLang="ja-JP" sz="1400" dirty="0">
                <a:ea typeface="+mn-lt"/>
                <a:cs typeface="+mn-lt"/>
              </a:rPr>
              <a:t>CAT</a:t>
            </a:r>
            <a:r>
              <a:rPr lang="ja-JP" altLang="en-US" sz="1400" dirty="0">
                <a:ea typeface="+mn-lt"/>
                <a:cs typeface="+mn-lt"/>
              </a:rPr>
              <a:t>の</a:t>
            </a:r>
            <a:r>
              <a:rPr lang="en-US" altLang="ja-JP" sz="1400" dirty="0">
                <a:ea typeface="+mn-lt"/>
                <a:cs typeface="+mn-lt"/>
              </a:rPr>
              <a:t>Backlog</a:t>
            </a:r>
            <a:r>
              <a:rPr lang="ja-JP" altLang="en-US" sz="1400" dirty="0">
                <a:ea typeface="+mn-lt"/>
                <a:cs typeface="+mn-lt"/>
              </a:rPr>
              <a:t>連動機能を使い、テスト実施者が検知し</a:t>
            </a:r>
            <a:r>
              <a:rPr lang="en-US" altLang="ja-JP" sz="1400" dirty="0">
                <a:ea typeface="+mn-lt"/>
                <a:cs typeface="+mn-lt"/>
              </a:rPr>
              <a:t>CAT</a:t>
            </a:r>
            <a:r>
              <a:rPr lang="ja-JP" altLang="en-US" sz="1400" dirty="0">
                <a:ea typeface="+mn-lt"/>
                <a:cs typeface="+mn-lt"/>
              </a:rPr>
              <a:t>登録したバグが</a:t>
            </a:r>
            <a:r>
              <a:rPr lang="en-US" altLang="ja-JP" sz="1400" dirty="0">
                <a:ea typeface="+mn-lt"/>
                <a:cs typeface="+mn-lt"/>
              </a:rPr>
              <a:t>Backlog</a:t>
            </a:r>
            <a:r>
              <a:rPr lang="ja-JP" altLang="en-US" sz="1400" dirty="0">
                <a:ea typeface="+mn-lt"/>
                <a:cs typeface="+mn-lt"/>
              </a:rPr>
              <a:t>へ自動連携される</a:t>
            </a:r>
            <a:endParaRPr lang="en-US" altLang="ja-JP" sz="1400" dirty="0">
              <a:ea typeface="+mn-lt"/>
              <a:cs typeface="+mn-lt"/>
            </a:endParaRPr>
          </a:p>
          <a:p>
            <a:pPr marL="252000" marR="0" lvl="0" indent="0" algn="l" defTabSz="914400" rtl="0" eaLnBrk="1" fontAlgn="auto" latinLnBrk="0" hangingPunct="1">
              <a:lnSpc>
                <a:spcPts val="2800"/>
              </a:lnSpc>
              <a:spcBef>
                <a:spcPts val="0"/>
              </a:spcBef>
              <a:spcAft>
                <a:spcPts val="0"/>
              </a:spcAft>
              <a:buClrTx/>
              <a:buSzTx/>
              <a:buNone/>
              <a:tabLst/>
              <a:defRPr/>
            </a:pPr>
            <a:endParaRPr kumimoji="1" lang="en-US" altLang="ja-JP" sz="1800" b="1" i="0" u="none" strike="noStrike" kern="1200" cap="none" spc="0" normalizeH="0" baseline="0" noProof="0" dirty="0">
              <a:ln>
                <a:noFill/>
              </a:ln>
              <a:solidFill>
                <a:srgbClr val="333344"/>
              </a:solidFill>
              <a:effectLst/>
              <a:uLnTx/>
              <a:uFillTx/>
              <a:latin typeface="メイリオ"/>
              <a:ea typeface="メイリオ"/>
            </a:endParaRPr>
          </a:p>
        </p:txBody>
      </p:sp>
    </p:spTree>
    <p:extLst>
      <p:ext uri="{BB962C8B-B14F-4D97-AF65-F5344CB8AC3E}">
        <p14:creationId xmlns:p14="http://schemas.microsoft.com/office/powerpoint/2010/main" val="208968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a:bodyPr>
          <a:lstStyle/>
          <a:p>
            <a:r>
              <a:rPr lang="ja-JP" altLang="en-US" sz="2800" dirty="0">
                <a:latin typeface="メイリオ"/>
                <a:ea typeface="メイリオ"/>
              </a:rPr>
              <a:t>９</a:t>
            </a:r>
            <a:r>
              <a:rPr kumimoji="1" lang="en-US" altLang="ja-JP" sz="2800" dirty="0">
                <a:latin typeface="メイリオ"/>
                <a:ea typeface="メイリオ"/>
              </a:rPr>
              <a:t>.</a:t>
            </a:r>
            <a:r>
              <a:rPr lang="en-US" altLang="ja-JP" sz="2800" dirty="0">
                <a:latin typeface="メイリオ"/>
                <a:ea typeface="メイリオ"/>
              </a:rPr>
              <a:t>運営方針</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17</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2000" b="1" dirty="0"/>
              <a:t>9.5 </a:t>
            </a:r>
            <a:r>
              <a:rPr lang="en-US" altLang="ja-JP" sz="2000" b="1" dirty="0" err="1"/>
              <a:t>バグ検出時のフロ</a:t>
            </a:r>
            <a:r>
              <a:rPr lang="en-US" altLang="ja-JP" sz="2000" b="1" dirty="0"/>
              <a:t>ー　</a:t>
            </a:r>
            <a:endParaRPr lang="ja-JP" altLang="en-US" sz="2000" b="1" dirty="0"/>
          </a:p>
        </p:txBody>
      </p:sp>
      <p:sp>
        <p:nvSpPr>
          <p:cNvPr id="7" name="テキスト ボックス 6">
            <a:extLst>
              <a:ext uri="{FF2B5EF4-FFF2-40B4-BE49-F238E27FC236}">
                <a16:creationId xmlns:a16="http://schemas.microsoft.com/office/drawing/2014/main" id="{9A7CA7BE-04C2-4D58-9364-BBB015B5B5EF}"/>
              </a:ext>
            </a:extLst>
          </p:cNvPr>
          <p:cNvSpPr txBox="1"/>
          <p:nvPr/>
        </p:nvSpPr>
        <p:spPr>
          <a:xfrm>
            <a:off x="17236" y="17739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テスト実施者(SHIFT)</a:t>
            </a:r>
          </a:p>
        </p:txBody>
      </p:sp>
      <p:sp>
        <p:nvSpPr>
          <p:cNvPr id="10" name="矢印: 右 9">
            <a:extLst>
              <a:ext uri="{FF2B5EF4-FFF2-40B4-BE49-F238E27FC236}">
                <a16:creationId xmlns:a16="http://schemas.microsoft.com/office/drawing/2014/main" id="{1E08CD67-0324-436C-BF73-D942E393E9E3}"/>
              </a:ext>
            </a:extLst>
          </p:cNvPr>
          <p:cNvSpPr/>
          <p:nvPr/>
        </p:nvSpPr>
        <p:spPr>
          <a:xfrm>
            <a:off x="2282570" y="2034158"/>
            <a:ext cx="26193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75DEB4C9-D1E1-47D6-8111-A373639D3867}"/>
              </a:ext>
            </a:extLst>
          </p:cNvPr>
          <p:cNvSpPr txBox="1"/>
          <p:nvPr/>
        </p:nvSpPr>
        <p:spPr>
          <a:xfrm>
            <a:off x="2228849" y="17335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①バグ検知、バグ票起票</a:t>
            </a:r>
          </a:p>
        </p:txBody>
      </p:sp>
      <p:sp>
        <p:nvSpPr>
          <p:cNvPr id="13" name="矢印: 右 12">
            <a:extLst>
              <a:ext uri="{FF2B5EF4-FFF2-40B4-BE49-F238E27FC236}">
                <a16:creationId xmlns:a16="http://schemas.microsoft.com/office/drawing/2014/main" id="{5509A43B-D890-4B60-8944-96742B186363}"/>
              </a:ext>
            </a:extLst>
          </p:cNvPr>
          <p:cNvSpPr/>
          <p:nvPr/>
        </p:nvSpPr>
        <p:spPr>
          <a:xfrm>
            <a:off x="7910898" y="2324897"/>
            <a:ext cx="1017401" cy="324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 ボックス 13">
            <a:extLst>
              <a:ext uri="{FF2B5EF4-FFF2-40B4-BE49-F238E27FC236}">
                <a16:creationId xmlns:a16="http://schemas.microsoft.com/office/drawing/2014/main" id="{5D1E3CA8-E7BC-4BC0-B0C6-4E898EAF3865}"/>
              </a:ext>
            </a:extLst>
          </p:cNvPr>
          <p:cNvSpPr txBox="1"/>
          <p:nvPr/>
        </p:nvSpPr>
        <p:spPr>
          <a:xfrm>
            <a:off x="7748022" y="2023679"/>
            <a:ext cx="170089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dirty="0"/>
              <a:t>②バグ分析</a:t>
            </a:r>
          </a:p>
        </p:txBody>
      </p:sp>
      <p:sp>
        <p:nvSpPr>
          <p:cNvPr id="17" name="テキスト ボックス 16">
            <a:extLst>
              <a:ext uri="{FF2B5EF4-FFF2-40B4-BE49-F238E27FC236}">
                <a16:creationId xmlns:a16="http://schemas.microsoft.com/office/drawing/2014/main" id="{35814DF4-2C2C-444B-8C35-ED644516129B}"/>
              </a:ext>
            </a:extLst>
          </p:cNvPr>
          <p:cNvSpPr txBox="1"/>
          <p:nvPr/>
        </p:nvSpPr>
        <p:spPr>
          <a:xfrm>
            <a:off x="8924924" y="1120320"/>
            <a:ext cx="26007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開発チームPL(サスケ)</a:t>
            </a:r>
          </a:p>
        </p:txBody>
      </p:sp>
      <p:sp>
        <p:nvSpPr>
          <p:cNvPr id="18" name="矢印: 右 17">
            <a:extLst>
              <a:ext uri="{FF2B5EF4-FFF2-40B4-BE49-F238E27FC236}">
                <a16:creationId xmlns:a16="http://schemas.microsoft.com/office/drawing/2014/main" id="{184C777C-532C-418B-B176-319AB7B199B6}"/>
              </a:ext>
            </a:extLst>
          </p:cNvPr>
          <p:cNvSpPr/>
          <p:nvPr/>
        </p:nvSpPr>
        <p:spPr>
          <a:xfrm rot="5400000">
            <a:off x="8841212" y="3829394"/>
            <a:ext cx="1022804" cy="223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46E253B9-46FF-44C8-9C34-E97F27BA48AA}"/>
              </a:ext>
            </a:extLst>
          </p:cNvPr>
          <p:cNvSpPr txBox="1"/>
          <p:nvPr/>
        </p:nvSpPr>
        <p:spPr>
          <a:xfrm>
            <a:off x="9463314" y="3628571"/>
            <a:ext cx="21626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a:t>③ </a:t>
            </a:r>
            <a:r>
              <a:rPr lang="ja-JP" sz="1600">
                <a:ea typeface="+mn-lt"/>
                <a:cs typeface="+mn-lt"/>
              </a:rPr>
              <a:t>担当者アサイン</a:t>
            </a:r>
            <a:endParaRPr lang="en-US" altLang="ja-JP" sz="1600"/>
          </a:p>
        </p:txBody>
      </p:sp>
      <p:sp>
        <p:nvSpPr>
          <p:cNvPr id="23" name="矢印: 右 22">
            <a:extLst>
              <a:ext uri="{FF2B5EF4-FFF2-40B4-BE49-F238E27FC236}">
                <a16:creationId xmlns:a16="http://schemas.microsoft.com/office/drawing/2014/main" id="{2E1C303F-C56A-431D-B8EE-2F185F250EAD}"/>
              </a:ext>
            </a:extLst>
          </p:cNvPr>
          <p:cNvSpPr/>
          <p:nvPr/>
        </p:nvSpPr>
        <p:spPr>
          <a:xfrm rot="10800000">
            <a:off x="7615209" y="5409182"/>
            <a:ext cx="1226003"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矢印: 右 23">
            <a:extLst>
              <a:ext uri="{FF2B5EF4-FFF2-40B4-BE49-F238E27FC236}">
                <a16:creationId xmlns:a16="http://schemas.microsoft.com/office/drawing/2014/main" id="{5D392C3B-6FAB-4695-9CDD-BB1A56978301}"/>
              </a:ext>
            </a:extLst>
          </p:cNvPr>
          <p:cNvSpPr/>
          <p:nvPr/>
        </p:nvSpPr>
        <p:spPr>
          <a:xfrm rot="10800000">
            <a:off x="4371264" y="5416438"/>
            <a:ext cx="208234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テキスト ボックス 24">
            <a:extLst>
              <a:ext uri="{FF2B5EF4-FFF2-40B4-BE49-F238E27FC236}">
                <a16:creationId xmlns:a16="http://schemas.microsoft.com/office/drawing/2014/main" id="{AEFAE567-7DC6-4EEB-906A-E322B992D56B}"/>
              </a:ext>
            </a:extLst>
          </p:cNvPr>
          <p:cNvSpPr txBox="1"/>
          <p:nvPr/>
        </p:nvSpPr>
        <p:spPr>
          <a:xfrm>
            <a:off x="4203245" y="5102634"/>
            <a:ext cx="26660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a:t>⑥バグ修正確認/リリース</a:t>
            </a:r>
            <a:endParaRPr lang="ja-JP"/>
          </a:p>
        </p:txBody>
      </p:sp>
      <p:sp>
        <p:nvSpPr>
          <p:cNvPr id="26" name="テキスト ボックス 25">
            <a:extLst>
              <a:ext uri="{FF2B5EF4-FFF2-40B4-BE49-F238E27FC236}">
                <a16:creationId xmlns:a16="http://schemas.microsoft.com/office/drawing/2014/main" id="{E218B50D-3AF0-489D-A598-EDDCEBE09364}"/>
              </a:ext>
            </a:extLst>
          </p:cNvPr>
          <p:cNvSpPr txBox="1"/>
          <p:nvPr/>
        </p:nvSpPr>
        <p:spPr>
          <a:xfrm>
            <a:off x="7570559" y="5166631"/>
            <a:ext cx="170089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⑤バグ票更新</a:t>
            </a:r>
          </a:p>
        </p:txBody>
      </p:sp>
      <p:sp>
        <p:nvSpPr>
          <p:cNvPr id="27" name="テキスト ボックス 26">
            <a:extLst>
              <a:ext uri="{FF2B5EF4-FFF2-40B4-BE49-F238E27FC236}">
                <a16:creationId xmlns:a16="http://schemas.microsoft.com/office/drawing/2014/main" id="{CAC6D513-49EA-4095-AE93-BDFE9C93F915}"/>
              </a:ext>
            </a:extLst>
          </p:cNvPr>
          <p:cNvSpPr txBox="1"/>
          <p:nvPr/>
        </p:nvSpPr>
        <p:spPr>
          <a:xfrm>
            <a:off x="8441416" y="6240688"/>
            <a:ext cx="23903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a:t>④ バグ修正/単体テスト</a:t>
            </a:r>
          </a:p>
        </p:txBody>
      </p:sp>
      <p:sp>
        <p:nvSpPr>
          <p:cNvPr id="28" name="矢印: 右 27">
            <a:extLst>
              <a:ext uri="{FF2B5EF4-FFF2-40B4-BE49-F238E27FC236}">
                <a16:creationId xmlns:a16="http://schemas.microsoft.com/office/drawing/2014/main" id="{C9FDE1CB-7230-454F-9605-478BE8C1CFE0}"/>
              </a:ext>
            </a:extLst>
          </p:cNvPr>
          <p:cNvSpPr/>
          <p:nvPr/>
        </p:nvSpPr>
        <p:spPr>
          <a:xfrm rot="10800000">
            <a:off x="2070751" y="5423695"/>
            <a:ext cx="10953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矢印: 右 28">
            <a:extLst>
              <a:ext uri="{FF2B5EF4-FFF2-40B4-BE49-F238E27FC236}">
                <a16:creationId xmlns:a16="http://schemas.microsoft.com/office/drawing/2014/main" id="{3B219FED-F0FA-4D7E-927F-885043DFCC07}"/>
              </a:ext>
            </a:extLst>
          </p:cNvPr>
          <p:cNvSpPr/>
          <p:nvPr/>
        </p:nvSpPr>
        <p:spPr>
          <a:xfrm rot="16200000">
            <a:off x="1277751" y="3212239"/>
            <a:ext cx="352235" cy="172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4DCBB3A6-C18B-4BFC-8B18-B1EFC48408CE}"/>
              </a:ext>
            </a:extLst>
          </p:cNvPr>
          <p:cNvSpPr txBox="1"/>
          <p:nvPr/>
        </p:nvSpPr>
        <p:spPr>
          <a:xfrm>
            <a:off x="1930399" y="5145313"/>
            <a:ext cx="21626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a:t>⑦ バグ票更新</a:t>
            </a:r>
          </a:p>
        </p:txBody>
      </p:sp>
      <p:sp>
        <p:nvSpPr>
          <p:cNvPr id="32" name="テキスト ボックス 31">
            <a:extLst>
              <a:ext uri="{FF2B5EF4-FFF2-40B4-BE49-F238E27FC236}">
                <a16:creationId xmlns:a16="http://schemas.microsoft.com/office/drawing/2014/main" id="{ACE922F9-8F36-4739-B791-5541CFE9EC5E}"/>
              </a:ext>
            </a:extLst>
          </p:cNvPr>
          <p:cNvSpPr txBox="1"/>
          <p:nvPr/>
        </p:nvSpPr>
        <p:spPr>
          <a:xfrm>
            <a:off x="1540246" y="3295172"/>
            <a:ext cx="21626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dirty="0"/>
              <a:t>⑧ 再検証</a:t>
            </a:r>
          </a:p>
        </p:txBody>
      </p:sp>
      <p:sp>
        <p:nvSpPr>
          <p:cNvPr id="33" name="矢印: 右 32">
            <a:extLst>
              <a:ext uri="{FF2B5EF4-FFF2-40B4-BE49-F238E27FC236}">
                <a16:creationId xmlns:a16="http://schemas.microsoft.com/office/drawing/2014/main" id="{BCD01E9B-F21F-4611-9718-16A068F541AB}"/>
              </a:ext>
            </a:extLst>
          </p:cNvPr>
          <p:cNvSpPr/>
          <p:nvPr/>
        </p:nvSpPr>
        <p:spPr>
          <a:xfrm>
            <a:off x="2282569" y="2658271"/>
            <a:ext cx="26193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テキスト ボックス 33">
            <a:extLst>
              <a:ext uri="{FF2B5EF4-FFF2-40B4-BE49-F238E27FC236}">
                <a16:creationId xmlns:a16="http://schemas.microsoft.com/office/drawing/2014/main" id="{DE5FED28-FBFF-4065-8373-475A1A1C3C37}"/>
              </a:ext>
            </a:extLst>
          </p:cNvPr>
          <p:cNvSpPr txBox="1"/>
          <p:nvPr/>
        </p:nvSpPr>
        <p:spPr>
          <a:xfrm>
            <a:off x="2228848" y="2357663"/>
            <a:ext cx="303348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a:t>⑨修正確認、バグ票クローズ</a:t>
            </a:r>
            <a:endParaRPr lang="ja-JP" sz="1600"/>
          </a:p>
        </p:txBody>
      </p:sp>
      <p:sp>
        <p:nvSpPr>
          <p:cNvPr id="35" name="テキスト ボックス 34">
            <a:extLst>
              <a:ext uri="{FF2B5EF4-FFF2-40B4-BE49-F238E27FC236}">
                <a16:creationId xmlns:a16="http://schemas.microsoft.com/office/drawing/2014/main" id="{AE528DF0-A95C-4A16-8ABF-41DB627E7939}"/>
              </a:ext>
            </a:extLst>
          </p:cNvPr>
          <p:cNvSpPr txBox="1"/>
          <p:nvPr/>
        </p:nvSpPr>
        <p:spPr>
          <a:xfrm>
            <a:off x="2611209" y="6200319"/>
            <a:ext cx="26007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開発チームPL(サスケ)</a:t>
            </a:r>
          </a:p>
        </p:txBody>
      </p:sp>
      <p:sp>
        <p:nvSpPr>
          <p:cNvPr id="36" name="テキスト ボックス 35">
            <a:extLst>
              <a:ext uri="{FF2B5EF4-FFF2-40B4-BE49-F238E27FC236}">
                <a16:creationId xmlns:a16="http://schemas.microsoft.com/office/drawing/2014/main" id="{C15898FB-C7C6-46DD-91C5-DBD419639D9F}"/>
              </a:ext>
            </a:extLst>
          </p:cNvPr>
          <p:cNvSpPr txBox="1"/>
          <p:nvPr/>
        </p:nvSpPr>
        <p:spPr>
          <a:xfrm>
            <a:off x="9803038" y="5394776"/>
            <a:ext cx="2259693" cy="3458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t>開発チームメンバー</a:t>
            </a:r>
          </a:p>
        </p:txBody>
      </p:sp>
      <p:sp>
        <p:nvSpPr>
          <p:cNvPr id="39" name="四角形: 角を丸くする 38">
            <a:extLst>
              <a:ext uri="{FF2B5EF4-FFF2-40B4-BE49-F238E27FC236}">
                <a16:creationId xmlns:a16="http://schemas.microsoft.com/office/drawing/2014/main" id="{000A03A8-E3D7-4655-9D46-CF7219A3CF2A}"/>
              </a:ext>
            </a:extLst>
          </p:cNvPr>
          <p:cNvSpPr/>
          <p:nvPr/>
        </p:nvSpPr>
        <p:spPr>
          <a:xfrm>
            <a:off x="5234623" y="2161603"/>
            <a:ext cx="785385" cy="8017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CAT</a:t>
            </a:r>
            <a:endParaRPr kumimoji="1" lang="ja-JP" altLang="en-US" dirty="0">
              <a:solidFill>
                <a:srgbClr val="FF0000"/>
              </a:solidFill>
            </a:endParaRPr>
          </a:p>
        </p:txBody>
      </p:sp>
      <p:sp>
        <p:nvSpPr>
          <p:cNvPr id="40" name="四角形: 角を丸くする 39">
            <a:extLst>
              <a:ext uri="{FF2B5EF4-FFF2-40B4-BE49-F238E27FC236}">
                <a16:creationId xmlns:a16="http://schemas.microsoft.com/office/drawing/2014/main" id="{F2949F7C-3AE8-4DE8-B0D3-C8425D0FF839}"/>
              </a:ext>
            </a:extLst>
          </p:cNvPr>
          <p:cNvSpPr/>
          <p:nvPr/>
        </p:nvSpPr>
        <p:spPr>
          <a:xfrm>
            <a:off x="6726339" y="5096634"/>
            <a:ext cx="785385" cy="8017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Back</a:t>
            </a:r>
          </a:p>
          <a:p>
            <a:pPr algn="ctr"/>
            <a:r>
              <a:rPr kumimoji="1" lang="en-US" altLang="ja-JP" sz="1600" dirty="0">
                <a:solidFill>
                  <a:srgbClr val="FF0000"/>
                </a:solidFill>
              </a:rPr>
              <a:t>log</a:t>
            </a:r>
            <a:endParaRPr kumimoji="1" lang="ja-JP" altLang="en-US" sz="1600" dirty="0">
              <a:solidFill>
                <a:srgbClr val="FF0000"/>
              </a:solidFill>
            </a:endParaRPr>
          </a:p>
        </p:txBody>
      </p:sp>
      <p:sp>
        <p:nvSpPr>
          <p:cNvPr id="41" name="四角形: 角を丸くする 40">
            <a:extLst>
              <a:ext uri="{FF2B5EF4-FFF2-40B4-BE49-F238E27FC236}">
                <a16:creationId xmlns:a16="http://schemas.microsoft.com/office/drawing/2014/main" id="{B07490A7-F304-404B-A03B-8D0A20D20CBD}"/>
              </a:ext>
            </a:extLst>
          </p:cNvPr>
          <p:cNvSpPr/>
          <p:nvPr/>
        </p:nvSpPr>
        <p:spPr>
          <a:xfrm>
            <a:off x="1101163" y="5092770"/>
            <a:ext cx="785385" cy="8017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Back</a:t>
            </a:r>
          </a:p>
          <a:p>
            <a:pPr algn="ctr"/>
            <a:r>
              <a:rPr kumimoji="1" lang="en-US" altLang="ja-JP" sz="1600" dirty="0">
                <a:solidFill>
                  <a:srgbClr val="FF0000"/>
                </a:solidFill>
              </a:rPr>
              <a:t>log</a:t>
            </a:r>
            <a:endParaRPr kumimoji="1" lang="ja-JP" altLang="en-US" sz="1600" dirty="0">
              <a:solidFill>
                <a:srgbClr val="FF0000"/>
              </a:solidFill>
            </a:endParaRPr>
          </a:p>
        </p:txBody>
      </p:sp>
      <p:sp>
        <p:nvSpPr>
          <p:cNvPr id="8" name="四角形: 角を丸くする 7">
            <a:extLst>
              <a:ext uri="{FF2B5EF4-FFF2-40B4-BE49-F238E27FC236}">
                <a16:creationId xmlns:a16="http://schemas.microsoft.com/office/drawing/2014/main" id="{2AD196E0-B31E-47A1-8F22-CE83C07C5FB1}"/>
              </a:ext>
            </a:extLst>
          </p:cNvPr>
          <p:cNvSpPr/>
          <p:nvPr/>
        </p:nvSpPr>
        <p:spPr>
          <a:xfrm>
            <a:off x="6990347" y="2153637"/>
            <a:ext cx="785385" cy="8017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Back</a:t>
            </a:r>
          </a:p>
          <a:p>
            <a:pPr algn="ctr"/>
            <a:r>
              <a:rPr kumimoji="1" lang="en-US" altLang="ja-JP" sz="1600" dirty="0">
                <a:solidFill>
                  <a:srgbClr val="FF0000"/>
                </a:solidFill>
              </a:rPr>
              <a:t>log</a:t>
            </a:r>
            <a:endParaRPr kumimoji="1" lang="ja-JP" altLang="en-US" sz="1600" dirty="0">
              <a:solidFill>
                <a:srgbClr val="FF0000"/>
              </a:solidFill>
            </a:endParaRPr>
          </a:p>
        </p:txBody>
      </p:sp>
      <p:sp>
        <p:nvSpPr>
          <p:cNvPr id="15" name="矢印: 右 14">
            <a:extLst>
              <a:ext uri="{FF2B5EF4-FFF2-40B4-BE49-F238E27FC236}">
                <a16:creationId xmlns:a16="http://schemas.microsoft.com/office/drawing/2014/main" id="{A789FC5B-99B0-4AAC-9317-1EA55EA9D7A4}"/>
              </a:ext>
            </a:extLst>
          </p:cNvPr>
          <p:cNvSpPr/>
          <p:nvPr/>
        </p:nvSpPr>
        <p:spPr>
          <a:xfrm>
            <a:off x="6177716" y="2327661"/>
            <a:ext cx="650170" cy="321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730200B6-43AC-401E-A980-7034CF548A66}"/>
              </a:ext>
            </a:extLst>
          </p:cNvPr>
          <p:cNvSpPr txBox="1"/>
          <p:nvPr/>
        </p:nvSpPr>
        <p:spPr>
          <a:xfrm>
            <a:off x="5878629" y="1957832"/>
            <a:ext cx="170089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ja-JP" sz="1600" dirty="0"/>
              <a:t>※</a:t>
            </a:r>
            <a:r>
              <a:rPr lang="ja-JP" altLang="en-US" sz="1600" dirty="0"/>
              <a:t>自動連係</a:t>
            </a:r>
          </a:p>
        </p:txBody>
      </p:sp>
      <p:sp>
        <p:nvSpPr>
          <p:cNvPr id="21" name="四角形: 角を丸くする 20">
            <a:extLst>
              <a:ext uri="{FF2B5EF4-FFF2-40B4-BE49-F238E27FC236}">
                <a16:creationId xmlns:a16="http://schemas.microsoft.com/office/drawing/2014/main" id="{D63E7CD9-A11A-49CB-BBEA-E6654EDD8474}"/>
              </a:ext>
            </a:extLst>
          </p:cNvPr>
          <p:cNvSpPr/>
          <p:nvPr/>
        </p:nvSpPr>
        <p:spPr>
          <a:xfrm>
            <a:off x="1079096" y="3661783"/>
            <a:ext cx="785385" cy="80175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CAT</a:t>
            </a:r>
            <a:endParaRPr kumimoji="1" lang="ja-JP" altLang="en-US" dirty="0">
              <a:solidFill>
                <a:srgbClr val="FF0000"/>
              </a:solidFill>
            </a:endParaRPr>
          </a:p>
        </p:txBody>
      </p:sp>
      <p:sp>
        <p:nvSpPr>
          <p:cNvPr id="22" name="テキスト ボックス 21">
            <a:extLst>
              <a:ext uri="{FF2B5EF4-FFF2-40B4-BE49-F238E27FC236}">
                <a16:creationId xmlns:a16="http://schemas.microsoft.com/office/drawing/2014/main" id="{92033C9A-7A23-4559-BC19-BAF04742C261}"/>
              </a:ext>
            </a:extLst>
          </p:cNvPr>
          <p:cNvSpPr txBox="1"/>
          <p:nvPr/>
        </p:nvSpPr>
        <p:spPr>
          <a:xfrm>
            <a:off x="1487573" y="4531992"/>
            <a:ext cx="170089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ja-JP" sz="1600" dirty="0"/>
              <a:t>※</a:t>
            </a:r>
            <a:r>
              <a:rPr lang="ja-JP" altLang="en-US" sz="1600" dirty="0"/>
              <a:t>自動連係</a:t>
            </a:r>
          </a:p>
        </p:txBody>
      </p:sp>
      <p:sp>
        <p:nvSpPr>
          <p:cNvPr id="47" name="矢印: 右 46">
            <a:extLst>
              <a:ext uri="{FF2B5EF4-FFF2-40B4-BE49-F238E27FC236}">
                <a16:creationId xmlns:a16="http://schemas.microsoft.com/office/drawing/2014/main" id="{92305934-7E33-4FB8-BDAC-FCA8A4AF7F07}"/>
              </a:ext>
            </a:extLst>
          </p:cNvPr>
          <p:cNvSpPr/>
          <p:nvPr/>
        </p:nvSpPr>
        <p:spPr>
          <a:xfrm rot="16200000">
            <a:off x="1280023" y="4688471"/>
            <a:ext cx="352235" cy="172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30" name="図 29">
            <a:extLst>
              <a:ext uri="{FF2B5EF4-FFF2-40B4-BE49-F238E27FC236}">
                <a16:creationId xmlns:a16="http://schemas.microsoft.com/office/drawing/2014/main" id="{57587E7F-CD84-4EDD-927E-DD7730D2FB5B}"/>
              </a:ext>
            </a:extLst>
          </p:cNvPr>
          <p:cNvPicPr>
            <a:picLocks noChangeAspect="1"/>
          </p:cNvPicPr>
          <p:nvPr/>
        </p:nvPicPr>
        <p:blipFill>
          <a:blip r:embed="rId2"/>
          <a:stretch>
            <a:fillRect/>
          </a:stretch>
        </p:blipFill>
        <p:spPr>
          <a:xfrm>
            <a:off x="1017906" y="2059737"/>
            <a:ext cx="885825" cy="990600"/>
          </a:xfrm>
          <a:prstGeom prst="rect">
            <a:avLst/>
          </a:prstGeom>
        </p:spPr>
      </p:pic>
      <p:pic>
        <p:nvPicPr>
          <p:cNvPr id="37" name="図 36">
            <a:extLst>
              <a:ext uri="{FF2B5EF4-FFF2-40B4-BE49-F238E27FC236}">
                <a16:creationId xmlns:a16="http://schemas.microsoft.com/office/drawing/2014/main" id="{1C82AA7C-2139-428D-A2B5-5E8D94942811}"/>
              </a:ext>
            </a:extLst>
          </p:cNvPr>
          <p:cNvPicPr>
            <a:picLocks noChangeAspect="1"/>
          </p:cNvPicPr>
          <p:nvPr/>
        </p:nvPicPr>
        <p:blipFill>
          <a:blip r:embed="rId3"/>
          <a:stretch>
            <a:fillRect/>
          </a:stretch>
        </p:blipFill>
        <p:spPr>
          <a:xfrm>
            <a:off x="8924924" y="1613684"/>
            <a:ext cx="1142857" cy="1752381"/>
          </a:xfrm>
          <a:prstGeom prst="rect">
            <a:avLst/>
          </a:prstGeom>
        </p:spPr>
      </p:pic>
      <p:pic>
        <p:nvPicPr>
          <p:cNvPr id="38" name="図 37">
            <a:extLst>
              <a:ext uri="{FF2B5EF4-FFF2-40B4-BE49-F238E27FC236}">
                <a16:creationId xmlns:a16="http://schemas.microsoft.com/office/drawing/2014/main" id="{DD355F89-713F-41DD-B422-EB8F0DC730E3}"/>
              </a:ext>
            </a:extLst>
          </p:cNvPr>
          <p:cNvPicPr>
            <a:picLocks noChangeAspect="1"/>
          </p:cNvPicPr>
          <p:nvPr/>
        </p:nvPicPr>
        <p:blipFill>
          <a:blip r:embed="rId4"/>
          <a:stretch>
            <a:fillRect/>
          </a:stretch>
        </p:blipFill>
        <p:spPr>
          <a:xfrm>
            <a:off x="3372811" y="4701269"/>
            <a:ext cx="895238" cy="1504762"/>
          </a:xfrm>
          <a:prstGeom prst="rect">
            <a:avLst/>
          </a:prstGeom>
        </p:spPr>
      </p:pic>
      <p:pic>
        <p:nvPicPr>
          <p:cNvPr id="42" name="図 41">
            <a:extLst>
              <a:ext uri="{FF2B5EF4-FFF2-40B4-BE49-F238E27FC236}">
                <a16:creationId xmlns:a16="http://schemas.microsoft.com/office/drawing/2014/main" id="{8224C371-818B-48EB-8B63-4D3698E3CDB8}"/>
              </a:ext>
            </a:extLst>
          </p:cNvPr>
          <p:cNvPicPr>
            <a:picLocks noChangeAspect="1"/>
          </p:cNvPicPr>
          <p:nvPr/>
        </p:nvPicPr>
        <p:blipFill>
          <a:blip r:embed="rId5"/>
          <a:stretch>
            <a:fillRect/>
          </a:stretch>
        </p:blipFill>
        <p:spPr>
          <a:xfrm>
            <a:off x="8924924" y="4724129"/>
            <a:ext cx="933333" cy="1476190"/>
          </a:xfrm>
          <a:prstGeom prst="rect">
            <a:avLst/>
          </a:prstGeom>
        </p:spPr>
      </p:pic>
    </p:spTree>
    <p:extLst>
      <p:ext uri="{BB962C8B-B14F-4D97-AF65-F5344CB8AC3E}">
        <p14:creationId xmlns:p14="http://schemas.microsoft.com/office/powerpoint/2010/main" val="425844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en-US" altLang="ja-JP" sz="2800" dirty="0">
                <a:ea typeface="メイリオ"/>
              </a:rPr>
              <a:t>10.</a:t>
            </a:r>
            <a:r>
              <a:rPr lang="ja-JP" altLang="en-US" sz="2800" dirty="0">
                <a:ea typeface="メイリオ"/>
              </a:rPr>
              <a:t>コミュニケーション</a:t>
            </a:r>
            <a:endParaRPr kumimoji="1"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18</a:t>
            </a:fld>
            <a:endParaRPr lang="ja-JP" altLang="en-US"/>
          </a:p>
        </p:txBody>
      </p:sp>
      <p:graphicFrame>
        <p:nvGraphicFramePr>
          <p:cNvPr id="7" name="表 6">
            <a:extLst>
              <a:ext uri="{FF2B5EF4-FFF2-40B4-BE49-F238E27FC236}">
                <a16:creationId xmlns:a16="http://schemas.microsoft.com/office/drawing/2014/main" id="{A09DE536-CC37-499B-98AA-77560ABB6EAF}"/>
              </a:ext>
            </a:extLst>
          </p:cNvPr>
          <p:cNvGraphicFramePr>
            <a:graphicFrameLocks noGrp="1"/>
          </p:cNvGraphicFramePr>
          <p:nvPr>
            <p:extLst>
              <p:ext uri="{D42A27DB-BD31-4B8C-83A1-F6EECF244321}">
                <p14:modId xmlns:p14="http://schemas.microsoft.com/office/powerpoint/2010/main" val="598682527"/>
              </p:ext>
            </p:extLst>
          </p:nvPr>
        </p:nvGraphicFramePr>
        <p:xfrm>
          <a:off x="356226" y="1337506"/>
          <a:ext cx="11512844" cy="3678223"/>
        </p:xfrm>
        <a:graphic>
          <a:graphicData uri="http://schemas.openxmlformats.org/drawingml/2006/table">
            <a:tbl>
              <a:tblPr firstRow="1" bandRow="1">
                <a:tableStyleId>{5C22544A-7EE6-4342-B048-85BDC9FD1C3A}</a:tableStyleId>
              </a:tblPr>
              <a:tblGrid>
                <a:gridCol w="2645158">
                  <a:extLst>
                    <a:ext uri="{9D8B030D-6E8A-4147-A177-3AD203B41FA5}">
                      <a16:colId xmlns:a16="http://schemas.microsoft.com/office/drawing/2014/main" val="720633367"/>
                    </a:ext>
                  </a:extLst>
                </a:gridCol>
                <a:gridCol w="8867686">
                  <a:extLst>
                    <a:ext uri="{9D8B030D-6E8A-4147-A177-3AD203B41FA5}">
                      <a16:colId xmlns:a16="http://schemas.microsoft.com/office/drawing/2014/main" val="1610136181"/>
                    </a:ext>
                  </a:extLst>
                </a:gridCol>
              </a:tblGrid>
              <a:tr h="460496">
                <a:tc>
                  <a:txBody>
                    <a:bodyPr/>
                    <a:lstStyle/>
                    <a:p>
                      <a:pPr algn="ctr"/>
                      <a:r>
                        <a:rPr kumimoji="1" lang="ja-JP" altLang="en-US" sz="1400" dirty="0"/>
                        <a:t>ツール</a:t>
                      </a:r>
                    </a:p>
                  </a:txBody>
                  <a:tcPr anchor="ctr"/>
                </a:tc>
                <a:tc>
                  <a:txBody>
                    <a:bodyPr/>
                    <a:lstStyle/>
                    <a:p>
                      <a:pPr algn="ctr"/>
                      <a:r>
                        <a:rPr kumimoji="1" lang="ja-JP" altLang="en-US" sz="1400" dirty="0"/>
                        <a:t>主な用途</a:t>
                      </a:r>
                    </a:p>
                  </a:txBody>
                  <a:tcPr anchor="ctr"/>
                </a:tc>
                <a:extLst>
                  <a:ext uri="{0D108BD9-81ED-4DB2-BD59-A6C34878D82A}">
                    <a16:rowId xmlns:a16="http://schemas.microsoft.com/office/drawing/2014/main" val="175336662"/>
                  </a:ext>
                </a:extLst>
              </a:tr>
              <a:tr h="676684">
                <a:tc>
                  <a:txBody>
                    <a:bodyPr/>
                    <a:lstStyle/>
                    <a:p>
                      <a:r>
                        <a:rPr lang="ja-JP" altLang="en-US" sz="1400" dirty="0"/>
                        <a:t>メール</a:t>
                      </a:r>
                      <a:endParaRPr lang="ja-JP" dirty="0"/>
                    </a:p>
                  </a:txBody>
                  <a:tcPr anchor="ctr"/>
                </a:tc>
                <a:tc>
                  <a:txBody>
                    <a:bodyPr/>
                    <a:lstStyle/>
                    <a:p>
                      <a:r>
                        <a:rPr kumimoji="1" lang="ja-JP" altLang="en-US" sz="1400" dirty="0"/>
                        <a:t>証跡を残す必要がある場合</a:t>
                      </a:r>
                      <a:endParaRPr kumimoji="1" lang="en-US" altLang="ja-JP" sz="1400" dirty="0"/>
                    </a:p>
                  </a:txBody>
                  <a:tcPr anchor="ctr"/>
                </a:tc>
                <a:extLst>
                  <a:ext uri="{0D108BD9-81ED-4DB2-BD59-A6C34878D82A}">
                    <a16:rowId xmlns:a16="http://schemas.microsoft.com/office/drawing/2014/main" val="2971770266"/>
                  </a:ext>
                </a:extLst>
              </a:tr>
              <a:tr h="871901">
                <a:tc>
                  <a:txBody>
                    <a:bodyPr/>
                    <a:lstStyle/>
                    <a:p>
                      <a:pPr lvl="0">
                        <a:buNone/>
                      </a:pPr>
                      <a:r>
                        <a:rPr kumimoji="1" lang="en-US" altLang="ja-JP" sz="1400" dirty="0"/>
                        <a:t>TEL</a:t>
                      </a:r>
                      <a:endParaRPr kumimoji="1" lang="ja-JP" altLang="en-US" sz="1400" dirty="0"/>
                    </a:p>
                  </a:txBody>
                  <a:tcPr anchor="ctr"/>
                </a:tc>
                <a:tc>
                  <a:txBody>
                    <a:bodyPr/>
                    <a:lstStyle/>
                    <a:p>
                      <a:pPr lvl="0">
                        <a:buNone/>
                      </a:pPr>
                      <a:r>
                        <a:rPr lang="ja-JP" altLang="en-US" sz="1400" b="0" u="none" strike="noStrike" noProof="0" dirty="0"/>
                        <a:t>緊急性のある場合、または認識相違が懸念される場合</a:t>
                      </a:r>
                      <a:endParaRPr kumimoji="1" lang="en-US" dirty="0"/>
                    </a:p>
                  </a:txBody>
                  <a:tcPr anchor="ctr"/>
                </a:tc>
                <a:extLst>
                  <a:ext uri="{0D108BD9-81ED-4DB2-BD59-A6C34878D82A}">
                    <a16:rowId xmlns:a16="http://schemas.microsoft.com/office/drawing/2014/main" val="653538621"/>
                  </a:ext>
                </a:extLst>
              </a:tr>
              <a:tr h="834571">
                <a:tc>
                  <a:txBody>
                    <a:bodyPr/>
                    <a:lstStyle/>
                    <a:p>
                      <a:r>
                        <a:rPr kumimoji="1" lang="en-US" altLang="ja-JP" sz="1400" dirty="0"/>
                        <a:t>Slack</a:t>
                      </a:r>
                    </a:p>
                  </a:txBody>
                  <a:tcPr anchor="ctr"/>
                </a:tc>
                <a:tc>
                  <a:txBody>
                    <a:bodyPr/>
                    <a:lstStyle/>
                    <a:p>
                      <a:r>
                        <a:rPr kumimoji="1" lang="ja-JP" altLang="en-US" sz="1400" dirty="0"/>
                        <a:t>通常時のコミュニケーション</a:t>
                      </a:r>
                      <a:endParaRPr kumimoji="1" lang="en-US" altLang="ja-JP" sz="1400" dirty="0"/>
                    </a:p>
                    <a:p>
                      <a:r>
                        <a:rPr kumimoji="1" lang="ja-JP" altLang="en-US" sz="1400" dirty="0"/>
                        <a:t>複数関係者への一斉通知</a:t>
                      </a:r>
                      <a:endParaRPr kumimoji="1" lang="en-US" altLang="ja-JP" sz="1400" dirty="0"/>
                    </a:p>
                  </a:txBody>
                  <a:tcPr anchor="ctr"/>
                </a:tc>
                <a:extLst>
                  <a:ext uri="{0D108BD9-81ED-4DB2-BD59-A6C34878D82A}">
                    <a16:rowId xmlns:a16="http://schemas.microsoft.com/office/drawing/2014/main" val="1279050278"/>
                  </a:ext>
                </a:extLst>
              </a:tr>
              <a:tr h="834571">
                <a:tc>
                  <a:txBody>
                    <a:bodyPr/>
                    <a:lstStyle/>
                    <a:p>
                      <a:r>
                        <a:rPr kumimoji="1" lang="en-US" altLang="ja-JP" sz="1400" dirty="0"/>
                        <a:t>Teams</a:t>
                      </a:r>
                    </a:p>
                  </a:txBody>
                  <a:tcPr anchor="ctr"/>
                </a:tc>
                <a:tc>
                  <a:txBody>
                    <a:bodyPr/>
                    <a:lstStyle/>
                    <a:p>
                      <a:r>
                        <a:rPr kumimoji="1" lang="ja-JP" altLang="en-US" sz="1400" dirty="0"/>
                        <a:t>複数人で検討や協議を行う場合</a:t>
                      </a:r>
                      <a:endParaRPr kumimoji="1" lang="en-US" altLang="ja-JP" sz="1400" dirty="0"/>
                    </a:p>
                  </a:txBody>
                  <a:tcPr anchor="ctr"/>
                </a:tc>
                <a:extLst>
                  <a:ext uri="{0D108BD9-81ED-4DB2-BD59-A6C34878D82A}">
                    <a16:rowId xmlns:a16="http://schemas.microsoft.com/office/drawing/2014/main" val="2483278398"/>
                  </a:ext>
                </a:extLst>
              </a:tr>
            </a:tbl>
          </a:graphicData>
        </a:graphic>
      </p:graphicFrame>
      <p:sp>
        <p:nvSpPr>
          <p:cNvPr id="5" name="コンテンツ プレースホルダー 4">
            <a:extLst>
              <a:ext uri="{FF2B5EF4-FFF2-40B4-BE49-F238E27FC236}">
                <a16:creationId xmlns:a16="http://schemas.microsoft.com/office/drawing/2014/main" id="{96C675E6-7EE2-4A4B-9AED-E62CBB1CB432}"/>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10.1 </a:t>
            </a:r>
            <a:r>
              <a:rPr lang="ja-JP" altLang="en-US" sz="1800" b="1" dirty="0"/>
              <a:t>用途別連絡手段</a:t>
            </a:r>
            <a:endParaRPr lang="en-US" altLang="ja-JP" sz="1800" b="1" dirty="0"/>
          </a:p>
        </p:txBody>
      </p:sp>
    </p:spTree>
    <p:extLst>
      <p:ext uri="{BB962C8B-B14F-4D97-AF65-F5344CB8AC3E}">
        <p14:creationId xmlns:p14="http://schemas.microsoft.com/office/powerpoint/2010/main" val="201003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kumimoji="1" lang="ja-JP" altLang="en-US" sz="2800" dirty="0">
                <a:latin typeface="+mn-lt"/>
              </a:rPr>
              <a:t>更新履歴</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52000" indent="0">
              <a:lnSpc>
                <a:spcPts val="2800"/>
              </a:lnSpc>
              <a:spcBef>
                <a:spcPts val="0"/>
              </a:spcBef>
              <a:buFont typeface="Arial" panose="020B0604020202020204" pitchFamily="34" charset="0"/>
              <a:buNone/>
            </a:pPr>
            <a:endParaRPr lang="en-US" altLang="ja-JP" sz="1800" dirty="0"/>
          </a:p>
          <a:p>
            <a:pPr marL="252000" indent="0">
              <a:lnSpc>
                <a:spcPts val="2800"/>
              </a:lnSpc>
              <a:spcBef>
                <a:spcPts val="0"/>
              </a:spcBef>
              <a:buFont typeface="Arial" panose="020B0604020202020204" pitchFamily="34" charset="0"/>
              <a:buNone/>
            </a:pPr>
            <a:endParaRPr lang="en-US" altLang="ja-JP" sz="1800" dirty="0"/>
          </a:p>
          <a:p>
            <a:pPr marL="360000" indent="0">
              <a:lnSpc>
                <a:spcPct val="100000"/>
              </a:lnSpc>
              <a:buFont typeface="Arial" panose="020B0604020202020204" pitchFamily="34" charset="0"/>
              <a:buNone/>
            </a:pPr>
            <a:endParaRPr lang="en-US" altLang="ja-JP" sz="2000" dirty="0"/>
          </a:p>
        </p:txBody>
      </p:sp>
      <p:graphicFrame>
        <p:nvGraphicFramePr>
          <p:cNvPr id="6" name="表 6">
            <a:extLst>
              <a:ext uri="{FF2B5EF4-FFF2-40B4-BE49-F238E27FC236}">
                <a16:creationId xmlns:a16="http://schemas.microsoft.com/office/drawing/2014/main" id="{CA4FDF52-79F0-4F6F-AA3E-6F56CF814BFB}"/>
              </a:ext>
            </a:extLst>
          </p:cNvPr>
          <p:cNvGraphicFramePr>
            <a:graphicFrameLocks noGrp="1"/>
          </p:cNvGraphicFramePr>
          <p:nvPr>
            <p:extLst>
              <p:ext uri="{D42A27DB-BD31-4B8C-83A1-F6EECF244321}">
                <p14:modId xmlns:p14="http://schemas.microsoft.com/office/powerpoint/2010/main" val="1004038385"/>
              </p:ext>
            </p:extLst>
          </p:nvPr>
        </p:nvGraphicFramePr>
        <p:xfrm>
          <a:off x="356225" y="1084036"/>
          <a:ext cx="11490563" cy="4572000"/>
        </p:xfrm>
        <a:graphic>
          <a:graphicData uri="http://schemas.openxmlformats.org/drawingml/2006/table">
            <a:tbl>
              <a:tblPr firstRow="1" bandRow="1">
                <a:tableStyleId>{5C22544A-7EE6-4342-B048-85BDC9FD1C3A}</a:tableStyleId>
              </a:tblPr>
              <a:tblGrid>
                <a:gridCol w="1291420">
                  <a:extLst>
                    <a:ext uri="{9D8B030D-6E8A-4147-A177-3AD203B41FA5}">
                      <a16:colId xmlns:a16="http://schemas.microsoft.com/office/drawing/2014/main" val="473501089"/>
                    </a:ext>
                  </a:extLst>
                </a:gridCol>
                <a:gridCol w="1291420">
                  <a:extLst>
                    <a:ext uri="{9D8B030D-6E8A-4147-A177-3AD203B41FA5}">
                      <a16:colId xmlns:a16="http://schemas.microsoft.com/office/drawing/2014/main" val="1759613275"/>
                    </a:ext>
                  </a:extLst>
                </a:gridCol>
                <a:gridCol w="1291420">
                  <a:extLst>
                    <a:ext uri="{9D8B030D-6E8A-4147-A177-3AD203B41FA5}">
                      <a16:colId xmlns:a16="http://schemas.microsoft.com/office/drawing/2014/main" val="2568202614"/>
                    </a:ext>
                  </a:extLst>
                </a:gridCol>
                <a:gridCol w="7616303">
                  <a:extLst>
                    <a:ext uri="{9D8B030D-6E8A-4147-A177-3AD203B41FA5}">
                      <a16:colId xmlns:a16="http://schemas.microsoft.com/office/drawing/2014/main" val="3493812236"/>
                    </a:ext>
                  </a:extLst>
                </a:gridCol>
              </a:tblGrid>
              <a:tr h="288411">
                <a:tc>
                  <a:txBody>
                    <a:bodyPr/>
                    <a:lstStyle/>
                    <a:p>
                      <a:r>
                        <a:rPr kumimoji="1" lang="ja-JP" altLang="en-US" sz="1400" dirty="0"/>
                        <a:t>バージョン</a:t>
                      </a:r>
                    </a:p>
                  </a:txBody>
                  <a:tcPr anchor="ctr"/>
                </a:tc>
                <a:tc>
                  <a:txBody>
                    <a:bodyPr/>
                    <a:lstStyle/>
                    <a:p>
                      <a:r>
                        <a:rPr kumimoji="1" lang="ja-JP" altLang="en-US" sz="1400" dirty="0"/>
                        <a:t>更新者</a:t>
                      </a:r>
                    </a:p>
                  </a:txBody>
                  <a:tcPr anchor="ctr"/>
                </a:tc>
                <a:tc>
                  <a:txBody>
                    <a:bodyPr/>
                    <a:lstStyle/>
                    <a:p>
                      <a:r>
                        <a:rPr kumimoji="1" lang="ja-JP" altLang="en-US" sz="1400" dirty="0"/>
                        <a:t>更新日</a:t>
                      </a:r>
                    </a:p>
                  </a:txBody>
                  <a:tcPr anchor="ctr"/>
                </a:tc>
                <a:tc>
                  <a:txBody>
                    <a:bodyPr/>
                    <a:lstStyle/>
                    <a:p>
                      <a:r>
                        <a:rPr kumimoji="1" lang="ja-JP" altLang="en-US" sz="1400" dirty="0"/>
                        <a:t>更新内容</a:t>
                      </a:r>
                    </a:p>
                  </a:txBody>
                  <a:tcPr anchor="ctr"/>
                </a:tc>
                <a:extLst>
                  <a:ext uri="{0D108BD9-81ED-4DB2-BD59-A6C34878D82A}">
                    <a16:rowId xmlns:a16="http://schemas.microsoft.com/office/drawing/2014/main" val="173194571"/>
                  </a:ext>
                </a:extLst>
              </a:tr>
              <a:tr h="288411">
                <a:tc>
                  <a:txBody>
                    <a:bodyPr/>
                    <a:lstStyle/>
                    <a:p>
                      <a:r>
                        <a:rPr kumimoji="1" lang="en-US" altLang="ja-JP" sz="1400" dirty="0"/>
                        <a:t>1.0</a:t>
                      </a:r>
                      <a:endParaRPr kumimoji="1" lang="ja-JP" altLang="en-US" sz="1400" dirty="0"/>
                    </a:p>
                  </a:txBody>
                  <a:tcPr anchor="ctr"/>
                </a:tc>
                <a:tc>
                  <a:txBody>
                    <a:bodyPr/>
                    <a:lstStyle/>
                    <a:p>
                      <a:r>
                        <a:rPr kumimoji="1" lang="ja-JP" altLang="en-US" sz="1400" dirty="0"/>
                        <a:t>西尾</a:t>
                      </a:r>
                    </a:p>
                  </a:txBody>
                  <a:tcPr anchor="ctr"/>
                </a:tc>
                <a:tc>
                  <a:txBody>
                    <a:bodyPr/>
                    <a:lstStyle/>
                    <a:p>
                      <a:r>
                        <a:rPr kumimoji="1" lang="en-US" altLang="ja-JP" sz="1400" dirty="0"/>
                        <a:t>2020/12/18</a:t>
                      </a:r>
                      <a:endParaRPr kumimoji="1" lang="ja-JP" altLang="en-US" sz="1400" dirty="0"/>
                    </a:p>
                  </a:txBody>
                  <a:tcPr anchor="ctr"/>
                </a:tc>
                <a:tc>
                  <a:txBody>
                    <a:bodyPr/>
                    <a:lstStyle/>
                    <a:p>
                      <a:r>
                        <a:rPr kumimoji="1" lang="ja-JP" altLang="en-US" sz="1400" dirty="0"/>
                        <a:t>初版</a:t>
                      </a:r>
                    </a:p>
                  </a:txBody>
                  <a:tcPr anchor="ctr"/>
                </a:tc>
                <a:extLst>
                  <a:ext uri="{0D108BD9-81ED-4DB2-BD59-A6C34878D82A}">
                    <a16:rowId xmlns:a16="http://schemas.microsoft.com/office/drawing/2014/main" val="9462545"/>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839609056"/>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717007819"/>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677147445"/>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2928306930"/>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291355545"/>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748582920"/>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140521780"/>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984042482"/>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695736853"/>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419844025"/>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2327098723"/>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521527719"/>
                  </a:ext>
                </a:extLst>
              </a:tr>
              <a:tr h="288411">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4147288934"/>
                  </a:ext>
                </a:extLst>
              </a:tr>
            </a:tbl>
          </a:graphicData>
        </a:graphic>
      </p:graphicFrame>
    </p:spTree>
    <p:extLst>
      <p:ext uri="{BB962C8B-B14F-4D97-AF65-F5344CB8AC3E}">
        <p14:creationId xmlns:p14="http://schemas.microsoft.com/office/powerpoint/2010/main" val="382071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en-US" altLang="ja-JP" sz="2800" dirty="0">
                <a:ea typeface="メイリオ"/>
              </a:rPr>
              <a:t>10.</a:t>
            </a:r>
            <a:r>
              <a:rPr lang="ja-JP" altLang="en-US" sz="2800" dirty="0">
                <a:ea typeface="メイリオ"/>
              </a:rPr>
              <a:t>コミュニケーション</a:t>
            </a:r>
            <a:endParaRPr kumimoji="1"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19</a:t>
            </a:fld>
            <a:endParaRPr lang="ja-JP" altLang="en-US"/>
          </a:p>
        </p:txBody>
      </p:sp>
      <p:graphicFrame>
        <p:nvGraphicFramePr>
          <p:cNvPr id="7" name="表 6">
            <a:extLst>
              <a:ext uri="{FF2B5EF4-FFF2-40B4-BE49-F238E27FC236}">
                <a16:creationId xmlns:a16="http://schemas.microsoft.com/office/drawing/2014/main" id="{A09DE536-CC37-499B-98AA-77560ABB6EAF}"/>
              </a:ext>
            </a:extLst>
          </p:cNvPr>
          <p:cNvGraphicFramePr>
            <a:graphicFrameLocks noGrp="1"/>
          </p:cNvGraphicFramePr>
          <p:nvPr>
            <p:extLst>
              <p:ext uri="{D42A27DB-BD31-4B8C-83A1-F6EECF244321}">
                <p14:modId xmlns:p14="http://schemas.microsoft.com/office/powerpoint/2010/main" val="2974726869"/>
              </p:ext>
            </p:extLst>
          </p:nvPr>
        </p:nvGraphicFramePr>
        <p:xfrm>
          <a:off x="381637" y="1322992"/>
          <a:ext cx="11490552" cy="4510096"/>
        </p:xfrm>
        <a:graphic>
          <a:graphicData uri="http://schemas.openxmlformats.org/drawingml/2006/table">
            <a:tbl>
              <a:tblPr firstRow="1" bandRow="1">
                <a:tableStyleId>{5C22544A-7EE6-4342-B048-85BDC9FD1C3A}</a:tableStyleId>
              </a:tblPr>
              <a:tblGrid>
                <a:gridCol w="1443545">
                  <a:extLst>
                    <a:ext uri="{9D8B030D-6E8A-4147-A177-3AD203B41FA5}">
                      <a16:colId xmlns:a16="http://schemas.microsoft.com/office/drawing/2014/main" val="720633367"/>
                    </a:ext>
                  </a:extLst>
                </a:gridCol>
                <a:gridCol w="1821543">
                  <a:extLst>
                    <a:ext uri="{9D8B030D-6E8A-4147-A177-3AD203B41FA5}">
                      <a16:colId xmlns:a16="http://schemas.microsoft.com/office/drawing/2014/main" val="3075462895"/>
                    </a:ext>
                  </a:extLst>
                </a:gridCol>
                <a:gridCol w="3425372">
                  <a:extLst>
                    <a:ext uri="{9D8B030D-6E8A-4147-A177-3AD203B41FA5}">
                      <a16:colId xmlns:a16="http://schemas.microsoft.com/office/drawing/2014/main" val="2843130995"/>
                    </a:ext>
                  </a:extLst>
                </a:gridCol>
                <a:gridCol w="4800092">
                  <a:extLst>
                    <a:ext uri="{9D8B030D-6E8A-4147-A177-3AD203B41FA5}">
                      <a16:colId xmlns:a16="http://schemas.microsoft.com/office/drawing/2014/main" val="1610136181"/>
                    </a:ext>
                  </a:extLst>
                </a:gridCol>
              </a:tblGrid>
              <a:tr h="241141">
                <a:tc>
                  <a:txBody>
                    <a:bodyPr/>
                    <a:lstStyle/>
                    <a:p>
                      <a:pPr algn="ctr"/>
                      <a:r>
                        <a:rPr kumimoji="1" lang="ja-JP" altLang="en-US" sz="1400" dirty="0"/>
                        <a:t>会議名</a:t>
                      </a:r>
                    </a:p>
                  </a:txBody>
                  <a:tcPr anchor="ctr"/>
                </a:tc>
                <a:tc>
                  <a:txBody>
                    <a:bodyPr/>
                    <a:lstStyle/>
                    <a:p>
                      <a:pPr algn="ctr"/>
                      <a:r>
                        <a:rPr kumimoji="1" lang="ja-JP" altLang="en-US" sz="1400" dirty="0"/>
                        <a:t>開催頻度</a:t>
                      </a:r>
                    </a:p>
                  </a:txBody>
                  <a:tcPr anchor="ctr"/>
                </a:tc>
                <a:tc>
                  <a:txBody>
                    <a:bodyPr/>
                    <a:lstStyle/>
                    <a:p>
                      <a:pPr algn="ctr"/>
                      <a:r>
                        <a:rPr kumimoji="1" lang="ja-JP" altLang="en-US" sz="1400" dirty="0"/>
                        <a:t>出席者</a:t>
                      </a:r>
                      <a:endParaRPr kumimoji="1" lang="en-US" altLang="ja-JP" sz="1400" dirty="0"/>
                    </a:p>
                  </a:txBody>
                  <a:tcPr anchor="ctr"/>
                </a:tc>
                <a:tc>
                  <a:txBody>
                    <a:bodyPr/>
                    <a:lstStyle/>
                    <a:p>
                      <a:pPr algn="ctr"/>
                      <a:r>
                        <a:rPr kumimoji="1" lang="ja-JP" altLang="en-US" sz="1400" dirty="0"/>
                        <a:t>主な議題</a:t>
                      </a:r>
                    </a:p>
                  </a:txBody>
                  <a:tcPr anchor="ctr"/>
                </a:tc>
                <a:extLst>
                  <a:ext uri="{0D108BD9-81ED-4DB2-BD59-A6C34878D82A}">
                    <a16:rowId xmlns:a16="http://schemas.microsoft.com/office/drawing/2014/main" val="175336662"/>
                  </a:ext>
                </a:extLst>
              </a:tr>
              <a:tr h="2702486">
                <a:tc>
                  <a:txBody>
                    <a:bodyPr/>
                    <a:lstStyle/>
                    <a:p>
                      <a:r>
                        <a:rPr lang="ja-JP" altLang="en-US" sz="1400" dirty="0"/>
                        <a:t>週次進捗会議</a:t>
                      </a:r>
                      <a:endParaRPr lang="ja-JP" dirty="0"/>
                    </a:p>
                  </a:txBody>
                  <a:tcPr anchor="ctr"/>
                </a:tc>
                <a:tc>
                  <a:txBody>
                    <a:bodyPr/>
                    <a:lstStyle/>
                    <a:p>
                      <a:pPr algn="ctr"/>
                      <a:r>
                        <a:rPr kumimoji="1" lang="ja-JP" altLang="en-US" sz="1400" dirty="0"/>
                        <a:t>週次</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ea typeface="+mn-lt"/>
                          <a:cs typeface="+mn-lt"/>
                        </a:rPr>
                        <a:t>毎水曜日 </a:t>
                      </a:r>
                      <a:r>
                        <a:rPr lang="en-US" altLang="ja-JP" sz="1400" dirty="0">
                          <a:ea typeface="+mn-lt"/>
                          <a:cs typeface="+mn-lt"/>
                        </a:rPr>
                        <a:t>9</a:t>
                      </a:r>
                      <a:r>
                        <a:rPr lang="ja-JP" altLang="en-US" sz="1400" dirty="0">
                          <a:ea typeface="+mn-lt"/>
                          <a:cs typeface="+mn-lt"/>
                        </a:rPr>
                        <a:t>時〜</a:t>
                      </a:r>
                      <a:r>
                        <a:rPr lang="en-US" altLang="ja-JP" sz="1400" dirty="0">
                          <a:ea typeface="+mn-lt"/>
                          <a:cs typeface="+mn-lt"/>
                        </a:rPr>
                        <a:t>10</a:t>
                      </a:r>
                      <a:r>
                        <a:rPr lang="ja-JP" altLang="en-US" sz="1400" dirty="0">
                          <a:ea typeface="+mn-lt"/>
                          <a:cs typeface="+mn-lt"/>
                        </a:rPr>
                        <a:t>時</a:t>
                      </a:r>
                    </a:p>
                    <a:p>
                      <a:pPr algn="ctr"/>
                      <a:endParaRPr kumimoji="1" lang="en-US" altLang="ja-JP" sz="1400" dirty="0"/>
                    </a:p>
                  </a:txBody>
                  <a:tcPr anchor="ctr"/>
                </a:tc>
                <a:tc>
                  <a:txBody>
                    <a:bodyPr/>
                    <a:lstStyle/>
                    <a:p>
                      <a:r>
                        <a:rPr kumimoji="1" lang="ja-JP" altLang="en-US" sz="1400" dirty="0"/>
                        <a:t>事務局、サスケ、</a:t>
                      </a:r>
                      <a:r>
                        <a:rPr kumimoji="1" lang="en-US" altLang="ja-JP" sz="1400" dirty="0"/>
                        <a:t>SHIFT</a:t>
                      </a:r>
                      <a:r>
                        <a:rPr kumimoji="1" lang="ja-JP" altLang="en-US" sz="1400" dirty="0"/>
                        <a:t>、</a:t>
                      </a:r>
                      <a:r>
                        <a:rPr kumimoji="1" lang="en-US" altLang="ja-JP" sz="1400" dirty="0"/>
                        <a:t>NIT</a:t>
                      </a:r>
                    </a:p>
                  </a:txBody>
                  <a:tcPr anchor="ctr"/>
                </a:tc>
                <a:tc>
                  <a:txBody>
                    <a:bodyPr/>
                    <a:lstStyle/>
                    <a:p>
                      <a:pPr>
                        <a:buNone/>
                      </a:pPr>
                      <a:r>
                        <a:rPr lang="ja-JP" altLang="en-US" sz="1400" dirty="0">
                          <a:ea typeface="+mn-lt"/>
                          <a:cs typeface="+mn-lt"/>
                        </a:rPr>
                        <a:t>・テスト状況報告</a:t>
                      </a:r>
                      <a:endParaRPr lang="en-US" altLang="ja-JP" sz="1400" dirty="0">
                        <a:ea typeface="+mn-lt"/>
                        <a:cs typeface="+mn-lt"/>
                      </a:endParaRPr>
                    </a:p>
                    <a:p>
                      <a:pPr>
                        <a:buNone/>
                      </a:pPr>
                      <a:r>
                        <a:rPr lang="ja-JP" altLang="en-US" sz="1400" dirty="0">
                          <a:ea typeface="+mn-lt"/>
                          <a:cs typeface="+mn-lt"/>
                        </a:rPr>
                        <a:t>　</a:t>
                      </a:r>
                      <a:r>
                        <a:rPr lang="ja-JP" altLang="ja-JP" sz="1400" dirty="0">
                          <a:ea typeface="+mn-lt"/>
                          <a:cs typeface="+mn-lt"/>
                        </a:rPr>
                        <a:t>・WBS、テスト消化件数／バグ検出数／バグ修正数</a:t>
                      </a:r>
                      <a:endParaRPr lang="en-US" altLang="ja-JP" sz="1400" dirty="0">
                        <a:ea typeface="+mn-lt"/>
                        <a:cs typeface="+mn-lt"/>
                      </a:endParaRPr>
                    </a:p>
                    <a:p>
                      <a:pPr lvl="0">
                        <a:buNone/>
                      </a:pPr>
                      <a:r>
                        <a:rPr lang="ja-JP" altLang="en-US" sz="1400" dirty="0">
                          <a:ea typeface="+mn-lt"/>
                          <a:cs typeface="+mn-lt"/>
                        </a:rPr>
                        <a:t>　</a:t>
                      </a:r>
                      <a:r>
                        <a:rPr lang="ja-JP" altLang="ja-JP" sz="1400" dirty="0">
                          <a:ea typeface="+mn-lt"/>
                          <a:cs typeface="+mn-lt"/>
                        </a:rPr>
                        <a:t>・品質指標値(IPA準拠)</a:t>
                      </a:r>
                      <a:r>
                        <a:rPr lang="ja-JP" altLang="en-US" sz="1400" dirty="0">
                          <a:ea typeface="+mn-lt"/>
                          <a:cs typeface="+mn-lt"/>
                        </a:rPr>
                        <a:t>、</a:t>
                      </a:r>
                      <a:r>
                        <a:rPr lang="ja-JP" altLang="ja-JP" sz="1400" dirty="0">
                          <a:ea typeface="+mn-lt"/>
                          <a:cs typeface="+mn-lt"/>
                        </a:rPr>
                        <a:t>テスト密度／バグ密度</a:t>
                      </a:r>
                      <a:endParaRPr lang="en-US" altLang="ja-JP" sz="1400" dirty="0">
                        <a:ea typeface="+mn-lt"/>
                        <a:cs typeface="+mn-lt"/>
                      </a:endParaRPr>
                    </a:p>
                    <a:p>
                      <a:pPr lvl="0">
                        <a:buNone/>
                      </a:pPr>
                      <a:r>
                        <a:rPr lang="ja-JP" altLang="en-US" sz="1400" dirty="0"/>
                        <a:t>　　</a:t>
                      </a:r>
                      <a:r>
                        <a:rPr lang="en-US" altLang="ja-JP" sz="1400" dirty="0"/>
                        <a:t>(</a:t>
                      </a:r>
                      <a:r>
                        <a:rPr lang="ja-JP" altLang="en-US" sz="1400" dirty="0"/>
                        <a:t>テストケース密度：</a:t>
                      </a:r>
                      <a:r>
                        <a:rPr lang="en-US" altLang="ja-JP" sz="1400" dirty="0"/>
                        <a:t>57.45/KSLOC</a:t>
                      </a:r>
                      <a:r>
                        <a:rPr lang="ja-JP" altLang="en-US" sz="1400" dirty="0"/>
                        <a:t>、</a:t>
                      </a:r>
                      <a:endParaRPr lang="en-US" altLang="ja-JP" sz="1400" dirty="0"/>
                    </a:p>
                    <a:p>
                      <a:pPr lvl="0">
                        <a:buNone/>
                      </a:pPr>
                      <a:r>
                        <a:rPr lang="ja-JP" altLang="en-US" sz="1400" dirty="0"/>
                        <a:t>　　 障害発生密度：</a:t>
                      </a:r>
                      <a:r>
                        <a:rPr lang="en-US" altLang="ja-JP" sz="1400" dirty="0"/>
                        <a:t>2.142/KSLOC</a:t>
                      </a:r>
                      <a:r>
                        <a:rPr lang="ja-JP" altLang="en-US" sz="1400" dirty="0"/>
                        <a:t>　を使用する</a:t>
                      </a:r>
                      <a:r>
                        <a:rPr lang="en-US" altLang="ja-JP" sz="1400" dirty="0"/>
                        <a:t>)</a:t>
                      </a:r>
                      <a:endParaRPr lang="en-US" altLang="ja-JP" sz="1400" dirty="0">
                        <a:ea typeface="+mn-lt"/>
                        <a:cs typeface="+mn-lt"/>
                      </a:endParaRPr>
                    </a:p>
                    <a:p>
                      <a:pPr>
                        <a:buNone/>
                      </a:pPr>
                      <a:r>
                        <a:rPr lang="ja-JP" altLang="en-US" sz="1400" dirty="0">
                          <a:ea typeface="+mn-lt"/>
                          <a:cs typeface="+mn-lt"/>
                        </a:rPr>
                        <a:t>　・バグと対策、課題共有</a:t>
                      </a:r>
                      <a:endParaRPr lang="en-US" altLang="ja-JP" sz="1400" dirty="0">
                        <a:ea typeface="+mn-lt"/>
                        <a:cs typeface="+mn-lt"/>
                      </a:endParaRPr>
                    </a:p>
                    <a:p>
                      <a:pPr>
                        <a:buNone/>
                      </a:pPr>
                      <a:r>
                        <a:rPr lang="ja-JP" altLang="en-US" sz="1400" dirty="0">
                          <a:ea typeface="+mn-lt"/>
                          <a:cs typeface="+mn-lt"/>
                        </a:rPr>
                        <a:t>　</a:t>
                      </a:r>
                      <a:r>
                        <a:rPr lang="en-US" altLang="ja-JP" sz="1400" dirty="0">
                          <a:ea typeface="+mn-lt"/>
                          <a:cs typeface="+mn-lt"/>
                        </a:rPr>
                        <a:t>※</a:t>
                      </a:r>
                      <a:r>
                        <a:rPr lang="ja-JP" altLang="en-US" sz="1400" dirty="0">
                          <a:ea typeface="+mn-lt"/>
                          <a:cs typeface="+mn-lt"/>
                        </a:rPr>
                        <a:t>テスト状況報告書のサンプルは</a:t>
                      </a:r>
                      <a:endParaRPr lang="en-US" altLang="ja-JP" sz="1400" dirty="0">
                        <a:ea typeface="+mn-lt"/>
                        <a:cs typeface="+mn-lt"/>
                      </a:endParaRPr>
                    </a:p>
                    <a:p>
                      <a:pPr>
                        <a:buNone/>
                      </a:pPr>
                      <a:r>
                        <a:rPr lang="ja-JP" altLang="en-US" sz="1400" dirty="0">
                          <a:ea typeface="+mn-lt"/>
                          <a:cs typeface="+mn-lt"/>
                        </a:rPr>
                        <a:t>　　別紙「週次報告</a:t>
                      </a:r>
                      <a:r>
                        <a:rPr lang="en-US" altLang="ja-JP" sz="1400" dirty="0">
                          <a:ea typeface="+mn-lt"/>
                          <a:cs typeface="+mn-lt"/>
                        </a:rPr>
                        <a:t>(</a:t>
                      </a:r>
                      <a:r>
                        <a:rPr lang="ja-JP" altLang="en-US" sz="1400" dirty="0">
                          <a:ea typeface="+mn-lt"/>
                          <a:cs typeface="+mn-lt"/>
                        </a:rPr>
                        <a:t>サンプル</a:t>
                      </a:r>
                      <a:r>
                        <a:rPr lang="en-US" altLang="ja-JP" sz="1400" dirty="0">
                          <a:ea typeface="+mn-lt"/>
                          <a:cs typeface="+mn-lt"/>
                        </a:rPr>
                        <a:t>).xlsx｣</a:t>
                      </a:r>
                      <a:r>
                        <a:rPr lang="ja-JP" altLang="en-US" sz="1400" dirty="0">
                          <a:ea typeface="+mn-lt"/>
                          <a:cs typeface="+mn-lt"/>
                        </a:rPr>
                        <a:t>参照</a:t>
                      </a:r>
                      <a:endParaRPr lang="ja-JP" altLang="en-US" sz="1400" dirty="0"/>
                    </a:p>
                  </a:txBody>
                  <a:tcPr anchor="ctr"/>
                </a:tc>
                <a:extLst>
                  <a:ext uri="{0D108BD9-81ED-4DB2-BD59-A6C34878D82A}">
                    <a16:rowId xmlns:a16="http://schemas.microsoft.com/office/drawing/2014/main" val="2971770266"/>
                  </a:ext>
                </a:extLst>
              </a:tr>
              <a:tr h="1502810">
                <a:tc>
                  <a:txBody>
                    <a:bodyPr/>
                    <a:lstStyle/>
                    <a:p>
                      <a:pPr lvl="0">
                        <a:buNone/>
                      </a:pPr>
                      <a:r>
                        <a:rPr kumimoji="1" lang="ja-JP" altLang="en-US" sz="1400" dirty="0"/>
                        <a:t>各種レビュー会</a:t>
                      </a:r>
                    </a:p>
                  </a:txBody>
                  <a:tcPr anchor="ctr"/>
                </a:tc>
                <a:tc>
                  <a:txBody>
                    <a:bodyPr/>
                    <a:lstStyle/>
                    <a:p>
                      <a:pPr algn="ctr"/>
                      <a:r>
                        <a:rPr kumimoji="1" lang="ja-JP" altLang="en-US" sz="1400" dirty="0"/>
                        <a:t>随時</a:t>
                      </a:r>
                      <a:endParaRPr kumimoji="1" lang="en-US" altLang="ja-JP" sz="1400" dirty="0"/>
                    </a:p>
                  </a:txBody>
                  <a:tcPr anchor="ctr"/>
                </a:tc>
                <a:tc>
                  <a:txBody>
                    <a:bodyPr/>
                    <a:lstStyle/>
                    <a:p>
                      <a:r>
                        <a:rPr kumimoji="1" lang="ja-JP" altLang="en-US" sz="1400" dirty="0"/>
                        <a:t>はなさく生命、事務局、サスケ、</a:t>
                      </a:r>
                      <a:r>
                        <a:rPr kumimoji="1" lang="en-US" altLang="ja-JP" sz="1400" dirty="0"/>
                        <a:t>SHIFT</a:t>
                      </a:r>
                    </a:p>
                  </a:txBody>
                  <a:tcPr anchor="ctr"/>
                </a:tc>
                <a:tc>
                  <a:txBody>
                    <a:bodyPr/>
                    <a:lstStyle/>
                    <a:p>
                      <a:r>
                        <a:rPr lang="ja-JP" altLang="ja-JP" sz="1400" dirty="0">
                          <a:ea typeface="+mn-lt"/>
                          <a:cs typeface="+mn-lt"/>
                        </a:rPr>
                        <a:t>必要に応じ、各種レビュー会等を開催</a:t>
                      </a:r>
                      <a:endParaRPr kumimoji="1" lang="en-US" altLang="ja-JP" sz="1400" dirty="0"/>
                    </a:p>
                  </a:txBody>
                  <a:tcPr anchor="ctr"/>
                </a:tc>
                <a:extLst>
                  <a:ext uri="{0D108BD9-81ED-4DB2-BD59-A6C34878D82A}">
                    <a16:rowId xmlns:a16="http://schemas.microsoft.com/office/drawing/2014/main" val="653538621"/>
                  </a:ext>
                </a:extLst>
              </a:tr>
            </a:tbl>
          </a:graphicData>
        </a:graphic>
      </p:graphicFrame>
      <p:sp>
        <p:nvSpPr>
          <p:cNvPr id="5" name="コンテンツ プレースホルダー 4">
            <a:extLst>
              <a:ext uri="{FF2B5EF4-FFF2-40B4-BE49-F238E27FC236}">
                <a16:creationId xmlns:a16="http://schemas.microsoft.com/office/drawing/2014/main" id="{96C675E6-7EE2-4A4B-9AED-E62CBB1CB432}"/>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10.2 </a:t>
            </a:r>
            <a:r>
              <a:rPr lang="ja-JP" altLang="en-US" sz="1800" b="1" dirty="0"/>
              <a:t>会議体</a:t>
            </a:r>
            <a:endParaRPr lang="en-US" altLang="ja-JP" sz="1800" b="1" dirty="0"/>
          </a:p>
        </p:txBody>
      </p:sp>
      <p:sp>
        <p:nvSpPr>
          <p:cNvPr id="8" name="吹き出し: 折線 7">
            <a:extLst>
              <a:ext uri="{FF2B5EF4-FFF2-40B4-BE49-F238E27FC236}">
                <a16:creationId xmlns:a16="http://schemas.microsoft.com/office/drawing/2014/main" id="{318F479A-6677-45F7-B479-0F7C35CEEA67}"/>
              </a:ext>
            </a:extLst>
          </p:cNvPr>
          <p:cNvSpPr/>
          <p:nvPr/>
        </p:nvSpPr>
        <p:spPr>
          <a:xfrm>
            <a:off x="7039035" y="579859"/>
            <a:ext cx="4605528" cy="637971"/>
          </a:xfrm>
          <a:prstGeom prst="borderCallout2">
            <a:avLst>
              <a:gd name="adj1" fmla="val 15974"/>
              <a:gd name="adj2" fmla="val 6"/>
              <a:gd name="adj3" fmla="val 57709"/>
              <a:gd name="adj4" fmla="val -6541"/>
              <a:gd name="adj5" fmla="val 456059"/>
              <a:gd name="adj6" fmla="val 1582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・基準値が</a:t>
            </a:r>
            <a:r>
              <a:rPr lang="en-US" altLang="ja-JP" sz="1100" dirty="0" err="1">
                <a:solidFill>
                  <a:srgbClr val="FF0000"/>
                </a:solidFill>
              </a:rPr>
              <a:t>Ita</a:t>
            </a:r>
            <a:r>
              <a:rPr lang="ja-JP" altLang="en-US" sz="1100" dirty="0">
                <a:solidFill>
                  <a:srgbClr val="FF0000"/>
                </a:solidFill>
              </a:rPr>
              <a:t>と同一ですが、正しいでしょうか。</a:t>
            </a:r>
            <a:endParaRPr lang="en-US" altLang="ja-JP" sz="1100" dirty="0">
              <a:solidFill>
                <a:srgbClr val="FF0000"/>
              </a:solidFill>
            </a:endParaRPr>
          </a:p>
          <a:p>
            <a:r>
              <a:rPr lang="ja-JP" altLang="en-US" sz="1100" dirty="0">
                <a:solidFill>
                  <a:srgbClr val="FF0000"/>
                </a:solidFill>
              </a:rPr>
              <a:t>・評価は</a:t>
            </a:r>
            <a:r>
              <a:rPr lang="en-US" altLang="ja-JP" sz="1100" dirty="0" err="1">
                <a:solidFill>
                  <a:srgbClr val="FF0000"/>
                </a:solidFill>
              </a:rPr>
              <a:t>Ita</a:t>
            </a:r>
            <a:r>
              <a:rPr lang="ja-JP" altLang="en-US" sz="1100" dirty="0">
                <a:solidFill>
                  <a:srgbClr val="FF0000"/>
                </a:solidFill>
              </a:rPr>
              <a:t>、</a:t>
            </a:r>
            <a:r>
              <a:rPr lang="en-US" altLang="ja-JP" sz="1100" dirty="0" err="1">
                <a:solidFill>
                  <a:srgbClr val="FF0000"/>
                </a:solidFill>
              </a:rPr>
              <a:t>Itb</a:t>
            </a:r>
            <a:r>
              <a:rPr lang="ja-JP" altLang="en-US" sz="1100" dirty="0">
                <a:solidFill>
                  <a:srgbClr val="FF0000"/>
                </a:solidFill>
              </a:rPr>
              <a:t>総合して実施されますでしょうか。</a:t>
            </a:r>
            <a:endParaRPr lang="en-US" altLang="ja-JP" sz="1100" dirty="0">
              <a:solidFill>
                <a:srgbClr val="FF0000"/>
              </a:solidFill>
            </a:endParaRPr>
          </a:p>
        </p:txBody>
      </p:sp>
    </p:spTree>
    <p:extLst>
      <p:ext uri="{BB962C8B-B14F-4D97-AF65-F5344CB8AC3E}">
        <p14:creationId xmlns:p14="http://schemas.microsoft.com/office/powerpoint/2010/main" val="262208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a:bodyPr>
          <a:lstStyle/>
          <a:p>
            <a:r>
              <a:rPr kumimoji="1" lang="en-US" altLang="ja-JP" sz="2800" dirty="0">
                <a:latin typeface="メイリオ"/>
                <a:ea typeface="メイリオ"/>
              </a:rPr>
              <a:t>11.</a:t>
            </a:r>
            <a:r>
              <a:rPr lang="en-US" altLang="ja-JP" sz="2800" dirty="0">
                <a:latin typeface="メイリオ"/>
                <a:ea typeface="メイリオ"/>
              </a:rPr>
              <a:t>成果物</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20</a:t>
            </a:fld>
            <a:endParaRPr lang="ja-JP" altLang="en-US"/>
          </a:p>
        </p:txBody>
      </p:sp>
      <p:graphicFrame>
        <p:nvGraphicFramePr>
          <p:cNvPr id="7" name="表 6">
            <a:extLst>
              <a:ext uri="{FF2B5EF4-FFF2-40B4-BE49-F238E27FC236}">
                <a16:creationId xmlns:a16="http://schemas.microsoft.com/office/drawing/2014/main" id="{296DA7E1-48D3-453F-AE0A-F5537B79F1C4}"/>
              </a:ext>
            </a:extLst>
          </p:cNvPr>
          <p:cNvGraphicFramePr>
            <a:graphicFrameLocks noGrp="1"/>
          </p:cNvGraphicFramePr>
          <p:nvPr>
            <p:extLst>
              <p:ext uri="{D42A27DB-BD31-4B8C-83A1-F6EECF244321}">
                <p14:modId xmlns:p14="http://schemas.microsoft.com/office/powerpoint/2010/main" val="2782861801"/>
              </p:ext>
            </p:extLst>
          </p:nvPr>
        </p:nvGraphicFramePr>
        <p:xfrm>
          <a:off x="356224" y="1305379"/>
          <a:ext cx="11520387" cy="3993597"/>
        </p:xfrm>
        <a:graphic>
          <a:graphicData uri="http://schemas.openxmlformats.org/drawingml/2006/table">
            <a:tbl>
              <a:tblPr firstRow="1" bandRow="1">
                <a:tableStyleId>{5C22544A-7EE6-4342-B048-85BDC9FD1C3A}</a:tableStyleId>
              </a:tblPr>
              <a:tblGrid>
                <a:gridCol w="3556799">
                  <a:extLst>
                    <a:ext uri="{9D8B030D-6E8A-4147-A177-3AD203B41FA5}">
                      <a16:colId xmlns:a16="http://schemas.microsoft.com/office/drawing/2014/main" val="3675527814"/>
                    </a:ext>
                  </a:extLst>
                </a:gridCol>
                <a:gridCol w="7963588">
                  <a:extLst>
                    <a:ext uri="{9D8B030D-6E8A-4147-A177-3AD203B41FA5}">
                      <a16:colId xmlns:a16="http://schemas.microsoft.com/office/drawing/2014/main" val="2732620976"/>
                    </a:ext>
                  </a:extLst>
                </a:gridCol>
              </a:tblGrid>
              <a:tr h="334020">
                <a:tc>
                  <a:txBody>
                    <a:bodyPr/>
                    <a:lstStyle/>
                    <a:p>
                      <a:pPr algn="ctr"/>
                      <a:r>
                        <a:rPr lang="ja-JP" altLang="en-US" sz="1600" dirty="0"/>
                        <a:t>成果物名</a:t>
                      </a:r>
                      <a:endParaRPr kumimoji="1" lang="ja-JP" altLang="en-US" sz="1600" dirty="0">
                        <a:latin typeface="+mn-lt"/>
                      </a:endParaRPr>
                    </a:p>
                  </a:txBody>
                  <a:tcPr anchor="ctr"/>
                </a:tc>
                <a:tc>
                  <a:txBody>
                    <a:bodyPr/>
                    <a:lstStyle/>
                    <a:p>
                      <a:pPr algn="ctr"/>
                      <a:r>
                        <a:rPr lang="ja-JP" altLang="en-US" sz="1600" dirty="0"/>
                        <a:t>記載概要</a:t>
                      </a:r>
                      <a:endParaRPr kumimoji="1" lang="ja-JP" altLang="en-US" sz="1600" dirty="0">
                        <a:latin typeface="+mn-lt"/>
                      </a:endParaRPr>
                    </a:p>
                  </a:txBody>
                  <a:tcPr anchor="ctr"/>
                </a:tc>
                <a:extLst>
                  <a:ext uri="{0D108BD9-81ED-4DB2-BD59-A6C34878D82A}">
                    <a16:rowId xmlns:a16="http://schemas.microsoft.com/office/drawing/2014/main" val="3944927071"/>
                  </a:ext>
                </a:extLst>
              </a:tr>
              <a:tr h="1097495">
                <a:tc>
                  <a:txBody>
                    <a:bodyPr/>
                    <a:lstStyle/>
                    <a:p>
                      <a:r>
                        <a:rPr lang="ja-JP" altLang="en-US" sz="1400" dirty="0"/>
                        <a:t>IT計画書(IT-</a:t>
                      </a:r>
                      <a:r>
                        <a:rPr lang="en-US" altLang="ja-JP" sz="1400" dirty="0"/>
                        <a:t>b</a:t>
                      </a:r>
                      <a:r>
                        <a:rPr lang="ja-JP" altLang="en-US" sz="1400" dirty="0"/>
                        <a:t>外部結合テスト編)</a:t>
                      </a:r>
                      <a:endParaRPr lang="ja-JP" altLang="en-US" sz="1400" dirty="0">
                        <a:latin typeface="+mn-lt"/>
                      </a:endParaRPr>
                    </a:p>
                  </a:txBody>
                  <a:tcPr anchor="ctr"/>
                </a:tc>
                <a:tc>
                  <a:txBody>
                    <a:bodyPr/>
                    <a:lstStyle/>
                    <a:p>
                      <a:r>
                        <a:rPr lang="ja-JP" altLang="en-US" sz="1400" dirty="0"/>
                        <a:t>外部結合テストの目的、対象範囲、実施体制、運営方針、スケジュール、完了基準などを記載した資料(本書)</a:t>
                      </a:r>
                      <a:endParaRPr kumimoji="1" lang="ja-JP" altLang="en-US" sz="1400" dirty="0">
                        <a:latin typeface="+mn-lt"/>
                      </a:endParaRPr>
                    </a:p>
                  </a:txBody>
                  <a:tcPr anchor="ctr"/>
                </a:tc>
                <a:extLst>
                  <a:ext uri="{0D108BD9-81ED-4DB2-BD59-A6C34878D82A}">
                    <a16:rowId xmlns:a16="http://schemas.microsoft.com/office/drawing/2014/main" val="970900735"/>
                  </a:ext>
                </a:extLst>
              </a:tr>
              <a:tr h="1224741">
                <a:tc>
                  <a:txBody>
                    <a:bodyPr/>
                    <a:lstStyle/>
                    <a:p>
                      <a:r>
                        <a:rPr lang="ja-JP" altLang="en-US" sz="1400" dirty="0"/>
                        <a:t>外部結合テスト仕様書兼結果書</a:t>
                      </a:r>
                      <a:endParaRPr kumimoji="1" lang="ja-JP" altLang="en-US" sz="1400" dirty="0">
                        <a:latin typeface="+mn-lt"/>
                      </a:endParaRPr>
                    </a:p>
                  </a:txBody>
                  <a:tcPr anchor="ctr"/>
                </a:tc>
                <a:tc>
                  <a:txBody>
                    <a:bodyPr/>
                    <a:lstStyle/>
                    <a:p>
                      <a:r>
                        <a:rPr lang="ja-JP" altLang="en-US" sz="1400" dirty="0"/>
                        <a:t>外部結合テストのテスト観点、実施手順、確認項目が記載された資料。また、実施日、実施結果(◯、×)が記載されたもの</a:t>
                      </a:r>
                      <a:endParaRPr lang="ja-JP" altLang="en-US" sz="1400" dirty="0">
                        <a:latin typeface="+mn-lt"/>
                      </a:endParaRPr>
                    </a:p>
                  </a:txBody>
                  <a:tcPr anchor="ctr"/>
                </a:tc>
                <a:extLst>
                  <a:ext uri="{0D108BD9-81ED-4DB2-BD59-A6C34878D82A}">
                    <a16:rowId xmlns:a16="http://schemas.microsoft.com/office/drawing/2014/main" val="3884120816"/>
                  </a:ext>
                </a:extLst>
              </a:tr>
              <a:tr h="1336081">
                <a:tc>
                  <a:txBody>
                    <a:bodyPr/>
                    <a:lstStyle/>
                    <a:p>
                      <a:pPr lvl="0">
                        <a:buNone/>
                      </a:pPr>
                      <a:r>
                        <a:rPr lang="ja-JP" altLang="en-US" sz="1400" dirty="0"/>
                        <a:t>外部</a:t>
                      </a:r>
                      <a:r>
                        <a:rPr lang="ja-JP" sz="1400" b="0" u="none" strike="noStrike" noProof="0" dirty="0"/>
                        <a:t>結合テスト結果書報告書</a:t>
                      </a:r>
                      <a:endParaRPr kumimoji="1" lang="ja-JP" altLang="en-US" sz="1400" b="0" i="0" u="none" strike="noStrike" noProof="0" dirty="0">
                        <a:latin typeface="+mn-lt"/>
                        <a:ea typeface="メイリオ"/>
                      </a:endParaRPr>
                    </a:p>
                  </a:txBody>
                  <a:tcPr anchor="ctr"/>
                </a:tc>
                <a:tc>
                  <a:txBody>
                    <a:bodyPr/>
                    <a:lstStyle/>
                    <a:p>
                      <a:pPr lvl="0">
                        <a:buNone/>
                      </a:pPr>
                      <a:r>
                        <a:rPr lang="ja-JP" altLang="en-US" sz="1400"/>
                        <a:t>外部結合</a:t>
                      </a:r>
                      <a:r>
                        <a:rPr lang="ja-JP" altLang="en-US" sz="1400" dirty="0"/>
                        <a:t>テスト結果を分析し、傾向などから是正対応した結果をまとめた資料</a:t>
                      </a:r>
                      <a:endParaRPr kumimoji="1" lang="ja-JP" altLang="en-US" sz="1400" dirty="0">
                        <a:latin typeface="+mn-lt"/>
                      </a:endParaRPr>
                    </a:p>
                  </a:txBody>
                  <a:tcPr anchor="ctr"/>
                </a:tc>
                <a:extLst>
                  <a:ext uri="{0D108BD9-81ED-4DB2-BD59-A6C34878D82A}">
                    <a16:rowId xmlns:a16="http://schemas.microsoft.com/office/drawing/2014/main" val="3450967675"/>
                  </a:ext>
                </a:extLst>
              </a:tr>
            </a:tbl>
          </a:graphicData>
        </a:graphic>
      </p:graphicFrame>
      <p:sp>
        <p:nvSpPr>
          <p:cNvPr id="5" name="コンテンツ プレースホルダー 4">
            <a:extLst>
              <a:ext uri="{FF2B5EF4-FFF2-40B4-BE49-F238E27FC236}">
                <a16:creationId xmlns:a16="http://schemas.microsoft.com/office/drawing/2014/main" id="{19591F10-0016-4E31-AE57-5C6ABF3F940A}"/>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11.1 </a:t>
            </a:r>
            <a:r>
              <a:rPr lang="ja-JP" altLang="en-US" sz="1800" b="1" dirty="0"/>
              <a:t>成果物</a:t>
            </a:r>
            <a:endParaRPr lang="en-US" altLang="ja-JP" sz="1800" b="1" dirty="0"/>
          </a:p>
        </p:txBody>
      </p:sp>
    </p:spTree>
    <p:extLst>
      <p:ext uri="{BB962C8B-B14F-4D97-AF65-F5344CB8AC3E}">
        <p14:creationId xmlns:p14="http://schemas.microsoft.com/office/powerpoint/2010/main" val="113898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a:bodyPr>
          <a:lstStyle/>
          <a:p>
            <a:r>
              <a:rPr kumimoji="1" lang="ja-JP" altLang="en-US" sz="2800" dirty="0">
                <a:latin typeface="+mn-lt"/>
                <a:ea typeface="メイリオ"/>
              </a:rPr>
              <a:t>目次</a:t>
            </a:r>
            <a:endParaRPr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2</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850608" y="931909"/>
            <a:ext cx="4907497" cy="540973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1800" dirty="0"/>
              <a:t>１．はじめに</a:t>
            </a:r>
            <a:endParaRPr lang="en-US" altLang="ja-JP" sz="1800" dirty="0"/>
          </a:p>
          <a:p>
            <a:pPr marL="0" indent="0">
              <a:lnSpc>
                <a:spcPts val="2800"/>
              </a:lnSpc>
              <a:buNone/>
            </a:pPr>
            <a:r>
              <a:rPr lang="ja-JP" altLang="en-US" sz="1800" dirty="0"/>
              <a:t>２．スケジュール</a:t>
            </a:r>
            <a:endParaRPr lang="en-US" altLang="ja-JP" sz="1800" dirty="0"/>
          </a:p>
          <a:p>
            <a:pPr marL="0" indent="0">
              <a:lnSpc>
                <a:spcPts val="2800"/>
              </a:lnSpc>
              <a:buNone/>
            </a:pPr>
            <a:r>
              <a:rPr lang="ja-JP" altLang="en-US" sz="1800" dirty="0"/>
              <a:t>３．テスト対象</a:t>
            </a:r>
            <a:endParaRPr lang="en-US" altLang="ja-JP" sz="1800" dirty="0"/>
          </a:p>
          <a:p>
            <a:pPr marL="0" indent="0">
              <a:lnSpc>
                <a:spcPts val="2800"/>
              </a:lnSpc>
              <a:buNone/>
            </a:pPr>
            <a:r>
              <a:rPr lang="ja-JP" altLang="en-US" sz="1800" dirty="0"/>
              <a:t>　　　</a:t>
            </a:r>
            <a:r>
              <a:rPr lang="en-US" altLang="ja-JP" sz="1800" dirty="0"/>
              <a:t>Ⅰ</a:t>
            </a:r>
            <a:r>
              <a:rPr lang="ja-JP" altLang="en-US" sz="1800" dirty="0"/>
              <a:t>テスト対象範囲</a:t>
            </a:r>
            <a:endParaRPr lang="en-US" altLang="ja-JP" sz="1800" dirty="0"/>
          </a:p>
          <a:p>
            <a:pPr marL="0" indent="0">
              <a:lnSpc>
                <a:spcPts val="2800"/>
              </a:lnSpc>
              <a:buNone/>
            </a:pPr>
            <a:r>
              <a:rPr lang="ja-JP" altLang="en-US" sz="1800" dirty="0"/>
              <a:t>４．テスト環境</a:t>
            </a:r>
            <a:endParaRPr lang="en-US" altLang="ja-JP" sz="1800" dirty="0"/>
          </a:p>
          <a:p>
            <a:pPr marL="0" indent="0">
              <a:lnSpc>
                <a:spcPts val="2800"/>
              </a:lnSpc>
              <a:buNone/>
            </a:pPr>
            <a:r>
              <a:rPr lang="ja-JP" altLang="en-US" sz="1800" dirty="0"/>
              <a:t>　　　</a:t>
            </a:r>
            <a:r>
              <a:rPr lang="en-US" altLang="ja-JP" sz="1800" dirty="0"/>
              <a:t>Ⅰ</a:t>
            </a:r>
            <a:r>
              <a:rPr lang="ja-JP" altLang="en-US" sz="1800" dirty="0"/>
              <a:t>テスト端末環境</a:t>
            </a:r>
            <a:endParaRPr lang="en-US" altLang="ja-JP" sz="1800" dirty="0"/>
          </a:p>
          <a:p>
            <a:pPr marL="0" indent="0">
              <a:lnSpc>
                <a:spcPts val="2800"/>
              </a:lnSpc>
              <a:buNone/>
            </a:pPr>
            <a:r>
              <a:rPr lang="ja-JP" altLang="en-US" sz="1800" dirty="0"/>
              <a:t>　　　</a:t>
            </a:r>
            <a:r>
              <a:rPr lang="en-US" altLang="ja-JP" sz="1800" dirty="0"/>
              <a:t>Ⅱ</a:t>
            </a:r>
            <a:r>
              <a:rPr lang="ja-JP" altLang="en-US" sz="1800" dirty="0"/>
              <a:t>テスト端末</a:t>
            </a:r>
            <a:endParaRPr lang="en-US" altLang="ja-JP" sz="1800" dirty="0"/>
          </a:p>
          <a:p>
            <a:pPr marL="0" indent="0">
              <a:lnSpc>
                <a:spcPts val="2800"/>
              </a:lnSpc>
              <a:buNone/>
            </a:pPr>
            <a:r>
              <a:rPr lang="ja-JP" altLang="en-US" sz="1800" dirty="0"/>
              <a:t>　　　</a:t>
            </a:r>
            <a:r>
              <a:rPr lang="en-US" altLang="ja-JP" sz="1800" dirty="0"/>
              <a:t>Ⅲ</a:t>
            </a:r>
            <a:r>
              <a:rPr lang="ja-JP" altLang="en-US" sz="1800" dirty="0"/>
              <a:t>外部接続先一覧</a:t>
            </a:r>
            <a:endParaRPr lang="en-US" altLang="ja-JP" sz="1800" dirty="0"/>
          </a:p>
          <a:p>
            <a:pPr marL="0" indent="0">
              <a:lnSpc>
                <a:spcPts val="2800"/>
              </a:lnSpc>
              <a:buNone/>
            </a:pPr>
            <a:r>
              <a:rPr lang="ja-JP" altLang="en-US" sz="1800" dirty="0"/>
              <a:t>５．テスト観点</a:t>
            </a:r>
            <a:endParaRPr lang="en-US" altLang="ja-JP" sz="1800" dirty="0"/>
          </a:p>
        </p:txBody>
      </p:sp>
      <p:sp>
        <p:nvSpPr>
          <p:cNvPr id="6" name="コンテンツ プレースホルダー 4">
            <a:extLst>
              <a:ext uri="{FF2B5EF4-FFF2-40B4-BE49-F238E27FC236}">
                <a16:creationId xmlns:a16="http://schemas.microsoft.com/office/drawing/2014/main" id="{18064C13-3AFB-48E2-80E3-28F909FDEBDB}"/>
              </a:ext>
            </a:extLst>
          </p:cNvPr>
          <p:cNvSpPr txBox="1">
            <a:spLocks/>
          </p:cNvSpPr>
          <p:nvPr/>
        </p:nvSpPr>
        <p:spPr>
          <a:xfrm>
            <a:off x="6100729" y="728973"/>
            <a:ext cx="4907497"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endParaRPr lang="en-US" sz="2000" dirty="0">
              <a:solidFill>
                <a:srgbClr val="FF0000"/>
              </a:solidFill>
            </a:endParaRPr>
          </a:p>
          <a:p>
            <a:pPr marL="0" indent="0">
              <a:lnSpc>
                <a:spcPts val="2800"/>
              </a:lnSpc>
              <a:buNone/>
            </a:pPr>
            <a:endParaRPr lang="en-US" altLang="ja-JP" sz="2000" dirty="0"/>
          </a:p>
          <a:p>
            <a:pPr marL="0" indent="0">
              <a:lnSpc>
                <a:spcPts val="2800"/>
              </a:lnSpc>
              <a:buNone/>
            </a:pPr>
            <a:endParaRPr lang="ja-JP" altLang="en-US" sz="2000" b="1" dirty="0"/>
          </a:p>
          <a:p>
            <a:pPr marL="0" indent="0">
              <a:lnSpc>
                <a:spcPts val="2800"/>
              </a:lnSpc>
              <a:buNone/>
            </a:pPr>
            <a:endParaRPr lang="en-US" sz="2000" dirty="0"/>
          </a:p>
        </p:txBody>
      </p:sp>
      <p:sp>
        <p:nvSpPr>
          <p:cNvPr id="7" name="コンテンツ プレースホルダー 4">
            <a:extLst>
              <a:ext uri="{FF2B5EF4-FFF2-40B4-BE49-F238E27FC236}">
                <a16:creationId xmlns:a16="http://schemas.microsoft.com/office/drawing/2014/main" id="{10505E2B-198A-437C-971B-D45E11969017}"/>
              </a:ext>
            </a:extLst>
          </p:cNvPr>
          <p:cNvSpPr txBox="1">
            <a:spLocks/>
          </p:cNvSpPr>
          <p:nvPr/>
        </p:nvSpPr>
        <p:spPr>
          <a:xfrm>
            <a:off x="5676608" y="948446"/>
            <a:ext cx="4907497" cy="540973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1800" dirty="0"/>
              <a:t>６．テスト方法</a:t>
            </a:r>
            <a:endParaRPr lang="en-US" altLang="ja-JP" sz="1800" dirty="0"/>
          </a:p>
          <a:p>
            <a:pPr marL="0" indent="0">
              <a:lnSpc>
                <a:spcPts val="2800"/>
              </a:lnSpc>
              <a:buNone/>
            </a:pPr>
            <a:r>
              <a:rPr lang="ja-JP" altLang="en-US" sz="1800" dirty="0"/>
              <a:t>　　　</a:t>
            </a:r>
            <a:r>
              <a:rPr lang="en-US" altLang="ja-JP" sz="1800" dirty="0"/>
              <a:t>Ⅰ</a:t>
            </a:r>
            <a:r>
              <a:rPr lang="ja-JP" altLang="en-US" sz="1800" dirty="0"/>
              <a:t>機能間結合テストの検証方法</a:t>
            </a:r>
            <a:endParaRPr lang="en-US" altLang="ja-JP" sz="1800" dirty="0"/>
          </a:p>
          <a:p>
            <a:pPr marL="0" indent="0">
              <a:lnSpc>
                <a:spcPts val="2800"/>
              </a:lnSpc>
              <a:buNone/>
            </a:pPr>
            <a:r>
              <a:rPr lang="ja-JP" altLang="en-US" sz="1800" dirty="0"/>
              <a:t>７．各工程別開始</a:t>
            </a:r>
            <a:r>
              <a:rPr lang="en-US" altLang="ja-JP" sz="1800" dirty="0"/>
              <a:t>/</a:t>
            </a:r>
            <a:r>
              <a:rPr lang="ja-JP" altLang="en-US" sz="1800" dirty="0"/>
              <a:t>終了基準</a:t>
            </a:r>
            <a:endParaRPr lang="en-US" altLang="ja-JP" sz="1800" dirty="0"/>
          </a:p>
          <a:p>
            <a:pPr marL="0" indent="0">
              <a:lnSpc>
                <a:spcPts val="2800"/>
              </a:lnSpc>
              <a:buNone/>
            </a:pPr>
            <a:r>
              <a:rPr lang="ja-JP" altLang="en-US" sz="1800" dirty="0"/>
              <a:t>８．体制</a:t>
            </a:r>
            <a:endParaRPr lang="en-US" altLang="ja-JP" sz="1800" dirty="0"/>
          </a:p>
          <a:p>
            <a:pPr marL="0" indent="0">
              <a:lnSpc>
                <a:spcPts val="2800"/>
              </a:lnSpc>
              <a:buNone/>
            </a:pPr>
            <a:r>
              <a:rPr lang="ja-JP" altLang="en-US" sz="1800" dirty="0"/>
              <a:t>９．運営方針</a:t>
            </a:r>
            <a:endParaRPr lang="en-US" altLang="ja-JP" sz="1800" dirty="0"/>
          </a:p>
          <a:p>
            <a:pPr marL="0" indent="0">
              <a:lnSpc>
                <a:spcPts val="2800"/>
              </a:lnSpc>
              <a:buNone/>
            </a:pPr>
            <a:r>
              <a:rPr lang="en-US" altLang="ja-JP" sz="1800" dirty="0"/>
              <a:t>10.</a:t>
            </a:r>
            <a:r>
              <a:rPr lang="ja-JP" altLang="en-US" sz="1800" dirty="0"/>
              <a:t> コミュニケーション</a:t>
            </a:r>
            <a:endParaRPr lang="en-US" altLang="ja-JP" sz="1800" dirty="0"/>
          </a:p>
          <a:p>
            <a:pPr marL="0" indent="0">
              <a:lnSpc>
                <a:spcPts val="2800"/>
              </a:lnSpc>
              <a:buNone/>
            </a:pPr>
            <a:r>
              <a:rPr lang="en-US" altLang="ja-JP" sz="1800" dirty="0"/>
              <a:t>11.</a:t>
            </a:r>
            <a:r>
              <a:rPr lang="ja-JP" altLang="en-US" sz="1800" dirty="0"/>
              <a:t> 成果物</a:t>
            </a:r>
            <a:endParaRPr lang="en-US" altLang="ja-JP" sz="1800" dirty="0"/>
          </a:p>
          <a:p>
            <a:pPr marL="0" indent="0">
              <a:lnSpc>
                <a:spcPts val="2800"/>
              </a:lnSpc>
              <a:buNone/>
            </a:pPr>
            <a:endParaRPr lang="en-US" altLang="ja-JP" sz="2000" dirty="0"/>
          </a:p>
          <a:p>
            <a:pPr marL="0" indent="0">
              <a:lnSpc>
                <a:spcPts val="2800"/>
              </a:lnSpc>
              <a:buNone/>
            </a:pPr>
            <a:endParaRPr lang="en-US" altLang="ja-JP" sz="2000" dirty="0"/>
          </a:p>
          <a:p>
            <a:pPr marL="0" indent="0">
              <a:lnSpc>
                <a:spcPts val="2800"/>
              </a:lnSpc>
              <a:buNone/>
            </a:pPr>
            <a:endParaRPr lang="en-US" altLang="ja-JP" sz="2000" dirty="0"/>
          </a:p>
          <a:p>
            <a:pPr marL="0" indent="0">
              <a:lnSpc>
                <a:spcPts val="2800"/>
              </a:lnSpc>
              <a:buNone/>
            </a:pPr>
            <a:endParaRPr lang="ja-JP" altLang="en-US" sz="2000" b="1" dirty="0"/>
          </a:p>
          <a:p>
            <a:pPr marL="0" indent="0">
              <a:lnSpc>
                <a:spcPts val="2800"/>
              </a:lnSpc>
              <a:buNone/>
            </a:pPr>
            <a:endParaRPr lang="en-US" sz="2000" dirty="0"/>
          </a:p>
        </p:txBody>
      </p:sp>
    </p:spTree>
    <p:extLst>
      <p:ext uri="{BB962C8B-B14F-4D97-AF65-F5344CB8AC3E}">
        <p14:creationId xmlns:p14="http://schemas.microsoft.com/office/powerpoint/2010/main" val="24688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ja-JP" altLang="en-US" sz="2800" dirty="0">
                <a:latin typeface="+mn-lt"/>
              </a:rPr>
              <a:t>１</a:t>
            </a:r>
            <a:r>
              <a:rPr lang="en-US" altLang="ja-JP" sz="2800" dirty="0">
                <a:latin typeface="+mn-lt"/>
              </a:rPr>
              <a:t>.</a:t>
            </a:r>
            <a:r>
              <a:rPr lang="ja-JP" altLang="en-US" sz="2800" dirty="0">
                <a:latin typeface="+mn-lt"/>
              </a:rPr>
              <a:t>はじめに</a:t>
            </a:r>
            <a:endParaRPr kumimoji="1" lang="ja-JP" altLang="en-US" sz="2800" dirty="0">
              <a:latin typeface="+mn-lt"/>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55436"/>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en-US" altLang="ja-JP" sz="1800" b="1" dirty="0"/>
              <a:t>1.1</a:t>
            </a:r>
            <a:r>
              <a:rPr lang="ja-JP" altLang="en-US" sz="1800" b="1" dirty="0"/>
              <a:t> 本書の目的</a:t>
            </a:r>
          </a:p>
          <a:p>
            <a:pPr marL="594900" indent="-342900">
              <a:lnSpc>
                <a:spcPts val="2800"/>
              </a:lnSpc>
              <a:spcBef>
                <a:spcPts val="0"/>
              </a:spcBef>
              <a:buFont typeface="Wingdings" pitchFamily="2" charset="2"/>
              <a:buChar char="u"/>
            </a:pPr>
            <a:r>
              <a:rPr lang="ja-JP" altLang="en-US" sz="1600" dirty="0"/>
              <a:t>本資料は、「</a:t>
            </a:r>
            <a:r>
              <a:rPr lang="en-US" altLang="ja-JP" sz="1600" dirty="0"/>
              <a:t>Web</a:t>
            </a:r>
            <a:r>
              <a:rPr lang="ja-JP" altLang="en-US" sz="1600" dirty="0"/>
              <a:t>ダイレクト販売」（以下、本案件）の外部結合テスト</a:t>
            </a:r>
            <a:r>
              <a:rPr lang="en-US" altLang="ja-JP" sz="1600" dirty="0"/>
              <a:t>(IT-b)</a:t>
            </a:r>
            <a:r>
              <a:rPr lang="ja-JP" altLang="en-US" sz="1600" dirty="0"/>
              <a:t>実施計画、方針を定め、関係者間で認識を合わせることにより、テストを円滑に進めるための準備を行うことを目的とする。</a:t>
            </a:r>
          </a:p>
          <a:p>
            <a:pPr marL="594900" indent="-342900">
              <a:lnSpc>
                <a:spcPts val="2800"/>
              </a:lnSpc>
              <a:spcBef>
                <a:spcPts val="0"/>
              </a:spcBef>
              <a:buFont typeface="Wingdings" pitchFamily="2" charset="2"/>
              <a:buChar char="u"/>
            </a:pPr>
            <a:r>
              <a:rPr lang="ja-JP" altLang="en-US" sz="1600" dirty="0"/>
              <a:t>本資料にてテストに関する以下の内容を定義する。</a:t>
            </a:r>
            <a:br>
              <a:rPr lang="ja-JP" altLang="en-US" sz="1600" dirty="0"/>
            </a:br>
            <a:r>
              <a:rPr lang="ja-JP" altLang="en-US" sz="1600" dirty="0"/>
              <a:t>目的、対象範囲、実施環境、確認観点、実施方針、開始条件、完了条件、スケジュール、成果物</a:t>
            </a:r>
            <a:endParaRPr lang="en-US" altLang="ja-JP" sz="1600" dirty="0"/>
          </a:p>
          <a:p>
            <a:pPr marL="594900" indent="-342900">
              <a:lnSpc>
                <a:spcPts val="2800"/>
              </a:lnSpc>
              <a:spcBef>
                <a:spcPts val="0"/>
              </a:spcBef>
              <a:buFont typeface="Wingdings" pitchFamily="2" charset="2"/>
              <a:buChar char="u"/>
            </a:pPr>
            <a:r>
              <a:rPr lang="ja-JP" altLang="en-US" sz="1600" dirty="0"/>
              <a:t>外部結合テスト</a:t>
            </a:r>
            <a:r>
              <a:rPr lang="en-US" altLang="ja-JP" sz="1600" dirty="0"/>
              <a:t>(IT-b)</a:t>
            </a:r>
            <a:r>
              <a:rPr lang="ja-JP" altLang="en-US" sz="1600" dirty="0"/>
              <a:t>は本書に基づいて計画・実施する。</a:t>
            </a:r>
            <a:endParaRPr lang="en-US" altLang="ja-JP" sz="1600" dirty="0"/>
          </a:p>
          <a:p>
            <a:pPr marL="252000" indent="0">
              <a:lnSpc>
                <a:spcPts val="2800"/>
              </a:lnSpc>
              <a:spcBef>
                <a:spcPts val="0"/>
              </a:spcBef>
              <a:buFont typeface="Arial" panose="020B0604020202020204" pitchFamily="34" charset="0"/>
              <a:buNone/>
            </a:pPr>
            <a:endParaRPr lang="en-US" altLang="ja-JP" sz="2000" dirty="0"/>
          </a:p>
          <a:p>
            <a:pPr marL="0" indent="0">
              <a:lnSpc>
                <a:spcPts val="2800"/>
              </a:lnSpc>
              <a:buFont typeface="Arial" panose="020B0604020202020204" pitchFamily="34" charset="0"/>
              <a:buNone/>
            </a:pPr>
            <a:r>
              <a:rPr lang="en-US" altLang="ja-JP" sz="1800" b="1" dirty="0"/>
              <a:t>1.2</a:t>
            </a:r>
            <a:r>
              <a:rPr lang="ja-JP" altLang="en-US" sz="1800" b="1" dirty="0"/>
              <a:t> テストの目的／確認方針</a:t>
            </a:r>
            <a:endParaRPr lang="en-US" altLang="ja-JP" sz="1800" b="1" dirty="0"/>
          </a:p>
          <a:p>
            <a:pPr marL="537750" indent="-285750">
              <a:lnSpc>
                <a:spcPts val="2800"/>
              </a:lnSpc>
              <a:spcBef>
                <a:spcPts val="0"/>
              </a:spcBef>
              <a:buFont typeface="Wingdings" pitchFamily="2" charset="2"/>
              <a:buChar char="u"/>
            </a:pPr>
            <a:r>
              <a:rPr lang="en-US" altLang="ja-JP" sz="1600" dirty="0" err="1"/>
              <a:t>ITa</a:t>
            </a:r>
            <a:r>
              <a:rPr lang="ja-JP" altLang="en-US" sz="1600" dirty="0"/>
              <a:t>にて、テスト・動作確認完了した各機能同士を連携して、処理内容、受け渡しデータに問題が無いことを確認する。</a:t>
            </a:r>
            <a:endParaRPr lang="en-US" altLang="ja-JP" sz="1600" dirty="0"/>
          </a:p>
          <a:p>
            <a:pPr marL="537750" indent="-285750">
              <a:lnSpc>
                <a:spcPts val="2800"/>
              </a:lnSpc>
              <a:spcBef>
                <a:spcPts val="0"/>
              </a:spcBef>
              <a:buFont typeface="Wingdings" pitchFamily="2" charset="2"/>
              <a:buChar char="u"/>
            </a:pPr>
            <a:r>
              <a:rPr lang="en-US" altLang="ja-JP" sz="1600" dirty="0"/>
              <a:t>Line</a:t>
            </a:r>
            <a:r>
              <a:rPr lang="ja-JP" altLang="en-US" sz="1600" dirty="0"/>
              <a:t>、</a:t>
            </a:r>
            <a:r>
              <a:rPr lang="en-US" altLang="ja-JP" sz="1600" dirty="0"/>
              <a:t>AURA</a:t>
            </a:r>
            <a:r>
              <a:rPr lang="ja-JP" altLang="en-US" sz="1600" dirty="0"/>
              <a:t>、</a:t>
            </a:r>
            <a:r>
              <a:rPr lang="en-US" altLang="ja-JP" sz="1600" dirty="0" err="1"/>
              <a:t>SoftbankPayments</a:t>
            </a:r>
            <a:r>
              <a:rPr lang="ja-JP" altLang="en-US" sz="1600" dirty="0"/>
              <a:t>など、外部システムとのデータ連携に問題が無いことを確認する。</a:t>
            </a:r>
            <a:endParaRPr lang="en-US" altLang="ja-JP" sz="1600" dirty="0"/>
          </a:p>
          <a:p>
            <a:pPr marL="537750" indent="-285750">
              <a:lnSpc>
                <a:spcPts val="2800"/>
              </a:lnSpc>
              <a:spcBef>
                <a:spcPts val="0"/>
              </a:spcBef>
              <a:buFont typeface="Wingdings" pitchFamily="2" charset="2"/>
              <a:buChar char="u"/>
            </a:pPr>
            <a:endParaRPr lang="en-US" altLang="ja-JP" sz="1600" dirty="0"/>
          </a:p>
          <a:p>
            <a:pPr marL="0" indent="0">
              <a:lnSpc>
                <a:spcPts val="2800"/>
              </a:lnSpc>
              <a:buFont typeface="Arial" panose="020B0604020202020204" pitchFamily="34" charset="0"/>
              <a:buNone/>
            </a:pPr>
            <a:endParaRPr lang="en-US" altLang="ja-JP" sz="1800" dirty="0"/>
          </a:p>
          <a:p>
            <a:pPr marL="252000" indent="0">
              <a:lnSpc>
                <a:spcPts val="2800"/>
              </a:lnSpc>
              <a:spcBef>
                <a:spcPts val="0"/>
              </a:spcBef>
              <a:buFont typeface="Arial" panose="020B0604020202020204" pitchFamily="34" charset="0"/>
              <a:buNone/>
            </a:pPr>
            <a:endParaRPr lang="en-US" altLang="ja-JP" sz="1800" dirty="0"/>
          </a:p>
          <a:p>
            <a:pPr marL="360000" indent="0">
              <a:lnSpc>
                <a:spcPct val="100000"/>
              </a:lnSpc>
              <a:buFont typeface="Arial" panose="020B0604020202020204" pitchFamily="34" charset="0"/>
              <a:buNone/>
            </a:pPr>
            <a:endParaRPr lang="en-US" altLang="ja-JP" sz="2000" dirty="0"/>
          </a:p>
        </p:txBody>
      </p:sp>
    </p:spTree>
    <p:extLst>
      <p:ext uri="{BB962C8B-B14F-4D97-AF65-F5344CB8AC3E}">
        <p14:creationId xmlns:p14="http://schemas.microsoft.com/office/powerpoint/2010/main" val="61165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08B25-BD72-47B0-9C4C-7D957D856DCB}"/>
              </a:ext>
            </a:extLst>
          </p:cNvPr>
          <p:cNvSpPr>
            <a:spLocks noGrp="1"/>
          </p:cNvSpPr>
          <p:nvPr>
            <p:ph type="title"/>
          </p:nvPr>
        </p:nvSpPr>
        <p:spPr/>
        <p:txBody>
          <a:bodyPr>
            <a:normAutofit fontScale="90000"/>
          </a:bodyPr>
          <a:lstStyle/>
          <a:p>
            <a:r>
              <a:rPr lang="ja-JP" altLang="en-US" sz="3200" dirty="0">
                <a:latin typeface="+mn-lt"/>
                <a:ea typeface="メイリオ"/>
              </a:rPr>
              <a:t>２</a:t>
            </a:r>
            <a:r>
              <a:rPr lang="en-US" altLang="ja-JP" sz="3200" dirty="0">
                <a:latin typeface="+mn-lt"/>
                <a:ea typeface="メイリオ"/>
              </a:rPr>
              <a:t>.</a:t>
            </a:r>
            <a:r>
              <a:rPr lang="ja-JP" altLang="en-US" sz="3200" dirty="0">
                <a:latin typeface="+mn-lt"/>
                <a:ea typeface="メイリオ"/>
              </a:rPr>
              <a:t>スケジュール</a:t>
            </a:r>
            <a:endParaRPr kumimoji="1" lang="ja-JP" altLang="en-US" dirty="0"/>
          </a:p>
        </p:txBody>
      </p:sp>
      <p:sp>
        <p:nvSpPr>
          <p:cNvPr id="3" name="フッター プレースホルダー 2">
            <a:extLst>
              <a:ext uri="{FF2B5EF4-FFF2-40B4-BE49-F238E27FC236}">
                <a16:creationId xmlns:a16="http://schemas.microsoft.com/office/drawing/2014/main" id="{0025C4F8-5875-4A1E-9BB7-2AE1055D2BF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0114DFE4-F7F5-4A72-BA8A-3DAB6E364916}"/>
              </a:ext>
            </a:extLst>
          </p:cNvPr>
          <p:cNvSpPr>
            <a:spLocks noGrp="1"/>
          </p:cNvSpPr>
          <p:nvPr>
            <p:ph type="sldNum" sz="quarter" idx="4"/>
          </p:nvPr>
        </p:nvSpPr>
        <p:spPr/>
        <p:txBody>
          <a:bodyPr/>
          <a:lstStyle/>
          <a:p>
            <a:fld id="{B7EE2C01-0D95-4F1C-BC05-82B5A245C68C}" type="slidenum">
              <a:rPr lang="ja-JP" altLang="en-US" smtClean="0"/>
              <a:pPr/>
              <a:t>4</a:t>
            </a:fld>
            <a:endParaRPr lang="ja-JP" altLang="en-US"/>
          </a:p>
        </p:txBody>
      </p:sp>
      <p:pic>
        <p:nvPicPr>
          <p:cNvPr id="9" name="図 8">
            <a:extLst>
              <a:ext uri="{FF2B5EF4-FFF2-40B4-BE49-F238E27FC236}">
                <a16:creationId xmlns:a16="http://schemas.microsoft.com/office/drawing/2014/main" id="{4304AD76-E95C-45C9-BBB0-D6655191D623}"/>
              </a:ext>
            </a:extLst>
          </p:cNvPr>
          <p:cNvPicPr>
            <a:picLocks noChangeAspect="1"/>
          </p:cNvPicPr>
          <p:nvPr/>
        </p:nvPicPr>
        <p:blipFill>
          <a:blip r:embed="rId2"/>
          <a:stretch>
            <a:fillRect/>
          </a:stretch>
        </p:blipFill>
        <p:spPr>
          <a:xfrm>
            <a:off x="1093413" y="732613"/>
            <a:ext cx="8911198" cy="6077762"/>
          </a:xfrm>
          <a:prstGeom prst="rect">
            <a:avLst/>
          </a:prstGeom>
        </p:spPr>
      </p:pic>
      <p:sp>
        <p:nvSpPr>
          <p:cNvPr id="5" name="吹き出し: 折線 4">
            <a:extLst>
              <a:ext uri="{FF2B5EF4-FFF2-40B4-BE49-F238E27FC236}">
                <a16:creationId xmlns:a16="http://schemas.microsoft.com/office/drawing/2014/main" id="{DD0DA214-6991-4469-B533-62BE2055AF17}"/>
              </a:ext>
            </a:extLst>
          </p:cNvPr>
          <p:cNvSpPr/>
          <p:nvPr/>
        </p:nvSpPr>
        <p:spPr>
          <a:xfrm>
            <a:off x="8156448" y="4219742"/>
            <a:ext cx="2798064" cy="515112"/>
          </a:xfrm>
          <a:prstGeom prst="borderCallout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100" dirty="0">
                <a:solidFill>
                  <a:srgbClr val="FF0000"/>
                </a:solidFill>
              </a:rPr>
              <a:t>・</a:t>
            </a:r>
            <a:r>
              <a:rPr lang="ja-JP" altLang="en-US" sz="1100" dirty="0">
                <a:solidFill>
                  <a:srgbClr val="FF0000"/>
                </a:solidFill>
              </a:rPr>
              <a:t>プレ</a:t>
            </a:r>
            <a:r>
              <a:rPr lang="en-US" altLang="ja-JP" sz="1100" dirty="0" err="1">
                <a:solidFill>
                  <a:srgbClr val="FF0000"/>
                </a:solidFill>
              </a:rPr>
              <a:t>Itb</a:t>
            </a:r>
            <a:r>
              <a:rPr lang="ja-JP" altLang="en-US" sz="1100" dirty="0">
                <a:solidFill>
                  <a:srgbClr val="FF0000"/>
                </a:solidFill>
              </a:rPr>
              <a:t>を明示してください</a:t>
            </a:r>
            <a:endParaRPr lang="en-US" altLang="ja-JP" sz="1100" dirty="0">
              <a:solidFill>
                <a:srgbClr val="FF0000"/>
              </a:solidFill>
            </a:endParaRPr>
          </a:p>
        </p:txBody>
      </p:sp>
      <p:sp>
        <p:nvSpPr>
          <p:cNvPr id="7" name="吹き出し: 折線 6">
            <a:extLst>
              <a:ext uri="{FF2B5EF4-FFF2-40B4-BE49-F238E27FC236}">
                <a16:creationId xmlns:a16="http://schemas.microsoft.com/office/drawing/2014/main" id="{7B8C77EE-1C6D-4444-A173-C5DE3D39E01B}"/>
              </a:ext>
            </a:extLst>
          </p:cNvPr>
          <p:cNvSpPr/>
          <p:nvPr/>
        </p:nvSpPr>
        <p:spPr>
          <a:xfrm>
            <a:off x="9555480" y="5257502"/>
            <a:ext cx="2798064" cy="515112"/>
          </a:xfrm>
          <a:prstGeom prst="borderCallout2">
            <a:avLst>
              <a:gd name="adj1" fmla="val 18750"/>
              <a:gd name="adj2" fmla="val -8333"/>
              <a:gd name="adj3" fmla="val 18750"/>
              <a:gd name="adj4" fmla="val -16667"/>
              <a:gd name="adj5" fmla="val 50370"/>
              <a:gd name="adj6" fmla="val -581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100" dirty="0">
                <a:solidFill>
                  <a:srgbClr val="FF0000"/>
                </a:solidFill>
              </a:rPr>
              <a:t>・変更管理分の計画</a:t>
            </a:r>
            <a:r>
              <a:rPr lang="ja-JP" altLang="en-US" sz="1100" dirty="0">
                <a:solidFill>
                  <a:srgbClr val="FF0000"/>
                </a:solidFill>
              </a:rPr>
              <a:t>書は別途定義でしょうか</a:t>
            </a:r>
            <a:endParaRPr kumimoji="1" lang="ja-JP" altLang="en-US" sz="1100" dirty="0">
              <a:solidFill>
                <a:srgbClr val="FF0000"/>
              </a:solidFill>
            </a:endParaRPr>
          </a:p>
        </p:txBody>
      </p:sp>
    </p:spTree>
    <p:extLst>
      <p:ext uri="{BB962C8B-B14F-4D97-AF65-F5344CB8AC3E}">
        <p14:creationId xmlns:p14="http://schemas.microsoft.com/office/powerpoint/2010/main" val="317436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a:xfrm>
            <a:off x="356225" y="182220"/>
            <a:ext cx="11520388" cy="515111"/>
          </a:xfrm>
        </p:spPr>
        <p:txBody>
          <a:bodyPr>
            <a:normAutofit/>
          </a:bodyPr>
          <a:lstStyle/>
          <a:p>
            <a:r>
              <a:rPr lang="ja-JP" altLang="en-US" sz="2800">
                <a:latin typeface="+mn-lt"/>
                <a:ea typeface="メイリオ"/>
              </a:rPr>
              <a:t>２</a:t>
            </a:r>
            <a:r>
              <a:rPr kumimoji="1" lang="en-US" altLang="ja-JP" sz="2800" dirty="0">
                <a:latin typeface="+mn-lt"/>
                <a:ea typeface="メイリオ"/>
              </a:rPr>
              <a:t>.</a:t>
            </a:r>
            <a:r>
              <a:rPr lang="en-US" altLang="ja-JP" sz="2800" dirty="0">
                <a:latin typeface="+mn-lt"/>
                <a:ea typeface="メイリオ"/>
              </a:rPr>
              <a:t>スケジュール</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5</a:t>
            </a:fld>
            <a:endParaRPr lang="ja-JP" altLang="en-US"/>
          </a:p>
        </p:txBody>
      </p:sp>
      <p:sp>
        <p:nvSpPr>
          <p:cNvPr id="9" name="コンテンツ プレースホルダー 4">
            <a:extLst>
              <a:ext uri="{FF2B5EF4-FFF2-40B4-BE49-F238E27FC236}">
                <a16:creationId xmlns:a16="http://schemas.microsoft.com/office/drawing/2014/main" id="{44821000-FB34-44B7-B306-BEDA68ECBA3E}"/>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endParaRPr lang="en-US" altLang="ja-JP" sz="1800" b="1"/>
          </a:p>
        </p:txBody>
      </p:sp>
      <p:graphicFrame>
        <p:nvGraphicFramePr>
          <p:cNvPr id="5" name="表 5">
            <a:extLst>
              <a:ext uri="{FF2B5EF4-FFF2-40B4-BE49-F238E27FC236}">
                <a16:creationId xmlns:a16="http://schemas.microsoft.com/office/drawing/2014/main" id="{E1671BA6-9FF9-45D0-9990-F521C24907E0}"/>
              </a:ext>
            </a:extLst>
          </p:cNvPr>
          <p:cNvGraphicFramePr>
            <a:graphicFrameLocks noGrp="1"/>
          </p:cNvGraphicFramePr>
          <p:nvPr>
            <p:extLst>
              <p:ext uri="{D42A27DB-BD31-4B8C-83A1-F6EECF244321}">
                <p14:modId xmlns:p14="http://schemas.microsoft.com/office/powerpoint/2010/main" val="1844140686"/>
              </p:ext>
            </p:extLst>
          </p:nvPr>
        </p:nvGraphicFramePr>
        <p:xfrm>
          <a:off x="356225" y="1064982"/>
          <a:ext cx="11520388" cy="4450071"/>
        </p:xfrm>
        <a:graphic>
          <a:graphicData uri="http://schemas.openxmlformats.org/drawingml/2006/table">
            <a:tbl>
              <a:tblPr firstRow="1" bandRow="1">
                <a:tableStyleId>{5C22544A-7EE6-4342-B048-85BDC9FD1C3A}</a:tableStyleId>
              </a:tblPr>
              <a:tblGrid>
                <a:gridCol w="7675667">
                  <a:extLst>
                    <a:ext uri="{9D8B030D-6E8A-4147-A177-3AD203B41FA5}">
                      <a16:colId xmlns:a16="http://schemas.microsoft.com/office/drawing/2014/main" val="3861282339"/>
                    </a:ext>
                  </a:extLst>
                </a:gridCol>
                <a:gridCol w="3844721">
                  <a:extLst>
                    <a:ext uri="{9D8B030D-6E8A-4147-A177-3AD203B41FA5}">
                      <a16:colId xmlns:a16="http://schemas.microsoft.com/office/drawing/2014/main" val="2358177090"/>
                    </a:ext>
                  </a:extLst>
                </a:gridCol>
              </a:tblGrid>
              <a:tr h="370840">
                <a:tc>
                  <a:txBody>
                    <a:bodyPr/>
                    <a:lstStyle/>
                    <a:p>
                      <a:pPr algn="ctr"/>
                      <a:r>
                        <a:rPr lang="ja-JP" altLang="en-US" sz="1400" dirty="0"/>
                        <a:t>マイルストーン</a:t>
                      </a:r>
                      <a:r>
                        <a:rPr lang="en-US" altLang="ja-JP" sz="1400" dirty="0"/>
                        <a:t>/</a:t>
                      </a:r>
                      <a:r>
                        <a:rPr lang="ja-JP" altLang="en-US" sz="1400" dirty="0"/>
                        <a:t>イベント</a:t>
                      </a:r>
                      <a:endParaRPr kumimoji="1" lang="ja-JP" altLang="en-US" sz="1400" dirty="0"/>
                    </a:p>
                  </a:txBody>
                  <a:tcPr anchor="ctr"/>
                </a:tc>
                <a:tc>
                  <a:txBody>
                    <a:bodyPr/>
                    <a:lstStyle/>
                    <a:p>
                      <a:pPr algn="ctr"/>
                      <a:r>
                        <a:rPr lang="ja-JP" altLang="en-US" sz="1400"/>
                        <a:t>予定日</a:t>
                      </a:r>
                      <a:endParaRPr kumimoji="1" lang="ja-JP" altLang="en-US" sz="1400"/>
                    </a:p>
                  </a:txBody>
                  <a:tcPr/>
                </a:tc>
                <a:extLst>
                  <a:ext uri="{0D108BD9-81ED-4DB2-BD59-A6C34878D82A}">
                    <a16:rowId xmlns:a16="http://schemas.microsoft.com/office/drawing/2014/main" val="502359280"/>
                  </a:ext>
                </a:extLst>
              </a:tr>
              <a:tr h="370840">
                <a:tc>
                  <a:txBody>
                    <a:bodyPr/>
                    <a:lstStyle/>
                    <a:p>
                      <a:r>
                        <a:rPr lang="ja-JP" altLang="en-US" sz="1400" dirty="0">
                          <a:latin typeface="+mn-lt"/>
                        </a:rPr>
                        <a:t>IT工程キックオフ</a:t>
                      </a:r>
                      <a:r>
                        <a:rPr lang="en-US" altLang="ja-JP" sz="1400" b="0" i="0" u="none" strike="noStrike" noProof="0" dirty="0">
                          <a:latin typeface="+mn-lt"/>
                          <a:ea typeface="メイリオ"/>
                        </a:rPr>
                        <a:t>(</a:t>
                      </a:r>
                      <a:r>
                        <a:rPr lang="ja-JP" sz="1400" b="0" i="0" u="none" strike="noStrike" noProof="0" dirty="0">
                          <a:latin typeface="+mn-lt"/>
                          <a:ea typeface="メイリオ"/>
                        </a:rPr>
                        <a:t>サスケ、</a:t>
                      </a:r>
                      <a:r>
                        <a:rPr lang="en-US" altLang="ja-JP" sz="1400" b="0" i="0" u="none" strike="noStrike" noProof="0" dirty="0">
                          <a:latin typeface="+mn-lt"/>
                          <a:ea typeface="メイリオ"/>
                        </a:rPr>
                        <a:t>SHIFT)</a:t>
                      </a:r>
                      <a:endParaRPr kumimoji="1" lang="ja-JP" altLang="en-US" sz="1400" b="0" i="0" u="none" strike="noStrike" noProof="0" dirty="0">
                        <a:latin typeface="+mn-lt"/>
                        <a:ea typeface="メイリオ"/>
                      </a:endParaRPr>
                    </a:p>
                  </a:txBody>
                  <a:tcPr anchor="ctr"/>
                </a:tc>
                <a:tc>
                  <a:txBody>
                    <a:bodyPr/>
                    <a:lstStyle/>
                    <a:p>
                      <a:pPr lvl="0" algn="l">
                        <a:lnSpc>
                          <a:spcPct val="100000"/>
                        </a:lnSpc>
                        <a:spcBef>
                          <a:spcPts val="0"/>
                        </a:spcBef>
                        <a:spcAft>
                          <a:spcPts val="0"/>
                        </a:spcAft>
                        <a:buNone/>
                      </a:pPr>
                      <a:r>
                        <a:rPr lang="en-US" altLang="ja-JP" sz="1400" b="0" i="0" u="none" strike="noStrike" noProof="0" dirty="0">
                          <a:latin typeface="+mn-lt"/>
                          <a:ea typeface="メイリオ"/>
                        </a:rPr>
                        <a:t>10/20</a:t>
                      </a:r>
                      <a:endParaRPr lang="ja-JP" sz="1400" b="0" i="0" u="none" strike="noStrike" noProof="0" dirty="0">
                        <a:latin typeface="+mn-lt"/>
                        <a:ea typeface="メイリオ"/>
                      </a:endParaRPr>
                    </a:p>
                  </a:txBody>
                  <a:tcPr anchor="ctr"/>
                </a:tc>
                <a:extLst>
                  <a:ext uri="{0D108BD9-81ED-4DB2-BD59-A6C34878D82A}">
                    <a16:rowId xmlns:a16="http://schemas.microsoft.com/office/drawing/2014/main" val="3342795206"/>
                  </a:ext>
                </a:extLst>
              </a:tr>
              <a:tr h="370840">
                <a:tc>
                  <a:txBody>
                    <a:bodyPr/>
                    <a:lstStyle/>
                    <a:p>
                      <a:pPr lvl="0">
                        <a:buNone/>
                      </a:pPr>
                      <a:r>
                        <a:rPr lang="ja-JP" sz="1400" b="0" i="0" u="none" strike="noStrike" noProof="0" dirty="0">
                          <a:latin typeface="+mn-lt"/>
                          <a:ea typeface="メイリオ"/>
                        </a:rPr>
                        <a:t>IT-</a:t>
                      </a:r>
                      <a:r>
                        <a:rPr lang="en-US" altLang="ja-JP" sz="1400" b="0" i="0" u="none" strike="noStrike" noProof="0" dirty="0">
                          <a:latin typeface="+mn-lt"/>
                          <a:ea typeface="メイリオ"/>
                        </a:rPr>
                        <a:t>b</a:t>
                      </a:r>
                      <a:r>
                        <a:rPr lang="ja-JP" sz="1400" b="0" i="0" u="none" strike="noStrike" noProof="0" dirty="0">
                          <a:latin typeface="+mn-lt"/>
                          <a:ea typeface="メイリオ"/>
                        </a:rPr>
                        <a:t>テスト計画策定</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12/1W</a:t>
                      </a:r>
                      <a:r>
                        <a:rPr lang="ja-JP" altLang="en-US" sz="1400" b="0" i="0" u="none" strike="noStrike" noProof="0" dirty="0">
                          <a:latin typeface="+mn-lt"/>
                          <a:ea typeface="メイリオ"/>
                        </a:rPr>
                        <a:t>ー</a:t>
                      </a:r>
                      <a:r>
                        <a:rPr lang="en-US" altLang="ja-JP" sz="1400" b="0" i="0" u="none" strike="noStrike" noProof="0" dirty="0">
                          <a:latin typeface="+mn-lt"/>
                          <a:ea typeface="メイリオ"/>
                        </a:rPr>
                        <a:t>12/3W</a:t>
                      </a:r>
                      <a:endParaRPr kumimoji="1" lang="ja-JP" sz="1400" dirty="0">
                        <a:latin typeface="+mn-lt"/>
                      </a:endParaRPr>
                    </a:p>
                  </a:txBody>
                  <a:tcPr anchor="ctr"/>
                </a:tc>
                <a:extLst>
                  <a:ext uri="{0D108BD9-81ED-4DB2-BD59-A6C34878D82A}">
                    <a16:rowId xmlns:a16="http://schemas.microsoft.com/office/drawing/2014/main" val="2787117986"/>
                  </a:ext>
                </a:extLst>
              </a:tr>
              <a:tr h="370840">
                <a:tc>
                  <a:txBody>
                    <a:bodyPr/>
                    <a:lstStyle/>
                    <a:p>
                      <a:pPr lvl="0">
                        <a:buNone/>
                      </a:pPr>
                      <a:r>
                        <a:rPr lang="en-US" altLang="ja-JP" sz="1400" b="1" i="0" u="none" strike="noStrike" noProof="0" dirty="0">
                          <a:latin typeface="+mn-lt"/>
                          <a:ea typeface="メイリオ"/>
                        </a:rPr>
                        <a:t>IT-b</a:t>
                      </a:r>
                      <a:r>
                        <a:rPr lang="ja-JP" sz="1400" b="1" i="0" u="none" strike="noStrike" noProof="0" dirty="0">
                          <a:latin typeface="+mn-lt"/>
                          <a:ea typeface="メイリオ"/>
                        </a:rPr>
                        <a:t>テスト計画レビュー(はさなく生命、サスケ、SHIFT)</a:t>
                      </a:r>
                      <a:endParaRPr kumimoji="1" lang="ja-JP" sz="1400" b="1"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i="0" u="none" strike="noStrike" noProof="0" dirty="0">
                          <a:latin typeface="+mn-lt"/>
                          <a:ea typeface="+mn-ea"/>
                        </a:rPr>
                        <a:t>12/4W</a:t>
                      </a:r>
                      <a:endParaRPr kumimoji="1" lang="ja-JP" altLang="ja-JP" sz="1400" dirty="0">
                        <a:latin typeface="+mn-lt"/>
                      </a:endParaRPr>
                    </a:p>
                  </a:txBody>
                  <a:tcPr anchor="ctr"/>
                </a:tc>
                <a:extLst>
                  <a:ext uri="{0D108BD9-81ED-4DB2-BD59-A6C34878D82A}">
                    <a16:rowId xmlns:a16="http://schemas.microsoft.com/office/drawing/2014/main" val="181480517"/>
                  </a:ext>
                </a:extLst>
              </a:tr>
              <a:tr h="370840">
                <a:tc>
                  <a:txBody>
                    <a:bodyPr/>
                    <a:lstStyle/>
                    <a:p>
                      <a:pPr lvl="0">
                        <a:buNone/>
                      </a:pPr>
                      <a:r>
                        <a:rPr lang="en-US" altLang="ja-JP" sz="1400" b="0" i="0" u="none" strike="noStrike" noProof="0" dirty="0">
                          <a:latin typeface="+mn-lt"/>
                          <a:ea typeface="メイリオ"/>
                        </a:rPr>
                        <a:t>IT-b</a:t>
                      </a:r>
                      <a:r>
                        <a:rPr lang="ja-JP" sz="1400" b="0" i="0" u="none" strike="noStrike" noProof="0" dirty="0">
                          <a:latin typeface="+mn-lt"/>
                          <a:ea typeface="メイリオ"/>
                        </a:rPr>
                        <a:t>テスト仕様設計</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12/4W</a:t>
                      </a:r>
                      <a:r>
                        <a:rPr lang="ja-JP" sz="1400" b="0" i="0" u="none" strike="noStrike" noProof="0" dirty="0">
                          <a:latin typeface="+mn-lt"/>
                          <a:ea typeface="メイリオ"/>
                        </a:rPr>
                        <a:t>ー</a:t>
                      </a:r>
                      <a:r>
                        <a:rPr lang="en-US" altLang="ja-JP" sz="1400" b="0" i="0" u="none" strike="noStrike" noProof="0" dirty="0">
                          <a:latin typeface="+mn-lt"/>
                          <a:ea typeface="メイリオ"/>
                        </a:rPr>
                        <a:t>1/3W</a:t>
                      </a:r>
                      <a:endParaRPr kumimoji="1" lang="ja-JP" sz="1400" dirty="0">
                        <a:latin typeface="+mn-lt"/>
                      </a:endParaRPr>
                    </a:p>
                  </a:txBody>
                  <a:tcPr anchor="ctr"/>
                </a:tc>
                <a:extLst>
                  <a:ext uri="{0D108BD9-81ED-4DB2-BD59-A6C34878D82A}">
                    <a16:rowId xmlns:a16="http://schemas.microsoft.com/office/drawing/2014/main" val="194684912"/>
                  </a:ext>
                </a:extLst>
              </a:tr>
              <a:tr h="370840">
                <a:tc>
                  <a:txBody>
                    <a:bodyPr/>
                    <a:lstStyle/>
                    <a:p>
                      <a:pPr lvl="0">
                        <a:buNone/>
                      </a:pPr>
                      <a:r>
                        <a:rPr lang="en-US" altLang="ja-JP" sz="1400" b="1" i="0" u="none" strike="noStrike" noProof="0" dirty="0">
                          <a:latin typeface="+mn-lt"/>
                          <a:ea typeface="メイリオ"/>
                        </a:rPr>
                        <a:t>IT-b</a:t>
                      </a:r>
                      <a:r>
                        <a:rPr lang="ja-JP" sz="1400" b="1" i="0" u="none" strike="noStrike" noProof="0" dirty="0">
                          <a:latin typeface="+mn-lt"/>
                          <a:ea typeface="メイリオ"/>
                        </a:rPr>
                        <a:t>テスト仕様レビュー１回目(はさなく生命、サスケ、SHIFT)</a:t>
                      </a:r>
                      <a:endParaRPr kumimoji="1" lang="ja-JP" sz="1400" b="1" dirty="0">
                        <a:latin typeface="+mn-lt"/>
                      </a:endParaRPr>
                    </a:p>
                  </a:txBody>
                  <a:tcPr anchor="ctr"/>
                </a:tc>
                <a:tc>
                  <a:txBody>
                    <a:bodyPr/>
                    <a:lstStyle/>
                    <a:p>
                      <a:pPr lvl="0">
                        <a:buNone/>
                      </a:pPr>
                      <a:r>
                        <a:rPr lang="ja-JP" altLang="en-US" sz="1400" b="1" i="0" u="none" strike="noStrike" noProof="0" dirty="0">
                          <a:solidFill>
                            <a:srgbClr val="FF0000"/>
                          </a:solidFill>
                          <a:latin typeface="+mn-lt"/>
                          <a:ea typeface="+mn-ea"/>
                        </a:rPr>
                        <a:t>調整中</a:t>
                      </a:r>
                      <a:endParaRPr kumimoji="1" lang="ja-JP" sz="1400" b="1" dirty="0">
                        <a:latin typeface="+mn-lt"/>
                      </a:endParaRPr>
                    </a:p>
                  </a:txBody>
                  <a:tcPr anchor="ctr"/>
                </a:tc>
                <a:extLst>
                  <a:ext uri="{0D108BD9-81ED-4DB2-BD59-A6C34878D82A}">
                    <a16:rowId xmlns:a16="http://schemas.microsoft.com/office/drawing/2014/main" val="4267269370"/>
                  </a:ext>
                </a:extLst>
              </a:tr>
              <a:tr h="370840">
                <a:tc>
                  <a:txBody>
                    <a:bodyPr/>
                    <a:lstStyle/>
                    <a:p>
                      <a:pPr lvl="0">
                        <a:buNone/>
                      </a:pPr>
                      <a:r>
                        <a:rPr lang="en-US" altLang="ja-JP" sz="1400" b="0" i="0" u="none" strike="noStrike" noProof="0" dirty="0">
                          <a:latin typeface="+mn-lt"/>
                          <a:ea typeface="メイリオ"/>
                        </a:rPr>
                        <a:t>IT-b</a:t>
                      </a:r>
                      <a:r>
                        <a:rPr lang="ja-JP" sz="1400" b="0" i="0" u="none" strike="noStrike" noProof="0" dirty="0">
                          <a:latin typeface="+mn-lt"/>
                          <a:ea typeface="メイリオ"/>
                        </a:rPr>
                        <a:t>テストデータ等準備</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1/1W</a:t>
                      </a:r>
                      <a:r>
                        <a:rPr lang="ja-JP" sz="1400" b="0" i="0" u="none" strike="noStrike" noProof="0" dirty="0">
                          <a:latin typeface="+mn-lt"/>
                          <a:ea typeface="メイリオ"/>
                        </a:rPr>
                        <a:t>ー</a:t>
                      </a:r>
                      <a:r>
                        <a:rPr lang="en-US" altLang="ja-JP" sz="1400" b="0" i="0" u="none" strike="noStrike" noProof="0" dirty="0">
                          <a:latin typeface="+mn-lt"/>
                          <a:ea typeface="メイリオ"/>
                        </a:rPr>
                        <a:t>1/3W</a:t>
                      </a:r>
                      <a:endParaRPr kumimoji="1" lang="ja-JP" sz="1400" dirty="0">
                        <a:latin typeface="+mn-lt"/>
                      </a:endParaRPr>
                    </a:p>
                  </a:txBody>
                  <a:tcPr anchor="ctr"/>
                </a:tc>
                <a:extLst>
                  <a:ext uri="{0D108BD9-81ED-4DB2-BD59-A6C34878D82A}">
                    <a16:rowId xmlns:a16="http://schemas.microsoft.com/office/drawing/2014/main" val="1763504664"/>
                  </a:ext>
                </a:extLst>
              </a:tr>
              <a:tr h="370839">
                <a:tc>
                  <a:txBody>
                    <a:bodyPr/>
                    <a:lstStyle/>
                    <a:p>
                      <a:pPr lvl="0">
                        <a:buNone/>
                      </a:pPr>
                      <a:r>
                        <a:rPr lang="en-US" altLang="ja-JP" sz="1400" b="1" i="0" u="none" strike="noStrike" noProof="0" dirty="0">
                          <a:latin typeface="+mn-lt"/>
                          <a:ea typeface="メイリオ"/>
                        </a:rPr>
                        <a:t>IT-b</a:t>
                      </a:r>
                      <a:r>
                        <a:rPr lang="ja-JP" sz="1400" b="1" i="0" u="none" strike="noStrike" noProof="0" dirty="0">
                          <a:latin typeface="+mn-lt"/>
                          <a:ea typeface="メイリオ"/>
                        </a:rPr>
                        <a:t>テスト仕様レビュー２回目(はさなく生命、サスケ、SHIFT)</a:t>
                      </a:r>
                      <a:endParaRPr kumimoji="1" lang="ja-JP" sz="1400" b="1" dirty="0">
                        <a:latin typeface="+mn-lt"/>
                      </a:endParaRPr>
                    </a:p>
                  </a:txBody>
                  <a:tcPr anchor="ctr"/>
                </a:tc>
                <a:tc>
                  <a:txBody>
                    <a:bodyPr/>
                    <a:lstStyle/>
                    <a:p>
                      <a:pPr lvl="0">
                        <a:buNone/>
                      </a:pPr>
                      <a:r>
                        <a:rPr lang="ja-JP" altLang="en-US" sz="1400" b="1" i="0" u="none" strike="noStrike" noProof="0" dirty="0">
                          <a:solidFill>
                            <a:srgbClr val="FF0000"/>
                          </a:solidFill>
                          <a:latin typeface="+mn-lt"/>
                          <a:ea typeface="+mn-ea"/>
                        </a:rPr>
                        <a:t>調整中</a:t>
                      </a:r>
                      <a:endParaRPr kumimoji="1" lang="ja-JP" sz="1400" b="1" dirty="0">
                        <a:latin typeface="+mn-lt"/>
                      </a:endParaRPr>
                    </a:p>
                  </a:txBody>
                  <a:tcPr anchor="ctr"/>
                </a:tc>
                <a:extLst>
                  <a:ext uri="{0D108BD9-81ED-4DB2-BD59-A6C34878D82A}">
                    <a16:rowId xmlns:a16="http://schemas.microsoft.com/office/drawing/2014/main" val="157554167"/>
                  </a:ext>
                </a:extLst>
              </a:tr>
              <a:tr h="370838">
                <a:tc>
                  <a:txBody>
                    <a:bodyPr/>
                    <a:lstStyle/>
                    <a:p>
                      <a:pPr lvl="0">
                        <a:buNone/>
                      </a:pPr>
                      <a:r>
                        <a:rPr lang="en-US" altLang="ja-JP" sz="1400" b="0" i="0" u="none" strike="noStrike" noProof="0" dirty="0">
                          <a:latin typeface="+mn-lt"/>
                          <a:ea typeface="メイリオ"/>
                        </a:rPr>
                        <a:t>IT-b</a:t>
                      </a:r>
                      <a:r>
                        <a:rPr lang="ja-JP" sz="1400" b="0" i="0" u="none" strike="noStrike" noProof="0" dirty="0">
                          <a:latin typeface="+mn-lt"/>
                          <a:ea typeface="メイリオ"/>
                        </a:rPr>
                        <a:t>テスト実施</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1/4W</a:t>
                      </a:r>
                      <a:r>
                        <a:rPr lang="ja-JP" sz="1400" b="0" i="0" u="none" strike="noStrike" noProof="0" dirty="0">
                          <a:latin typeface="+mn-lt"/>
                          <a:ea typeface="メイリオ"/>
                        </a:rPr>
                        <a:t>ー</a:t>
                      </a:r>
                      <a:r>
                        <a:rPr lang="en-US" altLang="ja-JP" sz="1400" b="0" i="0" u="none" strike="noStrike" noProof="0" dirty="0">
                          <a:latin typeface="+mn-lt"/>
                          <a:ea typeface="+mn-ea"/>
                        </a:rPr>
                        <a:t>2/4W</a:t>
                      </a:r>
                      <a:endParaRPr kumimoji="1" lang="ja-JP" sz="1400" dirty="0">
                        <a:latin typeface="+mn-lt"/>
                      </a:endParaRPr>
                    </a:p>
                  </a:txBody>
                  <a:tcPr anchor="ctr"/>
                </a:tc>
                <a:extLst>
                  <a:ext uri="{0D108BD9-81ED-4DB2-BD59-A6C34878D82A}">
                    <a16:rowId xmlns:a16="http://schemas.microsoft.com/office/drawing/2014/main" val="3281006024"/>
                  </a:ext>
                </a:extLst>
              </a:tr>
              <a:tr h="370838">
                <a:tc>
                  <a:txBody>
                    <a:bodyPr/>
                    <a:lstStyle/>
                    <a:p>
                      <a:pPr lvl="0">
                        <a:buNone/>
                      </a:pPr>
                      <a:r>
                        <a:rPr lang="en-US" altLang="ja-JP" sz="1400" b="0" i="0" u="none" strike="noStrike" noProof="0" dirty="0">
                          <a:latin typeface="+mn-lt"/>
                          <a:ea typeface="メイリオ"/>
                        </a:rPr>
                        <a:t>IT-b</a:t>
                      </a:r>
                      <a:r>
                        <a:rPr lang="ja-JP" sz="1400" b="0" i="0" u="none" strike="noStrike" noProof="0" dirty="0">
                          <a:latin typeface="+mn-lt"/>
                          <a:ea typeface="メイリオ"/>
                        </a:rPr>
                        <a:t>テスト品質評価・再打鍵</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2</a:t>
                      </a:r>
                      <a:r>
                        <a:rPr lang="ja-JP" sz="1400" b="0" i="0" u="none" strike="noStrike" noProof="0" dirty="0">
                          <a:latin typeface="+mn-lt"/>
                          <a:ea typeface="メイリオ"/>
                        </a:rPr>
                        <a:t>/</a:t>
                      </a:r>
                      <a:r>
                        <a:rPr lang="en-US" altLang="ja-JP" sz="1400" b="0" i="0" u="none" strike="noStrike" noProof="0" dirty="0">
                          <a:latin typeface="+mn-lt"/>
                          <a:ea typeface="メイリオ"/>
                        </a:rPr>
                        <a:t>4</a:t>
                      </a:r>
                      <a:r>
                        <a:rPr lang="ja-JP" sz="1400" b="0" i="0" u="none" strike="noStrike" noProof="0" dirty="0">
                          <a:latin typeface="+mn-lt"/>
                          <a:ea typeface="メイリオ"/>
                        </a:rPr>
                        <a:t>W</a:t>
                      </a:r>
                      <a:endParaRPr kumimoji="1" lang="ja-JP" sz="1400" dirty="0">
                        <a:latin typeface="+mn-lt"/>
                      </a:endParaRPr>
                    </a:p>
                  </a:txBody>
                  <a:tcPr anchor="ctr"/>
                </a:tc>
                <a:extLst>
                  <a:ext uri="{0D108BD9-81ED-4DB2-BD59-A6C34878D82A}">
                    <a16:rowId xmlns:a16="http://schemas.microsoft.com/office/drawing/2014/main" val="2264285563"/>
                  </a:ext>
                </a:extLst>
              </a:tr>
              <a:tr h="370838">
                <a:tc>
                  <a:txBody>
                    <a:bodyPr/>
                    <a:lstStyle/>
                    <a:p>
                      <a:pPr lvl="0">
                        <a:buNone/>
                      </a:pPr>
                      <a:r>
                        <a:rPr lang="en-US" altLang="ja-JP" sz="1400" b="0" i="0" u="none" strike="noStrike" noProof="0" dirty="0">
                          <a:latin typeface="+mn-lt"/>
                          <a:ea typeface="メイリオ"/>
                        </a:rPr>
                        <a:t>IT-b</a:t>
                      </a:r>
                      <a:r>
                        <a:rPr lang="ja-JP" sz="1400" b="0" i="0" u="none" strike="noStrike" noProof="0" dirty="0">
                          <a:latin typeface="+mn-lt"/>
                          <a:ea typeface="メイリオ"/>
                        </a:rPr>
                        <a:t>テスト結果報告書作成</a:t>
                      </a:r>
                      <a:endParaRPr kumimoji="1" lang="ja-JP" sz="1400" dirty="0">
                        <a:latin typeface="+mn-lt"/>
                      </a:endParaRPr>
                    </a:p>
                  </a:txBody>
                  <a:tcPr anchor="ctr"/>
                </a:tc>
                <a:tc>
                  <a:txBody>
                    <a:bodyPr/>
                    <a:lstStyle/>
                    <a:p>
                      <a:pPr lvl="0">
                        <a:buNone/>
                      </a:pPr>
                      <a:r>
                        <a:rPr lang="en-US" altLang="ja-JP" sz="1400" b="0" i="0" u="none" strike="noStrike" noProof="0" dirty="0">
                          <a:latin typeface="+mn-lt"/>
                          <a:ea typeface="メイリオ"/>
                        </a:rPr>
                        <a:t>3</a:t>
                      </a:r>
                      <a:r>
                        <a:rPr lang="ja-JP" sz="1400" b="0" i="0" u="none" strike="noStrike" noProof="0" dirty="0">
                          <a:latin typeface="+mn-lt"/>
                          <a:ea typeface="メイリオ"/>
                        </a:rPr>
                        <a:t>/</a:t>
                      </a:r>
                      <a:r>
                        <a:rPr lang="en-US" altLang="ja-JP" sz="1400" b="0" i="0" u="none" strike="noStrike" noProof="0" dirty="0">
                          <a:latin typeface="+mn-lt"/>
                          <a:ea typeface="メイリオ"/>
                        </a:rPr>
                        <a:t>1</a:t>
                      </a:r>
                      <a:r>
                        <a:rPr lang="ja-JP" sz="1400" b="0" i="0" u="none" strike="noStrike" noProof="0" dirty="0">
                          <a:latin typeface="+mn-lt"/>
                          <a:ea typeface="メイリオ"/>
                        </a:rPr>
                        <a:t>W</a:t>
                      </a:r>
                      <a:endParaRPr kumimoji="1" lang="ja-JP" sz="1400" dirty="0">
                        <a:latin typeface="+mn-lt"/>
                      </a:endParaRPr>
                    </a:p>
                  </a:txBody>
                  <a:tcPr anchor="ctr"/>
                </a:tc>
                <a:extLst>
                  <a:ext uri="{0D108BD9-81ED-4DB2-BD59-A6C34878D82A}">
                    <a16:rowId xmlns:a16="http://schemas.microsoft.com/office/drawing/2014/main" val="1504759476"/>
                  </a:ext>
                </a:extLst>
              </a:tr>
              <a:tr h="370838">
                <a:tc>
                  <a:txBody>
                    <a:bodyPr/>
                    <a:lstStyle/>
                    <a:p>
                      <a:pPr lvl="0">
                        <a:buNone/>
                      </a:pPr>
                      <a:r>
                        <a:rPr lang="en-US" altLang="ja-JP" sz="1400" b="1" i="0" u="none" strike="noStrike" noProof="0" dirty="0">
                          <a:latin typeface="+mn-lt"/>
                          <a:ea typeface="メイリオ"/>
                        </a:rPr>
                        <a:t>IT-b</a:t>
                      </a:r>
                      <a:r>
                        <a:rPr lang="ja-JP" sz="1400" b="1" i="0" u="none" strike="noStrike" noProof="0" dirty="0">
                          <a:latin typeface="+mn-lt"/>
                          <a:ea typeface="メイリオ"/>
                        </a:rPr>
                        <a:t>テスト結果報告レビュー(はさなく生命、サスケ、SHIFT)</a:t>
                      </a:r>
                      <a:endParaRPr kumimoji="1" lang="ja-JP" sz="1400" b="1" dirty="0">
                        <a:latin typeface="+mn-lt"/>
                      </a:endParaRPr>
                    </a:p>
                  </a:txBody>
                  <a:tcPr anchor="ctr"/>
                </a:tc>
                <a:tc>
                  <a:txBody>
                    <a:bodyPr/>
                    <a:lstStyle/>
                    <a:p>
                      <a:pPr lvl="0">
                        <a:buNone/>
                      </a:pPr>
                      <a:r>
                        <a:rPr lang="en-US" altLang="ja-JP" sz="1400" b="1" i="0" u="none" strike="noStrike" noProof="0" dirty="0">
                          <a:latin typeface="+mn-lt"/>
                          <a:ea typeface="メイリオ"/>
                        </a:rPr>
                        <a:t>3</a:t>
                      </a:r>
                      <a:r>
                        <a:rPr lang="ja-JP" sz="1400" b="1" i="0" u="none" strike="noStrike" noProof="0" dirty="0">
                          <a:latin typeface="+mn-lt"/>
                          <a:ea typeface="メイリオ"/>
                        </a:rPr>
                        <a:t>/</a:t>
                      </a:r>
                      <a:r>
                        <a:rPr lang="en-US" altLang="ja-JP" sz="1400" b="1" i="0" u="none" strike="noStrike" noProof="0" dirty="0">
                          <a:latin typeface="+mn-lt"/>
                          <a:ea typeface="メイリオ"/>
                        </a:rPr>
                        <a:t>2</a:t>
                      </a:r>
                      <a:r>
                        <a:rPr lang="ja-JP" sz="1400" b="1" i="0" u="none" strike="noStrike" noProof="0" dirty="0">
                          <a:latin typeface="+mn-lt"/>
                          <a:ea typeface="メイリオ"/>
                        </a:rPr>
                        <a:t>W</a:t>
                      </a:r>
                      <a:endParaRPr kumimoji="1" lang="ja-JP" sz="1400" b="1" dirty="0">
                        <a:latin typeface="+mn-lt"/>
                      </a:endParaRPr>
                    </a:p>
                  </a:txBody>
                  <a:tcPr anchor="ctr"/>
                </a:tc>
                <a:extLst>
                  <a:ext uri="{0D108BD9-81ED-4DB2-BD59-A6C34878D82A}">
                    <a16:rowId xmlns:a16="http://schemas.microsoft.com/office/drawing/2014/main" val="3002734016"/>
                  </a:ext>
                </a:extLst>
              </a:tr>
            </a:tbl>
          </a:graphicData>
        </a:graphic>
      </p:graphicFrame>
      <p:sp>
        <p:nvSpPr>
          <p:cNvPr id="7" name="吹き出し: 折線 6">
            <a:extLst>
              <a:ext uri="{FF2B5EF4-FFF2-40B4-BE49-F238E27FC236}">
                <a16:creationId xmlns:a16="http://schemas.microsoft.com/office/drawing/2014/main" id="{449137AC-1C25-4F16-87EB-247AF489D31A}"/>
              </a:ext>
            </a:extLst>
          </p:cNvPr>
          <p:cNvSpPr/>
          <p:nvPr/>
        </p:nvSpPr>
        <p:spPr>
          <a:xfrm>
            <a:off x="9172643" y="5690422"/>
            <a:ext cx="2798064" cy="852724"/>
          </a:xfrm>
          <a:prstGeom prst="borderCallout2">
            <a:avLst>
              <a:gd name="adj1" fmla="val 18750"/>
              <a:gd name="adj2" fmla="val -8333"/>
              <a:gd name="adj3" fmla="val -40228"/>
              <a:gd name="adj4" fmla="val 3921"/>
              <a:gd name="adj5" fmla="val -104191"/>
              <a:gd name="adj6" fmla="val -2771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a:t>
            </a:r>
            <a:r>
              <a:rPr lang="en-US" altLang="ja-JP" sz="1100" dirty="0">
                <a:solidFill>
                  <a:srgbClr val="FF0000"/>
                </a:solidFill>
              </a:rPr>
              <a:t>ST</a:t>
            </a:r>
            <a:r>
              <a:rPr lang="ja-JP" altLang="en-US" sz="1100" dirty="0">
                <a:solidFill>
                  <a:srgbClr val="FF0000"/>
                </a:solidFill>
              </a:rPr>
              <a:t>開始（</a:t>
            </a:r>
            <a:r>
              <a:rPr lang="en-US" altLang="ja-JP" sz="1100" dirty="0" err="1">
                <a:solidFill>
                  <a:srgbClr val="FF0000"/>
                </a:solidFill>
              </a:rPr>
              <a:t>Itb</a:t>
            </a:r>
            <a:r>
              <a:rPr lang="ja-JP" altLang="en-US" sz="1100" dirty="0">
                <a:solidFill>
                  <a:srgbClr val="FF0000"/>
                </a:solidFill>
              </a:rPr>
              <a:t>完了）の判断をする必要があるので、品質評価と同タイミングで報告書のドラフトは確認できるように準備お願いします</a:t>
            </a:r>
            <a:endParaRPr lang="en-US" altLang="ja-JP" sz="1100" dirty="0">
              <a:solidFill>
                <a:srgbClr val="FF0000"/>
              </a:solidFill>
            </a:endParaRPr>
          </a:p>
        </p:txBody>
      </p:sp>
      <p:sp>
        <p:nvSpPr>
          <p:cNvPr id="8" name="吹き出し: 折線 7">
            <a:extLst>
              <a:ext uri="{FF2B5EF4-FFF2-40B4-BE49-F238E27FC236}">
                <a16:creationId xmlns:a16="http://schemas.microsoft.com/office/drawing/2014/main" id="{AC4A2909-0EC8-432F-90AF-4F5D159F6C7C}"/>
              </a:ext>
            </a:extLst>
          </p:cNvPr>
          <p:cNvSpPr/>
          <p:nvPr/>
        </p:nvSpPr>
        <p:spPr>
          <a:xfrm>
            <a:off x="2896810" y="5568685"/>
            <a:ext cx="4153213" cy="1007535"/>
          </a:xfrm>
          <a:prstGeom prst="borderCallout2">
            <a:avLst>
              <a:gd name="adj1" fmla="val 18750"/>
              <a:gd name="adj2" fmla="val -8333"/>
              <a:gd name="adj3" fmla="val -22984"/>
              <a:gd name="adj4" fmla="val -27563"/>
              <a:gd name="adj5" fmla="val -284158"/>
              <a:gd name="adj6" fmla="val -3997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いきなり仕様書レビューではなく、検証観点をサマリしたドキュメントで事前合意したうえで仕様書作成に入った方が効率が良いと考えますが、いかがでしょうか？</a:t>
            </a:r>
            <a:endParaRPr lang="en-US" altLang="ja-JP" sz="1100" dirty="0">
              <a:solidFill>
                <a:srgbClr val="FF0000"/>
              </a:solidFill>
            </a:endParaRPr>
          </a:p>
          <a:p>
            <a:r>
              <a:rPr lang="ja-JP" altLang="en-US" sz="1100" dirty="0">
                <a:solidFill>
                  <a:srgbClr val="FF0000"/>
                </a:solidFill>
              </a:rPr>
              <a:t>御社のやり方もあるかと思いますので、一番やりやすい方法を選択してください</a:t>
            </a:r>
            <a:endParaRPr lang="en-US" altLang="ja-JP" sz="1100" dirty="0">
              <a:solidFill>
                <a:srgbClr val="FF0000"/>
              </a:solidFill>
            </a:endParaRPr>
          </a:p>
        </p:txBody>
      </p:sp>
      <p:sp>
        <p:nvSpPr>
          <p:cNvPr id="10" name="吹き出し: 折線 9">
            <a:extLst>
              <a:ext uri="{FF2B5EF4-FFF2-40B4-BE49-F238E27FC236}">
                <a16:creationId xmlns:a16="http://schemas.microsoft.com/office/drawing/2014/main" id="{E75D1BBB-31F0-45E0-85EA-F7FCC69E69A3}"/>
              </a:ext>
            </a:extLst>
          </p:cNvPr>
          <p:cNvSpPr/>
          <p:nvPr/>
        </p:nvSpPr>
        <p:spPr>
          <a:xfrm>
            <a:off x="5196574" y="182220"/>
            <a:ext cx="2798064" cy="715099"/>
          </a:xfrm>
          <a:prstGeom prst="borderCallout2">
            <a:avLst>
              <a:gd name="adj1" fmla="val 18750"/>
              <a:gd name="adj2" fmla="val -8333"/>
              <a:gd name="adj3" fmla="val 5882"/>
              <a:gd name="adj4" fmla="val -36275"/>
              <a:gd name="adj5" fmla="val 54514"/>
              <a:gd name="adj6" fmla="val -4764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100" dirty="0">
                <a:solidFill>
                  <a:srgbClr val="FF0000"/>
                </a:solidFill>
              </a:rPr>
              <a:t>テスト結果＋エビデンスはサンプル確認させていただきますのでマイルストンに追記お願いします</a:t>
            </a:r>
            <a:endParaRPr lang="en-US" altLang="ja-JP" sz="1100" dirty="0">
              <a:solidFill>
                <a:srgbClr val="FF0000"/>
              </a:solidFill>
            </a:endParaRPr>
          </a:p>
        </p:txBody>
      </p:sp>
    </p:spTree>
    <p:extLst>
      <p:ext uri="{BB962C8B-B14F-4D97-AF65-F5344CB8AC3E}">
        <p14:creationId xmlns:p14="http://schemas.microsoft.com/office/powerpoint/2010/main" val="384574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角丸四角形 469">
            <a:extLst>
              <a:ext uri="{FF2B5EF4-FFF2-40B4-BE49-F238E27FC236}">
                <a16:creationId xmlns:a16="http://schemas.microsoft.com/office/drawing/2014/main" id="{24781996-51A4-4A1C-B046-9C17C0571F08}"/>
              </a:ext>
            </a:extLst>
          </p:cNvPr>
          <p:cNvSpPr/>
          <p:nvPr/>
        </p:nvSpPr>
        <p:spPr>
          <a:xfrm>
            <a:off x="3308231" y="3419083"/>
            <a:ext cx="4484395" cy="2760198"/>
          </a:xfrm>
          <a:prstGeom prst="roundRect">
            <a:avLst>
              <a:gd name="adj" fmla="val 5272"/>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AWS</a:t>
            </a:r>
          </a:p>
          <a:p>
            <a:pPr algn="ctr"/>
            <a:r>
              <a:rPr lang="ja-JP" altLang="en-US" sz="800">
                <a:solidFill>
                  <a:schemeClr val="tx1"/>
                </a:solidFill>
                <a:latin typeface="メイリオ" panose="020B0604030504040204" pitchFamily="50" charset="-128"/>
                <a:ea typeface="メイリオ" panose="020B0604030504040204" pitchFamily="50" charset="-128"/>
              </a:rPr>
              <a:t>東京リージョン　＜ステージング環境＞</a:t>
            </a: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15" name="コンテンツ プレースホルダー 4">
            <a:extLst>
              <a:ext uri="{FF2B5EF4-FFF2-40B4-BE49-F238E27FC236}">
                <a16:creationId xmlns:a16="http://schemas.microsoft.com/office/drawing/2014/main" id="{112E0FA6-40A8-48BF-BDE6-D3EF94A0E610}"/>
              </a:ext>
            </a:extLst>
          </p:cNvPr>
          <p:cNvSpPr txBox="1">
            <a:spLocks/>
          </p:cNvSpPr>
          <p:nvPr/>
        </p:nvSpPr>
        <p:spPr>
          <a:xfrm>
            <a:off x="345223" y="797950"/>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3.1 </a:t>
            </a:r>
            <a:r>
              <a:rPr lang="ja-JP" altLang="en-US" sz="1800" b="1" dirty="0"/>
              <a:t>テスト対象範囲</a:t>
            </a:r>
          </a:p>
          <a:p>
            <a:pPr marL="251460" indent="0">
              <a:lnSpc>
                <a:spcPts val="2800"/>
              </a:lnSpc>
              <a:spcBef>
                <a:spcPts val="0"/>
              </a:spcBef>
              <a:buNone/>
            </a:pPr>
            <a:endParaRPr lang="en-US" altLang="ja-JP" sz="2000"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251460" indent="0">
              <a:lnSpc>
                <a:spcPts val="2800"/>
              </a:lnSpc>
              <a:spcBef>
                <a:spcPts val="0"/>
              </a:spcBef>
              <a:buNone/>
            </a:pPr>
            <a:endParaRPr lang="en-US" altLang="ja-JP" sz="2400" dirty="0"/>
          </a:p>
          <a:p>
            <a:pPr marL="0" indent="0">
              <a:lnSpc>
                <a:spcPts val="2800"/>
              </a:lnSpc>
              <a:buFont typeface="Arial" panose="020B0604020202020204" pitchFamily="34" charset="0"/>
              <a:buNone/>
            </a:pPr>
            <a:endParaRPr lang="en-US" altLang="ja-JP" sz="2000" b="1" dirty="0"/>
          </a:p>
        </p:txBody>
      </p:sp>
      <p:sp>
        <p:nvSpPr>
          <p:cNvPr id="64" name="タイトル 1">
            <a:extLst>
              <a:ext uri="{FF2B5EF4-FFF2-40B4-BE49-F238E27FC236}">
                <a16:creationId xmlns:a16="http://schemas.microsoft.com/office/drawing/2014/main" id="{BC71BC98-8B7D-E44E-A571-AA367E9AFD07}"/>
              </a:ext>
            </a:extLst>
          </p:cNvPr>
          <p:cNvSpPr>
            <a:spLocks noGrp="1"/>
          </p:cNvSpPr>
          <p:nvPr>
            <p:ph type="title"/>
          </p:nvPr>
        </p:nvSpPr>
        <p:spPr>
          <a:xfrm>
            <a:off x="356225" y="182220"/>
            <a:ext cx="11520388" cy="515111"/>
          </a:xfrm>
        </p:spPr>
        <p:txBody>
          <a:bodyPr>
            <a:normAutofit/>
          </a:bodyPr>
          <a:lstStyle/>
          <a:p>
            <a:r>
              <a:rPr lang="ja-JP" altLang="en-US" sz="2800" dirty="0">
                <a:latin typeface="+mn-lt"/>
                <a:ea typeface="メイリオ"/>
              </a:rPr>
              <a:t>３</a:t>
            </a:r>
            <a:r>
              <a:rPr kumimoji="1" lang="en-US" altLang="ja-JP" sz="2800" dirty="0">
                <a:latin typeface="+mn-lt"/>
                <a:ea typeface="メイリオ"/>
              </a:rPr>
              <a:t>.</a:t>
            </a:r>
            <a:r>
              <a:rPr kumimoji="1" lang="ja-JP" altLang="en-US" sz="2800" dirty="0">
                <a:latin typeface="+mn-lt"/>
                <a:ea typeface="メイリオ"/>
              </a:rPr>
              <a:t>テスト対象　</a:t>
            </a:r>
            <a:endParaRPr lang="en-US" altLang="ja-JP" sz="16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6</a:t>
            </a:fld>
            <a:endParaRPr lang="ja-JP" altLang="en-US"/>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endParaRPr lang="en-US" altLang="ja-JP" sz="2000"/>
          </a:p>
        </p:txBody>
      </p:sp>
      <p:sp>
        <p:nvSpPr>
          <p:cNvPr id="18" name="角丸四角形 472">
            <a:extLst>
              <a:ext uri="{FF2B5EF4-FFF2-40B4-BE49-F238E27FC236}">
                <a16:creationId xmlns:a16="http://schemas.microsoft.com/office/drawing/2014/main" id="{678A4A36-7DD5-4734-A543-51E53B588A5C}"/>
              </a:ext>
            </a:extLst>
          </p:cNvPr>
          <p:cNvSpPr/>
          <p:nvPr/>
        </p:nvSpPr>
        <p:spPr>
          <a:xfrm>
            <a:off x="10085362" y="4456490"/>
            <a:ext cx="1796267" cy="1293388"/>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sz="1000">
              <a:solidFill>
                <a:schemeClr val="tx1"/>
              </a:solidFill>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14C61CA5-4100-49A6-86A0-2751C8127058}"/>
              </a:ext>
            </a:extLst>
          </p:cNvPr>
          <p:cNvSpPr/>
          <p:nvPr/>
        </p:nvSpPr>
        <p:spPr>
          <a:xfrm>
            <a:off x="1673045" y="4178778"/>
            <a:ext cx="1169397" cy="1234700"/>
          </a:xfrm>
          <a:prstGeom prst="roundRect">
            <a:avLst/>
          </a:prstGeom>
          <a:solidFill>
            <a:schemeClr val="bg1"/>
          </a:solidFill>
          <a:ln w="190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a:p>
        </p:txBody>
      </p:sp>
      <p:pic>
        <p:nvPicPr>
          <p:cNvPr id="20" name="図 19">
            <a:extLst>
              <a:ext uri="{FF2B5EF4-FFF2-40B4-BE49-F238E27FC236}">
                <a16:creationId xmlns:a16="http://schemas.microsoft.com/office/drawing/2014/main" id="{38B87613-FB39-4103-A088-BA9CF4B607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616" y="4607961"/>
            <a:ext cx="372370" cy="341428"/>
          </a:xfrm>
          <a:prstGeom prst="rect">
            <a:avLst/>
          </a:prstGeom>
        </p:spPr>
      </p:pic>
      <p:pic>
        <p:nvPicPr>
          <p:cNvPr id="21" name="図 20">
            <a:extLst>
              <a:ext uri="{FF2B5EF4-FFF2-40B4-BE49-F238E27FC236}">
                <a16:creationId xmlns:a16="http://schemas.microsoft.com/office/drawing/2014/main" id="{B2B1EB52-2A54-429A-B6BC-791B7BE7DE5D}"/>
              </a:ext>
            </a:extLst>
          </p:cNvPr>
          <p:cNvPicPr>
            <a:picLocks noChangeAspect="1"/>
          </p:cNvPicPr>
          <p:nvPr/>
        </p:nvPicPr>
        <p:blipFill>
          <a:blip r:embed="rId4" cstate="print">
            <a:duotone>
              <a:schemeClr val="accent2">
                <a:shade val="45000"/>
                <a:satMod val="135000"/>
              </a:schemeClr>
              <a:prstClr val="white"/>
            </a:duotone>
          </a:blip>
          <a:stretch>
            <a:fillRect/>
          </a:stretch>
        </p:blipFill>
        <p:spPr>
          <a:xfrm>
            <a:off x="2261081" y="4623121"/>
            <a:ext cx="340788" cy="311122"/>
          </a:xfrm>
          <a:prstGeom prst="rect">
            <a:avLst/>
          </a:prstGeom>
        </p:spPr>
      </p:pic>
      <p:sp>
        <p:nvSpPr>
          <p:cNvPr id="22" name="テキスト ボックス 6">
            <a:extLst>
              <a:ext uri="{FF2B5EF4-FFF2-40B4-BE49-F238E27FC236}">
                <a16:creationId xmlns:a16="http://schemas.microsoft.com/office/drawing/2014/main" id="{B991F6B3-6829-4527-8EEF-104686401FCB}"/>
              </a:ext>
            </a:extLst>
          </p:cNvPr>
          <p:cNvSpPr txBox="1"/>
          <p:nvPr/>
        </p:nvSpPr>
        <p:spPr>
          <a:xfrm>
            <a:off x="1690815" y="4336506"/>
            <a:ext cx="441146"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a:solidFill>
                  <a:schemeClr val="tx2"/>
                </a:solidFill>
                <a:latin typeface="Arial" pitchFamily="34" charset="0"/>
                <a:ea typeface="メイリオ" pitchFamily="50" charset="-128"/>
                <a:cs typeface="Arial" pitchFamily="34" charset="0"/>
              </a:rPr>
              <a:t>顧客</a:t>
            </a:r>
          </a:p>
        </p:txBody>
      </p:sp>
      <p:sp>
        <p:nvSpPr>
          <p:cNvPr id="27" name="角丸四角形 537">
            <a:extLst>
              <a:ext uri="{FF2B5EF4-FFF2-40B4-BE49-F238E27FC236}">
                <a16:creationId xmlns:a16="http://schemas.microsoft.com/office/drawing/2014/main" id="{1142DB35-21B5-4275-AF36-7EF2EDD5F3A7}"/>
              </a:ext>
            </a:extLst>
          </p:cNvPr>
          <p:cNvSpPr/>
          <p:nvPr/>
        </p:nvSpPr>
        <p:spPr>
          <a:xfrm>
            <a:off x="3659480" y="1228665"/>
            <a:ext cx="3759007" cy="1020586"/>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en-US" altLang="ja-JP" sz="800">
              <a:solidFill>
                <a:schemeClr val="tx1"/>
              </a:solidFill>
              <a:latin typeface="メイリオ" panose="020B0604030504040204" pitchFamily="50" charset="-128"/>
              <a:ea typeface="メイリオ" panose="020B0604030504040204" pitchFamily="50" charset="-128"/>
            </a:endParaRPr>
          </a:p>
        </p:txBody>
      </p:sp>
      <p:pic>
        <p:nvPicPr>
          <p:cNvPr id="28" name="図 27">
            <a:extLst>
              <a:ext uri="{FF2B5EF4-FFF2-40B4-BE49-F238E27FC236}">
                <a16:creationId xmlns:a16="http://schemas.microsoft.com/office/drawing/2014/main" id="{E51F8949-D76D-4838-A34C-B9C82F55B6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6922" y="1590617"/>
            <a:ext cx="374075" cy="37880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9" name="図 28">
            <a:extLst>
              <a:ext uri="{FF2B5EF4-FFF2-40B4-BE49-F238E27FC236}">
                <a16:creationId xmlns:a16="http://schemas.microsoft.com/office/drawing/2014/main" id="{5744B9DE-DE55-4E9B-BD08-B271B2D808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5141" y="1608201"/>
            <a:ext cx="545508" cy="3143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 name="図 29">
            <a:extLst>
              <a:ext uri="{FF2B5EF4-FFF2-40B4-BE49-F238E27FC236}">
                <a16:creationId xmlns:a16="http://schemas.microsoft.com/office/drawing/2014/main" id="{15B66FD0-F2B6-4670-A37E-CE9EC46687D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1597" y="1588303"/>
            <a:ext cx="459518" cy="42970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1" name="図 30">
            <a:extLst>
              <a:ext uri="{FF2B5EF4-FFF2-40B4-BE49-F238E27FC236}">
                <a16:creationId xmlns:a16="http://schemas.microsoft.com/office/drawing/2014/main" id="{AA307F29-1C7F-4D14-93C9-E8A8055B95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3932" y="1335494"/>
            <a:ext cx="629710" cy="33038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2" name="図 31">
            <a:extLst>
              <a:ext uri="{FF2B5EF4-FFF2-40B4-BE49-F238E27FC236}">
                <a16:creationId xmlns:a16="http://schemas.microsoft.com/office/drawing/2014/main" id="{41209CB8-81D6-49F5-A9A1-081062C0AC3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04303" y="1340923"/>
            <a:ext cx="508326" cy="34436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3" name="図 32">
            <a:extLst>
              <a:ext uri="{FF2B5EF4-FFF2-40B4-BE49-F238E27FC236}">
                <a16:creationId xmlns:a16="http://schemas.microsoft.com/office/drawing/2014/main" id="{9D86653D-A4B0-40DF-83DB-508C29E4FB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378" y="1744526"/>
            <a:ext cx="1770368" cy="39220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4" name="角丸四角形 472">
            <a:extLst>
              <a:ext uri="{FF2B5EF4-FFF2-40B4-BE49-F238E27FC236}">
                <a16:creationId xmlns:a16="http://schemas.microsoft.com/office/drawing/2014/main" id="{9FC42FAC-308C-45F7-AD7F-0F343B1244E0}"/>
              </a:ext>
            </a:extLst>
          </p:cNvPr>
          <p:cNvSpPr/>
          <p:nvPr/>
        </p:nvSpPr>
        <p:spPr>
          <a:xfrm>
            <a:off x="8660983" y="4456490"/>
            <a:ext cx="792088" cy="1293388"/>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sz="1000">
              <a:solidFill>
                <a:schemeClr val="tx1"/>
              </a:solidFill>
              <a:latin typeface="メイリオ" panose="020B0604030504040204" pitchFamily="50" charset="-128"/>
              <a:ea typeface="メイリオ" panose="020B0604030504040204" pitchFamily="50" charset="-128"/>
            </a:endParaRPr>
          </a:p>
        </p:txBody>
      </p:sp>
      <p:pic>
        <p:nvPicPr>
          <p:cNvPr id="35" name="Picture 30">
            <a:extLst>
              <a:ext uri="{FF2B5EF4-FFF2-40B4-BE49-F238E27FC236}">
                <a16:creationId xmlns:a16="http://schemas.microsoft.com/office/drawing/2014/main" id="{713F3E88-1E4F-495C-A838-BF71EB0B67F4}"/>
              </a:ext>
            </a:extLst>
          </p:cNvPr>
          <p:cNvPicPr>
            <a:picLocks noChangeAspect="1" noChangeArrowheads="1"/>
          </p:cNvPicPr>
          <p:nvPr/>
        </p:nvPicPr>
        <p:blipFill>
          <a:blip r:embed="rId11" cstate="print"/>
          <a:srcRect/>
          <a:stretch>
            <a:fillRect/>
          </a:stretch>
        </p:blipFill>
        <p:spPr bwMode="auto">
          <a:xfrm>
            <a:off x="8843333" y="4778433"/>
            <a:ext cx="414469" cy="510957"/>
          </a:xfrm>
          <a:prstGeom prst="rect">
            <a:avLst/>
          </a:prstGeom>
          <a:noFill/>
          <a:ln w="9525" algn="ctr">
            <a:noFill/>
            <a:miter lim="800000"/>
            <a:headEnd/>
            <a:tailEnd/>
          </a:ln>
          <a:effectLst/>
        </p:spPr>
      </p:pic>
      <p:sp>
        <p:nvSpPr>
          <p:cNvPr id="36" name="テキスト ボックス 25">
            <a:extLst>
              <a:ext uri="{FF2B5EF4-FFF2-40B4-BE49-F238E27FC236}">
                <a16:creationId xmlns:a16="http://schemas.microsoft.com/office/drawing/2014/main" id="{0392BA6E-6DB8-4FBD-BAEC-FF2573738962}"/>
              </a:ext>
            </a:extLst>
          </p:cNvPr>
          <p:cNvSpPr txBox="1"/>
          <p:nvPr/>
        </p:nvSpPr>
        <p:spPr>
          <a:xfrm>
            <a:off x="8703822" y="5312948"/>
            <a:ext cx="816087"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rPr>
              <a:t>API</a:t>
            </a:r>
            <a:r>
              <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rPr>
              <a:t>基盤</a:t>
            </a:r>
            <a:endPar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endParaRPr>
          </a:p>
          <a:p>
            <a:r>
              <a:rPr lang="en-US" altLang="ja-JP" sz="900">
                <a:solidFill>
                  <a:schemeClr val="tx2"/>
                </a:solidFill>
                <a:latin typeface="メイリオ" panose="020B0604030504040204" pitchFamily="50" charset="-128"/>
                <a:ea typeface="メイリオ" panose="020B0604030504040204" pitchFamily="50" charset="-128"/>
                <a:cs typeface="Arial" pitchFamily="34" charset="0"/>
              </a:rPr>
              <a:t>(SBI-FI)</a:t>
            </a:r>
            <a:endPar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37" name="Picture 17">
            <a:extLst>
              <a:ext uri="{FF2B5EF4-FFF2-40B4-BE49-F238E27FC236}">
                <a16:creationId xmlns:a16="http://schemas.microsoft.com/office/drawing/2014/main" id="{A5AED100-AE77-4DBF-8E5E-C5B76C008CE0}"/>
              </a:ext>
            </a:extLst>
          </p:cNvPr>
          <p:cNvPicPr>
            <a:picLocks noChangeArrowheads="1"/>
          </p:cNvPicPr>
          <p:nvPr/>
        </p:nvPicPr>
        <p:blipFill>
          <a:blip r:embed="rId12" cstate="print"/>
          <a:srcRect/>
          <a:stretch>
            <a:fillRect/>
          </a:stretch>
        </p:blipFill>
        <p:spPr bwMode="auto">
          <a:xfrm>
            <a:off x="9305291" y="4267851"/>
            <a:ext cx="308997" cy="418770"/>
          </a:xfrm>
          <a:prstGeom prst="rect">
            <a:avLst/>
          </a:prstGeom>
          <a:noFill/>
          <a:ln w="9525">
            <a:noFill/>
            <a:miter lim="800000"/>
            <a:headEnd/>
            <a:tailEnd/>
          </a:ln>
          <a:effectLst/>
        </p:spPr>
      </p:pic>
      <p:sp>
        <p:nvSpPr>
          <p:cNvPr id="38" name="テキスト ボックス 27">
            <a:extLst>
              <a:ext uri="{FF2B5EF4-FFF2-40B4-BE49-F238E27FC236}">
                <a16:creationId xmlns:a16="http://schemas.microsoft.com/office/drawing/2014/main" id="{684A04EC-70F2-416E-B73C-EBD93977BE77}"/>
              </a:ext>
            </a:extLst>
          </p:cNvPr>
          <p:cNvSpPr txBox="1"/>
          <p:nvPr/>
        </p:nvSpPr>
        <p:spPr>
          <a:xfrm>
            <a:off x="8744996" y="4500622"/>
            <a:ext cx="816087"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lang="ja-JP" altLang="en-US" sz="900">
                <a:solidFill>
                  <a:schemeClr val="tx2"/>
                </a:solidFill>
                <a:latin typeface="メイリオ" panose="020B0604030504040204" pitchFamily="50" charset="-128"/>
                <a:ea typeface="メイリオ" panose="020B0604030504040204" pitchFamily="50" charset="-128"/>
                <a:cs typeface="Arial" pitchFamily="34" charset="0"/>
              </a:rPr>
              <a:t>豊洲</a:t>
            </a:r>
            <a:r>
              <a:rPr lang="en-US" altLang="ja-JP" sz="900">
                <a:solidFill>
                  <a:schemeClr val="tx2"/>
                </a:solidFill>
                <a:latin typeface="メイリオ" panose="020B0604030504040204" pitchFamily="50" charset="-128"/>
                <a:ea typeface="メイリオ" panose="020B0604030504040204" pitchFamily="50" charset="-128"/>
                <a:cs typeface="Arial" pitchFamily="34" charset="0"/>
              </a:rPr>
              <a:t>DC</a:t>
            </a:r>
            <a:endPar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39" name="Picture 30">
            <a:extLst>
              <a:ext uri="{FF2B5EF4-FFF2-40B4-BE49-F238E27FC236}">
                <a16:creationId xmlns:a16="http://schemas.microsoft.com/office/drawing/2014/main" id="{37CF0FEA-B65B-4782-A406-12448D83C5B7}"/>
              </a:ext>
            </a:extLst>
          </p:cNvPr>
          <p:cNvPicPr>
            <a:picLocks noChangeAspect="1" noChangeArrowheads="1"/>
          </p:cNvPicPr>
          <p:nvPr/>
        </p:nvPicPr>
        <p:blipFill>
          <a:blip r:embed="rId11" cstate="print"/>
          <a:srcRect/>
          <a:stretch>
            <a:fillRect/>
          </a:stretch>
        </p:blipFill>
        <p:spPr bwMode="auto">
          <a:xfrm>
            <a:off x="10756544" y="4778433"/>
            <a:ext cx="414469" cy="510957"/>
          </a:xfrm>
          <a:prstGeom prst="rect">
            <a:avLst/>
          </a:prstGeom>
          <a:noFill/>
          <a:ln w="9525" algn="ctr">
            <a:noFill/>
            <a:miter lim="800000"/>
            <a:headEnd/>
            <a:tailEnd/>
          </a:ln>
          <a:effectLst/>
        </p:spPr>
      </p:pic>
      <p:sp>
        <p:nvSpPr>
          <p:cNvPr id="40" name="テキスト ボックス 30">
            <a:extLst>
              <a:ext uri="{FF2B5EF4-FFF2-40B4-BE49-F238E27FC236}">
                <a16:creationId xmlns:a16="http://schemas.microsoft.com/office/drawing/2014/main" id="{16CA78D6-2448-4D89-9BC6-239CDC776BF4}"/>
              </a:ext>
            </a:extLst>
          </p:cNvPr>
          <p:cNvSpPr txBox="1"/>
          <p:nvPr/>
        </p:nvSpPr>
        <p:spPr>
          <a:xfrm>
            <a:off x="11122312" y="4755424"/>
            <a:ext cx="816087" cy="64633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lang="ja-JP" altLang="en-US" sz="900" dirty="0">
                <a:solidFill>
                  <a:srgbClr val="FF0000"/>
                </a:solidFill>
                <a:latin typeface="メイリオ" panose="020B0604030504040204" pitchFamily="50" charset="-128"/>
                <a:ea typeface="メイリオ" panose="020B0604030504040204" pitchFamily="50" charset="-128"/>
                <a:cs typeface="Arial" pitchFamily="34" charset="0"/>
              </a:rPr>
              <a:t>基幹系</a:t>
            </a:r>
            <a:endParaRPr lang="en-US" altLang="ja-JP" sz="900" dirty="0">
              <a:solidFill>
                <a:srgbClr val="FF0000"/>
              </a:solidFill>
              <a:latin typeface="メイリオ" panose="020B0604030504040204" pitchFamily="50" charset="-128"/>
              <a:ea typeface="メイリオ" panose="020B0604030504040204" pitchFamily="50" charset="-128"/>
              <a:cs typeface="Arial" pitchFamily="34" charset="0"/>
            </a:endParaRPr>
          </a:p>
          <a:p>
            <a:r>
              <a:rPr kumimoji="1" lang="ja-JP" altLang="en-US" sz="900" dirty="0">
                <a:solidFill>
                  <a:srgbClr val="FF0000"/>
                </a:solidFill>
                <a:latin typeface="メイリオ" panose="020B0604030504040204" pitchFamily="50" charset="-128"/>
                <a:ea typeface="メイリオ" panose="020B0604030504040204" pitchFamily="50" charset="-128"/>
                <a:cs typeface="Arial" pitchFamily="34" charset="0"/>
              </a:rPr>
              <a:t>・販売支援</a:t>
            </a:r>
            <a:endParaRPr kumimoji="1" lang="en-US" altLang="ja-JP" sz="900" dirty="0">
              <a:solidFill>
                <a:srgbClr val="FF0000"/>
              </a:solidFill>
              <a:latin typeface="メイリオ" panose="020B0604030504040204" pitchFamily="50" charset="-128"/>
              <a:ea typeface="メイリオ" panose="020B0604030504040204" pitchFamily="50" charset="-128"/>
              <a:cs typeface="Arial" pitchFamily="34" charset="0"/>
            </a:endParaRPr>
          </a:p>
          <a:p>
            <a:r>
              <a:rPr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a:t>
            </a:r>
            <a:r>
              <a:rPr lang="ja-JP" altLang="en-US" sz="900" dirty="0">
                <a:solidFill>
                  <a:schemeClr val="bg1">
                    <a:lumMod val="85000"/>
                  </a:schemeClr>
                </a:solidFill>
                <a:latin typeface="メイリオ" panose="020B0604030504040204" pitchFamily="50" charset="-128"/>
                <a:ea typeface="メイリオ" panose="020B0604030504040204" pitchFamily="50" charset="-128"/>
                <a:cs typeface="Arial" pitchFamily="34" charset="0"/>
              </a:rPr>
              <a:t>契約管理</a:t>
            </a:r>
            <a:endParaRPr lang="en-US" altLang="ja-JP" sz="900" dirty="0">
              <a:solidFill>
                <a:schemeClr val="bg1">
                  <a:lumMod val="85000"/>
                </a:schemeClr>
              </a:solidFill>
              <a:latin typeface="メイリオ" panose="020B0604030504040204" pitchFamily="50" charset="-128"/>
              <a:ea typeface="メイリオ" panose="020B0604030504040204" pitchFamily="50" charset="-128"/>
              <a:cs typeface="Arial" pitchFamily="34" charset="0"/>
            </a:endParaRPr>
          </a:p>
          <a:p>
            <a:r>
              <a:rPr lang="en-US" altLang="ja-JP" sz="900" dirty="0" err="1">
                <a:solidFill>
                  <a:schemeClr val="tx2"/>
                </a:solidFill>
                <a:latin typeface="メイリオ" panose="020B0604030504040204" pitchFamily="50" charset="-128"/>
                <a:ea typeface="メイリオ" panose="020B0604030504040204" pitchFamily="50" charset="-128"/>
                <a:cs typeface="Arial" pitchFamily="34" charset="0"/>
              </a:rPr>
              <a:t>etc</a:t>
            </a:r>
            <a:endPar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41" name="Picture 5">
            <a:extLst>
              <a:ext uri="{FF2B5EF4-FFF2-40B4-BE49-F238E27FC236}">
                <a16:creationId xmlns:a16="http://schemas.microsoft.com/office/drawing/2014/main" id="{8D79E735-7E28-464D-97AF-EF324EFE6273}"/>
              </a:ext>
            </a:extLst>
          </p:cNvPr>
          <p:cNvPicPr>
            <a:picLocks noChangeAspect="1" noChangeArrowheads="1"/>
          </p:cNvPicPr>
          <p:nvPr/>
        </p:nvPicPr>
        <p:blipFill>
          <a:blip r:embed="rId13" cstate="print"/>
          <a:srcRect/>
          <a:stretch>
            <a:fillRect/>
          </a:stretch>
        </p:blipFill>
        <p:spPr bwMode="auto">
          <a:xfrm>
            <a:off x="10179067" y="4910875"/>
            <a:ext cx="423089" cy="302318"/>
          </a:xfrm>
          <a:prstGeom prst="rect">
            <a:avLst/>
          </a:prstGeom>
          <a:noFill/>
          <a:ln w="9525">
            <a:noFill/>
            <a:miter lim="800000"/>
            <a:headEnd/>
            <a:tailEnd/>
          </a:ln>
        </p:spPr>
      </p:pic>
      <p:pic>
        <p:nvPicPr>
          <p:cNvPr id="42" name="Picture 17">
            <a:extLst>
              <a:ext uri="{FF2B5EF4-FFF2-40B4-BE49-F238E27FC236}">
                <a16:creationId xmlns:a16="http://schemas.microsoft.com/office/drawing/2014/main" id="{A80E4548-7EEB-4F2C-B9D8-290BEE6B8234}"/>
              </a:ext>
            </a:extLst>
          </p:cNvPr>
          <p:cNvPicPr>
            <a:picLocks noChangeArrowheads="1"/>
          </p:cNvPicPr>
          <p:nvPr/>
        </p:nvPicPr>
        <p:blipFill>
          <a:blip r:embed="rId12" cstate="print"/>
          <a:srcRect/>
          <a:stretch>
            <a:fillRect/>
          </a:stretch>
        </p:blipFill>
        <p:spPr bwMode="auto">
          <a:xfrm>
            <a:off x="11670775" y="4267851"/>
            <a:ext cx="308997" cy="418770"/>
          </a:xfrm>
          <a:prstGeom prst="rect">
            <a:avLst/>
          </a:prstGeom>
          <a:noFill/>
          <a:ln w="9525">
            <a:noFill/>
            <a:miter lim="800000"/>
            <a:headEnd/>
            <a:tailEnd/>
          </a:ln>
          <a:effectLst/>
        </p:spPr>
      </p:pic>
      <p:sp>
        <p:nvSpPr>
          <p:cNvPr id="43" name="テキスト ボックス 33">
            <a:extLst>
              <a:ext uri="{FF2B5EF4-FFF2-40B4-BE49-F238E27FC236}">
                <a16:creationId xmlns:a16="http://schemas.microsoft.com/office/drawing/2014/main" id="{AAE62316-1338-4794-9B09-9E8E99B73CDF}"/>
              </a:ext>
            </a:extLst>
          </p:cNvPr>
          <p:cNvSpPr txBox="1"/>
          <p:nvPr/>
        </p:nvSpPr>
        <p:spPr>
          <a:xfrm>
            <a:off x="3933917" y="1273598"/>
            <a:ext cx="976606"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dirty="0">
                <a:solidFill>
                  <a:schemeClr val="tx2"/>
                </a:solidFill>
                <a:latin typeface="Arial" pitchFamily="34" charset="0"/>
                <a:ea typeface="メイリオ" pitchFamily="50" charset="-128"/>
                <a:cs typeface="Arial" pitchFamily="34" charset="0"/>
              </a:rPr>
              <a:t>外部サービス</a:t>
            </a:r>
          </a:p>
        </p:txBody>
      </p:sp>
      <p:sp>
        <p:nvSpPr>
          <p:cNvPr id="44" name="テキスト ボックス 34">
            <a:extLst>
              <a:ext uri="{FF2B5EF4-FFF2-40B4-BE49-F238E27FC236}">
                <a16:creationId xmlns:a16="http://schemas.microsoft.com/office/drawing/2014/main" id="{117A5F0A-8DC9-439D-B04F-55AA2B5EA1E4}"/>
              </a:ext>
            </a:extLst>
          </p:cNvPr>
          <p:cNvSpPr txBox="1"/>
          <p:nvPr/>
        </p:nvSpPr>
        <p:spPr>
          <a:xfrm>
            <a:off x="10042117" y="4492927"/>
            <a:ext cx="627095"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a:solidFill>
                  <a:schemeClr val="tx2"/>
                </a:solidFill>
                <a:latin typeface="Arial" pitchFamily="34" charset="0"/>
                <a:ea typeface="メイリオ" pitchFamily="50" charset="-128"/>
                <a:cs typeface="Arial" pitchFamily="34" charset="0"/>
              </a:rPr>
              <a:t>横浜</a:t>
            </a:r>
            <a:r>
              <a:rPr kumimoji="1" lang="en-US" altLang="ja-JP" sz="1000" i="1">
                <a:solidFill>
                  <a:schemeClr val="tx2"/>
                </a:solidFill>
                <a:latin typeface="Arial" pitchFamily="34" charset="0"/>
                <a:ea typeface="メイリオ" pitchFamily="50" charset="-128"/>
                <a:cs typeface="Arial" pitchFamily="34" charset="0"/>
              </a:rPr>
              <a:t>DC</a:t>
            </a:r>
            <a:endParaRPr kumimoji="1" lang="ja-JP" altLang="en-US" sz="1000" i="1">
              <a:solidFill>
                <a:schemeClr val="tx2"/>
              </a:solidFill>
              <a:latin typeface="Arial" pitchFamily="34" charset="0"/>
              <a:ea typeface="メイリオ" pitchFamily="50" charset="-128"/>
              <a:cs typeface="Arial" pitchFamily="34" charset="0"/>
            </a:endParaRPr>
          </a:p>
        </p:txBody>
      </p:sp>
      <p:cxnSp>
        <p:nvCxnSpPr>
          <p:cNvPr id="47" name="直線矢印コネクタ 46">
            <a:extLst>
              <a:ext uri="{FF2B5EF4-FFF2-40B4-BE49-F238E27FC236}">
                <a16:creationId xmlns:a16="http://schemas.microsoft.com/office/drawing/2014/main" id="{6E1F050D-08BF-4CE8-87BA-023378087AAF}"/>
              </a:ext>
            </a:extLst>
          </p:cNvPr>
          <p:cNvCxnSpPr>
            <a:cxnSpLocks/>
          </p:cNvCxnSpPr>
          <p:nvPr/>
        </p:nvCxnSpPr>
        <p:spPr>
          <a:xfrm flipH="1">
            <a:off x="9453071" y="5103184"/>
            <a:ext cx="632291" cy="0"/>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DA13E73-20DF-4CB8-A969-DB3C1BC4E6E8}"/>
              </a:ext>
            </a:extLst>
          </p:cNvPr>
          <p:cNvCxnSpPr>
            <a:cxnSpLocks/>
          </p:cNvCxnSpPr>
          <p:nvPr/>
        </p:nvCxnSpPr>
        <p:spPr>
          <a:xfrm>
            <a:off x="2842442" y="4796128"/>
            <a:ext cx="465789" cy="305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55" name="Graphic 7">
            <a:extLst>
              <a:ext uri="{FF2B5EF4-FFF2-40B4-BE49-F238E27FC236}">
                <a16:creationId xmlns:a16="http://schemas.microsoft.com/office/drawing/2014/main" id="{F891F0B5-72B7-4A47-81BC-9E432FC9A2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01042" y="3974725"/>
            <a:ext cx="381001" cy="448236"/>
          </a:xfrm>
          <a:prstGeom prst="rect">
            <a:avLst/>
          </a:prstGeom>
        </p:spPr>
      </p:pic>
      <p:pic>
        <p:nvPicPr>
          <p:cNvPr id="56" name="Graphic 7">
            <a:extLst>
              <a:ext uri="{FF2B5EF4-FFF2-40B4-BE49-F238E27FC236}">
                <a16:creationId xmlns:a16="http://schemas.microsoft.com/office/drawing/2014/main" id="{A2E85F3C-2364-A24E-9446-A13B5B09DE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083282" y="5133427"/>
            <a:ext cx="381001" cy="448235"/>
          </a:xfrm>
          <a:prstGeom prst="rect">
            <a:avLst/>
          </a:prstGeom>
        </p:spPr>
      </p:pic>
      <p:sp>
        <p:nvSpPr>
          <p:cNvPr id="10" name="テキスト ボックス 25">
            <a:extLst>
              <a:ext uri="{FF2B5EF4-FFF2-40B4-BE49-F238E27FC236}">
                <a16:creationId xmlns:a16="http://schemas.microsoft.com/office/drawing/2014/main" id="{07E49CBF-16DD-449E-90E4-EBFCB77E1BFF}"/>
              </a:ext>
            </a:extLst>
          </p:cNvPr>
          <p:cNvSpPr txBox="1"/>
          <p:nvPr/>
        </p:nvSpPr>
        <p:spPr>
          <a:xfrm>
            <a:off x="3705991" y="4469643"/>
            <a:ext cx="1257705"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rPr>
              <a:t>Web</a:t>
            </a:r>
            <a:r>
              <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rPr>
              <a:t>申込／</a:t>
            </a:r>
            <a:endPar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endParaRPr>
          </a:p>
          <a:p>
            <a:pPr algn="ctr"/>
            <a:r>
              <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rPr>
              <a:t>Web</a:t>
            </a:r>
            <a:r>
              <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rPr>
              <a:t>申込専用ページ</a:t>
            </a:r>
          </a:p>
        </p:txBody>
      </p:sp>
      <p:sp>
        <p:nvSpPr>
          <p:cNvPr id="12" name="テキスト ボックス 25">
            <a:extLst>
              <a:ext uri="{FF2B5EF4-FFF2-40B4-BE49-F238E27FC236}">
                <a16:creationId xmlns:a16="http://schemas.microsoft.com/office/drawing/2014/main" id="{D75ACF07-333E-4266-8006-187BA9628BC2}"/>
              </a:ext>
            </a:extLst>
          </p:cNvPr>
          <p:cNvSpPr txBox="1"/>
          <p:nvPr/>
        </p:nvSpPr>
        <p:spPr>
          <a:xfrm>
            <a:off x="3930945" y="5611994"/>
            <a:ext cx="816087"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rPr>
              <a:t>管理画面</a:t>
            </a:r>
          </a:p>
        </p:txBody>
      </p:sp>
      <p:pic>
        <p:nvPicPr>
          <p:cNvPr id="63" name="Graphic 7">
            <a:extLst>
              <a:ext uri="{FF2B5EF4-FFF2-40B4-BE49-F238E27FC236}">
                <a16:creationId xmlns:a16="http://schemas.microsoft.com/office/drawing/2014/main" id="{1E46A2BC-C140-41C5-AAB8-27EBEE84DB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60196" y="3976598"/>
            <a:ext cx="381001" cy="448236"/>
          </a:xfrm>
          <a:prstGeom prst="rect">
            <a:avLst/>
          </a:prstGeom>
        </p:spPr>
      </p:pic>
      <p:sp>
        <p:nvSpPr>
          <p:cNvPr id="65" name="テキスト ボックス 25">
            <a:extLst>
              <a:ext uri="{FF2B5EF4-FFF2-40B4-BE49-F238E27FC236}">
                <a16:creationId xmlns:a16="http://schemas.microsoft.com/office/drawing/2014/main" id="{B74C89D1-06A6-4373-9302-EE3D01355091}"/>
              </a:ext>
            </a:extLst>
          </p:cNvPr>
          <p:cNvSpPr txBox="1"/>
          <p:nvPr/>
        </p:nvSpPr>
        <p:spPr>
          <a:xfrm>
            <a:off x="5415872" y="4462413"/>
            <a:ext cx="1257705"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rPr>
              <a:t>バックエンド</a:t>
            </a:r>
            <a:endParaRPr kumimoji="1" lang="en-US" altLang="ja-JP" sz="900">
              <a:solidFill>
                <a:schemeClr val="tx2"/>
              </a:solidFill>
              <a:latin typeface="メイリオ" panose="020B0604030504040204" pitchFamily="50" charset="-128"/>
              <a:ea typeface="メイリオ" panose="020B0604030504040204" pitchFamily="50" charset="-128"/>
              <a:cs typeface="Arial" pitchFamily="34" charset="0"/>
            </a:endParaRPr>
          </a:p>
          <a:p>
            <a:pPr algn="ctr"/>
            <a:r>
              <a:rPr lang="en-US" altLang="ja-JP" sz="900" err="1">
                <a:solidFill>
                  <a:schemeClr val="tx2"/>
                </a:solidFill>
                <a:latin typeface="メイリオ" panose="020B0604030504040204" pitchFamily="50" charset="-128"/>
                <a:ea typeface="メイリオ" panose="020B0604030504040204" pitchFamily="50" charset="-128"/>
                <a:cs typeface="Arial" pitchFamily="34" charset="0"/>
              </a:rPr>
              <a:t>WebAPI</a:t>
            </a:r>
            <a:endParaRPr kumimoji="1" lang="ja-JP" altLang="en-US" sz="90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66" name="Graphic 15">
            <a:extLst>
              <a:ext uri="{FF2B5EF4-FFF2-40B4-BE49-F238E27FC236}">
                <a16:creationId xmlns:a16="http://schemas.microsoft.com/office/drawing/2014/main" id="{C89928DC-43E3-F840-8C6F-8CDD47298B8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74221" y="4500622"/>
            <a:ext cx="395568" cy="476871"/>
          </a:xfrm>
          <a:prstGeom prst="rect">
            <a:avLst/>
          </a:prstGeom>
        </p:spPr>
      </p:pic>
      <p:sp>
        <p:nvSpPr>
          <p:cNvPr id="68" name="テキスト ボックス 25">
            <a:extLst>
              <a:ext uri="{FF2B5EF4-FFF2-40B4-BE49-F238E27FC236}">
                <a16:creationId xmlns:a16="http://schemas.microsoft.com/office/drawing/2014/main" id="{A9A9FE42-4069-4464-A06A-44058CD49076}"/>
              </a:ext>
            </a:extLst>
          </p:cNvPr>
          <p:cNvSpPr txBox="1"/>
          <p:nvPr/>
        </p:nvSpPr>
        <p:spPr>
          <a:xfrm>
            <a:off x="6438384" y="5005468"/>
            <a:ext cx="1257705"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lang="en-US" altLang="ja-JP" sz="900">
                <a:solidFill>
                  <a:schemeClr val="tx2"/>
                </a:solidFill>
                <a:latin typeface="メイリオ" panose="020B0604030504040204" pitchFamily="50" charset="-128"/>
                <a:ea typeface="メイリオ" panose="020B0604030504040204" pitchFamily="50" charset="-128"/>
                <a:cs typeface="Arial" pitchFamily="34" charset="0"/>
              </a:rPr>
              <a:t>RDS</a:t>
            </a:r>
          </a:p>
        </p:txBody>
      </p:sp>
      <p:cxnSp>
        <p:nvCxnSpPr>
          <p:cNvPr id="74" name="直線矢印コネクタ 73">
            <a:extLst>
              <a:ext uri="{FF2B5EF4-FFF2-40B4-BE49-F238E27FC236}">
                <a16:creationId xmlns:a16="http://schemas.microsoft.com/office/drawing/2014/main" id="{B288BADB-E70F-481E-82A4-E200A58F3CEC}"/>
              </a:ext>
            </a:extLst>
          </p:cNvPr>
          <p:cNvCxnSpPr>
            <a:cxnSpLocks/>
          </p:cNvCxnSpPr>
          <p:nvPr/>
        </p:nvCxnSpPr>
        <p:spPr>
          <a:xfrm flipV="1">
            <a:off x="3308231" y="4198843"/>
            <a:ext cx="792811" cy="60033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220F11D-14E9-4C55-9D88-1E088BE6C02D}"/>
              </a:ext>
            </a:extLst>
          </p:cNvPr>
          <p:cNvCxnSpPr>
            <a:cxnSpLocks/>
          </p:cNvCxnSpPr>
          <p:nvPr/>
        </p:nvCxnSpPr>
        <p:spPr>
          <a:xfrm>
            <a:off x="3308231" y="4799182"/>
            <a:ext cx="775051" cy="558363"/>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CB062F13-474C-4704-8FF7-AAAB84172D20}"/>
              </a:ext>
            </a:extLst>
          </p:cNvPr>
          <p:cNvCxnSpPr>
            <a:cxnSpLocks/>
          </p:cNvCxnSpPr>
          <p:nvPr/>
        </p:nvCxnSpPr>
        <p:spPr>
          <a:xfrm flipV="1">
            <a:off x="4464283" y="4200716"/>
            <a:ext cx="1395913" cy="115682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3DEF27A6-37BE-4CC1-AE1C-0D02C8D80E5A}"/>
              </a:ext>
            </a:extLst>
          </p:cNvPr>
          <p:cNvCxnSpPr>
            <a:cxnSpLocks/>
          </p:cNvCxnSpPr>
          <p:nvPr/>
        </p:nvCxnSpPr>
        <p:spPr>
          <a:xfrm flipV="1">
            <a:off x="6229125" y="4778433"/>
            <a:ext cx="628876" cy="59173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A88C7D3-D139-4F6B-AE2E-15A146177A0D}"/>
              </a:ext>
            </a:extLst>
          </p:cNvPr>
          <p:cNvCxnSpPr>
            <a:cxnSpLocks/>
          </p:cNvCxnSpPr>
          <p:nvPr/>
        </p:nvCxnSpPr>
        <p:spPr>
          <a:xfrm>
            <a:off x="6241197" y="4200716"/>
            <a:ext cx="633024" cy="538342"/>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2" name="Graphic 6">
            <a:extLst>
              <a:ext uri="{FF2B5EF4-FFF2-40B4-BE49-F238E27FC236}">
                <a16:creationId xmlns:a16="http://schemas.microsoft.com/office/drawing/2014/main" id="{C912484A-E8C6-E744-90F6-3707D93C0E1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48124" y="5146053"/>
            <a:ext cx="381001" cy="44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テキスト ボックス 25">
            <a:extLst>
              <a:ext uri="{FF2B5EF4-FFF2-40B4-BE49-F238E27FC236}">
                <a16:creationId xmlns:a16="http://schemas.microsoft.com/office/drawing/2014/main" id="{1B8472E4-96D1-4169-A51A-EAEDC53804AE}"/>
              </a:ext>
            </a:extLst>
          </p:cNvPr>
          <p:cNvSpPr txBox="1"/>
          <p:nvPr/>
        </p:nvSpPr>
        <p:spPr>
          <a:xfrm>
            <a:off x="5421843" y="5621068"/>
            <a:ext cx="1257705"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lang="ja-JP" altLang="en-US" sz="900">
                <a:solidFill>
                  <a:schemeClr val="tx2"/>
                </a:solidFill>
                <a:latin typeface="メイリオ" panose="020B0604030504040204" pitchFamily="50" charset="-128"/>
                <a:ea typeface="メイリオ" panose="020B0604030504040204" pitchFamily="50" charset="-128"/>
                <a:cs typeface="Arial" pitchFamily="34" charset="0"/>
              </a:rPr>
              <a:t>バッチ</a:t>
            </a:r>
            <a:endParaRPr lang="en-US" altLang="ja-JP" sz="900">
              <a:solidFill>
                <a:schemeClr val="tx2"/>
              </a:solidFill>
              <a:latin typeface="メイリオ" panose="020B0604030504040204" pitchFamily="50" charset="-128"/>
              <a:ea typeface="メイリオ" panose="020B0604030504040204" pitchFamily="50" charset="-128"/>
              <a:cs typeface="Arial" pitchFamily="34" charset="0"/>
            </a:endParaRPr>
          </a:p>
        </p:txBody>
      </p:sp>
      <p:cxnSp>
        <p:nvCxnSpPr>
          <p:cNvPr id="138" name="直線矢印コネクタ 137">
            <a:extLst>
              <a:ext uri="{FF2B5EF4-FFF2-40B4-BE49-F238E27FC236}">
                <a16:creationId xmlns:a16="http://schemas.microsoft.com/office/drawing/2014/main" id="{1B5AD24F-EE6A-4C22-A11F-C6F317D68F8A}"/>
              </a:ext>
            </a:extLst>
          </p:cNvPr>
          <p:cNvCxnSpPr>
            <a:cxnSpLocks/>
          </p:cNvCxnSpPr>
          <p:nvPr/>
        </p:nvCxnSpPr>
        <p:spPr>
          <a:xfrm>
            <a:off x="6241197" y="4200716"/>
            <a:ext cx="1579566" cy="736"/>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E1D09FC1-D273-453A-92E9-0C44E7037EB4}"/>
              </a:ext>
            </a:extLst>
          </p:cNvPr>
          <p:cNvSpPr/>
          <p:nvPr/>
        </p:nvSpPr>
        <p:spPr>
          <a:xfrm>
            <a:off x="9243414" y="1374923"/>
            <a:ext cx="2224499" cy="485458"/>
          </a:xfrm>
          <a:prstGeom prst="rect">
            <a:avLst/>
          </a:prstGeom>
          <a:solidFill>
            <a:schemeClr val="tx2">
              <a:lumMod val="20000"/>
              <a:lumOff val="80000"/>
              <a:alpha val="40000"/>
            </a:schemeClr>
          </a:solidFill>
          <a:ln w="38100">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60" name="直線矢印コネクタ 59">
            <a:extLst>
              <a:ext uri="{FF2B5EF4-FFF2-40B4-BE49-F238E27FC236}">
                <a16:creationId xmlns:a16="http://schemas.microsoft.com/office/drawing/2014/main" id="{6636E52A-6A9B-498D-9F78-BA209B21A330}"/>
              </a:ext>
            </a:extLst>
          </p:cNvPr>
          <p:cNvCxnSpPr>
            <a:cxnSpLocks/>
          </p:cNvCxnSpPr>
          <p:nvPr/>
        </p:nvCxnSpPr>
        <p:spPr>
          <a:xfrm flipV="1">
            <a:off x="4478657" y="4174947"/>
            <a:ext cx="1374158" cy="19142"/>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78">
            <a:extLst>
              <a:ext uri="{FF2B5EF4-FFF2-40B4-BE49-F238E27FC236}">
                <a16:creationId xmlns:a16="http://schemas.microsoft.com/office/drawing/2014/main" id="{8A199675-CA04-404D-AA24-4D15C98098D9}"/>
              </a:ext>
            </a:extLst>
          </p:cNvPr>
          <p:cNvSpPr txBox="1"/>
          <p:nvPr/>
        </p:nvSpPr>
        <p:spPr>
          <a:xfrm>
            <a:off x="9335992" y="1464737"/>
            <a:ext cx="2039341" cy="338554"/>
          </a:xfrm>
          <a:prstGeom prst="rect">
            <a:avLst/>
          </a:prstGeom>
          <a:noFill/>
        </p:spPr>
        <p:txBody>
          <a:bodyPr wrap="none" lIns="91440" tIns="45720" rIns="91440" bIns="45720" rtlCol="0" anchor="t">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lang="en-US" altLang="ja-JP" sz="1600" dirty="0">
                <a:solidFill>
                  <a:schemeClr val="tx2"/>
                </a:solidFill>
                <a:latin typeface="メイリオ"/>
                <a:ea typeface="メイリオ"/>
                <a:cs typeface="メイリオ" pitchFamily="50" charset="-128"/>
              </a:rPr>
              <a:t>It</a:t>
            </a:r>
            <a:r>
              <a:rPr lang="ja-JP" altLang="en-US" sz="1600" dirty="0">
                <a:solidFill>
                  <a:schemeClr val="tx2"/>
                </a:solidFill>
                <a:latin typeface="メイリオ"/>
                <a:ea typeface="メイリオ"/>
                <a:cs typeface="メイリオ" pitchFamily="50" charset="-128"/>
              </a:rPr>
              <a:t>ｂ結合テスト範囲</a:t>
            </a:r>
            <a:endParaRPr lang="ja-JP" sz="1600" dirty="0"/>
          </a:p>
        </p:txBody>
      </p:sp>
      <p:sp>
        <p:nvSpPr>
          <p:cNvPr id="114" name="正方形/長方形 113">
            <a:extLst>
              <a:ext uri="{FF2B5EF4-FFF2-40B4-BE49-F238E27FC236}">
                <a16:creationId xmlns:a16="http://schemas.microsoft.com/office/drawing/2014/main" id="{4F181EDD-C8FF-455C-840E-8BDB83B5AADF}"/>
              </a:ext>
            </a:extLst>
          </p:cNvPr>
          <p:cNvSpPr/>
          <p:nvPr/>
        </p:nvSpPr>
        <p:spPr>
          <a:xfrm>
            <a:off x="486992" y="2356079"/>
            <a:ext cx="8089978" cy="4183671"/>
          </a:xfrm>
          <a:prstGeom prst="rect">
            <a:avLst/>
          </a:prstGeom>
          <a:solidFill>
            <a:schemeClr val="tx2">
              <a:lumMod val="20000"/>
              <a:lumOff val="80000"/>
              <a:alpha val="40000"/>
            </a:schemeClr>
          </a:solidFill>
          <a:ln w="38100">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cxnSp>
        <p:nvCxnSpPr>
          <p:cNvPr id="58" name="直線矢印コネクタ 57">
            <a:extLst>
              <a:ext uri="{FF2B5EF4-FFF2-40B4-BE49-F238E27FC236}">
                <a16:creationId xmlns:a16="http://schemas.microsoft.com/office/drawing/2014/main" id="{EA563989-6307-4CC3-A404-87579BB5638A}"/>
              </a:ext>
            </a:extLst>
          </p:cNvPr>
          <p:cNvCxnSpPr>
            <a:cxnSpLocks/>
            <a:endCxn id="34" idx="1"/>
          </p:cNvCxnSpPr>
          <p:nvPr/>
        </p:nvCxnSpPr>
        <p:spPr>
          <a:xfrm>
            <a:off x="7759168" y="4200716"/>
            <a:ext cx="901815" cy="902468"/>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440E54F4-F64A-4357-AB99-0F5106E449AC}"/>
              </a:ext>
            </a:extLst>
          </p:cNvPr>
          <p:cNvCxnSpPr>
            <a:endCxn id="27" idx="1"/>
          </p:cNvCxnSpPr>
          <p:nvPr/>
        </p:nvCxnSpPr>
        <p:spPr>
          <a:xfrm rot="5400000" flipH="1" flipV="1">
            <a:off x="1702739" y="2218206"/>
            <a:ext cx="2435989" cy="14774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吹き出し: 線 10">
            <a:extLst>
              <a:ext uri="{FF2B5EF4-FFF2-40B4-BE49-F238E27FC236}">
                <a16:creationId xmlns:a16="http://schemas.microsoft.com/office/drawing/2014/main" id="{E5CD89B2-C372-4D59-A1A7-DF18F38B1585}"/>
              </a:ext>
            </a:extLst>
          </p:cNvPr>
          <p:cNvSpPr/>
          <p:nvPr/>
        </p:nvSpPr>
        <p:spPr>
          <a:xfrm>
            <a:off x="8783837" y="3427862"/>
            <a:ext cx="1248377" cy="468259"/>
          </a:xfrm>
          <a:prstGeom prst="borderCallout1">
            <a:avLst>
              <a:gd name="adj1" fmla="val 51296"/>
              <a:gd name="adj2" fmla="val 1002"/>
              <a:gd name="adj3" fmla="val 229283"/>
              <a:gd name="adj4" fmla="val -5995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基幹の試験環境に接続して試験実施</a:t>
            </a:r>
          </a:p>
        </p:txBody>
      </p:sp>
      <p:sp>
        <p:nvSpPr>
          <p:cNvPr id="69" name="吹き出し: 線 68">
            <a:extLst>
              <a:ext uri="{FF2B5EF4-FFF2-40B4-BE49-F238E27FC236}">
                <a16:creationId xmlns:a16="http://schemas.microsoft.com/office/drawing/2014/main" id="{E14EB32C-46BE-4E6D-9013-D454C22CFF21}"/>
              </a:ext>
            </a:extLst>
          </p:cNvPr>
          <p:cNvSpPr/>
          <p:nvPr/>
        </p:nvSpPr>
        <p:spPr>
          <a:xfrm>
            <a:off x="429900" y="1472370"/>
            <a:ext cx="1550421" cy="664363"/>
          </a:xfrm>
          <a:prstGeom prst="borderCallout1">
            <a:avLst>
              <a:gd name="adj1" fmla="val 51296"/>
              <a:gd name="adj2" fmla="val 99383"/>
              <a:gd name="adj3" fmla="val 102730"/>
              <a:gd name="adj4" fmla="val 11192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外部</a:t>
            </a:r>
            <a:r>
              <a:rPr kumimoji="1" lang="en-US" altLang="ja-JP" sz="900" dirty="0"/>
              <a:t>SNS</a:t>
            </a:r>
            <a:r>
              <a:rPr kumimoji="1" lang="ja-JP" altLang="en-US" sz="900" dirty="0"/>
              <a:t>認証に関しては、基本、本番環境に接続して試験実施。</a:t>
            </a:r>
          </a:p>
        </p:txBody>
      </p:sp>
      <p:cxnSp>
        <p:nvCxnSpPr>
          <p:cNvPr id="16" name="直線矢印コネクタ 15">
            <a:extLst>
              <a:ext uri="{FF2B5EF4-FFF2-40B4-BE49-F238E27FC236}">
                <a16:creationId xmlns:a16="http://schemas.microsoft.com/office/drawing/2014/main" id="{65A81D49-12D5-4853-B542-C5FF5C515425}"/>
              </a:ext>
            </a:extLst>
          </p:cNvPr>
          <p:cNvCxnSpPr/>
          <p:nvPr/>
        </p:nvCxnSpPr>
        <p:spPr>
          <a:xfrm flipV="1">
            <a:off x="5467378" y="2249251"/>
            <a:ext cx="0" cy="1178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82715704-8858-400E-B0C0-DF8F26C524FA}"/>
              </a:ext>
            </a:extLst>
          </p:cNvPr>
          <p:cNvSpPr txBox="1"/>
          <p:nvPr/>
        </p:nvSpPr>
        <p:spPr>
          <a:xfrm>
            <a:off x="5467378" y="2802785"/>
            <a:ext cx="1707519" cy="230832"/>
          </a:xfrm>
          <a:prstGeom prst="rect">
            <a:avLst/>
          </a:prstGeom>
          <a:noFill/>
        </p:spPr>
        <p:txBody>
          <a:bodyPr wrap="none" rtlCol="0">
            <a:spAutoFit/>
          </a:bodyPr>
          <a:lstStyle/>
          <a:p>
            <a:r>
              <a:rPr kumimoji="1" lang="en-US" altLang="ja-JP" sz="900" dirty="0"/>
              <a:t>AURA</a:t>
            </a:r>
            <a:r>
              <a:rPr kumimoji="1" lang="ja-JP" altLang="en-US" sz="900" dirty="0"/>
              <a:t>・</a:t>
            </a:r>
            <a:r>
              <a:rPr kumimoji="1" lang="en-US" altLang="ja-JP" sz="900" dirty="0"/>
              <a:t>ZIP SERVER</a:t>
            </a:r>
            <a:r>
              <a:rPr kumimoji="1" lang="ja-JP" altLang="en-US" sz="900" dirty="0"/>
              <a:t>・</a:t>
            </a:r>
            <a:r>
              <a:rPr kumimoji="1" lang="en-US" altLang="ja-JP" sz="900" dirty="0"/>
              <a:t>SBPS</a:t>
            </a:r>
            <a:endParaRPr kumimoji="1" lang="ja-JP" altLang="en-US" sz="900" dirty="0"/>
          </a:p>
        </p:txBody>
      </p:sp>
      <p:sp>
        <p:nvSpPr>
          <p:cNvPr id="70" name="テキスト ボックス 69">
            <a:extLst>
              <a:ext uri="{FF2B5EF4-FFF2-40B4-BE49-F238E27FC236}">
                <a16:creationId xmlns:a16="http://schemas.microsoft.com/office/drawing/2014/main" id="{5A2634AC-D0FB-4F23-884B-749299AC03F2}"/>
              </a:ext>
            </a:extLst>
          </p:cNvPr>
          <p:cNvSpPr txBox="1"/>
          <p:nvPr/>
        </p:nvSpPr>
        <p:spPr>
          <a:xfrm>
            <a:off x="2190855" y="2798371"/>
            <a:ext cx="878767" cy="230832"/>
          </a:xfrm>
          <a:prstGeom prst="rect">
            <a:avLst/>
          </a:prstGeom>
          <a:noFill/>
        </p:spPr>
        <p:txBody>
          <a:bodyPr wrap="none" rtlCol="0">
            <a:spAutoFit/>
          </a:bodyPr>
          <a:lstStyle/>
          <a:p>
            <a:r>
              <a:rPr lang="ja-JP" altLang="en-US" sz="900" dirty="0"/>
              <a:t>外部</a:t>
            </a:r>
            <a:r>
              <a:rPr lang="en-US" altLang="ja-JP" sz="900" dirty="0"/>
              <a:t>SNS</a:t>
            </a:r>
            <a:r>
              <a:rPr lang="ja-JP" altLang="en-US" sz="900" dirty="0"/>
              <a:t>認証</a:t>
            </a:r>
            <a:endParaRPr kumimoji="1" lang="ja-JP" altLang="en-US" sz="900" dirty="0"/>
          </a:p>
        </p:txBody>
      </p:sp>
    </p:spTree>
    <p:extLst>
      <p:ext uri="{BB962C8B-B14F-4D97-AF65-F5344CB8AC3E}">
        <p14:creationId xmlns:p14="http://schemas.microsoft.com/office/powerpoint/2010/main" val="345677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a:bodyPr>
          <a:lstStyle/>
          <a:p>
            <a:r>
              <a:rPr lang="ja-JP" altLang="en-US" sz="2800">
                <a:ea typeface="メイリオ"/>
              </a:rPr>
              <a:t>４</a:t>
            </a:r>
            <a:r>
              <a:rPr lang="en-US" altLang="ja-JP" sz="2800" dirty="0">
                <a:ea typeface="メイリオ"/>
              </a:rPr>
              <a:t>.</a:t>
            </a:r>
            <a:r>
              <a:rPr lang="ja-JP" altLang="en-US" sz="2800">
                <a:ea typeface="メイリオ"/>
              </a:rPr>
              <a:t>テスト環境</a:t>
            </a:r>
            <a:endParaRPr kumimoji="1" lang="ja-JP" altLang="en-US" sz="2800" dirty="0">
              <a:latin typeface="+mn-lt"/>
              <a:ea typeface="メイリオ"/>
            </a:endParaRP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a:t>Sasuke Financial Lab</a:t>
            </a:r>
            <a:r>
              <a:rPr lang="ja-JP" altLang="en-US"/>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7</a:t>
            </a:fld>
            <a:endParaRPr lang="ja-JP" altLang="en-US"/>
          </a:p>
        </p:txBody>
      </p:sp>
      <p:graphicFrame>
        <p:nvGraphicFramePr>
          <p:cNvPr id="7" name="表 6">
            <a:extLst>
              <a:ext uri="{FF2B5EF4-FFF2-40B4-BE49-F238E27FC236}">
                <a16:creationId xmlns:a16="http://schemas.microsoft.com/office/drawing/2014/main" id="{A09DE536-CC37-499B-98AA-77560ABB6EAF}"/>
              </a:ext>
            </a:extLst>
          </p:cNvPr>
          <p:cNvGraphicFramePr>
            <a:graphicFrameLocks noGrp="1"/>
          </p:cNvGraphicFramePr>
          <p:nvPr>
            <p:extLst>
              <p:ext uri="{D42A27DB-BD31-4B8C-83A1-F6EECF244321}">
                <p14:modId xmlns:p14="http://schemas.microsoft.com/office/powerpoint/2010/main" val="2619762343"/>
              </p:ext>
            </p:extLst>
          </p:nvPr>
        </p:nvGraphicFramePr>
        <p:xfrm>
          <a:off x="356226" y="1272193"/>
          <a:ext cx="11512844" cy="4006336"/>
        </p:xfrm>
        <a:graphic>
          <a:graphicData uri="http://schemas.openxmlformats.org/drawingml/2006/table">
            <a:tbl>
              <a:tblPr firstRow="1" bandRow="1">
                <a:tableStyleId>{5C22544A-7EE6-4342-B048-85BDC9FD1C3A}</a:tableStyleId>
              </a:tblPr>
              <a:tblGrid>
                <a:gridCol w="2645158">
                  <a:extLst>
                    <a:ext uri="{9D8B030D-6E8A-4147-A177-3AD203B41FA5}">
                      <a16:colId xmlns:a16="http://schemas.microsoft.com/office/drawing/2014/main" val="720633367"/>
                    </a:ext>
                  </a:extLst>
                </a:gridCol>
                <a:gridCol w="8867686">
                  <a:extLst>
                    <a:ext uri="{9D8B030D-6E8A-4147-A177-3AD203B41FA5}">
                      <a16:colId xmlns:a16="http://schemas.microsoft.com/office/drawing/2014/main" val="1610136181"/>
                    </a:ext>
                  </a:extLst>
                </a:gridCol>
              </a:tblGrid>
              <a:tr h="460496">
                <a:tc>
                  <a:txBody>
                    <a:bodyPr/>
                    <a:lstStyle/>
                    <a:p>
                      <a:pPr algn="ctr"/>
                      <a:r>
                        <a:rPr kumimoji="1" lang="ja-JP" altLang="en-US" sz="1400" dirty="0"/>
                        <a:t>対象サブシステム</a:t>
                      </a:r>
                    </a:p>
                  </a:txBody>
                  <a:tcPr anchor="ctr"/>
                </a:tc>
                <a:tc>
                  <a:txBody>
                    <a:bodyPr/>
                    <a:lstStyle/>
                    <a:p>
                      <a:pPr algn="ctr"/>
                      <a:r>
                        <a:rPr kumimoji="1" lang="ja-JP" altLang="en-US" sz="1400" dirty="0"/>
                        <a:t>テスト実施環境</a:t>
                      </a:r>
                    </a:p>
                  </a:txBody>
                  <a:tcPr anchor="ctr"/>
                </a:tc>
                <a:extLst>
                  <a:ext uri="{0D108BD9-81ED-4DB2-BD59-A6C34878D82A}">
                    <a16:rowId xmlns:a16="http://schemas.microsoft.com/office/drawing/2014/main" val="175336662"/>
                  </a:ext>
                </a:extLst>
              </a:tr>
              <a:tr h="370840">
                <a:tc>
                  <a:txBody>
                    <a:bodyPr/>
                    <a:lstStyle/>
                    <a:p>
                      <a:r>
                        <a:rPr lang="ja-JP" altLang="en-US" sz="1400" dirty="0"/>
                        <a:t>PC</a:t>
                      </a:r>
                      <a:endParaRPr lang="ja-JP" dirty="0"/>
                    </a:p>
                  </a:txBody>
                  <a:tcPr anchor="ctr"/>
                </a:tc>
                <a:tc>
                  <a:txBody>
                    <a:bodyPr/>
                    <a:lstStyle/>
                    <a:p>
                      <a:r>
                        <a:rPr kumimoji="1" lang="en-US" altLang="ja-JP" sz="1400" dirty="0"/>
                        <a:t>OS</a:t>
                      </a:r>
                      <a:r>
                        <a:rPr kumimoji="1" lang="ja-JP" altLang="en-US" sz="1400" dirty="0"/>
                        <a:t>：</a:t>
                      </a:r>
                      <a:r>
                        <a:rPr kumimoji="1" lang="en-US" altLang="ja-JP" sz="1400" dirty="0"/>
                        <a:t>Windows 10</a:t>
                      </a:r>
                    </a:p>
                    <a:p>
                      <a:pPr marL="0" marR="0" lvl="0" indent="0" algn="l" rtl="0" eaLnBrk="1" fontAlgn="auto" latinLnBrk="0" hangingPunct="1">
                        <a:lnSpc>
                          <a:spcPct val="100000"/>
                        </a:lnSpc>
                        <a:spcBef>
                          <a:spcPts val="0"/>
                        </a:spcBef>
                        <a:spcAft>
                          <a:spcPts val="0"/>
                        </a:spcAft>
                        <a:buFontTx/>
                        <a:buNone/>
                      </a:pPr>
                      <a:r>
                        <a:rPr kumimoji="1" lang="ja-JP" altLang="en-US" sz="1400" dirty="0"/>
                        <a:t>ブラウザ：</a:t>
                      </a:r>
                      <a:r>
                        <a:rPr kumimoji="1" lang="en-US" altLang="ja-JP" sz="1400" dirty="0"/>
                        <a:t>Edge</a:t>
                      </a:r>
                      <a:r>
                        <a:rPr kumimoji="1" lang="ja-JP" altLang="en-US" sz="1400" dirty="0"/>
                        <a:t>、</a:t>
                      </a:r>
                      <a:r>
                        <a:rPr kumimoji="1" lang="en-US" altLang="ja-JP" sz="1400" dirty="0"/>
                        <a:t>InternetExplorer11</a:t>
                      </a:r>
                      <a:r>
                        <a:rPr kumimoji="1" lang="ja-JP" altLang="en-US" sz="1400" dirty="0"/>
                        <a:t>、</a:t>
                      </a:r>
                      <a:r>
                        <a:rPr kumimoji="1" lang="en-US" altLang="ja-JP" sz="1400" dirty="0"/>
                        <a:t>Chrome</a:t>
                      </a:r>
                    </a:p>
                  </a:txBody>
                  <a:tcPr anchor="ctr"/>
                </a:tc>
                <a:extLst>
                  <a:ext uri="{0D108BD9-81ED-4DB2-BD59-A6C34878D82A}">
                    <a16:rowId xmlns:a16="http://schemas.microsoft.com/office/drawing/2014/main" val="2971770266"/>
                  </a:ext>
                </a:extLst>
              </a:tr>
              <a:tr h="370839">
                <a:tc>
                  <a:txBody>
                    <a:bodyPr/>
                    <a:lstStyle/>
                    <a:p>
                      <a:pPr lvl="0">
                        <a:buNone/>
                      </a:pPr>
                      <a:r>
                        <a:rPr lang="ja-JP" altLang="en-US" sz="1400" dirty="0"/>
                        <a:t>Mac </a:t>
                      </a:r>
                      <a:r>
                        <a:rPr lang="en-US" altLang="ja-JP" sz="1400" dirty="0"/>
                        <a:t>Book</a:t>
                      </a:r>
                      <a:endParaRPr kumimoji="1" lang="ja-JP" altLang="en-US" sz="1400" dirty="0"/>
                    </a:p>
                  </a:txBody>
                  <a:tcPr anchor="ctr"/>
                </a:tc>
                <a:tc>
                  <a:txBody>
                    <a:bodyPr/>
                    <a:lstStyle/>
                    <a:p>
                      <a:pPr lvl="0">
                        <a:buNone/>
                      </a:pPr>
                      <a:r>
                        <a:rPr lang="en-US" sz="1400" b="0" u="none" strike="noStrike" noProof="0" dirty="0">
                          <a:solidFill>
                            <a:schemeClr val="tx1"/>
                          </a:solidFill>
                        </a:rPr>
                        <a:t>OS</a:t>
                      </a:r>
                      <a:r>
                        <a:rPr lang="ja-JP" altLang="en-US" sz="1400" b="0" u="none" strike="noStrike" noProof="0" dirty="0">
                          <a:solidFill>
                            <a:schemeClr val="tx1"/>
                          </a:solidFill>
                        </a:rPr>
                        <a:t>：Ma</a:t>
                      </a:r>
                      <a:r>
                        <a:rPr lang="en-US" altLang="ja-JP" sz="1400" b="0" u="none" strike="noStrike" noProof="0" dirty="0">
                          <a:solidFill>
                            <a:schemeClr val="tx1"/>
                          </a:solidFill>
                        </a:rPr>
                        <a:t>c</a:t>
                      </a:r>
                      <a:r>
                        <a:rPr lang="ja-JP" altLang="en-US" sz="1400" b="0" u="none" strike="noStrike" noProof="0" dirty="0">
                          <a:solidFill>
                            <a:schemeClr val="tx1"/>
                          </a:solidFill>
                        </a:rPr>
                        <a:t>OS </a:t>
                      </a:r>
                      <a:r>
                        <a:rPr lang="en-US" altLang="ja-JP" sz="1400" b="0" u="none" strike="noStrike" noProof="0" dirty="0">
                          <a:solidFill>
                            <a:schemeClr val="tx1"/>
                          </a:solidFill>
                        </a:rPr>
                        <a:t>10.15.5</a:t>
                      </a:r>
                      <a:r>
                        <a:rPr lang="ja-JP" altLang="en-US" sz="1400" b="0" u="none" strike="noStrike" noProof="0" dirty="0">
                          <a:solidFill>
                            <a:schemeClr val="tx1"/>
                          </a:solidFill>
                        </a:rPr>
                        <a:t>（</a:t>
                      </a:r>
                      <a:r>
                        <a:rPr lang="en-US" altLang="ja-JP" sz="1400" b="0" u="none" strike="noStrike" noProof="0" dirty="0">
                          <a:solidFill>
                            <a:schemeClr val="tx1"/>
                          </a:solidFill>
                        </a:rPr>
                        <a:t>Catalina)</a:t>
                      </a:r>
                      <a:endParaRPr lang="en-US" sz="1400" b="0" u="none" strike="noStrike" noProof="0" dirty="0">
                        <a:solidFill>
                          <a:schemeClr val="tx1"/>
                        </a:solidFill>
                      </a:endParaRPr>
                    </a:p>
                    <a:p>
                      <a:pPr marL="0" marR="0" lvl="0" indent="0" algn="l">
                        <a:lnSpc>
                          <a:spcPct val="100000"/>
                        </a:lnSpc>
                        <a:spcBef>
                          <a:spcPts val="0"/>
                        </a:spcBef>
                        <a:spcAft>
                          <a:spcPts val="0"/>
                        </a:spcAft>
                        <a:buNone/>
                      </a:pPr>
                      <a:r>
                        <a:rPr lang="ja-JP" altLang="en-US" sz="1400" b="0" u="none" strike="noStrike" noProof="0" dirty="0">
                          <a:solidFill>
                            <a:schemeClr val="tx1"/>
                          </a:solidFill>
                        </a:rPr>
                        <a:t>ブラウザ：Safari、</a:t>
                      </a:r>
                      <a:r>
                        <a:rPr kumimoji="1" lang="en-US" altLang="ja-JP" sz="1400" b="0" dirty="0">
                          <a:solidFill>
                            <a:schemeClr val="tx1"/>
                          </a:solidFill>
                        </a:rPr>
                        <a:t>Chrome</a:t>
                      </a:r>
                      <a:endParaRPr kumimoji="1" lang="en-US" b="0" dirty="0">
                        <a:solidFill>
                          <a:schemeClr val="tx1"/>
                        </a:solidFill>
                      </a:endParaRPr>
                    </a:p>
                  </a:txBody>
                  <a:tcPr anchor="ctr"/>
                </a:tc>
                <a:extLst>
                  <a:ext uri="{0D108BD9-81ED-4DB2-BD59-A6C34878D82A}">
                    <a16:rowId xmlns:a16="http://schemas.microsoft.com/office/drawing/2014/main" val="653538621"/>
                  </a:ext>
                </a:extLst>
              </a:tr>
              <a:tr h="370840">
                <a:tc>
                  <a:txBody>
                    <a:bodyPr/>
                    <a:lstStyle/>
                    <a:p>
                      <a:r>
                        <a:rPr kumimoji="1" lang="ja-JP" altLang="en-US" sz="1400" dirty="0"/>
                        <a:t>スマホ端末</a:t>
                      </a:r>
                      <a:endParaRPr kumimoji="1" lang="en-US" altLang="ja-JP" sz="1400" dirty="0"/>
                    </a:p>
                    <a:p>
                      <a:r>
                        <a:rPr kumimoji="1" lang="en-US" altLang="ja-JP" sz="1400" dirty="0"/>
                        <a:t>(Android)</a:t>
                      </a:r>
                    </a:p>
                  </a:txBody>
                  <a:tcPr anchor="ctr"/>
                </a:tc>
                <a:tc>
                  <a:txBody>
                    <a:bodyPr/>
                    <a:lstStyle/>
                    <a:p>
                      <a:r>
                        <a:rPr kumimoji="1" lang="en-US" altLang="ja-JP" sz="1400" dirty="0"/>
                        <a:t>OS</a:t>
                      </a:r>
                      <a:r>
                        <a:rPr kumimoji="1" lang="ja-JP" altLang="en-US" sz="1400" dirty="0"/>
                        <a:t>：</a:t>
                      </a:r>
                      <a:r>
                        <a:rPr kumimoji="1" lang="en-US" altLang="ja-JP" sz="1400" dirty="0"/>
                        <a:t>Android</a:t>
                      </a:r>
                      <a:endParaRPr kumimoji="1" lang="en-US" altLang="ja-JP"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ブラウザ：</a:t>
                      </a:r>
                      <a:r>
                        <a:rPr kumimoji="1" lang="en-US" altLang="ja-JP" sz="1400" dirty="0"/>
                        <a:t>Chrome</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79050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t>スマホ端末</a:t>
                      </a:r>
                      <a:endParaRPr kumimoji="1" lang="en-US" altLang="ja-JP" sz="14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(iOS)</a:t>
                      </a:r>
                      <a:endParaRPr kumimoji="1" lang="ja-JP" altLang="en-US" sz="1400"/>
                    </a:p>
                    <a:p>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OS</a:t>
                      </a:r>
                      <a:r>
                        <a:rPr kumimoji="1" lang="ja-JP" altLang="en-US" sz="1400" dirty="0"/>
                        <a:t>：</a:t>
                      </a:r>
                      <a:r>
                        <a:rPr kumimoji="1" lang="en-US" altLang="ja-JP" sz="1400" dirty="0"/>
                        <a:t>iOS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ブラウザ：</a:t>
                      </a:r>
                      <a:r>
                        <a:rPr kumimoji="1" lang="en-US" altLang="ja-JP" sz="1400" dirty="0"/>
                        <a:t>Safari</a:t>
                      </a:r>
                      <a:r>
                        <a:rPr kumimoji="1" lang="ja-JP" altLang="en-US" sz="1400" dirty="0"/>
                        <a:t>、</a:t>
                      </a:r>
                      <a:r>
                        <a:rPr kumimoji="1" lang="en-US" altLang="ja-JP" sz="1400" dirty="0"/>
                        <a:t>Chrome</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477724117"/>
                  </a:ext>
                </a:extLst>
              </a:tr>
              <a:tr h="370840">
                <a:tc>
                  <a:txBody>
                    <a:bodyPr/>
                    <a:lstStyle/>
                    <a:p>
                      <a:r>
                        <a:rPr kumimoji="1" lang="ja-JP" altLang="en-US" sz="1400" dirty="0"/>
                        <a:t>タブレット</a:t>
                      </a:r>
                      <a:endParaRPr kumimoji="1" lang="en-US" altLang="ja-JP" sz="1400" dirty="0"/>
                    </a:p>
                    <a:p>
                      <a:r>
                        <a:rPr kumimoji="1" lang="en-US" altLang="ja-JP" sz="1400" dirty="0"/>
                        <a:t>(</a:t>
                      </a:r>
                      <a:r>
                        <a:rPr kumimoji="1" lang="en-US" altLang="ja-JP" sz="1400" dirty="0" err="1"/>
                        <a:t>iPadOS</a:t>
                      </a:r>
                      <a:r>
                        <a:rPr kumimoji="1" lang="en-US" altLang="ja-JP" sz="1400" dirty="0"/>
                        <a:t>)</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OS</a:t>
                      </a:r>
                      <a:r>
                        <a:rPr kumimoji="1" lang="ja-JP" altLang="en-US" sz="1400" dirty="0"/>
                        <a:t>：</a:t>
                      </a:r>
                      <a:r>
                        <a:rPr kumimoji="1" lang="en-US" altLang="ja-JP" sz="1400" dirty="0" err="1"/>
                        <a:t>iPadOS</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ブラウザ：</a:t>
                      </a:r>
                      <a:r>
                        <a:rPr kumimoji="1" lang="en-US" altLang="ja-JP" sz="1400" dirty="0"/>
                        <a:t>Safari</a:t>
                      </a:r>
                      <a:r>
                        <a:rPr kumimoji="1" lang="ja-JP" altLang="en-US" sz="1400" dirty="0"/>
                        <a:t>、</a:t>
                      </a:r>
                      <a:r>
                        <a:rPr kumimoji="1" lang="en-US" altLang="ja-JP" sz="1400" dirty="0"/>
                        <a:t>Chrome</a:t>
                      </a:r>
                      <a:endParaRPr kumimoji="1" lang="en-US" altLang="ja-JP" sz="1400" b="0" dirty="0">
                        <a:solidFill>
                          <a:schemeClr val="tx1"/>
                        </a:solidFill>
                      </a:endParaRPr>
                    </a:p>
                  </a:txBody>
                  <a:tcPr anchor="ctr"/>
                </a:tc>
                <a:extLst>
                  <a:ext uri="{0D108BD9-81ED-4DB2-BD59-A6C34878D82A}">
                    <a16:rowId xmlns:a16="http://schemas.microsoft.com/office/drawing/2014/main" val="1967279862"/>
                  </a:ext>
                </a:extLst>
              </a:tr>
              <a:tr h="370840">
                <a:tc>
                  <a:txBody>
                    <a:bodyPr/>
                    <a:lstStyle/>
                    <a:p>
                      <a:r>
                        <a:rPr kumimoji="1" lang="ja-JP" altLang="en-US" sz="1400"/>
                        <a:t>フロントエンドサーバ</a:t>
                      </a:r>
                    </a:p>
                  </a:txBody>
                  <a:tcPr anchor="ctr"/>
                </a:tc>
                <a:tc>
                  <a:txBody>
                    <a:bodyPr/>
                    <a:lstStyle/>
                    <a:p>
                      <a:r>
                        <a:rPr kumimoji="1" lang="en-US" altLang="ja-JP" sz="1400" dirty="0"/>
                        <a:t>Laravel</a:t>
                      </a:r>
                      <a:r>
                        <a:rPr kumimoji="1" lang="ja-JP" altLang="en-US" sz="1400" dirty="0"/>
                        <a:t>、</a:t>
                      </a:r>
                      <a:r>
                        <a:rPr kumimoji="1" lang="en-US" altLang="ja-JP" sz="1400" dirty="0"/>
                        <a:t>Redis</a:t>
                      </a:r>
                      <a:r>
                        <a:rPr kumimoji="1" lang="ja-JP" altLang="en-US" sz="1400" dirty="0"/>
                        <a:t>、</a:t>
                      </a:r>
                      <a:r>
                        <a:rPr kumimoji="1" lang="en-US" altLang="ja-JP" sz="1400" dirty="0"/>
                        <a:t>Nginx</a:t>
                      </a:r>
                      <a:r>
                        <a:rPr kumimoji="1" lang="ja-JP" altLang="en-US" sz="1400" dirty="0"/>
                        <a:t>を</a:t>
                      </a:r>
                      <a:r>
                        <a:rPr kumimoji="1" lang="en-US" altLang="ja-JP" sz="1400" dirty="0"/>
                        <a:t>Docker</a:t>
                      </a:r>
                      <a:r>
                        <a:rPr kumimoji="1" lang="ja-JP" altLang="en-US" sz="1400" dirty="0"/>
                        <a:t>コンテナ上に配置し、</a:t>
                      </a:r>
                      <a:r>
                        <a:rPr lang="ja-JP" altLang="en-US" sz="1400" dirty="0"/>
                        <a:t>AWS上のステージング</a:t>
                      </a:r>
                      <a:r>
                        <a:rPr kumimoji="1" lang="ja-JP" altLang="en-US" sz="1400" dirty="0"/>
                        <a:t>環境にて実行する。</a:t>
                      </a:r>
                    </a:p>
                  </a:txBody>
                  <a:tcPr anchor="ctr"/>
                </a:tc>
                <a:extLst>
                  <a:ext uri="{0D108BD9-81ED-4DB2-BD59-A6C34878D82A}">
                    <a16:rowId xmlns:a16="http://schemas.microsoft.com/office/drawing/2014/main" val="3625129021"/>
                  </a:ext>
                </a:extLst>
              </a:tr>
              <a:tr h="370840">
                <a:tc>
                  <a:txBody>
                    <a:bodyPr/>
                    <a:lstStyle/>
                    <a:p>
                      <a:r>
                        <a:rPr kumimoji="1" lang="ja-JP" altLang="en-US" sz="1400" dirty="0"/>
                        <a:t>バックエンドサーバ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Node.js</a:t>
                      </a:r>
                      <a:r>
                        <a:rPr kumimoji="1" lang="ja-JP" altLang="en-US" sz="1400" dirty="0"/>
                        <a:t>、</a:t>
                      </a:r>
                      <a:r>
                        <a:rPr kumimoji="1" lang="en-US" altLang="ja-JP" sz="1400" dirty="0"/>
                        <a:t>Redis</a:t>
                      </a:r>
                      <a:r>
                        <a:rPr kumimoji="1" lang="ja-JP" altLang="en-US" sz="1400" dirty="0"/>
                        <a:t>を</a:t>
                      </a:r>
                      <a:r>
                        <a:rPr kumimoji="1" lang="en-US" altLang="ja-JP" sz="1400" dirty="0"/>
                        <a:t>Docker</a:t>
                      </a:r>
                      <a:r>
                        <a:rPr kumimoji="1" lang="ja-JP" altLang="en-US" sz="1400" dirty="0"/>
                        <a:t>コンテナ上に配置、</a:t>
                      </a:r>
                      <a:r>
                        <a:rPr lang="ja-JP" altLang="en-US" sz="1400" dirty="0"/>
                        <a:t>AWS上のステージング</a:t>
                      </a:r>
                      <a:r>
                        <a:rPr kumimoji="1" lang="ja-JP" altLang="en-US" sz="1400" dirty="0"/>
                        <a:t>環境にて実行する。</a:t>
                      </a:r>
                    </a:p>
                  </a:txBody>
                  <a:tcPr anchor="ctr"/>
                </a:tc>
                <a:extLst>
                  <a:ext uri="{0D108BD9-81ED-4DB2-BD59-A6C34878D82A}">
                    <a16:rowId xmlns:a16="http://schemas.microsoft.com/office/drawing/2014/main" val="164154289"/>
                  </a:ext>
                </a:extLst>
              </a:tr>
            </a:tbl>
          </a:graphicData>
        </a:graphic>
      </p:graphicFrame>
      <p:sp>
        <p:nvSpPr>
          <p:cNvPr id="5" name="コンテンツ プレースホルダー 4">
            <a:extLst>
              <a:ext uri="{FF2B5EF4-FFF2-40B4-BE49-F238E27FC236}">
                <a16:creationId xmlns:a16="http://schemas.microsoft.com/office/drawing/2014/main" id="{96C675E6-7EE2-4A4B-9AED-E62CBB1CB432}"/>
              </a:ext>
            </a:extLst>
          </p:cNvPr>
          <p:cNvSpPr txBox="1">
            <a:spLocks/>
          </p:cNvSpPr>
          <p:nvPr/>
        </p:nvSpPr>
        <p:spPr>
          <a:xfrm>
            <a:off x="345223" y="889613"/>
            <a:ext cx="11523846" cy="558543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4.1 </a:t>
            </a:r>
            <a:r>
              <a:rPr lang="ja-JP" altLang="en-US" sz="1800" b="1" dirty="0"/>
              <a:t>テスト端末環境</a:t>
            </a:r>
            <a:endParaRPr lang="en-US" altLang="ja-JP" sz="1800" b="1" dirty="0"/>
          </a:p>
        </p:txBody>
      </p:sp>
    </p:spTree>
    <p:extLst>
      <p:ext uri="{BB962C8B-B14F-4D97-AF65-F5344CB8AC3E}">
        <p14:creationId xmlns:p14="http://schemas.microsoft.com/office/powerpoint/2010/main" val="27825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F79970-5DC2-4C40-A31D-06DC4379D9B3}"/>
              </a:ext>
            </a:extLst>
          </p:cNvPr>
          <p:cNvSpPr>
            <a:spLocks noGrp="1"/>
          </p:cNvSpPr>
          <p:nvPr>
            <p:ph type="title"/>
          </p:nvPr>
        </p:nvSpPr>
        <p:spPr/>
        <p:txBody>
          <a:bodyPr>
            <a:normAutofit fontScale="90000"/>
          </a:bodyPr>
          <a:lstStyle/>
          <a:p>
            <a:r>
              <a:rPr lang="ja-JP" altLang="en-US" sz="3200" dirty="0">
                <a:ea typeface="メイリオ"/>
              </a:rPr>
              <a:t>４</a:t>
            </a:r>
            <a:r>
              <a:rPr lang="en-US" altLang="ja-JP" sz="3200" dirty="0">
                <a:ea typeface="メイリオ"/>
              </a:rPr>
              <a:t>.</a:t>
            </a:r>
            <a:r>
              <a:rPr lang="ja-JP" altLang="en-US" sz="3200" dirty="0">
                <a:ea typeface="メイリオ"/>
              </a:rPr>
              <a:t>テスト環境</a:t>
            </a:r>
            <a:endParaRPr kumimoji="1" lang="ja-JP" altLang="en-US" dirty="0"/>
          </a:p>
        </p:txBody>
      </p:sp>
      <p:sp>
        <p:nvSpPr>
          <p:cNvPr id="3" name="フッター プレースホルダー 2">
            <a:extLst>
              <a:ext uri="{FF2B5EF4-FFF2-40B4-BE49-F238E27FC236}">
                <a16:creationId xmlns:a16="http://schemas.microsoft.com/office/drawing/2014/main" id="{27962682-35E9-46C8-AF3D-9BD03BA5D46E}"/>
              </a:ext>
            </a:extLst>
          </p:cNvPr>
          <p:cNvSpPr>
            <a:spLocks noGrp="1"/>
          </p:cNvSpPr>
          <p:nvPr>
            <p:ph type="ftr" sz="quarter" idx="3"/>
          </p:nvPr>
        </p:nvSpPr>
        <p:spPr/>
        <p:txBody>
          <a:bodyPr/>
          <a:lstStyle/>
          <a:p>
            <a:r>
              <a:rPr lang="en-US" altLang="ja-JP" dirty="0" err="1"/>
              <a:t>Sasuke</a:t>
            </a:r>
            <a:r>
              <a:rPr lang="en-US" altLang="ja-JP" dirty="0"/>
              <a:t>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8414503F-F97D-468A-8FFA-BE669DF2F3A0}"/>
              </a:ext>
            </a:extLst>
          </p:cNvPr>
          <p:cNvSpPr>
            <a:spLocks noGrp="1"/>
          </p:cNvSpPr>
          <p:nvPr>
            <p:ph type="sldNum" sz="quarter" idx="4"/>
          </p:nvPr>
        </p:nvSpPr>
        <p:spPr/>
        <p:txBody>
          <a:bodyPr/>
          <a:lstStyle/>
          <a:p>
            <a:fld id="{B7EE2C01-0D95-4F1C-BC05-82B5A245C68C}" type="slidenum">
              <a:rPr lang="ja-JP" altLang="en-US" smtClean="0"/>
              <a:pPr/>
              <a:t>8</a:t>
            </a:fld>
            <a:endParaRPr lang="ja-JP" altLang="en-US"/>
          </a:p>
        </p:txBody>
      </p:sp>
      <p:sp>
        <p:nvSpPr>
          <p:cNvPr id="6" name="コンテンツ プレースホルダー 4">
            <a:extLst>
              <a:ext uri="{FF2B5EF4-FFF2-40B4-BE49-F238E27FC236}">
                <a16:creationId xmlns:a16="http://schemas.microsoft.com/office/drawing/2014/main" id="{A24D9A7D-FB54-4499-8149-81084CB2F783}"/>
              </a:ext>
            </a:extLst>
          </p:cNvPr>
          <p:cNvSpPr txBox="1">
            <a:spLocks/>
          </p:cNvSpPr>
          <p:nvPr/>
        </p:nvSpPr>
        <p:spPr>
          <a:xfrm>
            <a:off x="345223" y="775063"/>
            <a:ext cx="11523846" cy="569998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en-US" altLang="ja-JP" sz="1800" b="1" dirty="0"/>
              <a:t>4.</a:t>
            </a:r>
            <a:r>
              <a:rPr lang="ja-JP" altLang="en-US" sz="1800" b="1" dirty="0"/>
              <a:t>２</a:t>
            </a:r>
            <a:r>
              <a:rPr lang="en-US" altLang="ja-JP" sz="1800" b="1" dirty="0"/>
              <a:t> </a:t>
            </a:r>
            <a:r>
              <a:rPr lang="ja-JP" altLang="en-US" sz="1800" b="1" dirty="0"/>
              <a:t>テスト端末</a:t>
            </a:r>
            <a:endParaRPr lang="en-US" altLang="ja-JP" sz="1800" b="1" dirty="0"/>
          </a:p>
        </p:txBody>
      </p:sp>
      <p:graphicFrame>
        <p:nvGraphicFramePr>
          <p:cNvPr id="7" name="表 7">
            <a:extLst>
              <a:ext uri="{FF2B5EF4-FFF2-40B4-BE49-F238E27FC236}">
                <a16:creationId xmlns:a16="http://schemas.microsoft.com/office/drawing/2014/main" id="{8F8B2253-8F1C-47DA-B8E3-B954FBE4C4E4}"/>
              </a:ext>
            </a:extLst>
          </p:cNvPr>
          <p:cNvGraphicFramePr>
            <a:graphicFrameLocks noGrp="1"/>
          </p:cNvGraphicFramePr>
          <p:nvPr>
            <p:extLst>
              <p:ext uri="{D42A27DB-BD31-4B8C-83A1-F6EECF244321}">
                <p14:modId xmlns:p14="http://schemas.microsoft.com/office/powerpoint/2010/main" val="4088024297"/>
              </p:ext>
            </p:extLst>
          </p:nvPr>
        </p:nvGraphicFramePr>
        <p:xfrm>
          <a:off x="398793" y="1140824"/>
          <a:ext cx="11512845" cy="4624254"/>
        </p:xfrm>
        <a:graphic>
          <a:graphicData uri="http://schemas.openxmlformats.org/drawingml/2006/table">
            <a:tbl>
              <a:tblPr firstRow="1" bandRow="1">
                <a:tableStyleId>{5C22544A-7EE6-4342-B048-85BDC9FD1C3A}</a:tableStyleId>
              </a:tblPr>
              <a:tblGrid>
                <a:gridCol w="999701">
                  <a:extLst>
                    <a:ext uri="{9D8B030D-6E8A-4147-A177-3AD203B41FA5}">
                      <a16:colId xmlns:a16="http://schemas.microsoft.com/office/drawing/2014/main" val="551460660"/>
                    </a:ext>
                  </a:extLst>
                </a:gridCol>
                <a:gridCol w="1872809">
                  <a:extLst>
                    <a:ext uri="{9D8B030D-6E8A-4147-A177-3AD203B41FA5}">
                      <a16:colId xmlns:a16="http://schemas.microsoft.com/office/drawing/2014/main" val="3144579036"/>
                    </a:ext>
                  </a:extLst>
                </a:gridCol>
                <a:gridCol w="4035197">
                  <a:extLst>
                    <a:ext uri="{9D8B030D-6E8A-4147-A177-3AD203B41FA5}">
                      <a16:colId xmlns:a16="http://schemas.microsoft.com/office/drawing/2014/main" val="633263655"/>
                    </a:ext>
                  </a:extLst>
                </a:gridCol>
                <a:gridCol w="2302569">
                  <a:extLst>
                    <a:ext uri="{9D8B030D-6E8A-4147-A177-3AD203B41FA5}">
                      <a16:colId xmlns:a16="http://schemas.microsoft.com/office/drawing/2014/main" val="1617770241"/>
                    </a:ext>
                  </a:extLst>
                </a:gridCol>
                <a:gridCol w="2302569">
                  <a:extLst>
                    <a:ext uri="{9D8B030D-6E8A-4147-A177-3AD203B41FA5}">
                      <a16:colId xmlns:a16="http://schemas.microsoft.com/office/drawing/2014/main" val="1537868274"/>
                    </a:ext>
                  </a:extLst>
                </a:gridCol>
              </a:tblGrid>
              <a:tr h="513806">
                <a:tc>
                  <a:txBody>
                    <a:bodyPr/>
                    <a:lstStyle/>
                    <a:p>
                      <a:pPr algn="ctr"/>
                      <a:r>
                        <a:rPr kumimoji="1" lang="ja-JP" altLang="en-US" sz="1400" dirty="0"/>
                        <a:t>端末</a:t>
                      </a:r>
                    </a:p>
                  </a:txBody>
                  <a:tcPr anchor="ctr"/>
                </a:tc>
                <a:tc>
                  <a:txBody>
                    <a:bodyPr/>
                    <a:lstStyle/>
                    <a:p>
                      <a:pPr algn="ctr"/>
                      <a:r>
                        <a:rPr kumimoji="1" lang="ja-JP" altLang="en-US" sz="1400" dirty="0"/>
                        <a:t>機種</a:t>
                      </a:r>
                    </a:p>
                  </a:txBody>
                  <a:tcPr anchor="ctr"/>
                </a:tc>
                <a:tc>
                  <a:txBody>
                    <a:bodyPr/>
                    <a:lstStyle/>
                    <a:p>
                      <a:pPr algn="ctr"/>
                      <a:r>
                        <a:rPr kumimoji="1" lang="en-US" altLang="ja-JP" sz="1400" dirty="0"/>
                        <a:t>OS</a:t>
                      </a:r>
                      <a:endParaRPr kumimoji="1" lang="ja-JP" altLang="en-US" sz="1400" dirty="0"/>
                    </a:p>
                  </a:txBody>
                  <a:tcPr anchor="ctr"/>
                </a:tc>
                <a:tc>
                  <a:txBody>
                    <a:bodyPr/>
                    <a:lstStyle/>
                    <a:p>
                      <a:pPr algn="ctr"/>
                      <a:r>
                        <a:rPr kumimoji="1" lang="ja-JP" altLang="en-US" sz="1400" dirty="0"/>
                        <a:t>ブラウザ</a:t>
                      </a:r>
                    </a:p>
                  </a:txBody>
                  <a:tcPr anchor="ctr"/>
                </a:tc>
                <a:tc>
                  <a:txBody>
                    <a:bodyPr/>
                    <a:lstStyle/>
                    <a:p>
                      <a:pPr algn="ctr"/>
                      <a:r>
                        <a:rPr kumimoji="1" lang="ja-JP" altLang="en-US" sz="1400" dirty="0"/>
                        <a:t>バージョン</a:t>
                      </a:r>
                    </a:p>
                  </a:txBody>
                  <a:tcPr anchor="ctr"/>
                </a:tc>
                <a:extLst>
                  <a:ext uri="{0D108BD9-81ED-4DB2-BD59-A6C34878D82A}">
                    <a16:rowId xmlns:a16="http://schemas.microsoft.com/office/drawing/2014/main" val="80528334"/>
                  </a:ext>
                </a:extLst>
              </a:tr>
              <a:tr h="513806">
                <a:tc>
                  <a:txBody>
                    <a:bodyPr/>
                    <a:lstStyle/>
                    <a:p>
                      <a:pPr algn="ctr" fontAlgn="b"/>
                      <a:r>
                        <a:rPr lang="en-US" sz="1200" b="0" i="0" u="none" strike="noStrike" dirty="0" err="1">
                          <a:solidFill>
                            <a:srgbClr val="000000"/>
                          </a:solidFill>
                          <a:effectLst/>
                          <a:latin typeface="Meiryo UI" panose="020B0604030504040204" pitchFamily="50" charset="-128"/>
                          <a:ea typeface="Meiryo UI" panose="020B0604030504040204" pitchFamily="50" charset="-128"/>
                        </a:rPr>
                        <a:t>Iphone</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iPhone6S Plus</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ios（14.1）</a:t>
                      </a:r>
                    </a:p>
                  </a:txBody>
                  <a:tcPr marL="4233" marR="4233" marT="4233" marB="0" anchor="ctr"/>
                </a:tc>
                <a:tc>
                  <a:txBody>
                    <a:bodyPr/>
                    <a:lstStyle/>
                    <a:p>
                      <a:pPr algn="ctr" fontAlgn="b"/>
                      <a:r>
                        <a:rPr lang="en-US" sz="1200" b="0" i="0" u="none" strike="noStrike" dirty="0">
                          <a:solidFill>
                            <a:srgbClr val="000000"/>
                          </a:solidFill>
                          <a:effectLst/>
                          <a:latin typeface="Meiryo UI" panose="020B0604030504040204" pitchFamily="50" charset="-128"/>
                          <a:ea typeface="Meiryo UI" panose="020B0604030504040204" pitchFamily="50" charset="-128"/>
                        </a:rPr>
                        <a:t>Google Chrome</a:t>
                      </a:r>
                    </a:p>
                  </a:txBody>
                  <a:tcPr marL="4233" marR="4233" marT="4233" marB="0" anchor="ctr"/>
                </a:tc>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87</a:t>
                      </a:r>
                    </a:p>
                  </a:txBody>
                  <a:tcPr marL="4233" marR="4233" marT="4233" marB="0" anchor="ctr"/>
                </a:tc>
                <a:extLst>
                  <a:ext uri="{0D108BD9-81ED-4DB2-BD59-A6C34878D82A}">
                    <a16:rowId xmlns:a16="http://schemas.microsoft.com/office/drawing/2014/main" val="2596790580"/>
                  </a:ext>
                </a:extLst>
              </a:tr>
              <a:tr h="513806">
                <a:tc>
                  <a:txBody>
                    <a:bodyPr/>
                    <a:lstStyle/>
                    <a:p>
                      <a:pPr algn="ctr" fontAlgn="b"/>
                      <a:r>
                        <a:rPr lang="en-US" sz="1200" b="0" i="0" u="none" strike="noStrike">
                          <a:solidFill>
                            <a:srgbClr val="000000"/>
                          </a:solidFill>
                          <a:effectLst/>
                          <a:latin typeface="Meiryo UI" panose="020B0604030504040204" pitchFamily="50" charset="-128"/>
                          <a:ea typeface="Meiryo UI" panose="020B0604030504040204" pitchFamily="50" charset="-128"/>
                        </a:rPr>
                        <a:t>Iphone</a:t>
                      </a:r>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iPhone6S Plus</a:t>
                      </a:r>
                    </a:p>
                  </a:txBody>
                  <a:tcPr marL="4233" marR="4233" marT="4233" marB="0" anchor="ct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ios（14.1）</a:t>
                      </a:r>
                    </a:p>
                  </a:txBody>
                  <a:tcPr marL="4233" marR="4233" marT="4233" marB="0" anchor="ctr"/>
                </a:tc>
                <a:tc>
                  <a:txBody>
                    <a:bodyPr/>
                    <a:lstStyle/>
                    <a:p>
                      <a:pPr algn="ctr" fontAlgn="b"/>
                      <a:r>
                        <a:rPr lang="en-US" sz="1200" b="0" i="0" u="none" strike="noStrike">
                          <a:solidFill>
                            <a:srgbClr val="000000"/>
                          </a:solidFill>
                          <a:effectLst/>
                          <a:latin typeface="Meiryo UI" panose="020B0604030504040204" pitchFamily="50" charset="-128"/>
                          <a:ea typeface="Meiryo UI" panose="020B0604030504040204" pitchFamily="50" charset="-128"/>
                        </a:rPr>
                        <a:t>Safari</a:t>
                      </a:r>
                    </a:p>
                  </a:txBody>
                  <a:tcPr marL="4233" marR="4233" marT="4233" marB="0" anchor="ctr"/>
                </a:tc>
                <a:tc>
                  <a:txBody>
                    <a:bodyPr/>
                    <a:lstStyle/>
                    <a:p>
                      <a:pPr algn="ctr" fontAlgn="ctr"/>
                      <a:r>
                        <a:rPr lang="en-US" altLang="ja-JP" sz="1200" b="0" i="0" u="none" strike="noStrike">
                          <a:solidFill>
                            <a:srgbClr val="000000"/>
                          </a:solidFill>
                          <a:effectLst/>
                          <a:latin typeface="Meiryo UI" panose="020B0604030504040204" pitchFamily="50" charset="-128"/>
                          <a:ea typeface="Meiryo UI" panose="020B0604030504040204" pitchFamily="50" charset="-128"/>
                        </a:rPr>
                        <a:t>14</a:t>
                      </a:r>
                    </a:p>
                  </a:txBody>
                  <a:tcPr marL="4233" marR="4233" marT="4233" marB="0" anchor="ctr"/>
                </a:tc>
                <a:extLst>
                  <a:ext uri="{0D108BD9-81ED-4DB2-BD59-A6C34878D82A}">
                    <a16:rowId xmlns:a16="http://schemas.microsoft.com/office/drawing/2014/main" val="2487158340"/>
                  </a:ext>
                </a:extLst>
              </a:tr>
              <a:tr h="513806">
                <a:tc>
                  <a:txBody>
                    <a:bodyPr/>
                    <a:lstStyle/>
                    <a:p>
                      <a:pPr algn="ctr" fontAlgn="b"/>
                      <a:r>
                        <a:rPr lang="en-US" sz="1200" b="0" i="0" u="none" strike="noStrike" dirty="0">
                          <a:solidFill>
                            <a:srgbClr val="000000"/>
                          </a:solidFill>
                          <a:effectLst/>
                          <a:latin typeface="Meiryo UI" panose="020B0604030504040204" pitchFamily="50" charset="-128"/>
                          <a:ea typeface="Meiryo UI" panose="020B0604030504040204" pitchFamily="50" charset="-128"/>
                        </a:rPr>
                        <a:t>Android</a:t>
                      </a:r>
                    </a:p>
                  </a:txBody>
                  <a:tcPr marL="4233" marR="4233" marT="4233" marB="0" anchor="ctr"/>
                </a:tc>
                <a:tc>
                  <a:txBody>
                    <a:bodyPr/>
                    <a:lstStyle/>
                    <a:p>
                      <a:pPr algn="ctr" fontAlgn="b"/>
                      <a:r>
                        <a:rPr lang="en-US" sz="1200" b="0" i="0" u="none" strike="noStrike" dirty="0">
                          <a:solidFill>
                            <a:srgbClr val="000000"/>
                          </a:solidFill>
                          <a:effectLst/>
                          <a:latin typeface="Meiryo UI" panose="020B0604030504040204" pitchFamily="50" charset="-128"/>
                          <a:ea typeface="Meiryo UI" panose="020B0604030504040204" pitchFamily="50" charset="-128"/>
                        </a:rPr>
                        <a:t>SC-04F</a:t>
                      </a:r>
                    </a:p>
                  </a:txBody>
                  <a:tcPr marL="4233" marR="4233" marT="4233" marB="0" anchor="ct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Android OS(6.0.1)</a:t>
                      </a:r>
                    </a:p>
                  </a:txBody>
                  <a:tcPr marL="4233" marR="4233" marT="4233" marB="0" anchor="ctr"/>
                </a:tc>
                <a:tc>
                  <a:txBody>
                    <a:bodyPr/>
                    <a:lstStyle/>
                    <a:p>
                      <a:pPr algn="ctr" fontAlgn="b"/>
                      <a:r>
                        <a:rPr lang="en-US" sz="1200" b="0" i="0" u="none" strike="noStrike">
                          <a:solidFill>
                            <a:srgbClr val="000000"/>
                          </a:solidFill>
                          <a:effectLst/>
                          <a:latin typeface="Meiryo UI" panose="020B0604030504040204" pitchFamily="50" charset="-128"/>
                          <a:ea typeface="Meiryo UI" panose="020B0604030504040204" pitchFamily="50" charset="-128"/>
                        </a:rPr>
                        <a:t>Google Chrome</a:t>
                      </a: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87</a:t>
                      </a:r>
                    </a:p>
                  </a:txBody>
                  <a:tcPr marL="4233" marR="4233" marT="4233" marB="0" anchor="ctr"/>
                </a:tc>
                <a:extLst>
                  <a:ext uri="{0D108BD9-81ED-4DB2-BD59-A6C34878D82A}">
                    <a16:rowId xmlns:a16="http://schemas.microsoft.com/office/drawing/2014/main" val="2346900118"/>
                  </a:ext>
                </a:extLst>
              </a:tr>
              <a:tr h="513806">
                <a:tc>
                  <a:txBody>
                    <a:bodyPr/>
                    <a:lstStyle/>
                    <a:p>
                      <a:pPr algn="ctr" fontAlgn="b"/>
                      <a:r>
                        <a:rPr lang="en-US" sz="1200" b="0" i="0" u="none" strike="noStrike" dirty="0" err="1">
                          <a:solidFill>
                            <a:srgbClr val="000000"/>
                          </a:solidFill>
                          <a:effectLst/>
                          <a:latin typeface="Meiryo UI" panose="020B0604030504040204" pitchFamily="50" charset="-128"/>
                          <a:ea typeface="Meiryo UI" panose="020B0604030504040204" pitchFamily="50" charset="-128"/>
                        </a:rPr>
                        <a:t>IPad</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b"/>
                      <a:r>
                        <a:rPr lang="en-US" altLang="ja-JP" sz="1200" b="0" i="0" u="none" strike="noStrike" dirty="0" err="1">
                          <a:solidFill>
                            <a:srgbClr val="000000"/>
                          </a:solidFill>
                          <a:effectLst/>
                          <a:latin typeface="Meiryo UI" panose="020B0604030504040204" pitchFamily="50" charset="-128"/>
                          <a:ea typeface="Meiryo UI" panose="020B0604030504040204" pitchFamily="50" charset="-128"/>
                        </a:rPr>
                        <a:t>Ipad</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 Pro</a:t>
                      </a:r>
                    </a:p>
                  </a:txBody>
                  <a:tcPr marL="4233" marR="4233" marT="4233" marB="0" anchor="ctr"/>
                </a:tc>
                <a:tc>
                  <a:txBody>
                    <a:bodyPr/>
                    <a:lstStyle/>
                    <a:p>
                      <a:pPr algn="ctr"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IPadOS（14.0</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以上）</a:t>
                      </a:r>
                    </a:p>
                  </a:txBody>
                  <a:tcPr marL="4233" marR="4233" marT="4233" marB="0" anchor="ctr"/>
                </a:tc>
                <a:tc>
                  <a:txBody>
                    <a:bodyPr/>
                    <a:lstStyle/>
                    <a:p>
                      <a:pPr algn="ctr" fontAlgn="b"/>
                      <a:r>
                        <a:rPr lang="en-US" sz="1200" b="0" i="0" u="none" strike="noStrike">
                          <a:solidFill>
                            <a:srgbClr val="000000"/>
                          </a:solidFill>
                          <a:effectLst/>
                          <a:latin typeface="Meiryo UI" panose="020B0604030504040204" pitchFamily="50" charset="-128"/>
                          <a:ea typeface="Meiryo UI" panose="020B0604030504040204" pitchFamily="50" charset="-128"/>
                        </a:rPr>
                        <a:t>Safari</a:t>
                      </a: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14</a:t>
                      </a:r>
                    </a:p>
                  </a:txBody>
                  <a:tcPr marL="4233" marR="4233" marT="4233" marB="0" anchor="ctr"/>
                </a:tc>
                <a:extLst>
                  <a:ext uri="{0D108BD9-81ED-4DB2-BD59-A6C34878D82A}">
                    <a16:rowId xmlns:a16="http://schemas.microsoft.com/office/drawing/2014/main" val="3057046073"/>
                  </a:ext>
                </a:extLst>
              </a:tr>
              <a:tr h="513806">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Windows</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VAIO</a:t>
                      </a:r>
                    </a:p>
                  </a:txBody>
                  <a:tcPr marL="4233" marR="4233" marT="423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dirty="0"/>
                        <a:t>Windows 10</a:t>
                      </a:r>
                    </a:p>
                  </a:txBody>
                  <a:tcPr marL="4233" marR="4233" marT="4233" marB="0" anchor="ctr"/>
                </a:tc>
                <a:tc>
                  <a:txBody>
                    <a:bodyPr/>
                    <a:lstStyle/>
                    <a:p>
                      <a:pPr algn="ctr" fontAlgn="b"/>
                      <a:r>
                        <a:rPr kumimoji="1" lang="en-US" altLang="ja-JP" sz="1200" dirty="0"/>
                        <a:t>Edge</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87</a:t>
                      </a:r>
                    </a:p>
                  </a:txBody>
                  <a:tcPr marL="4233" marR="4233" marT="4233" marB="0" anchor="ctr"/>
                </a:tc>
                <a:extLst>
                  <a:ext uri="{0D108BD9-81ED-4DB2-BD59-A6C34878D82A}">
                    <a16:rowId xmlns:a16="http://schemas.microsoft.com/office/drawing/2014/main" val="3113040766"/>
                  </a:ext>
                </a:extLst>
              </a:tr>
              <a:tr h="513806">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Windows</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VAIO</a:t>
                      </a:r>
                    </a:p>
                  </a:txBody>
                  <a:tcPr marL="4233" marR="4233" marT="423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dirty="0"/>
                        <a:t>Windows 10</a:t>
                      </a:r>
                    </a:p>
                  </a:txBody>
                  <a:tcPr marL="4233" marR="4233" marT="4233" marB="0" anchor="ctr"/>
                </a:tc>
                <a:tc>
                  <a:txBody>
                    <a:bodyPr/>
                    <a:lstStyle/>
                    <a:p>
                      <a:pPr algn="ctr" fontAlgn="b"/>
                      <a:r>
                        <a:rPr kumimoji="1" lang="en-US" altLang="ja-JP" sz="1200" dirty="0" err="1"/>
                        <a:t>InternetExplorer</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11</a:t>
                      </a:r>
                    </a:p>
                  </a:txBody>
                  <a:tcPr marL="4233" marR="4233" marT="4233" marB="0" anchor="ctr"/>
                </a:tc>
                <a:extLst>
                  <a:ext uri="{0D108BD9-81ED-4DB2-BD59-A6C34878D82A}">
                    <a16:rowId xmlns:a16="http://schemas.microsoft.com/office/drawing/2014/main" val="3948836827"/>
                  </a:ext>
                </a:extLst>
              </a:tr>
              <a:tr h="513806">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Windows</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VAIO</a:t>
                      </a:r>
                    </a:p>
                  </a:txBody>
                  <a:tcPr marL="4233" marR="4233" marT="423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dirty="0"/>
                        <a:t>Windows 10</a:t>
                      </a:r>
                    </a:p>
                  </a:txBody>
                  <a:tcPr marL="4233" marR="4233" marT="4233" marB="0" anchor="ctr"/>
                </a:tc>
                <a:tc>
                  <a:txBody>
                    <a:bodyPr/>
                    <a:lstStyle/>
                    <a:p>
                      <a:pPr algn="ctr" fontAlgn="b"/>
                      <a:r>
                        <a:rPr kumimoji="1" lang="en-US" altLang="ja-JP" sz="1200" dirty="0"/>
                        <a:t>Chrome</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87</a:t>
                      </a:r>
                    </a:p>
                  </a:txBody>
                  <a:tcPr marL="4233" marR="4233" marT="4233" marB="0" anchor="ctr"/>
                </a:tc>
                <a:extLst>
                  <a:ext uri="{0D108BD9-81ED-4DB2-BD59-A6C34878D82A}">
                    <a16:rowId xmlns:a16="http://schemas.microsoft.com/office/drawing/2014/main" val="1474562469"/>
                  </a:ext>
                </a:extLst>
              </a:tr>
              <a:tr h="51380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200" dirty="0"/>
                        <a:t>Mac </a:t>
                      </a:r>
                      <a:endParaRPr kumimoji="1" lang="ja-JP" altLang="en-US" sz="1200" dirty="0"/>
                    </a:p>
                  </a:txBody>
                  <a:tcPr marL="4233" marR="4233" marT="4233" marB="0" anchor="ctr"/>
                </a:tc>
                <a:tc>
                  <a:txBody>
                    <a:bodyPr/>
                    <a:lstStyle/>
                    <a:p>
                      <a:pPr algn="ctr" fontAlgn="b"/>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Mac Book</a:t>
                      </a:r>
                    </a:p>
                  </a:txBody>
                  <a:tcPr marL="4233" marR="4233" marT="4233"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200" dirty="0"/>
                        <a:t>MacOS</a:t>
                      </a:r>
                      <a:r>
                        <a:rPr kumimoji="1" lang="ja-JP" altLang="en-US" sz="1200" dirty="0"/>
                        <a:t>（</a:t>
                      </a:r>
                      <a:r>
                        <a:rPr kumimoji="1" lang="en-US" altLang="ja-JP" sz="1200" dirty="0"/>
                        <a:t>10.15.5(Catalina)</a:t>
                      </a:r>
                      <a:r>
                        <a:rPr kumimoji="1" lang="ja-JP" altLang="en-US" sz="1200" dirty="0"/>
                        <a:t>）</a:t>
                      </a:r>
                      <a:endParaRPr kumimoji="1" lang="en-US" altLang="ja-JP" sz="1200" dirty="0"/>
                    </a:p>
                  </a:txBody>
                  <a:tcPr marL="4233" marR="4233" marT="4233"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Safari</a:t>
                      </a:r>
                    </a:p>
                  </a:txBody>
                  <a:tcPr marL="4233" marR="4233" marT="4233" marB="0" anchor="ctr"/>
                </a:tc>
                <a:tc>
                  <a:txBody>
                    <a:bodyPr/>
                    <a:lstStyle/>
                    <a:p>
                      <a:pPr algn="ct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14</a:t>
                      </a:r>
                    </a:p>
                  </a:txBody>
                  <a:tcPr marL="4233" marR="4233" marT="4233" marB="0" anchor="ctr"/>
                </a:tc>
                <a:extLst>
                  <a:ext uri="{0D108BD9-81ED-4DB2-BD59-A6C34878D82A}">
                    <a16:rowId xmlns:a16="http://schemas.microsoft.com/office/drawing/2014/main" val="2870788970"/>
                  </a:ext>
                </a:extLst>
              </a:tr>
            </a:tbl>
          </a:graphicData>
        </a:graphic>
      </p:graphicFrame>
      <p:sp>
        <p:nvSpPr>
          <p:cNvPr id="8" name="吹き出し: 折線 7">
            <a:extLst>
              <a:ext uri="{FF2B5EF4-FFF2-40B4-BE49-F238E27FC236}">
                <a16:creationId xmlns:a16="http://schemas.microsoft.com/office/drawing/2014/main" id="{09C826E3-1C5D-48BA-94DE-BF0550485AC1}"/>
              </a:ext>
            </a:extLst>
          </p:cNvPr>
          <p:cNvSpPr/>
          <p:nvPr/>
        </p:nvSpPr>
        <p:spPr>
          <a:xfrm>
            <a:off x="6155215" y="403966"/>
            <a:ext cx="2798064" cy="515112"/>
          </a:xfrm>
          <a:prstGeom prst="borderCallout2">
            <a:avLst>
              <a:gd name="adj1" fmla="val 18750"/>
              <a:gd name="adj2" fmla="val -8333"/>
              <a:gd name="adj3" fmla="val 18750"/>
              <a:gd name="adj4" fmla="val -16667"/>
              <a:gd name="adj5" fmla="val 327293"/>
              <a:gd name="adj6" fmla="val -12575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100" dirty="0">
                <a:solidFill>
                  <a:srgbClr val="FF0000"/>
                </a:solidFill>
              </a:rPr>
              <a:t>・</a:t>
            </a:r>
            <a:r>
              <a:rPr lang="en-US" altLang="ja-JP" sz="1100" dirty="0">
                <a:solidFill>
                  <a:srgbClr val="FF0000"/>
                </a:solidFill>
              </a:rPr>
              <a:t>iOS</a:t>
            </a:r>
            <a:r>
              <a:rPr lang="ja-JP" altLang="en-US" sz="1100" dirty="0">
                <a:solidFill>
                  <a:srgbClr val="FF0000"/>
                </a:solidFill>
              </a:rPr>
              <a:t>の端末が</a:t>
            </a:r>
            <a:r>
              <a:rPr lang="en-US" altLang="ja-JP" sz="1100" dirty="0" err="1">
                <a:solidFill>
                  <a:srgbClr val="FF0000"/>
                </a:solidFill>
              </a:rPr>
              <a:t>Ita</a:t>
            </a:r>
            <a:r>
              <a:rPr lang="ja-JP" altLang="en-US" sz="1100" dirty="0">
                <a:solidFill>
                  <a:srgbClr val="FF0000"/>
                </a:solidFill>
              </a:rPr>
              <a:t>計画書と異なるようなのですが、何か意図はありますか？</a:t>
            </a:r>
            <a:endParaRPr lang="en-US" altLang="ja-JP" sz="1100" dirty="0">
              <a:solidFill>
                <a:srgbClr val="FF0000"/>
              </a:solidFill>
            </a:endParaRPr>
          </a:p>
        </p:txBody>
      </p:sp>
    </p:spTree>
    <p:extLst>
      <p:ext uri="{BB962C8B-B14F-4D97-AF65-F5344CB8AC3E}">
        <p14:creationId xmlns:p14="http://schemas.microsoft.com/office/powerpoint/2010/main" val="2922418017"/>
      </p:ext>
    </p:extLst>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表紙標準">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2833</Words>
  <Application>Microsoft Office PowerPoint</Application>
  <PresentationFormat>ワイド画面</PresentationFormat>
  <Paragraphs>593</Paragraphs>
  <Slides>21</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21</vt:i4>
      </vt:variant>
    </vt:vector>
  </HeadingPairs>
  <TitlesOfParts>
    <vt:vector size="30" baseType="lpstr">
      <vt:lpstr>Meiryo UI</vt:lpstr>
      <vt:lpstr>メイリオ</vt:lpstr>
      <vt:lpstr>メイリオ</vt:lpstr>
      <vt:lpstr>游ゴシック</vt:lpstr>
      <vt:lpstr>游ゴシック</vt:lpstr>
      <vt:lpstr>Arial</vt:lpstr>
      <vt:lpstr>Wingdings</vt:lpstr>
      <vt:lpstr>表紙標準</vt:lpstr>
      <vt:lpstr>表紙標準</vt:lpstr>
      <vt:lpstr>IT計画</vt:lpstr>
      <vt:lpstr>更新履歴</vt:lpstr>
      <vt:lpstr>目次</vt:lpstr>
      <vt:lpstr>１.はじめに</vt:lpstr>
      <vt:lpstr>２.スケジュール</vt:lpstr>
      <vt:lpstr>２.スケジュール</vt:lpstr>
      <vt:lpstr>３.テスト対象　</vt:lpstr>
      <vt:lpstr>４.テスト環境</vt:lpstr>
      <vt:lpstr>４.テスト環境</vt:lpstr>
      <vt:lpstr>４.テスト環境</vt:lpstr>
      <vt:lpstr>PowerPoint プレゼンテーション</vt:lpstr>
      <vt:lpstr>６.テスト方法</vt:lpstr>
      <vt:lpstr>７.各工程別開始/終了基準</vt:lpstr>
      <vt:lpstr>８.体制</vt:lpstr>
      <vt:lpstr>PowerPoint プレゼンテーション</vt:lpstr>
      <vt:lpstr>８.体制</vt:lpstr>
      <vt:lpstr>９.運営方針</vt:lpstr>
      <vt:lpstr>９.運営方針</vt:lpstr>
      <vt:lpstr>10.コミュニケーション</vt:lpstr>
      <vt:lpstr>10.コミュニケーション</vt:lpstr>
      <vt:lpstr>11.成果物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lastModifiedBy>渡邉 佑亮</cp:lastModifiedBy>
  <cp:revision>201</cp:revision>
  <dcterms:created xsi:type="dcterms:W3CDTF">2020-09-22T09:24:18Z</dcterms:created>
  <dcterms:modified xsi:type="dcterms:W3CDTF">2020-12-22T07:07:34Z</dcterms:modified>
</cp:coreProperties>
</file>