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 id="2147483654"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embeddedFontLst>
    <p:embeddedFont>
      <p:font typeface="Meiryo" panose="020B0604030504040204" pitchFamily="34" charset="-128"/>
      <p:regular r:id="rId25"/>
      <p:bold r:id="rId26"/>
      <p:italic r:id="rId27"/>
      <p:boldItalic r:id="rId28"/>
    </p:embeddedFont>
    <p:embeddedFont>
      <p:font typeface="Meiryo" panose="020B0604030504040204" pitchFamily="34" charset="-128"/>
      <p:regular r:id="rId25"/>
      <p:bold r:id="rId26"/>
      <p:italic r:id="rId27"/>
      <p:boldItalic r:id="rId28"/>
    </p:embeddedFont>
    <p:embeddedFont>
      <p:font typeface="Helvetica Neue" panose="02000503000000020004"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Lk+MY+EXp5l5OD39vReaB+5G9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26F50A-D15E-44EE-B60B-A74AA5BC160B}">
  <a:tblStyle styleId="{8326F50A-D15E-44EE-B60B-A74AA5BC160B}" styleName="Table_0">
    <a:wholeTbl>
      <a:tcTxStyle b="off" i="off">
        <a:font>
          <a:latin typeface="メイリオ"/>
          <a:ea typeface="メイリオ"/>
          <a:cs typeface="メイリオ"/>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AEA"/>
          </a:solidFill>
        </a:fill>
      </a:tcStyle>
    </a:wholeTbl>
    <a:band1H>
      <a:tcTxStyle/>
      <a:tcStyle>
        <a:tcBdr/>
        <a:fill>
          <a:solidFill>
            <a:srgbClr val="FFD2D2"/>
          </a:solidFill>
        </a:fill>
      </a:tcStyle>
    </a:band1H>
    <a:band2H>
      <a:tcTxStyle/>
      <a:tcStyle>
        <a:tcBdr/>
      </a:tcStyle>
    </a:band2H>
    <a:band1V>
      <a:tcTxStyle/>
      <a:tcStyle>
        <a:tcBdr/>
        <a:fill>
          <a:solidFill>
            <a:srgbClr val="FFD2D2"/>
          </a:solidFill>
        </a:fill>
      </a:tcStyle>
    </a:band1V>
    <a:band2V>
      <a:tcTxStyle/>
      <a:tcStyle>
        <a:tcBdr/>
      </a:tcStyle>
    </a:band2V>
    <a:lastCol>
      <a:tcTxStyle b="on" i="off">
        <a:font>
          <a:latin typeface="メイリオ"/>
          <a:ea typeface="メイリオ"/>
          <a:cs typeface="メイリオ"/>
        </a:font>
        <a:schemeClr val="lt1"/>
      </a:tcTxStyle>
      <a:tcStyle>
        <a:tcBdr/>
        <a:fill>
          <a:solidFill>
            <a:schemeClr val="accent1"/>
          </a:solidFill>
        </a:fill>
      </a:tcStyle>
    </a:lastCol>
    <a:firstCol>
      <a:tcTxStyle b="on" i="off">
        <a:font>
          <a:latin typeface="メイリオ"/>
          <a:ea typeface="メイリオ"/>
          <a:cs typeface="メイリオ"/>
        </a:font>
        <a:schemeClr val="lt1"/>
      </a:tcTxStyle>
      <a:tcStyle>
        <a:tcBdr/>
        <a:fill>
          <a:solidFill>
            <a:schemeClr val="accent1"/>
          </a:solidFill>
        </a:fill>
      </a:tcStyle>
    </a:firstCol>
    <a:lastRow>
      <a:tcTxStyle b="on" i="off">
        <a:font>
          <a:latin typeface="メイリオ"/>
          <a:ea typeface="メイリオ"/>
          <a:cs typeface="メイリオ"/>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メイリオ"/>
          <a:ea typeface="メイリオ"/>
          <a:cs typeface="メイリオ"/>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10</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12</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19</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5</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6</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7</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p:cSld name="タイトル スライド">
    <p:spTree>
      <p:nvGrpSpPr>
        <p:cNvPr id="1" name="Shape 10"/>
        <p:cNvGrpSpPr/>
        <p:nvPr/>
      </p:nvGrpSpPr>
      <p:grpSpPr>
        <a:xfrm>
          <a:off x="0" y="0"/>
          <a:ext cx="0" cy="0"/>
          <a:chOff x="0" y="0"/>
          <a:chExt cx="0" cy="0"/>
        </a:xfrm>
      </p:grpSpPr>
      <p:sp>
        <p:nvSpPr>
          <p:cNvPr id="11" name="Google Shape;11;p23"/>
          <p:cNvSpPr/>
          <p:nvPr/>
        </p:nvSpPr>
        <p:spPr>
          <a:xfrm>
            <a:off x="5568951" y="3391421"/>
            <a:ext cx="6288616" cy="36000"/>
          </a:xfrm>
          <a:prstGeom prst="rect">
            <a:avLst/>
          </a:prstGeom>
          <a:solidFill>
            <a:srgbClr val="33DD0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Meiryo"/>
              <a:ea typeface="Meiryo"/>
              <a:cs typeface="Meiryo"/>
              <a:sym typeface="Meiryo"/>
            </a:endParaRPr>
          </a:p>
        </p:txBody>
      </p:sp>
      <p:pic>
        <p:nvPicPr>
          <p:cNvPr id="12" name="Google Shape;12;p23"/>
          <p:cNvPicPr preferRelativeResize="0"/>
          <p:nvPr/>
        </p:nvPicPr>
        <p:blipFill rotWithShape="1">
          <a:blip r:embed="rId2">
            <a:alphaModFix/>
          </a:blip>
          <a:srcRect/>
          <a:stretch/>
        </p:blipFill>
        <p:spPr>
          <a:xfrm>
            <a:off x="1069461" y="2078642"/>
            <a:ext cx="2947091" cy="2210318"/>
          </a:xfrm>
          <a:prstGeom prst="rect">
            <a:avLst/>
          </a:prstGeom>
          <a:noFill/>
          <a:ln>
            <a:noFill/>
          </a:ln>
        </p:spPr>
      </p:pic>
      <p:sp>
        <p:nvSpPr>
          <p:cNvPr id="13" name="Google Shape;13;p23"/>
          <p:cNvSpPr/>
          <p:nvPr/>
        </p:nvSpPr>
        <p:spPr>
          <a:xfrm>
            <a:off x="0" y="6812282"/>
            <a:ext cx="12192000" cy="45719"/>
          </a:xfrm>
          <a:prstGeom prst="rect">
            <a:avLst/>
          </a:prstGeom>
          <a:solidFill>
            <a:srgbClr val="33DD0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ユーザー設定レイアウト">
  <p:cSld name="ユーザー設定レイアウト">
    <p:spTree>
      <p:nvGrpSpPr>
        <p:cNvPr id="1" name="Shape 14"/>
        <p:cNvGrpSpPr/>
        <p:nvPr/>
      </p:nvGrpSpPr>
      <p:grpSpPr>
        <a:xfrm>
          <a:off x="0" y="0"/>
          <a:ext cx="0" cy="0"/>
          <a:chOff x="0" y="0"/>
          <a:chExt cx="0" cy="0"/>
        </a:xfrm>
      </p:grpSpPr>
      <p:sp>
        <p:nvSpPr>
          <p:cNvPr id="15" name="Google Shape;15;p24"/>
          <p:cNvSpPr txBox="1">
            <a:spLocks noGrp="1"/>
          </p:cNvSpPr>
          <p:nvPr>
            <p:ph type="title"/>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lvl1pPr marR="0" lvl="0" algn="l" rtl="0">
              <a:lnSpc>
                <a:spcPct val="90000"/>
              </a:lnSpc>
              <a:spcBef>
                <a:spcPts val="0"/>
              </a:spcBef>
              <a:spcAft>
                <a:spcPts val="0"/>
              </a:spcAft>
              <a:buClr>
                <a:schemeClr val="dk1"/>
              </a:buClr>
              <a:buSzPts val="3200"/>
              <a:buFont typeface="Meiryo"/>
              <a:buNone/>
              <a:defRPr sz="3200" b="0" i="0" u="none" strike="noStrike" cap="none">
                <a:solidFill>
                  <a:schemeClr val="dk1"/>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4"/>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dk1"/>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17" name="Google Shape;17;p24"/>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lvl1pPr marL="0" marR="0" lvl="0" indent="0" algn="ctr" rtl="0">
              <a:spcBef>
                <a:spcPts val="0"/>
              </a:spcBef>
              <a:buNone/>
              <a:defRPr sz="1000" b="0" i="0" u="none" strike="noStrike" cap="none">
                <a:solidFill>
                  <a:schemeClr val="lt1"/>
                </a:solidFill>
                <a:latin typeface="Meiryo"/>
                <a:ea typeface="Meiryo"/>
                <a:cs typeface="Meiryo"/>
                <a:sym typeface="Meiryo"/>
              </a:defRPr>
            </a:lvl1pPr>
            <a:lvl2pPr marL="0" marR="0" lvl="1" indent="0" algn="ctr" rtl="0">
              <a:spcBef>
                <a:spcPts val="0"/>
              </a:spcBef>
              <a:buNone/>
              <a:defRPr sz="1000" b="0" i="0" u="none" strike="noStrike" cap="none">
                <a:solidFill>
                  <a:schemeClr val="lt1"/>
                </a:solidFill>
                <a:latin typeface="Meiryo"/>
                <a:ea typeface="Meiryo"/>
                <a:cs typeface="Meiryo"/>
                <a:sym typeface="Meiryo"/>
              </a:defRPr>
            </a:lvl2pPr>
            <a:lvl3pPr marL="0" marR="0" lvl="2" indent="0" algn="ctr" rtl="0">
              <a:spcBef>
                <a:spcPts val="0"/>
              </a:spcBef>
              <a:buNone/>
              <a:defRPr sz="1000" b="0" i="0" u="none" strike="noStrike" cap="none">
                <a:solidFill>
                  <a:schemeClr val="lt1"/>
                </a:solidFill>
                <a:latin typeface="Meiryo"/>
                <a:ea typeface="Meiryo"/>
                <a:cs typeface="Meiryo"/>
                <a:sym typeface="Meiryo"/>
              </a:defRPr>
            </a:lvl3pPr>
            <a:lvl4pPr marL="0" marR="0" lvl="3" indent="0" algn="ctr" rtl="0">
              <a:spcBef>
                <a:spcPts val="0"/>
              </a:spcBef>
              <a:buNone/>
              <a:defRPr sz="1000" b="0" i="0" u="none" strike="noStrike" cap="none">
                <a:solidFill>
                  <a:schemeClr val="lt1"/>
                </a:solidFill>
                <a:latin typeface="Meiryo"/>
                <a:ea typeface="Meiryo"/>
                <a:cs typeface="Meiryo"/>
                <a:sym typeface="Meiryo"/>
              </a:defRPr>
            </a:lvl4pPr>
            <a:lvl5pPr marL="0" marR="0" lvl="4" indent="0" algn="ctr" rtl="0">
              <a:spcBef>
                <a:spcPts val="0"/>
              </a:spcBef>
              <a:buNone/>
              <a:defRPr sz="1000" b="0" i="0" u="none" strike="noStrike" cap="none">
                <a:solidFill>
                  <a:schemeClr val="lt1"/>
                </a:solidFill>
                <a:latin typeface="Meiryo"/>
                <a:ea typeface="Meiryo"/>
                <a:cs typeface="Meiryo"/>
                <a:sym typeface="Meiryo"/>
              </a:defRPr>
            </a:lvl5pPr>
            <a:lvl6pPr marL="0" marR="0" lvl="5" indent="0" algn="ctr" rtl="0">
              <a:spcBef>
                <a:spcPts val="0"/>
              </a:spcBef>
              <a:buNone/>
              <a:defRPr sz="1000" b="0" i="0" u="none" strike="noStrike" cap="none">
                <a:solidFill>
                  <a:schemeClr val="lt1"/>
                </a:solidFill>
                <a:latin typeface="Meiryo"/>
                <a:ea typeface="Meiryo"/>
                <a:cs typeface="Meiryo"/>
                <a:sym typeface="Meiryo"/>
              </a:defRPr>
            </a:lvl6pPr>
            <a:lvl7pPr marL="0" marR="0" lvl="6" indent="0" algn="ctr" rtl="0">
              <a:spcBef>
                <a:spcPts val="0"/>
              </a:spcBef>
              <a:buNone/>
              <a:defRPr sz="1000" b="0" i="0" u="none" strike="noStrike" cap="none">
                <a:solidFill>
                  <a:schemeClr val="lt1"/>
                </a:solidFill>
                <a:latin typeface="Meiryo"/>
                <a:ea typeface="Meiryo"/>
                <a:cs typeface="Meiryo"/>
                <a:sym typeface="Meiryo"/>
              </a:defRPr>
            </a:lvl7pPr>
            <a:lvl8pPr marL="0" marR="0" lvl="7" indent="0" algn="ctr" rtl="0">
              <a:spcBef>
                <a:spcPts val="0"/>
              </a:spcBef>
              <a:buNone/>
              <a:defRPr sz="1000" b="0" i="0" u="none" strike="noStrike" cap="none">
                <a:solidFill>
                  <a:schemeClr val="lt1"/>
                </a:solidFill>
                <a:latin typeface="Meiryo"/>
                <a:ea typeface="Meiryo"/>
                <a:cs typeface="Meiryo"/>
                <a:sym typeface="Meiryo"/>
              </a:defRPr>
            </a:lvl8pPr>
            <a:lvl9pPr marL="0" marR="0" lvl="8" indent="0" algn="ctr" rtl="0">
              <a:spcBef>
                <a:spcPts val="0"/>
              </a:spcBef>
              <a:buNone/>
              <a:defRPr sz="1000" b="0" i="0" u="none" strike="noStrike" cap="none">
                <a:solidFill>
                  <a:schemeClr val="lt1"/>
                </a:solidFill>
                <a:latin typeface="Meiryo"/>
                <a:ea typeface="Meiryo"/>
                <a:cs typeface="Meiryo"/>
                <a:sym typeface="Meiryo"/>
              </a:defRPr>
            </a:lvl9pPr>
          </a:lstStyle>
          <a:p>
            <a:pPr marL="0" lvl="0" indent="0" algn="ctr" rtl="0">
              <a:spcBef>
                <a:spcPts val="0"/>
              </a:spcBef>
              <a:spcAft>
                <a:spcPts val="0"/>
              </a:spcAft>
              <a:buNone/>
            </a:pPr>
            <a:fld id="{00000000-1234-1234-1234-123412341234}" type="slidenum">
              <a:rPr lang="ja-JP"/>
              <a:t>‹#›</a:t>
            </a:fld>
            <a:endParaRPr/>
          </a:p>
        </p:txBody>
      </p:sp>
      <p:grpSp>
        <p:nvGrpSpPr>
          <p:cNvPr id="18" name="Google Shape;18;p24"/>
          <p:cNvGrpSpPr/>
          <p:nvPr/>
        </p:nvGrpSpPr>
        <p:grpSpPr>
          <a:xfrm>
            <a:off x="356226" y="647316"/>
            <a:ext cx="11507751" cy="72000"/>
            <a:chOff x="405185" y="910291"/>
            <a:chExt cx="8495707" cy="72000"/>
          </a:xfrm>
        </p:grpSpPr>
        <p:sp>
          <p:nvSpPr>
            <p:cNvPr id="19" name="Google Shape;19;p24"/>
            <p:cNvSpPr/>
            <p:nvPr/>
          </p:nvSpPr>
          <p:spPr>
            <a:xfrm>
              <a:off x="405185" y="910291"/>
              <a:ext cx="2052000" cy="72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Meiryo"/>
                <a:ea typeface="Meiryo"/>
                <a:cs typeface="Meiryo"/>
                <a:sym typeface="Meiryo"/>
              </a:endParaRPr>
            </a:p>
          </p:txBody>
        </p:sp>
        <p:sp>
          <p:nvSpPr>
            <p:cNvPr id="20" name="Google Shape;20;p24"/>
            <p:cNvSpPr/>
            <p:nvPr/>
          </p:nvSpPr>
          <p:spPr>
            <a:xfrm>
              <a:off x="2457185" y="943298"/>
              <a:ext cx="6443707" cy="36000"/>
            </a:xfrm>
            <a:prstGeom prst="rect">
              <a:avLst/>
            </a:prstGeom>
            <a:solidFill>
              <a:srgbClr val="D2FFC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Meiryo"/>
                <a:ea typeface="Meiryo"/>
                <a:cs typeface="Meiryo"/>
                <a:sym typeface="Meiryo"/>
              </a:endParaRPr>
            </a:p>
          </p:txBody>
        </p:sp>
      </p:grpSp>
      <p:sp>
        <p:nvSpPr>
          <p:cNvPr id="21" name="Google Shape;21;p24"/>
          <p:cNvSpPr/>
          <p:nvPr/>
        </p:nvSpPr>
        <p:spPr>
          <a:xfrm>
            <a:off x="0" y="6812282"/>
            <a:ext cx="12192000" cy="45719"/>
          </a:xfrm>
          <a:prstGeom prst="rect">
            <a:avLst/>
          </a:prstGeom>
          <a:solidFill>
            <a:srgbClr val="33DD0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sp>
        <p:nvSpPr>
          <p:cNvPr id="22" name="Google Shape;22;p24"/>
          <p:cNvSpPr txBox="1">
            <a:spLocks noGrp="1"/>
          </p:cNvSpPr>
          <p:nvPr>
            <p:ph type="body" idx="1"/>
          </p:nvPr>
        </p:nvSpPr>
        <p:spPr>
          <a:xfrm>
            <a:off x="345223" y="781878"/>
            <a:ext cx="11523846" cy="568518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eiryo"/>
                <a:ea typeface="Meiryo"/>
                <a:cs typeface="Meiryo"/>
                <a:sym typeface="Meiry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eiryo"/>
                <a:ea typeface="Meiryo"/>
                <a:cs typeface="Meiryo"/>
                <a:sym typeface="Meiry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eiryo"/>
                <a:ea typeface="Meiryo"/>
                <a:cs typeface="Meiryo"/>
                <a:sym typeface="Meiry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ユーザー設定レイアウト">
  <p:cSld name="1_ユーザー設定レイアウト">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lvl1pPr marR="0" lvl="0" algn="l" rtl="0">
              <a:lnSpc>
                <a:spcPct val="90000"/>
              </a:lnSpc>
              <a:spcBef>
                <a:spcPts val="0"/>
              </a:spcBef>
              <a:spcAft>
                <a:spcPts val="0"/>
              </a:spcAft>
              <a:buClr>
                <a:schemeClr val="dk1"/>
              </a:buClr>
              <a:buSzPts val="3200"/>
              <a:buFont typeface="Meiryo"/>
              <a:buNone/>
              <a:defRPr sz="3200" b="0" i="0" u="none" strike="noStrike" cap="none">
                <a:solidFill>
                  <a:schemeClr val="dk1"/>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25"/>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a:solidFill>
                  <a:schemeClr val="dk1"/>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26" name="Google Shape;26;p25"/>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Meiryo"/>
                <a:ea typeface="Meiryo"/>
                <a:cs typeface="Meiryo"/>
                <a:sym typeface="Meiryo"/>
              </a:defRPr>
            </a:lvl1pPr>
            <a:lvl2pPr marL="0" marR="0" lvl="1" indent="0" algn="ctr" rtl="0">
              <a:spcBef>
                <a:spcPts val="0"/>
              </a:spcBef>
              <a:buNone/>
              <a:defRPr sz="1000">
                <a:solidFill>
                  <a:schemeClr val="lt1"/>
                </a:solidFill>
                <a:latin typeface="Meiryo"/>
                <a:ea typeface="Meiryo"/>
                <a:cs typeface="Meiryo"/>
                <a:sym typeface="Meiryo"/>
              </a:defRPr>
            </a:lvl2pPr>
            <a:lvl3pPr marL="0" marR="0" lvl="2" indent="0" algn="ctr" rtl="0">
              <a:spcBef>
                <a:spcPts val="0"/>
              </a:spcBef>
              <a:buNone/>
              <a:defRPr sz="1000">
                <a:solidFill>
                  <a:schemeClr val="lt1"/>
                </a:solidFill>
                <a:latin typeface="Meiryo"/>
                <a:ea typeface="Meiryo"/>
                <a:cs typeface="Meiryo"/>
                <a:sym typeface="Meiryo"/>
              </a:defRPr>
            </a:lvl3pPr>
            <a:lvl4pPr marL="0" marR="0" lvl="3" indent="0" algn="ctr" rtl="0">
              <a:spcBef>
                <a:spcPts val="0"/>
              </a:spcBef>
              <a:buNone/>
              <a:defRPr sz="1000">
                <a:solidFill>
                  <a:schemeClr val="lt1"/>
                </a:solidFill>
                <a:latin typeface="Meiryo"/>
                <a:ea typeface="Meiryo"/>
                <a:cs typeface="Meiryo"/>
                <a:sym typeface="Meiryo"/>
              </a:defRPr>
            </a:lvl4pPr>
            <a:lvl5pPr marL="0" marR="0" lvl="4" indent="0" algn="ctr" rtl="0">
              <a:spcBef>
                <a:spcPts val="0"/>
              </a:spcBef>
              <a:buNone/>
              <a:defRPr sz="1000">
                <a:solidFill>
                  <a:schemeClr val="lt1"/>
                </a:solidFill>
                <a:latin typeface="Meiryo"/>
                <a:ea typeface="Meiryo"/>
                <a:cs typeface="Meiryo"/>
                <a:sym typeface="Meiryo"/>
              </a:defRPr>
            </a:lvl5pPr>
            <a:lvl6pPr marL="0" marR="0" lvl="5" indent="0" algn="ctr" rtl="0">
              <a:spcBef>
                <a:spcPts val="0"/>
              </a:spcBef>
              <a:buNone/>
              <a:defRPr sz="1000">
                <a:solidFill>
                  <a:schemeClr val="lt1"/>
                </a:solidFill>
                <a:latin typeface="Meiryo"/>
                <a:ea typeface="Meiryo"/>
                <a:cs typeface="Meiryo"/>
                <a:sym typeface="Meiryo"/>
              </a:defRPr>
            </a:lvl6pPr>
            <a:lvl7pPr marL="0" marR="0" lvl="6" indent="0" algn="ctr" rtl="0">
              <a:spcBef>
                <a:spcPts val="0"/>
              </a:spcBef>
              <a:buNone/>
              <a:defRPr sz="1000">
                <a:solidFill>
                  <a:schemeClr val="lt1"/>
                </a:solidFill>
                <a:latin typeface="Meiryo"/>
                <a:ea typeface="Meiryo"/>
                <a:cs typeface="Meiryo"/>
                <a:sym typeface="Meiryo"/>
              </a:defRPr>
            </a:lvl7pPr>
            <a:lvl8pPr marL="0" marR="0" lvl="7" indent="0" algn="ctr" rtl="0">
              <a:spcBef>
                <a:spcPts val="0"/>
              </a:spcBef>
              <a:buNone/>
              <a:defRPr sz="1000">
                <a:solidFill>
                  <a:schemeClr val="lt1"/>
                </a:solidFill>
                <a:latin typeface="Meiryo"/>
                <a:ea typeface="Meiryo"/>
                <a:cs typeface="Meiryo"/>
                <a:sym typeface="Meiryo"/>
              </a:defRPr>
            </a:lvl8pPr>
            <a:lvl9pPr marL="0" marR="0" lvl="8" indent="0" algn="ctr" rtl="0">
              <a:spcBef>
                <a:spcPts val="0"/>
              </a:spcBef>
              <a:buNone/>
              <a:defRPr sz="1000">
                <a:solidFill>
                  <a:schemeClr val="lt1"/>
                </a:solidFill>
                <a:latin typeface="Meiryo"/>
                <a:ea typeface="Meiryo"/>
                <a:cs typeface="Meiryo"/>
                <a:sym typeface="Meiryo"/>
              </a:defRPr>
            </a:lvl9pPr>
          </a:lstStyle>
          <a:p>
            <a:pPr marL="0" lvl="0" indent="0" algn="ctr" rtl="0">
              <a:spcBef>
                <a:spcPts val="0"/>
              </a:spcBef>
              <a:spcAft>
                <a:spcPts val="0"/>
              </a:spcAft>
              <a:buNone/>
            </a:pPr>
            <a:fld id="{00000000-1234-1234-1234-123412341234}" type="slidenum">
              <a:rPr lang="ja-JP"/>
              <a:t>‹#›</a:t>
            </a:fld>
            <a:endParaRPr/>
          </a:p>
        </p:txBody>
      </p:sp>
      <p:grpSp>
        <p:nvGrpSpPr>
          <p:cNvPr id="27" name="Google Shape;27;p25"/>
          <p:cNvGrpSpPr/>
          <p:nvPr/>
        </p:nvGrpSpPr>
        <p:grpSpPr>
          <a:xfrm>
            <a:off x="356226" y="647316"/>
            <a:ext cx="11507751" cy="72000"/>
            <a:chOff x="405185" y="910291"/>
            <a:chExt cx="8495707" cy="72000"/>
          </a:xfrm>
        </p:grpSpPr>
        <p:sp>
          <p:nvSpPr>
            <p:cNvPr id="28" name="Google Shape;28;p25"/>
            <p:cNvSpPr/>
            <p:nvPr/>
          </p:nvSpPr>
          <p:spPr>
            <a:xfrm>
              <a:off x="405185" y="910291"/>
              <a:ext cx="2052000" cy="72000"/>
            </a:xfrm>
            <a:prstGeom prst="rect">
              <a:avLst/>
            </a:prstGeom>
            <a:solidFill>
              <a:srgbClr val="33DD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eiryo"/>
                <a:ea typeface="Meiryo"/>
                <a:cs typeface="Meiryo"/>
                <a:sym typeface="Meiryo"/>
              </a:endParaRPr>
            </a:p>
          </p:txBody>
        </p:sp>
        <p:sp>
          <p:nvSpPr>
            <p:cNvPr id="29" name="Google Shape;29;p25"/>
            <p:cNvSpPr/>
            <p:nvPr/>
          </p:nvSpPr>
          <p:spPr>
            <a:xfrm>
              <a:off x="2457185" y="943298"/>
              <a:ext cx="6443707" cy="36000"/>
            </a:xfrm>
            <a:prstGeom prst="rect">
              <a:avLst/>
            </a:prstGeom>
            <a:solidFill>
              <a:srgbClr val="D3FFC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eiryo"/>
                <a:ea typeface="Meiryo"/>
                <a:cs typeface="Meiryo"/>
                <a:sym typeface="Meiryo"/>
              </a:endParaRPr>
            </a:p>
          </p:txBody>
        </p:sp>
      </p:grpSp>
      <p:sp>
        <p:nvSpPr>
          <p:cNvPr id="30" name="Google Shape;30;p25"/>
          <p:cNvSpPr/>
          <p:nvPr/>
        </p:nvSpPr>
        <p:spPr>
          <a:xfrm>
            <a:off x="0" y="6812282"/>
            <a:ext cx="12192000" cy="45719"/>
          </a:xfrm>
          <a:prstGeom prst="rect">
            <a:avLst/>
          </a:prstGeom>
          <a:solidFill>
            <a:srgbClr val="33DD0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31" name="Google Shape;31;p25"/>
          <p:cNvSpPr txBox="1">
            <a:spLocks noGrp="1"/>
          </p:cNvSpPr>
          <p:nvPr>
            <p:ph type="body" idx="1"/>
          </p:nvPr>
        </p:nvSpPr>
        <p:spPr>
          <a:xfrm>
            <a:off x="345223" y="781878"/>
            <a:ext cx="11523846" cy="568518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eiryo"/>
                <a:ea typeface="Meiryo"/>
                <a:cs typeface="Meiryo"/>
                <a:sym typeface="Meiry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eiryo"/>
                <a:ea typeface="Meiryo"/>
                <a:cs typeface="Meiryo"/>
                <a:sym typeface="Meiry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eiryo"/>
                <a:ea typeface="Meiryo"/>
                <a:cs typeface="Meiryo"/>
                <a:sym typeface="Meiry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タイトル スライド">
  <p:cSld name="1_タイトル スライド">
    <p:spTree>
      <p:nvGrpSpPr>
        <p:cNvPr id="1" name="Shape 32"/>
        <p:cNvGrpSpPr/>
        <p:nvPr/>
      </p:nvGrpSpPr>
      <p:grpSpPr>
        <a:xfrm>
          <a:off x="0" y="0"/>
          <a:ext cx="0" cy="0"/>
          <a:chOff x="0" y="0"/>
          <a:chExt cx="0" cy="0"/>
        </a:xfrm>
      </p:grpSpPr>
      <p:sp>
        <p:nvSpPr>
          <p:cNvPr id="33" name="Google Shape;33;p26"/>
          <p:cNvSpPr/>
          <p:nvPr/>
        </p:nvSpPr>
        <p:spPr>
          <a:xfrm>
            <a:off x="5568951" y="3391421"/>
            <a:ext cx="6288616" cy="36000"/>
          </a:xfrm>
          <a:prstGeom prst="rect">
            <a:avLst/>
          </a:prstGeom>
          <a:solidFill>
            <a:srgbClr val="33DD0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eiryo"/>
              <a:ea typeface="Meiryo"/>
              <a:cs typeface="Meiryo"/>
              <a:sym typeface="Meiryo"/>
            </a:endParaRPr>
          </a:p>
        </p:txBody>
      </p:sp>
      <p:pic>
        <p:nvPicPr>
          <p:cNvPr id="34" name="Google Shape;34;p26"/>
          <p:cNvPicPr preferRelativeResize="0"/>
          <p:nvPr/>
        </p:nvPicPr>
        <p:blipFill rotWithShape="1">
          <a:blip r:embed="rId2">
            <a:alphaModFix/>
          </a:blip>
          <a:srcRect/>
          <a:stretch/>
        </p:blipFill>
        <p:spPr>
          <a:xfrm>
            <a:off x="1069461" y="2078642"/>
            <a:ext cx="2947091" cy="2210318"/>
          </a:xfrm>
          <a:prstGeom prst="rect">
            <a:avLst/>
          </a:prstGeom>
          <a:noFill/>
          <a:ln>
            <a:noFill/>
          </a:ln>
        </p:spPr>
      </p:pic>
      <p:sp>
        <p:nvSpPr>
          <p:cNvPr id="35" name="Google Shape;35;p26"/>
          <p:cNvSpPr/>
          <p:nvPr/>
        </p:nvSpPr>
        <p:spPr>
          <a:xfrm>
            <a:off x="0" y="6812282"/>
            <a:ext cx="12192000" cy="45719"/>
          </a:xfrm>
          <a:prstGeom prst="rect">
            <a:avLst/>
          </a:prstGeom>
          <a:solidFill>
            <a:srgbClr val="33DD0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ユーザー設定レイアウト">
  <p:cSld name="2_ユーザー設定レイアウト">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lvl1pPr marR="0" lvl="0" algn="l" rtl="0">
              <a:lnSpc>
                <a:spcPct val="90000"/>
              </a:lnSpc>
              <a:spcBef>
                <a:spcPts val="0"/>
              </a:spcBef>
              <a:spcAft>
                <a:spcPts val="0"/>
              </a:spcAft>
              <a:buClr>
                <a:schemeClr val="dk1"/>
              </a:buClr>
              <a:buSzPts val="3200"/>
              <a:buFont typeface="Meiryo"/>
              <a:buNone/>
              <a:defRPr sz="3200" b="0" i="0" u="none" strike="noStrike" cap="none">
                <a:solidFill>
                  <a:schemeClr val="dk1"/>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27"/>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a:solidFill>
                  <a:schemeClr val="dk1"/>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39" name="Google Shape;39;p27"/>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Meiryo"/>
                <a:ea typeface="Meiryo"/>
                <a:cs typeface="Meiryo"/>
                <a:sym typeface="Meiryo"/>
              </a:defRPr>
            </a:lvl1pPr>
            <a:lvl2pPr marL="0" marR="0" lvl="1" indent="0" algn="ctr" rtl="0">
              <a:spcBef>
                <a:spcPts val="0"/>
              </a:spcBef>
              <a:buNone/>
              <a:defRPr sz="1000">
                <a:solidFill>
                  <a:schemeClr val="lt1"/>
                </a:solidFill>
                <a:latin typeface="Meiryo"/>
                <a:ea typeface="Meiryo"/>
                <a:cs typeface="Meiryo"/>
                <a:sym typeface="Meiryo"/>
              </a:defRPr>
            </a:lvl2pPr>
            <a:lvl3pPr marL="0" marR="0" lvl="2" indent="0" algn="ctr" rtl="0">
              <a:spcBef>
                <a:spcPts val="0"/>
              </a:spcBef>
              <a:buNone/>
              <a:defRPr sz="1000">
                <a:solidFill>
                  <a:schemeClr val="lt1"/>
                </a:solidFill>
                <a:latin typeface="Meiryo"/>
                <a:ea typeface="Meiryo"/>
                <a:cs typeface="Meiryo"/>
                <a:sym typeface="Meiryo"/>
              </a:defRPr>
            </a:lvl3pPr>
            <a:lvl4pPr marL="0" marR="0" lvl="3" indent="0" algn="ctr" rtl="0">
              <a:spcBef>
                <a:spcPts val="0"/>
              </a:spcBef>
              <a:buNone/>
              <a:defRPr sz="1000">
                <a:solidFill>
                  <a:schemeClr val="lt1"/>
                </a:solidFill>
                <a:latin typeface="Meiryo"/>
                <a:ea typeface="Meiryo"/>
                <a:cs typeface="Meiryo"/>
                <a:sym typeface="Meiryo"/>
              </a:defRPr>
            </a:lvl4pPr>
            <a:lvl5pPr marL="0" marR="0" lvl="4" indent="0" algn="ctr" rtl="0">
              <a:spcBef>
                <a:spcPts val="0"/>
              </a:spcBef>
              <a:buNone/>
              <a:defRPr sz="1000">
                <a:solidFill>
                  <a:schemeClr val="lt1"/>
                </a:solidFill>
                <a:latin typeface="Meiryo"/>
                <a:ea typeface="Meiryo"/>
                <a:cs typeface="Meiryo"/>
                <a:sym typeface="Meiryo"/>
              </a:defRPr>
            </a:lvl5pPr>
            <a:lvl6pPr marL="0" marR="0" lvl="5" indent="0" algn="ctr" rtl="0">
              <a:spcBef>
                <a:spcPts val="0"/>
              </a:spcBef>
              <a:buNone/>
              <a:defRPr sz="1000">
                <a:solidFill>
                  <a:schemeClr val="lt1"/>
                </a:solidFill>
                <a:latin typeface="Meiryo"/>
                <a:ea typeface="Meiryo"/>
                <a:cs typeface="Meiryo"/>
                <a:sym typeface="Meiryo"/>
              </a:defRPr>
            </a:lvl6pPr>
            <a:lvl7pPr marL="0" marR="0" lvl="6" indent="0" algn="ctr" rtl="0">
              <a:spcBef>
                <a:spcPts val="0"/>
              </a:spcBef>
              <a:buNone/>
              <a:defRPr sz="1000">
                <a:solidFill>
                  <a:schemeClr val="lt1"/>
                </a:solidFill>
                <a:latin typeface="Meiryo"/>
                <a:ea typeface="Meiryo"/>
                <a:cs typeface="Meiryo"/>
                <a:sym typeface="Meiryo"/>
              </a:defRPr>
            </a:lvl7pPr>
            <a:lvl8pPr marL="0" marR="0" lvl="7" indent="0" algn="ctr" rtl="0">
              <a:spcBef>
                <a:spcPts val="0"/>
              </a:spcBef>
              <a:buNone/>
              <a:defRPr sz="1000">
                <a:solidFill>
                  <a:schemeClr val="lt1"/>
                </a:solidFill>
                <a:latin typeface="Meiryo"/>
                <a:ea typeface="Meiryo"/>
                <a:cs typeface="Meiryo"/>
                <a:sym typeface="Meiryo"/>
              </a:defRPr>
            </a:lvl8pPr>
            <a:lvl9pPr marL="0" marR="0" lvl="8" indent="0" algn="ctr" rtl="0">
              <a:spcBef>
                <a:spcPts val="0"/>
              </a:spcBef>
              <a:buNone/>
              <a:defRPr sz="1000">
                <a:solidFill>
                  <a:schemeClr val="lt1"/>
                </a:solidFill>
                <a:latin typeface="Meiryo"/>
                <a:ea typeface="Meiryo"/>
                <a:cs typeface="Meiryo"/>
                <a:sym typeface="Meiryo"/>
              </a:defRPr>
            </a:lvl9pPr>
          </a:lstStyle>
          <a:p>
            <a:pPr marL="0" lvl="0" indent="0" algn="ctr" rtl="0">
              <a:spcBef>
                <a:spcPts val="0"/>
              </a:spcBef>
              <a:spcAft>
                <a:spcPts val="0"/>
              </a:spcAft>
              <a:buNone/>
            </a:pPr>
            <a:fld id="{00000000-1234-1234-1234-123412341234}" type="slidenum">
              <a:rPr lang="ja-JP"/>
              <a:t>‹#›</a:t>
            </a:fld>
            <a:endParaRPr/>
          </a:p>
        </p:txBody>
      </p:sp>
      <p:grpSp>
        <p:nvGrpSpPr>
          <p:cNvPr id="40" name="Google Shape;40;p27"/>
          <p:cNvGrpSpPr/>
          <p:nvPr/>
        </p:nvGrpSpPr>
        <p:grpSpPr>
          <a:xfrm>
            <a:off x="356226" y="647316"/>
            <a:ext cx="11507751" cy="72000"/>
            <a:chOff x="405185" y="910291"/>
            <a:chExt cx="8495707" cy="72000"/>
          </a:xfrm>
        </p:grpSpPr>
        <p:sp>
          <p:nvSpPr>
            <p:cNvPr id="41" name="Google Shape;41;p27"/>
            <p:cNvSpPr/>
            <p:nvPr/>
          </p:nvSpPr>
          <p:spPr>
            <a:xfrm>
              <a:off x="405185" y="910291"/>
              <a:ext cx="2052000" cy="72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eiryo"/>
                <a:ea typeface="Meiryo"/>
                <a:cs typeface="Meiryo"/>
                <a:sym typeface="Meiryo"/>
              </a:endParaRPr>
            </a:p>
          </p:txBody>
        </p:sp>
        <p:sp>
          <p:nvSpPr>
            <p:cNvPr id="42" name="Google Shape;42;p27"/>
            <p:cNvSpPr/>
            <p:nvPr/>
          </p:nvSpPr>
          <p:spPr>
            <a:xfrm>
              <a:off x="2457185" y="943298"/>
              <a:ext cx="6443707" cy="36000"/>
            </a:xfrm>
            <a:prstGeom prst="rect">
              <a:avLst/>
            </a:prstGeom>
            <a:solidFill>
              <a:srgbClr val="D2FFC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eiryo"/>
                <a:ea typeface="Meiryo"/>
                <a:cs typeface="Meiryo"/>
                <a:sym typeface="Meiryo"/>
              </a:endParaRPr>
            </a:p>
          </p:txBody>
        </p:sp>
      </p:grpSp>
      <p:sp>
        <p:nvSpPr>
          <p:cNvPr id="43" name="Google Shape;43;p27"/>
          <p:cNvSpPr/>
          <p:nvPr/>
        </p:nvSpPr>
        <p:spPr>
          <a:xfrm>
            <a:off x="0" y="6812282"/>
            <a:ext cx="12192000" cy="45719"/>
          </a:xfrm>
          <a:prstGeom prst="rect">
            <a:avLst/>
          </a:prstGeom>
          <a:solidFill>
            <a:srgbClr val="33DD0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44" name="Google Shape;44;p27"/>
          <p:cNvSpPr txBox="1">
            <a:spLocks noGrp="1"/>
          </p:cNvSpPr>
          <p:nvPr>
            <p:ph type="body" idx="1"/>
          </p:nvPr>
        </p:nvSpPr>
        <p:spPr>
          <a:xfrm>
            <a:off x="345223" y="781878"/>
            <a:ext cx="11523846" cy="568518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eiryo"/>
                <a:ea typeface="Meiryo"/>
                <a:cs typeface="Meiryo"/>
                <a:sym typeface="Meiry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eiryo"/>
                <a:ea typeface="Meiryo"/>
                <a:cs typeface="Meiryo"/>
                <a:sym typeface="Meiry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eiryo"/>
                <a:ea typeface="Meiryo"/>
                <a:cs typeface="Meiryo"/>
                <a:sym typeface="Meiry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 スライド">
  <p:cSld name="タイトル スライド">
    <p:spTree>
      <p:nvGrpSpPr>
        <p:cNvPr id="1" name="Shape 46"/>
        <p:cNvGrpSpPr/>
        <p:nvPr/>
      </p:nvGrpSpPr>
      <p:grpSpPr>
        <a:xfrm>
          <a:off x="0" y="0"/>
          <a:ext cx="0" cy="0"/>
          <a:chOff x="0" y="0"/>
          <a:chExt cx="0" cy="0"/>
        </a:xfrm>
      </p:grpSpPr>
      <p:sp>
        <p:nvSpPr>
          <p:cNvPr id="47" name="Google Shape;47;p29"/>
          <p:cNvSpPr/>
          <p:nvPr/>
        </p:nvSpPr>
        <p:spPr>
          <a:xfrm>
            <a:off x="5568951" y="3391421"/>
            <a:ext cx="6288616" cy="36000"/>
          </a:xfrm>
          <a:prstGeom prst="rect">
            <a:avLst/>
          </a:prstGeom>
          <a:solidFill>
            <a:srgbClr val="33DD0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eiryo"/>
              <a:ea typeface="Meiryo"/>
              <a:cs typeface="Meiryo"/>
              <a:sym typeface="Meiryo"/>
            </a:endParaRPr>
          </a:p>
        </p:txBody>
      </p:sp>
      <p:pic>
        <p:nvPicPr>
          <p:cNvPr id="48" name="Google Shape;48;p29"/>
          <p:cNvPicPr preferRelativeResize="0"/>
          <p:nvPr/>
        </p:nvPicPr>
        <p:blipFill rotWithShape="1">
          <a:blip r:embed="rId2">
            <a:alphaModFix/>
          </a:blip>
          <a:srcRect/>
          <a:stretch/>
        </p:blipFill>
        <p:spPr>
          <a:xfrm>
            <a:off x="1069461" y="2078642"/>
            <a:ext cx="2947091" cy="2210318"/>
          </a:xfrm>
          <a:prstGeom prst="rect">
            <a:avLst/>
          </a:prstGeom>
          <a:noFill/>
          <a:ln>
            <a:noFill/>
          </a:ln>
        </p:spPr>
      </p:pic>
      <p:sp>
        <p:nvSpPr>
          <p:cNvPr id="49" name="Google Shape;49;p29"/>
          <p:cNvSpPr/>
          <p:nvPr/>
        </p:nvSpPr>
        <p:spPr>
          <a:xfrm>
            <a:off x="0" y="6812282"/>
            <a:ext cx="12192000" cy="45719"/>
          </a:xfrm>
          <a:prstGeom prst="rect">
            <a:avLst/>
          </a:prstGeom>
          <a:solidFill>
            <a:srgbClr val="33DD0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ユーザー設定レイアウト">
  <p:cSld name="ユーザー設定レイアウト">
    <p:spTree>
      <p:nvGrpSpPr>
        <p:cNvPr id="1" name="Shape 50"/>
        <p:cNvGrpSpPr/>
        <p:nvPr/>
      </p:nvGrpSpPr>
      <p:grpSpPr>
        <a:xfrm>
          <a:off x="0" y="0"/>
          <a:ext cx="0" cy="0"/>
          <a:chOff x="0" y="0"/>
          <a:chExt cx="0" cy="0"/>
        </a:xfrm>
      </p:grpSpPr>
      <p:sp>
        <p:nvSpPr>
          <p:cNvPr id="51" name="Google Shape;51;p30"/>
          <p:cNvSpPr txBox="1">
            <a:spLocks noGrp="1"/>
          </p:cNvSpPr>
          <p:nvPr>
            <p:ph type="title"/>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lvl1pPr marR="0" lvl="0" algn="l" rtl="0">
              <a:lnSpc>
                <a:spcPct val="90000"/>
              </a:lnSpc>
              <a:spcBef>
                <a:spcPts val="0"/>
              </a:spcBef>
              <a:spcAft>
                <a:spcPts val="0"/>
              </a:spcAft>
              <a:buClr>
                <a:schemeClr val="dk1"/>
              </a:buClr>
              <a:buSzPts val="3200"/>
              <a:buFont typeface="Meiryo"/>
              <a:buNone/>
              <a:defRPr sz="3200" b="0" i="0" u="none" strike="noStrike" cap="none">
                <a:solidFill>
                  <a:schemeClr val="dk1"/>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30"/>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a:solidFill>
                  <a:schemeClr val="dk1"/>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53" name="Google Shape;53;p30"/>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Meiryo"/>
                <a:ea typeface="Meiryo"/>
                <a:cs typeface="Meiryo"/>
                <a:sym typeface="Meiryo"/>
              </a:defRPr>
            </a:lvl1pPr>
            <a:lvl2pPr marL="0" marR="0" lvl="1" indent="0" algn="ctr" rtl="0">
              <a:spcBef>
                <a:spcPts val="0"/>
              </a:spcBef>
              <a:buNone/>
              <a:defRPr sz="1000">
                <a:solidFill>
                  <a:schemeClr val="lt1"/>
                </a:solidFill>
                <a:latin typeface="Meiryo"/>
                <a:ea typeface="Meiryo"/>
                <a:cs typeface="Meiryo"/>
                <a:sym typeface="Meiryo"/>
              </a:defRPr>
            </a:lvl2pPr>
            <a:lvl3pPr marL="0" marR="0" lvl="2" indent="0" algn="ctr" rtl="0">
              <a:spcBef>
                <a:spcPts val="0"/>
              </a:spcBef>
              <a:buNone/>
              <a:defRPr sz="1000">
                <a:solidFill>
                  <a:schemeClr val="lt1"/>
                </a:solidFill>
                <a:latin typeface="Meiryo"/>
                <a:ea typeface="Meiryo"/>
                <a:cs typeface="Meiryo"/>
                <a:sym typeface="Meiryo"/>
              </a:defRPr>
            </a:lvl3pPr>
            <a:lvl4pPr marL="0" marR="0" lvl="3" indent="0" algn="ctr" rtl="0">
              <a:spcBef>
                <a:spcPts val="0"/>
              </a:spcBef>
              <a:buNone/>
              <a:defRPr sz="1000">
                <a:solidFill>
                  <a:schemeClr val="lt1"/>
                </a:solidFill>
                <a:latin typeface="Meiryo"/>
                <a:ea typeface="Meiryo"/>
                <a:cs typeface="Meiryo"/>
                <a:sym typeface="Meiryo"/>
              </a:defRPr>
            </a:lvl4pPr>
            <a:lvl5pPr marL="0" marR="0" lvl="4" indent="0" algn="ctr" rtl="0">
              <a:spcBef>
                <a:spcPts val="0"/>
              </a:spcBef>
              <a:buNone/>
              <a:defRPr sz="1000">
                <a:solidFill>
                  <a:schemeClr val="lt1"/>
                </a:solidFill>
                <a:latin typeface="Meiryo"/>
                <a:ea typeface="Meiryo"/>
                <a:cs typeface="Meiryo"/>
                <a:sym typeface="Meiryo"/>
              </a:defRPr>
            </a:lvl5pPr>
            <a:lvl6pPr marL="0" marR="0" lvl="5" indent="0" algn="ctr" rtl="0">
              <a:spcBef>
                <a:spcPts val="0"/>
              </a:spcBef>
              <a:buNone/>
              <a:defRPr sz="1000">
                <a:solidFill>
                  <a:schemeClr val="lt1"/>
                </a:solidFill>
                <a:latin typeface="Meiryo"/>
                <a:ea typeface="Meiryo"/>
                <a:cs typeface="Meiryo"/>
                <a:sym typeface="Meiryo"/>
              </a:defRPr>
            </a:lvl6pPr>
            <a:lvl7pPr marL="0" marR="0" lvl="6" indent="0" algn="ctr" rtl="0">
              <a:spcBef>
                <a:spcPts val="0"/>
              </a:spcBef>
              <a:buNone/>
              <a:defRPr sz="1000">
                <a:solidFill>
                  <a:schemeClr val="lt1"/>
                </a:solidFill>
                <a:latin typeface="Meiryo"/>
                <a:ea typeface="Meiryo"/>
                <a:cs typeface="Meiryo"/>
                <a:sym typeface="Meiryo"/>
              </a:defRPr>
            </a:lvl7pPr>
            <a:lvl8pPr marL="0" marR="0" lvl="7" indent="0" algn="ctr" rtl="0">
              <a:spcBef>
                <a:spcPts val="0"/>
              </a:spcBef>
              <a:buNone/>
              <a:defRPr sz="1000">
                <a:solidFill>
                  <a:schemeClr val="lt1"/>
                </a:solidFill>
                <a:latin typeface="Meiryo"/>
                <a:ea typeface="Meiryo"/>
                <a:cs typeface="Meiryo"/>
                <a:sym typeface="Meiryo"/>
              </a:defRPr>
            </a:lvl8pPr>
            <a:lvl9pPr marL="0" marR="0" lvl="8" indent="0" algn="ctr" rtl="0">
              <a:spcBef>
                <a:spcPts val="0"/>
              </a:spcBef>
              <a:buNone/>
              <a:defRPr sz="1000">
                <a:solidFill>
                  <a:schemeClr val="lt1"/>
                </a:solidFill>
                <a:latin typeface="Meiryo"/>
                <a:ea typeface="Meiryo"/>
                <a:cs typeface="Meiryo"/>
                <a:sym typeface="Meiryo"/>
              </a:defRPr>
            </a:lvl9pPr>
          </a:lstStyle>
          <a:p>
            <a:pPr marL="0" lvl="0" indent="0" algn="ctr" rtl="0">
              <a:spcBef>
                <a:spcPts val="0"/>
              </a:spcBef>
              <a:spcAft>
                <a:spcPts val="0"/>
              </a:spcAft>
              <a:buNone/>
            </a:pPr>
            <a:fld id="{00000000-1234-1234-1234-123412341234}" type="slidenum">
              <a:rPr lang="ja-JP"/>
              <a:t>‹#›</a:t>
            </a:fld>
            <a:endParaRPr/>
          </a:p>
        </p:txBody>
      </p:sp>
      <p:grpSp>
        <p:nvGrpSpPr>
          <p:cNvPr id="54" name="Google Shape;54;p30"/>
          <p:cNvGrpSpPr/>
          <p:nvPr/>
        </p:nvGrpSpPr>
        <p:grpSpPr>
          <a:xfrm>
            <a:off x="356226" y="647316"/>
            <a:ext cx="11507751" cy="72000"/>
            <a:chOff x="405185" y="910291"/>
            <a:chExt cx="8495707" cy="72000"/>
          </a:xfrm>
        </p:grpSpPr>
        <p:sp>
          <p:nvSpPr>
            <p:cNvPr id="55" name="Google Shape;55;p30"/>
            <p:cNvSpPr/>
            <p:nvPr/>
          </p:nvSpPr>
          <p:spPr>
            <a:xfrm>
              <a:off x="405185" y="910291"/>
              <a:ext cx="2052000" cy="72000"/>
            </a:xfrm>
            <a:prstGeom prst="rect">
              <a:avLst/>
            </a:prstGeom>
            <a:solidFill>
              <a:srgbClr val="33DD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eiryo"/>
                <a:ea typeface="Meiryo"/>
                <a:cs typeface="Meiryo"/>
                <a:sym typeface="Meiryo"/>
              </a:endParaRPr>
            </a:p>
          </p:txBody>
        </p:sp>
        <p:sp>
          <p:nvSpPr>
            <p:cNvPr id="56" name="Google Shape;56;p30"/>
            <p:cNvSpPr/>
            <p:nvPr/>
          </p:nvSpPr>
          <p:spPr>
            <a:xfrm>
              <a:off x="2457185" y="943298"/>
              <a:ext cx="6443707" cy="36000"/>
            </a:xfrm>
            <a:prstGeom prst="rect">
              <a:avLst/>
            </a:prstGeom>
            <a:solidFill>
              <a:srgbClr val="D3FFC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eiryo"/>
                <a:ea typeface="Meiryo"/>
                <a:cs typeface="Meiryo"/>
                <a:sym typeface="Meiryo"/>
              </a:endParaRPr>
            </a:p>
          </p:txBody>
        </p:sp>
      </p:grpSp>
      <p:sp>
        <p:nvSpPr>
          <p:cNvPr id="57" name="Google Shape;57;p30"/>
          <p:cNvSpPr/>
          <p:nvPr/>
        </p:nvSpPr>
        <p:spPr>
          <a:xfrm>
            <a:off x="0" y="6812282"/>
            <a:ext cx="12192000" cy="45719"/>
          </a:xfrm>
          <a:prstGeom prst="rect">
            <a:avLst/>
          </a:prstGeom>
          <a:solidFill>
            <a:srgbClr val="33DD0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58" name="Google Shape;58;p30"/>
          <p:cNvSpPr txBox="1">
            <a:spLocks noGrp="1"/>
          </p:cNvSpPr>
          <p:nvPr>
            <p:ph type="body" idx="1"/>
          </p:nvPr>
        </p:nvSpPr>
        <p:spPr>
          <a:xfrm>
            <a:off x="345223" y="781878"/>
            <a:ext cx="11523846" cy="568518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eiryo"/>
                <a:ea typeface="Meiryo"/>
                <a:cs typeface="Meiryo"/>
                <a:sym typeface="Meiry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eiryo"/>
                <a:ea typeface="Meiryo"/>
                <a:cs typeface="Meiryo"/>
                <a:sym typeface="Meiry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eiryo"/>
                <a:ea typeface="Meiryo"/>
                <a:cs typeface="Meiryo"/>
                <a:sym typeface="Meiry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5" r:id="rId1"/>
    <p:sldLayoutId id="214748365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7.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5661025" y="2801938"/>
            <a:ext cx="6530975" cy="70167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Meiryo"/>
              <a:buNone/>
            </a:pPr>
            <a:r>
              <a:rPr lang="ja-JP" sz="3600" b="1" i="0" u="none" strike="noStrike" cap="none">
                <a:solidFill>
                  <a:schemeClr val="dk1"/>
                </a:solidFill>
                <a:latin typeface="Meiryo"/>
                <a:ea typeface="Meiryo"/>
                <a:cs typeface="Meiryo"/>
                <a:sym typeface="Meiryo"/>
              </a:rPr>
              <a:t>IT計画</a:t>
            </a:r>
            <a:endParaRPr/>
          </a:p>
        </p:txBody>
      </p:sp>
      <p:sp>
        <p:nvSpPr>
          <p:cNvPr id="64" name="Google Shape;64;p1"/>
          <p:cNvSpPr/>
          <p:nvPr/>
        </p:nvSpPr>
        <p:spPr>
          <a:xfrm>
            <a:off x="5660908" y="2386867"/>
            <a:ext cx="2608449" cy="377026"/>
          </a:xfrm>
          <a:prstGeom prst="roundRect">
            <a:avLst>
              <a:gd name="adj" fmla="val 0"/>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ja-JP" sz="2000" b="0" i="0" u="none" strike="noStrike" cap="none">
                <a:solidFill>
                  <a:schemeClr val="dk1"/>
                </a:solidFill>
                <a:latin typeface="Meiryo"/>
                <a:ea typeface="Meiryo"/>
                <a:cs typeface="Meiryo"/>
                <a:sym typeface="Meiryo"/>
              </a:rPr>
              <a:t>Webダイレクト販売</a:t>
            </a:r>
            <a:endParaRPr/>
          </a:p>
        </p:txBody>
      </p:sp>
      <p:sp>
        <p:nvSpPr>
          <p:cNvPr id="65" name="Google Shape;65;p1"/>
          <p:cNvSpPr/>
          <p:nvPr/>
        </p:nvSpPr>
        <p:spPr>
          <a:xfrm>
            <a:off x="7243763" y="2806764"/>
            <a:ext cx="4245934" cy="452432"/>
          </a:xfrm>
          <a:prstGeom prst="roundRect">
            <a:avLst>
              <a:gd name="adj" fmla="val 0"/>
            </a:avLst>
          </a:prstGeom>
          <a:noFill/>
          <a:ln>
            <a:noFill/>
          </a:ln>
        </p:spPr>
        <p:txBody>
          <a:bodyPr spcFirstLastPara="1" wrap="square" lIns="0" tIns="0" rIns="0" bIns="0" anchor="t" anchorCtr="0">
            <a:spAutoFit/>
          </a:bodyPr>
          <a:lstStyle/>
          <a:p>
            <a:pPr marL="0" marR="0" lvl="0" indent="0" algn="just" rtl="0">
              <a:lnSpc>
                <a:spcPct val="130000"/>
              </a:lnSpc>
              <a:spcBef>
                <a:spcPts val="0"/>
              </a:spcBef>
              <a:spcAft>
                <a:spcPts val="0"/>
              </a:spcAft>
              <a:buNone/>
            </a:pPr>
            <a:r>
              <a:rPr lang="ja-JP" sz="2400" b="0" i="0" u="none" strike="noStrike" cap="none">
                <a:solidFill>
                  <a:srgbClr val="373737"/>
                </a:solidFill>
                <a:latin typeface="Meiryo"/>
                <a:ea typeface="Meiryo"/>
                <a:cs typeface="Meiryo"/>
                <a:sym typeface="Meiryo"/>
              </a:rPr>
              <a:t>［IT-b 外部結合テスト編］</a:t>
            </a:r>
            <a:endParaRPr sz="2400" b="1" i="0" u="none" strike="noStrike" cap="none">
              <a:solidFill>
                <a:schemeClr val="dk1"/>
              </a:solidFill>
              <a:latin typeface="Meiryo"/>
              <a:ea typeface="Meiryo"/>
              <a:cs typeface="Meiryo"/>
              <a:sym typeface="Meiryo"/>
            </a:endParaRPr>
          </a:p>
        </p:txBody>
      </p:sp>
      <p:sp>
        <p:nvSpPr>
          <p:cNvPr id="66" name="Google Shape;66;p1"/>
          <p:cNvSpPr/>
          <p:nvPr/>
        </p:nvSpPr>
        <p:spPr>
          <a:xfrm>
            <a:off x="9583551" y="3504204"/>
            <a:ext cx="2277145" cy="377026"/>
          </a:xfrm>
          <a:prstGeom prst="roundRect">
            <a:avLst>
              <a:gd name="adj" fmla="val 0"/>
            </a:avLst>
          </a:prstGeom>
          <a:noFill/>
          <a:ln>
            <a:noFill/>
          </a:ln>
        </p:spPr>
        <p:txBody>
          <a:bodyPr spcFirstLastPara="1" wrap="square" lIns="0" tIns="0" rIns="0" bIns="0" anchor="t" anchorCtr="0">
            <a:spAutoFit/>
          </a:bodyPr>
          <a:lstStyle/>
          <a:p>
            <a:pPr marL="0" marR="0" lvl="0" indent="0" algn="r" rtl="0">
              <a:lnSpc>
                <a:spcPct val="130000"/>
              </a:lnSpc>
              <a:spcBef>
                <a:spcPts val="0"/>
              </a:spcBef>
              <a:spcAft>
                <a:spcPts val="0"/>
              </a:spcAft>
              <a:buNone/>
            </a:pPr>
            <a:r>
              <a:rPr lang="ja-JP" sz="2000" b="0" i="0" u="none" strike="noStrike" cap="none">
                <a:solidFill>
                  <a:schemeClr val="dk1"/>
                </a:solidFill>
                <a:latin typeface="Meiryo"/>
                <a:ea typeface="Meiryo"/>
                <a:cs typeface="Meiryo"/>
                <a:sym typeface="Meiryo"/>
              </a:rPr>
              <a:t>2020/12/18</a:t>
            </a:r>
            <a:endParaRPr sz="2000" b="0" i="0" u="none" strike="noStrike" cap="none">
              <a:solidFill>
                <a:schemeClr val="dk1"/>
              </a:solidFill>
              <a:latin typeface="Meiryo"/>
              <a:ea typeface="Meiryo"/>
              <a:cs typeface="Meiryo"/>
              <a:sym typeface="Meiryo"/>
            </a:endParaRPr>
          </a:p>
        </p:txBody>
      </p:sp>
      <p:sp>
        <p:nvSpPr>
          <p:cNvPr id="67" name="Google Shape;67;p1"/>
          <p:cNvSpPr/>
          <p:nvPr/>
        </p:nvSpPr>
        <p:spPr>
          <a:xfrm>
            <a:off x="9583551" y="3816624"/>
            <a:ext cx="2277145" cy="377026"/>
          </a:xfrm>
          <a:prstGeom prst="roundRect">
            <a:avLst>
              <a:gd name="adj" fmla="val 0"/>
            </a:avLst>
          </a:prstGeom>
          <a:noFill/>
          <a:ln>
            <a:noFill/>
          </a:ln>
        </p:spPr>
        <p:txBody>
          <a:bodyPr spcFirstLastPara="1" wrap="square" lIns="0" tIns="0" rIns="0" bIns="0" anchor="t" anchorCtr="0">
            <a:spAutoFit/>
          </a:bodyPr>
          <a:lstStyle/>
          <a:p>
            <a:pPr marL="0" marR="0" lvl="0" indent="0" algn="r" rtl="0">
              <a:lnSpc>
                <a:spcPct val="130000"/>
              </a:lnSpc>
              <a:spcBef>
                <a:spcPts val="0"/>
              </a:spcBef>
              <a:spcAft>
                <a:spcPts val="0"/>
              </a:spcAft>
              <a:buNone/>
            </a:pPr>
            <a:r>
              <a:rPr lang="ja-JP" sz="2000" b="0" i="0" u="none" strike="noStrike" cap="none">
                <a:solidFill>
                  <a:schemeClr val="dk1"/>
                </a:solidFill>
                <a:latin typeface="Meiryo"/>
                <a:ea typeface="Meiryo"/>
                <a:cs typeface="Meiryo"/>
                <a:sym typeface="Meiryo"/>
              </a:rPr>
              <a:t>Ver1.0</a:t>
            </a:r>
            <a:endParaRPr sz="2000" b="0" i="0" u="none" strike="noStrike" cap="none">
              <a:solidFill>
                <a:schemeClr val="dk1"/>
              </a:solidFill>
              <a:latin typeface="Meiryo"/>
              <a:ea typeface="Meiryo"/>
              <a:cs typeface="Meiryo"/>
              <a:sym typeface="Meiry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00"/>
              <a:buFont typeface="Meiryo"/>
              <a:buNone/>
            </a:pPr>
            <a:r>
              <a:rPr lang="ja-JP" sz="2800">
                <a:latin typeface="Meiryo"/>
                <a:ea typeface="Meiryo"/>
                <a:cs typeface="Meiryo"/>
                <a:sym typeface="Meiryo"/>
              </a:rPr>
              <a:t>４</a:t>
            </a:r>
            <a:r>
              <a:rPr lang="ja-JP" sz="2800"/>
              <a:t>.</a:t>
            </a:r>
            <a:r>
              <a:rPr lang="ja-JP" sz="2800">
                <a:latin typeface="Meiryo"/>
                <a:ea typeface="Meiryo"/>
                <a:cs typeface="Meiryo"/>
                <a:sym typeface="Meiryo"/>
              </a:rPr>
              <a:t>テスト環境</a:t>
            </a:r>
            <a:endParaRPr sz="2800">
              <a:latin typeface="Meiryo"/>
              <a:ea typeface="Meiryo"/>
              <a:cs typeface="Meiryo"/>
              <a:sym typeface="Meiryo"/>
            </a:endParaRPr>
          </a:p>
        </p:txBody>
      </p:sp>
      <p:sp>
        <p:nvSpPr>
          <p:cNvPr id="210" name="Google Shape;210;p10"/>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211" name="Google Shape;211;p10"/>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9</a:t>
            </a:fld>
            <a:endParaRPr/>
          </a:p>
        </p:txBody>
      </p:sp>
      <p:sp>
        <p:nvSpPr>
          <p:cNvPr id="212" name="Google Shape;212;p10"/>
          <p:cNvSpPr txBox="1"/>
          <p:nvPr/>
        </p:nvSpPr>
        <p:spPr>
          <a:xfrm>
            <a:off x="345223" y="889613"/>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r>
              <a:rPr lang="ja-JP" sz="1800" b="1">
                <a:solidFill>
                  <a:schemeClr val="dk1"/>
                </a:solidFill>
                <a:latin typeface="Meiryo"/>
                <a:ea typeface="Meiryo"/>
                <a:cs typeface="Meiryo"/>
                <a:sym typeface="Meiryo"/>
              </a:rPr>
              <a:t>4.３ 外部接続先一覧</a:t>
            </a:r>
            <a:endParaRPr sz="1800" b="1">
              <a:solidFill>
                <a:schemeClr val="dk1"/>
              </a:solidFill>
              <a:latin typeface="Meiryo"/>
              <a:ea typeface="Meiryo"/>
              <a:cs typeface="Meiryo"/>
              <a:sym typeface="Meiryo"/>
            </a:endParaRPr>
          </a:p>
        </p:txBody>
      </p:sp>
      <p:graphicFrame>
        <p:nvGraphicFramePr>
          <p:cNvPr id="213" name="Google Shape;213;p10"/>
          <p:cNvGraphicFramePr/>
          <p:nvPr/>
        </p:nvGraphicFramePr>
        <p:xfrm>
          <a:off x="677333" y="1337733"/>
          <a:ext cx="11169450" cy="4694400"/>
        </p:xfrm>
        <a:graphic>
          <a:graphicData uri="http://schemas.openxmlformats.org/drawingml/2006/table">
            <a:tbl>
              <a:tblPr firstRow="1" bandRow="1">
                <a:noFill/>
                <a:tableStyleId>{8326F50A-D15E-44EE-B60B-A74AA5BC160B}</a:tableStyleId>
              </a:tblPr>
              <a:tblGrid>
                <a:gridCol w="1360650">
                  <a:extLst>
                    <a:ext uri="{9D8B030D-6E8A-4147-A177-3AD203B41FA5}">
                      <a16:colId xmlns:a16="http://schemas.microsoft.com/office/drawing/2014/main" val="20000"/>
                    </a:ext>
                  </a:extLst>
                </a:gridCol>
                <a:gridCol w="2605725">
                  <a:extLst>
                    <a:ext uri="{9D8B030D-6E8A-4147-A177-3AD203B41FA5}">
                      <a16:colId xmlns:a16="http://schemas.microsoft.com/office/drawing/2014/main" val="20001"/>
                    </a:ext>
                  </a:extLst>
                </a:gridCol>
                <a:gridCol w="1273000">
                  <a:extLst>
                    <a:ext uri="{9D8B030D-6E8A-4147-A177-3AD203B41FA5}">
                      <a16:colId xmlns:a16="http://schemas.microsoft.com/office/drawing/2014/main" val="20002"/>
                    </a:ext>
                  </a:extLst>
                </a:gridCol>
                <a:gridCol w="5930075">
                  <a:extLst>
                    <a:ext uri="{9D8B030D-6E8A-4147-A177-3AD203B41FA5}">
                      <a16:colId xmlns:a16="http://schemas.microsoft.com/office/drawing/2014/main" val="20003"/>
                    </a:ext>
                  </a:extLst>
                </a:gridCol>
              </a:tblGrid>
              <a:tr h="378500">
                <a:tc>
                  <a:txBody>
                    <a:bodyPr/>
                    <a:lstStyle/>
                    <a:p>
                      <a:pPr marL="0" marR="0" lvl="0" indent="0" algn="l" rtl="0">
                        <a:spcBef>
                          <a:spcPts val="0"/>
                        </a:spcBef>
                        <a:spcAft>
                          <a:spcPts val="0"/>
                        </a:spcAft>
                        <a:buNone/>
                      </a:pPr>
                      <a:r>
                        <a:rPr lang="ja-JP" sz="1600"/>
                        <a:t>No</a:t>
                      </a:r>
                      <a:endParaRPr sz="1600"/>
                    </a:p>
                  </a:txBody>
                  <a:tcPr marL="91450" marR="91450" marT="45725" marB="45725"/>
                </a:tc>
                <a:tc>
                  <a:txBody>
                    <a:bodyPr/>
                    <a:lstStyle/>
                    <a:p>
                      <a:pPr marL="0" marR="0" lvl="0" indent="0" algn="l" rtl="0">
                        <a:spcBef>
                          <a:spcPts val="0"/>
                        </a:spcBef>
                        <a:spcAft>
                          <a:spcPts val="0"/>
                        </a:spcAft>
                        <a:buNone/>
                      </a:pPr>
                      <a:r>
                        <a:rPr lang="ja-JP" sz="1600"/>
                        <a:t>システム名</a:t>
                      </a:r>
                      <a:endParaRPr/>
                    </a:p>
                  </a:txBody>
                  <a:tcPr marL="91450" marR="91450" marT="45725" marB="45725"/>
                </a:tc>
                <a:tc>
                  <a:txBody>
                    <a:bodyPr/>
                    <a:lstStyle/>
                    <a:p>
                      <a:pPr marL="0" marR="0" lvl="0" indent="0" algn="l" rtl="0">
                        <a:spcBef>
                          <a:spcPts val="0"/>
                        </a:spcBef>
                        <a:spcAft>
                          <a:spcPts val="0"/>
                        </a:spcAft>
                        <a:buNone/>
                      </a:pPr>
                      <a:r>
                        <a:rPr lang="ja-JP" sz="1600"/>
                        <a:t>接続先環境</a:t>
                      </a:r>
                      <a:endParaRPr/>
                    </a:p>
                  </a:txBody>
                  <a:tcPr marL="91450" marR="91450" marT="45725" marB="45725"/>
                </a:tc>
                <a:tc>
                  <a:txBody>
                    <a:bodyPr/>
                    <a:lstStyle/>
                    <a:p>
                      <a:pPr marL="0" marR="0" lvl="0" indent="0" algn="l" rtl="0">
                        <a:spcBef>
                          <a:spcPts val="0"/>
                        </a:spcBef>
                        <a:spcAft>
                          <a:spcPts val="0"/>
                        </a:spcAft>
                        <a:buNone/>
                      </a:pPr>
                      <a:r>
                        <a:rPr lang="ja-JP" sz="1600"/>
                        <a:t>備考</a:t>
                      </a:r>
                      <a:endParaRPr/>
                    </a:p>
                  </a:txBody>
                  <a:tcPr marL="91450" marR="91450" marT="45725" marB="45725"/>
                </a:tc>
                <a:extLst>
                  <a:ext uri="{0D108BD9-81ED-4DB2-BD59-A6C34878D82A}">
                    <a16:rowId xmlns:a16="http://schemas.microsoft.com/office/drawing/2014/main" val="10000"/>
                  </a:ext>
                </a:extLst>
              </a:tr>
              <a:tr h="3785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1</a:t>
                      </a:r>
                      <a:endParaRPr/>
                    </a:p>
                  </a:txBody>
                  <a:tcPr marL="6350" marR="6350" marT="6350" marB="0" anchor="ctr"/>
                </a:tc>
                <a:tc>
                  <a:txBody>
                    <a:bodyPr/>
                    <a:lstStyle/>
                    <a:p>
                      <a:pPr marL="0" marR="0" lvl="0" indent="0" algn="l" rtl="0">
                        <a:spcBef>
                          <a:spcPts val="0"/>
                        </a:spcBef>
                        <a:spcAft>
                          <a:spcPts val="0"/>
                        </a:spcAft>
                        <a:buNone/>
                      </a:pPr>
                      <a:r>
                        <a:rPr lang="ja-JP" sz="1400" b="0" i="0" u="none" strike="noStrike">
                          <a:solidFill>
                            <a:srgbClr val="000000"/>
                          </a:solidFill>
                          <a:latin typeface="Meiryo"/>
                          <a:ea typeface="Meiryo"/>
                          <a:cs typeface="Meiryo"/>
                          <a:sym typeface="Meiryo"/>
                        </a:rPr>
                        <a:t>販売支援システム</a:t>
                      </a:r>
                      <a:endParaRPr/>
                    </a:p>
                  </a:txBody>
                  <a:tcPr marL="6350" marR="6350" marT="6350" marB="0" anchor="ctr"/>
                </a:tc>
                <a:tc>
                  <a:txBody>
                    <a:bodyPr/>
                    <a:lstStyle/>
                    <a:p>
                      <a:pPr marL="0" marR="0" lvl="0" indent="0" algn="l" rtl="0">
                        <a:spcBef>
                          <a:spcPts val="0"/>
                        </a:spcBef>
                        <a:spcAft>
                          <a:spcPts val="0"/>
                        </a:spcAft>
                        <a:buNone/>
                      </a:pPr>
                      <a:r>
                        <a:rPr lang="ja-JP" sz="1400" b="0" i="0" u="none" strike="noStrike">
                          <a:solidFill>
                            <a:srgbClr val="000000"/>
                          </a:solidFill>
                          <a:latin typeface="Meiryo"/>
                          <a:ea typeface="Meiryo"/>
                          <a:cs typeface="Meiryo"/>
                          <a:sym typeface="Meiryo"/>
                        </a:rPr>
                        <a:t> 試験環境</a:t>
                      </a:r>
                      <a:endParaRPr sz="1400" strike="noStrike">
                        <a:latin typeface="Meiryo"/>
                        <a:ea typeface="Meiryo"/>
                        <a:cs typeface="Meiryo"/>
                        <a:sym typeface="Meiryo"/>
                      </a:endParaRPr>
                    </a:p>
                  </a:txBody>
                  <a:tcPr marL="6350" marR="6350" marT="6350" marB="0" anchor="ctr"/>
                </a:tc>
                <a:tc>
                  <a:txBody>
                    <a:bodyPr/>
                    <a:lstStyle/>
                    <a:p>
                      <a:pPr marL="0" marR="0" lvl="0" indent="0" algn="l" rtl="0">
                        <a:spcBef>
                          <a:spcPts val="0"/>
                        </a:spcBef>
                        <a:spcAft>
                          <a:spcPts val="0"/>
                        </a:spcAft>
                        <a:buNone/>
                      </a:pPr>
                      <a:endParaRPr sz="1400" b="0" i="0" u="none" strike="noStrike">
                        <a:solidFill>
                          <a:srgbClr val="000000"/>
                        </a:solidFill>
                        <a:latin typeface="Meiryo"/>
                        <a:ea typeface="Meiryo"/>
                        <a:cs typeface="Meiryo"/>
                        <a:sym typeface="Meiryo"/>
                      </a:endParaRPr>
                    </a:p>
                  </a:txBody>
                  <a:tcPr marL="6350" marR="6350" marT="6350" marB="0" anchor="ctr"/>
                </a:tc>
                <a:extLst>
                  <a:ext uri="{0D108BD9-81ED-4DB2-BD59-A6C34878D82A}">
                    <a16:rowId xmlns:a16="http://schemas.microsoft.com/office/drawing/2014/main" val="10001"/>
                  </a:ext>
                </a:extLst>
              </a:tr>
              <a:tr h="318875">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２</a:t>
                      </a:r>
                      <a:endParaRPr sz="1100" b="1" i="0" u="none" strike="noStrike">
                        <a:solidFill>
                          <a:srgbClr val="000000"/>
                        </a:solidFill>
                        <a:latin typeface="Arial"/>
                        <a:ea typeface="Arial"/>
                        <a:cs typeface="Arial"/>
                        <a:sym typeface="Arial"/>
                      </a:endParaRPr>
                    </a:p>
                  </a:txBody>
                  <a:tcPr marL="6350" marR="6350" marT="6350" marB="0" anchor="ctr"/>
                </a:tc>
                <a:tc>
                  <a:txBody>
                    <a:bodyPr/>
                    <a:lstStyle/>
                    <a:p>
                      <a:pPr marL="0" marR="0" lvl="0" indent="0" algn="l" rtl="0">
                        <a:spcBef>
                          <a:spcPts val="0"/>
                        </a:spcBef>
                        <a:spcAft>
                          <a:spcPts val="0"/>
                        </a:spcAft>
                        <a:buNone/>
                      </a:pPr>
                      <a:r>
                        <a:rPr lang="ja-JP" sz="1400" b="0" i="0" u="none" strike="noStrike">
                          <a:solidFill>
                            <a:srgbClr val="000000"/>
                          </a:solidFill>
                          <a:latin typeface="Meiryo"/>
                          <a:ea typeface="Meiryo"/>
                          <a:cs typeface="Meiryo"/>
                          <a:sym typeface="Meiryo"/>
                        </a:rPr>
                        <a:t>AURA</a:t>
                      </a:r>
                      <a:endParaRPr sz="1400" b="0" i="0" u="none" strike="noStrike">
                        <a:solidFill>
                          <a:srgbClr val="000000"/>
                        </a:solidFill>
                        <a:latin typeface="Meiryo"/>
                        <a:ea typeface="Meiryo"/>
                        <a:cs typeface="Meiryo"/>
                        <a:sym typeface="Meiryo"/>
                      </a:endParaRPr>
                    </a:p>
                  </a:txBody>
                  <a:tcPr marL="6350" marR="6350" marT="6350" marB="0" anchor="ctr"/>
                </a:tc>
                <a:tc>
                  <a:txBody>
                    <a:bodyPr/>
                    <a:lstStyle/>
                    <a:p>
                      <a:pPr marL="0" marR="0" lvl="0" indent="0" algn="l" rtl="0">
                        <a:spcBef>
                          <a:spcPts val="0"/>
                        </a:spcBef>
                        <a:spcAft>
                          <a:spcPts val="0"/>
                        </a:spcAft>
                        <a:buNone/>
                      </a:pPr>
                      <a:r>
                        <a:rPr lang="ja-JP" sz="1400" b="0" i="0" u="none" strike="noStrike">
                          <a:solidFill>
                            <a:srgbClr val="000000"/>
                          </a:solidFill>
                          <a:latin typeface="Meiryo"/>
                          <a:ea typeface="Meiryo"/>
                          <a:cs typeface="Meiryo"/>
                          <a:sym typeface="Meiryo"/>
                        </a:rPr>
                        <a:t>試験環境</a:t>
                      </a:r>
                      <a:endParaRPr sz="1400" b="0" i="0" u="none" strike="noStrike">
                        <a:solidFill>
                          <a:srgbClr val="000000"/>
                        </a:solidFill>
                        <a:latin typeface="Meiryo"/>
                        <a:ea typeface="Meiryo"/>
                        <a:cs typeface="Meiryo"/>
                        <a:sym typeface="Meiryo"/>
                      </a:endParaRPr>
                    </a:p>
                  </a:txBody>
                  <a:tcPr marL="91450" marR="91450" marT="45725" marB="45725"/>
                </a:tc>
                <a:tc>
                  <a:txBody>
                    <a:bodyPr/>
                    <a:lstStyle/>
                    <a:p>
                      <a:pPr marL="0" marR="0" lvl="0" indent="0" algn="l" rtl="0">
                        <a:spcBef>
                          <a:spcPts val="0"/>
                        </a:spcBef>
                        <a:spcAft>
                          <a:spcPts val="0"/>
                        </a:spcAft>
                        <a:buNone/>
                      </a:pPr>
                      <a:endParaRPr sz="1400">
                        <a:latin typeface="Meiryo"/>
                        <a:ea typeface="Meiryo"/>
                        <a:cs typeface="Meiryo"/>
                        <a:sym typeface="Meiryo"/>
                      </a:endParaRPr>
                    </a:p>
                  </a:txBody>
                  <a:tcPr marL="91450" marR="91450" marT="45725" marB="45725"/>
                </a:tc>
                <a:extLst>
                  <a:ext uri="{0D108BD9-81ED-4DB2-BD59-A6C34878D82A}">
                    <a16:rowId xmlns:a16="http://schemas.microsoft.com/office/drawing/2014/main" val="10002"/>
                  </a:ext>
                </a:extLst>
              </a:tr>
              <a:tr h="52885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3</a:t>
                      </a:r>
                      <a:endParaRPr/>
                    </a:p>
                  </a:txBody>
                  <a:tcPr marL="6350" marR="6350" marT="6350" marB="0" anchor="ctr"/>
                </a:tc>
                <a:tc>
                  <a:txBody>
                    <a:bodyPr/>
                    <a:lstStyle/>
                    <a:p>
                      <a:pPr marL="0" marR="0" lvl="0" indent="0" algn="l" rtl="0">
                        <a:spcBef>
                          <a:spcPts val="0"/>
                        </a:spcBef>
                        <a:spcAft>
                          <a:spcPts val="0"/>
                        </a:spcAft>
                        <a:buNone/>
                      </a:pPr>
                      <a:r>
                        <a:rPr lang="ja-JP" sz="1400" b="0" i="0" u="none" strike="noStrike">
                          <a:solidFill>
                            <a:srgbClr val="000000"/>
                          </a:solidFill>
                          <a:latin typeface="Meiryo"/>
                          <a:ea typeface="Meiryo"/>
                          <a:cs typeface="Meiryo"/>
                          <a:sym typeface="Meiryo"/>
                        </a:rPr>
                        <a:t>Softbank Payment Service</a:t>
                      </a:r>
                      <a:endParaRPr/>
                    </a:p>
                    <a:p>
                      <a:pPr marL="0" marR="0" lvl="0" indent="0" algn="l" rtl="0">
                        <a:spcBef>
                          <a:spcPts val="0"/>
                        </a:spcBef>
                        <a:spcAft>
                          <a:spcPts val="0"/>
                        </a:spcAft>
                        <a:buNone/>
                      </a:pPr>
                      <a:r>
                        <a:rPr lang="ja-JP" sz="1400" b="0" i="0" u="none" strike="noStrike">
                          <a:solidFill>
                            <a:srgbClr val="000000"/>
                          </a:solidFill>
                          <a:latin typeface="Meiryo"/>
                          <a:ea typeface="Meiryo"/>
                          <a:cs typeface="Meiryo"/>
                          <a:sym typeface="Meiryo"/>
                        </a:rPr>
                        <a:t>クレジット決済</a:t>
                      </a:r>
                      <a:endParaRPr sz="1400" b="0" i="0" u="none" strike="noStrike">
                        <a:solidFill>
                          <a:srgbClr val="000000"/>
                        </a:solidFill>
                        <a:latin typeface="Meiryo"/>
                        <a:ea typeface="Meiryo"/>
                        <a:cs typeface="Meiryo"/>
                        <a:sym typeface="Meiryo"/>
                      </a:endParaRPr>
                    </a:p>
                  </a:txBody>
                  <a:tcPr marL="6350" marR="6350" marT="6350" marB="0" anchor="ctr"/>
                </a:tc>
                <a:tc>
                  <a:txBody>
                    <a:bodyPr/>
                    <a:lstStyle/>
                    <a:p>
                      <a:pPr marL="0" marR="0" lvl="0" indent="0" algn="l" rtl="0">
                        <a:spcBef>
                          <a:spcPts val="0"/>
                        </a:spcBef>
                        <a:spcAft>
                          <a:spcPts val="0"/>
                        </a:spcAft>
                        <a:buNone/>
                      </a:pPr>
                      <a:r>
                        <a:rPr lang="ja-JP" sz="1400" b="0" i="0" u="none" strike="noStrike">
                          <a:solidFill>
                            <a:srgbClr val="000000"/>
                          </a:solidFill>
                          <a:latin typeface="Meiryo"/>
                          <a:ea typeface="Meiryo"/>
                          <a:cs typeface="Meiryo"/>
                          <a:sym typeface="Meiryo"/>
                        </a:rPr>
                        <a:t>試験環境</a:t>
                      </a:r>
                      <a:endParaRPr sz="1400">
                        <a:latin typeface="Meiryo"/>
                        <a:ea typeface="Meiryo"/>
                        <a:cs typeface="Meiryo"/>
                        <a:sym typeface="Meiryo"/>
                      </a:endParaRPr>
                    </a:p>
                  </a:txBody>
                  <a:tcPr marL="91450" marR="91450" marT="45725" marB="45725"/>
                </a:tc>
                <a:tc>
                  <a:txBody>
                    <a:bodyPr/>
                    <a:lstStyle/>
                    <a:p>
                      <a:pPr marL="0" marR="0" lvl="0" indent="0" algn="l" rtl="0">
                        <a:spcBef>
                          <a:spcPts val="0"/>
                        </a:spcBef>
                        <a:spcAft>
                          <a:spcPts val="0"/>
                        </a:spcAft>
                        <a:buNone/>
                      </a:pPr>
                      <a:endParaRPr sz="1400">
                        <a:latin typeface="Meiryo"/>
                        <a:ea typeface="Meiryo"/>
                        <a:cs typeface="Meiryo"/>
                        <a:sym typeface="Meiryo"/>
                      </a:endParaRPr>
                    </a:p>
                  </a:txBody>
                  <a:tcPr marL="91450" marR="91450" marT="45725" marB="45725"/>
                </a:tc>
                <a:extLst>
                  <a:ext uri="{0D108BD9-81ED-4DB2-BD59-A6C34878D82A}">
                    <a16:rowId xmlns:a16="http://schemas.microsoft.com/office/drawing/2014/main" val="10003"/>
                  </a:ext>
                </a:extLst>
              </a:tr>
              <a:tr h="528850">
                <a:tc>
                  <a:txBody>
                    <a:bodyPr/>
                    <a:lstStyle/>
                    <a:p>
                      <a:pPr marL="0" marR="0" lvl="0" indent="0" algn="ctr" rtl="0">
                        <a:spcBef>
                          <a:spcPts val="0"/>
                        </a:spcBef>
                        <a:spcAft>
                          <a:spcPts val="0"/>
                        </a:spcAft>
                        <a:buNone/>
                      </a:pPr>
                      <a:r>
                        <a:rPr lang="ja-JP" sz="1100" b="1" i="0" u="none" strike="noStrike">
                          <a:solidFill>
                            <a:srgbClr val="FF0000"/>
                          </a:solidFill>
                          <a:latin typeface="Arial"/>
                          <a:ea typeface="Arial"/>
                          <a:cs typeface="Arial"/>
                          <a:sym typeface="Arial"/>
                        </a:rPr>
                        <a:t>4</a:t>
                      </a:r>
                      <a:endParaRPr/>
                    </a:p>
                  </a:txBody>
                  <a:tcPr marL="6350" marR="6350" marT="6350" marB="0" anchor="ctr"/>
                </a:tc>
                <a:tc>
                  <a:txBody>
                    <a:bodyPr/>
                    <a:lstStyle/>
                    <a:p>
                      <a:pPr marL="0" marR="0" lvl="0" indent="0" algn="l" rtl="0">
                        <a:lnSpc>
                          <a:spcPct val="100000"/>
                        </a:lnSpc>
                        <a:spcBef>
                          <a:spcPts val="0"/>
                        </a:spcBef>
                        <a:spcAft>
                          <a:spcPts val="0"/>
                        </a:spcAft>
                        <a:buClr>
                          <a:srgbClr val="FF0000"/>
                        </a:buClr>
                        <a:buSzPts val="1400"/>
                        <a:buFont typeface="Meiryo"/>
                        <a:buNone/>
                      </a:pPr>
                      <a:r>
                        <a:rPr lang="ja-JP" sz="1400" b="0" i="0" u="none" strike="noStrike">
                          <a:solidFill>
                            <a:srgbClr val="FF0000"/>
                          </a:solidFill>
                          <a:latin typeface="Meiryo"/>
                          <a:ea typeface="Meiryo"/>
                          <a:cs typeface="Meiryo"/>
                          <a:sym typeface="Meiryo"/>
                        </a:rPr>
                        <a:t>Softbank Payment Service</a:t>
                      </a:r>
                      <a:endParaRPr/>
                    </a:p>
                    <a:p>
                      <a:pPr marL="0" marR="0" lvl="0" indent="0" algn="l" rtl="0">
                        <a:lnSpc>
                          <a:spcPct val="100000"/>
                        </a:lnSpc>
                        <a:spcBef>
                          <a:spcPts val="0"/>
                        </a:spcBef>
                        <a:spcAft>
                          <a:spcPts val="0"/>
                        </a:spcAft>
                        <a:buClr>
                          <a:srgbClr val="FF0000"/>
                        </a:buClr>
                        <a:buSzPts val="1400"/>
                        <a:buFont typeface="Meiryo"/>
                        <a:buNone/>
                      </a:pPr>
                      <a:r>
                        <a:rPr lang="ja-JP" sz="1400" b="0" i="0" u="none" strike="noStrike">
                          <a:solidFill>
                            <a:srgbClr val="FF0000"/>
                          </a:solidFill>
                          <a:latin typeface="Meiryo"/>
                          <a:ea typeface="Meiryo"/>
                          <a:cs typeface="Meiryo"/>
                          <a:sym typeface="Meiryo"/>
                        </a:rPr>
                        <a:t>口座振替</a:t>
                      </a:r>
                      <a:endParaRPr/>
                    </a:p>
                  </a:txBody>
                  <a:tcPr marL="6350" marR="6350" marT="6350" marB="0" anchor="ctr"/>
                </a:tc>
                <a:tc>
                  <a:txBody>
                    <a:bodyPr/>
                    <a:lstStyle/>
                    <a:p>
                      <a:pPr marL="0" marR="0" lvl="0" indent="0" algn="l" rtl="0">
                        <a:spcBef>
                          <a:spcPts val="0"/>
                        </a:spcBef>
                        <a:spcAft>
                          <a:spcPts val="0"/>
                        </a:spcAft>
                        <a:buNone/>
                      </a:pPr>
                      <a:r>
                        <a:rPr lang="ja-JP" sz="1400">
                          <a:solidFill>
                            <a:srgbClr val="FF0000"/>
                          </a:solidFill>
                          <a:latin typeface="Meiryo"/>
                          <a:ea typeface="Meiryo"/>
                          <a:cs typeface="Meiryo"/>
                          <a:sym typeface="Meiryo"/>
                        </a:rPr>
                        <a:t>-</a:t>
                      </a:r>
                      <a:endParaRPr/>
                    </a:p>
                  </a:txBody>
                  <a:tcPr marL="91450" marR="91450" marT="45725" marB="45725"/>
                </a:tc>
                <a:tc>
                  <a:txBody>
                    <a:bodyPr/>
                    <a:lstStyle/>
                    <a:p>
                      <a:pPr marL="0" marR="0" lvl="0" indent="0" algn="l" rtl="0">
                        <a:spcBef>
                          <a:spcPts val="0"/>
                        </a:spcBef>
                        <a:spcAft>
                          <a:spcPts val="0"/>
                        </a:spcAft>
                        <a:buNone/>
                      </a:pPr>
                      <a:r>
                        <a:rPr lang="ja-JP" sz="1400">
                          <a:solidFill>
                            <a:srgbClr val="FF0000"/>
                          </a:solidFill>
                          <a:latin typeface="Meiryo"/>
                          <a:ea typeface="Meiryo"/>
                          <a:cs typeface="Meiryo"/>
                          <a:sym typeface="Meiryo"/>
                        </a:rPr>
                        <a:t>(Itbではテストしない)</a:t>
                      </a:r>
                      <a:endParaRPr sz="1400" dirty="0">
                        <a:solidFill>
                          <a:srgbClr val="FF0000"/>
                        </a:solidFill>
                        <a:latin typeface="Meiryo"/>
                        <a:ea typeface="Meiryo"/>
                        <a:cs typeface="Meiryo"/>
                        <a:sym typeface="Meiryo"/>
                      </a:endParaRPr>
                    </a:p>
                  </a:txBody>
                  <a:tcPr marL="91450" marR="91450" marT="45725" marB="45725"/>
                </a:tc>
                <a:extLst>
                  <a:ext uri="{0D108BD9-81ED-4DB2-BD59-A6C34878D82A}">
                    <a16:rowId xmlns:a16="http://schemas.microsoft.com/office/drawing/2014/main" val="10004"/>
                  </a:ext>
                </a:extLst>
              </a:tr>
              <a:tr h="600975">
                <a:tc>
                  <a:txBody>
                    <a:bodyPr/>
                    <a:lstStyle/>
                    <a:p>
                      <a:pPr marL="0" marR="0" lvl="0" indent="0" algn="ctr" rtl="0">
                        <a:spcBef>
                          <a:spcPts val="0"/>
                        </a:spcBef>
                        <a:spcAft>
                          <a:spcPts val="0"/>
                        </a:spcAft>
                        <a:buNone/>
                      </a:pPr>
                      <a:r>
                        <a:rPr lang="ja-JP" sz="1100" b="1" i="0" u="none" strike="noStrike">
                          <a:solidFill>
                            <a:srgbClr val="FF0000"/>
                          </a:solidFill>
                          <a:latin typeface="Arial"/>
                          <a:ea typeface="Arial"/>
                          <a:cs typeface="Arial"/>
                          <a:sym typeface="Arial"/>
                        </a:rPr>
                        <a:t>5</a:t>
                      </a:r>
                      <a:endParaRPr/>
                    </a:p>
                  </a:txBody>
                  <a:tcPr marL="6350" marR="6350" marT="6350" marB="0" anchor="ctr"/>
                </a:tc>
                <a:tc>
                  <a:txBody>
                    <a:bodyPr/>
                    <a:lstStyle/>
                    <a:p>
                      <a:pPr marL="0" marR="0" lvl="0" indent="0" algn="l" rtl="0">
                        <a:spcBef>
                          <a:spcPts val="0"/>
                        </a:spcBef>
                        <a:spcAft>
                          <a:spcPts val="0"/>
                        </a:spcAft>
                        <a:buNone/>
                      </a:pPr>
                      <a:r>
                        <a:rPr lang="ja-JP" sz="1400" b="0" i="0" u="none" strike="noStrike">
                          <a:solidFill>
                            <a:srgbClr val="FF0000"/>
                          </a:solidFill>
                          <a:latin typeface="Meiryo"/>
                          <a:ea typeface="Meiryo"/>
                          <a:cs typeface="Meiryo"/>
                          <a:sym typeface="Meiryo"/>
                        </a:rPr>
                        <a:t>郵便番号住所自動入力</a:t>
                      </a:r>
                      <a:endParaRPr sz="1400" b="0" i="0" u="none" strike="noStrike">
                        <a:solidFill>
                          <a:srgbClr val="FF0000"/>
                        </a:solidFill>
                        <a:latin typeface="Meiryo"/>
                        <a:ea typeface="Meiryo"/>
                        <a:cs typeface="Meiryo"/>
                        <a:sym typeface="Meiryo"/>
                      </a:endParaRPr>
                    </a:p>
                  </a:txBody>
                  <a:tcPr marL="6350" marR="6350" marT="6350" marB="0" anchor="ctr"/>
                </a:tc>
                <a:tc>
                  <a:txBody>
                    <a:bodyPr/>
                    <a:lstStyle/>
                    <a:p>
                      <a:pPr marL="0" marR="0" lvl="0" indent="0" algn="l" rtl="0">
                        <a:lnSpc>
                          <a:spcPct val="100000"/>
                        </a:lnSpc>
                        <a:spcBef>
                          <a:spcPts val="0"/>
                        </a:spcBef>
                        <a:spcAft>
                          <a:spcPts val="0"/>
                        </a:spcAft>
                        <a:buClr>
                          <a:srgbClr val="FF0000"/>
                        </a:buClr>
                        <a:buSzPts val="1400"/>
                        <a:buFont typeface="Meiryo"/>
                        <a:buNone/>
                      </a:pPr>
                      <a:r>
                        <a:rPr lang="ja-JP" sz="1400">
                          <a:solidFill>
                            <a:srgbClr val="FF0000"/>
                          </a:solidFill>
                          <a:latin typeface="Meiryo"/>
                          <a:ea typeface="Meiryo"/>
                          <a:cs typeface="Meiryo"/>
                          <a:sym typeface="Meiryo"/>
                        </a:rPr>
                        <a:t>本番環境</a:t>
                      </a:r>
                      <a:endParaRPr/>
                    </a:p>
                  </a:txBody>
                  <a:tcPr marL="91450" marR="91450" marT="45725" marB="45725"/>
                </a:tc>
                <a:tc>
                  <a:txBody>
                    <a:bodyPr/>
                    <a:lstStyle/>
                    <a:p>
                      <a:pPr marL="0" marR="0" lvl="0" indent="0" algn="l" rtl="0">
                        <a:spcBef>
                          <a:spcPts val="0"/>
                        </a:spcBef>
                        <a:spcAft>
                          <a:spcPts val="0"/>
                        </a:spcAft>
                        <a:buNone/>
                      </a:pPr>
                      <a:endParaRPr sz="1400">
                        <a:solidFill>
                          <a:srgbClr val="FF0000"/>
                        </a:solidFill>
                        <a:latin typeface="Meiryo"/>
                        <a:ea typeface="Meiryo"/>
                        <a:cs typeface="Meiryo"/>
                        <a:sym typeface="Meiryo"/>
                      </a:endParaRPr>
                    </a:p>
                  </a:txBody>
                  <a:tcPr marL="91450" marR="91450" marT="45725" marB="45725"/>
                </a:tc>
                <a:extLst>
                  <a:ext uri="{0D108BD9-81ED-4DB2-BD59-A6C34878D82A}">
                    <a16:rowId xmlns:a16="http://schemas.microsoft.com/office/drawing/2014/main" val="10005"/>
                  </a:ext>
                </a:extLst>
              </a:tr>
              <a:tr h="52885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6</a:t>
                      </a:r>
                      <a:endParaRPr/>
                    </a:p>
                  </a:txBody>
                  <a:tcPr marL="6350" marR="6350" marT="6350" marB="0" anchor="ctr"/>
                </a:tc>
                <a:tc>
                  <a:txBody>
                    <a:bodyPr/>
                    <a:lstStyle/>
                    <a:p>
                      <a:pPr marL="0" marR="0" lvl="0" indent="0" algn="l" rtl="0">
                        <a:spcBef>
                          <a:spcPts val="0"/>
                        </a:spcBef>
                        <a:spcAft>
                          <a:spcPts val="0"/>
                        </a:spcAft>
                        <a:buNone/>
                      </a:pPr>
                      <a:r>
                        <a:rPr lang="ja-JP" sz="1400" b="0" i="0" u="none" strike="noStrike">
                          <a:solidFill>
                            <a:srgbClr val="000000"/>
                          </a:solidFill>
                          <a:latin typeface="Meiryo"/>
                          <a:ea typeface="Meiryo"/>
                          <a:cs typeface="Meiryo"/>
                          <a:sym typeface="Meiryo"/>
                        </a:rPr>
                        <a:t>dアカウント</a:t>
                      </a:r>
                      <a:endParaRPr/>
                    </a:p>
                  </a:txBody>
                  <a:tcPr marL="6350" marR="6350" marT="6350" marB="0" anchor="ctr"/>
                </a:tc>
                <a:tc>
                  <a:txBody>
                    <a:bodyPr/>
                    <a:lstStyle/>
                    <a:p>
                      <a:pPr marL="0" marR="0" lvl="0" indent="0" algn="l" rtl="0">
                        <a:spcBef>
                          <a:spcPts val="0"/>
                        </a:spcBef>
                        <a:spcAft>
                          <a:spcPts val="0"/>
                        </a:spcAft>
                        <a:buNone/>
                      </a:pPr>
                      <a:r>
                        <a:rPr lang="ja-JP" sz="1400">
                          <a:latin typeface="Meiryo"/>
                          <a:ea typeface="Meiryo"/>
                          <a:cs typeface="Meiryo"/>
                          <a:sym typeface="Meiryo"/>
                        </a:rPr>
                        <a:t>本番環境</a:t>
                      </a:r>
                      <a:endParaRPr/>
                    </a:p>
                  </a:txBody>
                  <a:tcPr marL="91450" marR="91450" marT="45725" marB="45725"/>
                </a:tc>
                <a:tc>
                  <a:txBody>
                    <a:bodyPr/>
                    <a:lstStyle/>
                    <a:p>
                      <a:pPr marL="0" marR="0" lvl="0" indent="0" algn="l" rtl="0">
                        <a:spcBef>
                          <a:spcPts val="0"/>
                        </a:spcBef>
                        <a:spcAft>
                          <a:spcPts val="0"/>
                        </a:spcAft>
                        <a:buNone/>
                      </a:pPr>
                      <a:r>
                        <a:rPr lang="ja-JP" sz="1400">
                          <a:latin typeface="Meiryo"/>
                          <a:ea typeface="Meiryo"/>
                          <a:cs typeface="Meiryo"/>
                          <a:sym typeface="Meiryo"/>
                        </a:rPr>
                        <a:t>※テスト用SIMの提供あり</a:t>
                      </a:r>
                      <a:endParaRPr/>
                    </a:p>
                  </a:txBody>
                  <a:tcPr marL="91450" marR="91450" marT="45725" marB="45725"/>
                </a:tc>
                <a:extLst>
                  <a:ext uri="{0D108BD9-81ED-4DB2-BD59-A6C34878D82A}">
                    <a16:rowId xmlns:a16="http://schemas.microsoft.com/office/drawing/2014/main" val="10006"/>
                  </a:ext>
                </a:extLst>
              </a:tr>
              <a:tr h="52885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7</a:t>
                      </a:r>
                      <a:endParaRPr/>
                    </a:p>
                  </a:txBody>
                  <a:tcPr marL="6350" marR="6350" marT="6350" marB="0" anchor="ctr"/>
                </a:tc>
                <a:tc>
                  <a:txBody>
                    <a:bodyPr/>
                    <a:lstStyle/>
                    <a:p>
                      <a:pPr marL="0" marR="0" lvl="0" indent="0" algn="l" rtl="0">
                        <a:spcBef>
                          <a:spcPts val="0"/>
                        </a:spcBef>
                        <a:spcAft>
                          <a:spcPts val="0"/>
                        </a:spcAft>
                        <a:buNone/>
                      </a:pPr>
                      <a:r>
                        <a:rPr lang="ja-JP" sz="1400" b="0" i="0" u="none" strike="noStrike">
                          <a:solidFill>
                            <a:srgbClr val="000000"/>
                          </a:solidFill>
                          <a:latin typeface="Meiryo"/>
                          <a:ea typeface="Meiryo"/>
                          <a:cs typeface="Meiryo"/>
                          <a:sym typeface="Meiryo"/>
                        </a:rPr>
                        <a:t>LINE</a:t>
                      </a:r>
                      <a:endParaRPr sz="1400" b="0" i="0" u="none" strike="noStrike">
                        <a:solidFill>
                          <a:srgbClr val="000000"/>
                        </a:solidFill>
                        <a:latin typeface="Meiryo"/>
                        <a:ea typeface="Meiryo"/>
                        <a:cs typeface="Meiryo"/>
                        <a:sym typeface="Meiryo"/>
                      </a:endParaRPr>
                    </a:p>
                  </a:txBody>
                  <a:tcPr marL="6350" marR="6350" marT="6350" marB="0" anchor="ctr"/>
                </a:tc>
                <a:tc>
                  <a:txBody>
                    <a:bodyPr/>
                    <a:lstStyle/>
                    <a:p>
                      <a:pPr marL="0" marR="0" lvl="0" indent="0" algn="l" rtl="0">
                        <a:spcBef>
                          <a:spcPts val="0"/>
                        </a:spcBef>
                        <a:spcAft>
                          <a:spcPts val="0"/>
                        </a:spcAft>
                        <a:buNone/>
                      </a:pPr>
                      <a:r>
                        <a:rPr lang="ja-JP" sz="1400">
                          <a:latin typeface="Meiryo"/>
                          <a:ea typeface="Meiryo"/>
                          <a:cs typeface="Meiryo"/>
                          <a:sym typeface="Meiryo"/>
                        </a:rPr>
                        <a:t>本番環境</a:t>
                      </a:r>
                      <a:endParaRPr/>
                    </a:p>
                  </a:txBody>
                  <a:tcPr marL="91450" marR="91450" marT="45725" marB="45725"/>
                </a:tc>
                <a:tc>
                  <a:txBody>
                    <a:bodyPr/>
                    <a:lstStyle/>
                    <a:p>
                      <a:pPr marL="0" marR="0" lvl="0" indent="0" algn="l" rtl="0">
                        <a:spcBef>
                          <a:spcPts val="0"/>
                        </a:spcBef>
                        <a:spcAft>
                          <a:spcPts val="0"/>
                        </a:spcAft>
                        <a:buNone/>
                      </a:pPr>
                      <a:r>
                        <a:rPr lang="ja-JP" sz="1400">
                          <a:latin typeface="Meiryo"/>
                          <a:ea typeface="Meiryo"/>
                          <a:cs typeface="Meiryo"/>
                          <a:sym typeface="Meiryo"/>
                        </a:rPr>
                        <a:t>※テストIDはテスト実施者が取得</a:t>
                      </a:r>
                      <a:endParaRPr/>
                    </a:p>
                  </a:txBody>
                  <a:tcPr marL="91450" marR="91450" marT="45725" marB="45725"/>
                </a:tc>
                <a:extLst>
                  <a:ext uri="{0D108BD9-81ED-4DB2-BD59-A6C34878D82A}">
                    <a16:rowId xmlns:a16="http://schemas.microsoft.com/office/drawing/2014/main" val="10007"/>
                  </a:ext>
                </a:extLst>
              </a:tr>
              <a:tr h="52885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8</a:t>
                      </a:r>
                      <a:endParaRPr/>
                    </a:p>
                  </a:txBody>
                  <a:tcPr marL="6350" marR="6350" marT="6350" marB="0" anchor="ctr"/>
                </a:tc>
                <a:tc>
                  <a:txBody>
                    <a:bodyPr/>
                    <a:lstStyle/>
                    <a:p>
                      <a:pPr marL="0" marR="0" lvl="0" indent="0" algn="l" rtl="0">
                        <a:spcBef>
                          <a:spcPts val="0"/>
                        </a:spcBef>
                        <a:spcAft>
                          <a:spcPts val="0"/>
                        </a:spcAft>
                        <a:buNone/>
                      </a:pPr>
                      <a:r>
                        <a:rPr lang="ja-JP" sz="1400" b="0" i="0" u="none" strike="noStrike">
                          <a:solidFill>
                            <a:srgbClr val="000000"/>
                          </a:solidFill>
                          <a:latin typeface="Meiryo"/>
                          <a:ea typeface="Meiryo"/>
                          <a:cs typeface="Meiryo"/>
                          <a:sym typeface="Meiryo"/>
                        </a:rPr>
                        <a:t>Yahoo</a:t>
                      </a:r>
                      <a:endParaRPr sz="1400" b="0" i="0" u="none" strike="noStrike">
                        <a:solidFill>
                          <a:srgbClr val="000000"/>
                        </a:solidFill>
                        <a:latin typeface="Meiryo"/>
                        <a:ea typeface="Meiryo"/>
                        <a:cs typeface="Meiryo"/>
                        <a:sym typeface="Meiryo"/>
                      </a:endParaRPr>
                    </a:p>
                  </a:txBody>
                  <a:tcPr marL="6350" marR="6350" marT="6350" marB="0" anchor="ctr"/>
                </a:tc>
                <a:tc>
                  <a:txBody>
                    <a:bodyPr/>
                    <a:lstStyle/>
                    <a:p>
                      <a:pPr marL="0" marR="0" lvl="0" indent="0" algn="l" rtl="0">
                        <a:spcBef>
                          <a:spcPts val="0"/>
                        </a:spcBef>
                        <a:spcAft>
                          <a:spcPts val="0"/>
                        </a:spcAft>
                        <a:buNone/>
                      </a:pPr>
                      <a:r>
                        <a:rPr lang="ja-JP" sz="1400">
                          <a:latin typeface="Meiryo"/>
                          <a:ea typeface="Meiryo"/>
                          <a:cs typeface="Meiryo"/>
                          <a:sym typeface="Meiryo"/>
                        </a:rPr>
                        <a:t>本番環境</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Meiryo"/>
                        <a:buNone/>
                      </a:pPr>
                      <a:r>
                        <a:rPr lang="ja-JP" sz="1400">
                          <a:latin typeface="Meiryo"/>
                          <a:ea typeface="Meiryo"/>
                          <a:cs typeface="Meiryo"/>
                          <a:sym typeface="Meiryo"/>
                        </a:rPr>
                        <a:t>※テストIDはテスト実施者が取得</a:t>
                      </a:r>
                      <a:endParaRPr/>
                    </a:p>
                  </a:txBody>
                  <a:tcPr marL="91450" marR="91450" marT="45725" marB="45725"/>
                </a:tc>
                <a:extLst>
                  <a:ext uri="{0D108BD9-81ED-4DB2-BD59-A6C34878D82A}">
                    <a16:rowId xmlns:a16="http://schemas.microsoft.com/office/drawing/2014/main" val="10008"/>
                  </a:ext>
                </a:extLst>
              </a:tr>
              <a:tr h="3733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9</a:t>
                      </a:r>
                      <a:endParaRPr/>
                    </a:p>
                  </a:txBody>
                  <a:tcPr marL="6350" marR="6350" marT="6350" marB="0" anchor="ctr"/>
                </a:tc>
                <a:tc>
                  <a:txBody>
                    <a:bodyPr/>
                    <a:lstStyle/>
                    <a:p>
                      <a:pPr marL="0" marR="0" lvl="0" indent="0" algn="l" rtl="0">
                        <a:spcBef>
                          <a:spcPts val="0"/>
                        </a:spcBef>
                        <a:spcAft>
                          <a:spcPts val="0"/>
                        </a:spcAft>
                        <a:buNone/>
                      </a:pPr>
                      <a:r>
                        <a:rPr lang="ja-JP" sz="1400" b="0" i="0" u="none" strike="noStrike">
                          <a:solidFill>
                            <a:srgbClr val="000000"/>
                          </a:solidFill>
                          <a:latin typeface="Meiryo"/>
                          <a:ea typeface="Meiryo"/>
                          <a:cs typeface="Meiryo"/>
                          <a:sym typeface="Meiryo"/>
                        </a:rPr>
                        <a:t>ZIP　Server</a:t>
                      </a:r>
                      <a:endParaRPr sz="1400" b="0" i="0" u="none" strike="noStrike">
                        <a:solidFill>
                          <a:srgbClr val="000000"/>
                        </a:solidFill>
                        <a:latin typeface="Meiryo"/>
                        <a:ea typeface="Meiryo"/>
                        <a:cs typeface="Meiryo"/>
                        <a:sym typeface="Meiryo"/>
                      </a:endParaRPr>
                    </a:p>
                  </a:txBody>
                  <a:tcPr marL="6350" marR="6350" marT="6350" marB="0" anchor="ctr"/>
                </a:tc>
                <a:tc>
                  <a:txBody>
                    <a:bodyPr/>
                    <a:lstStyle/>
                    <a:p>
                      <a:pPr marL="0" marR="0" lvl="0" indent="0" algn="l" rtl="0">
                        <a:spcBef>
                          <a:spcPts val="0"/>
                        </a:spcBef>
                        <a:spcAft>
                          <a:spcPts val="0"/>
                        </a:spcAft>
                        <a:buNone/>
                      </a:pPr>
                      <a:r>
                        <a:rPr lang="ja-JP" sz="1400">
                          <a:latin typeface="Meiryo"/>
                          <a:ea typeface="Meiryo"/>
                          <a:cs typeface="Meiryo"/>
                          <a:sym typeface="Meiryo"/>
                        </a:rPr>
                        <a:t>本番環境</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Meiryo"/>
                        <a:buNone/>
                      </a:pPr>
                      <a:endParaRPr sz="1400" dirty="0">
                        <a:latin typeface="Meiryo"/>
                        <a:ea typeface="Meiryo"/>
                        <a:cs typeface="Meiryo"/>
                        <a:sym typeface="Meiryo"/>
                      </a:endParaRPr>
                    </a:p>
                  </a:txBody>
                  <a:tcPr marL="91450" marR="91450" marT="45725" marB="45725"/>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1"/>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220" name="Google Shape;220;p11"/>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10</a:t>
            </a:fld>
            <a:endParaRPr/>
          </a:p>
        </p:txBody>
      </p:sp>
      <p:graphicFrame>
        <p:nvGraphicFramePr>
          <p:cNvPr id="221" name="Google Shape;221;p11"/>
          <p:cNvGraphicFramePr/>
          <p:nvPr/>
        </p:nvGraphicFramePr>
        <p:xfrm>
          <a:off x="367371" y="1249716"/>
          <a:ext cx="11490550" cy="5139015"/>
        </p:xfrm>
        <a:graphic>
          <a:graphicData uri="http://schemas.openxmlformats.org/drawingml/2006/table">
            <a:tbl>
              <a:tblPr firstRow="1" bandRow="1">
                <a:noFill/>
                <a:tableStyleId>{8326F50A-D15E-44EE-B60B-A74AA5BC160B}</a:tableStyleId>
              </a:tblPr>
              <a:tblGrid>
                <a:gridCol w="2086650">
                  <a:extLst>
                    <a:ext uri="{9D8B030D-6E8A-4147-A177-3AD203B41FA5}">
                      <a16:colId xmlns:a16="http://schemas.microsoft.com/office/drawing/2014/main" val="20000"/>
                    </a:ext>
                  </a:extLst>
                </a:gridCol>
                <a:gridCol w="2010400">
                  <a:extLst>
                    <a:ext uri="{9D8B030D-6E8A-4147-A177-3AD203B41FA5}">
                      <a16:colId xmlns:a16="http://schemas.microsoft.com/office/drawing/2014/main" val="20001"/>
                    </a:ext>
                  </a:extLst>
                </a:gridCol>
                <a:gridCol w="7393500">
                  <a:extLst>
                    <a:ext uri="{9D8B030D-6E8A-4147-A177-3AD203B41FA5}">
                      <a16:colId xmlns:a16="http://schemas.microsoft.com/office/drawing/2014/main" val="20002"/>
                    </a:ext>
                  </a:extLst>
                </a:gridCol>
              </a:tblGrid>
              <a:tr h="498700">
                <a:tc>
                  <a:txBody>
                    <a:bodyPr/>
                    <a:lstStyle/>
                    <a:p>
                      <a:pPr marL="0" marR="0" lvl="0" indent="0" algn="ctr" rtl="0">
                        <a:spcBef>
                          <a:spcPts val="0"/>
                        </a:spcBef>
                        <a:spcAft>
                          <a:spcPts val="0"/>
                        </a:spcAft>
                        <a:buNone/>
                      </a:pPr>
                      <a:r>
                        <a:rPr lang="ja-JP" sz="1400"/>
                        <a:t>資産</a:t>
                      </a:r>
                      <a:endParaRPr sz="1400">
                        <a:latin typeface="Meiryo"/>
                        <a:ea typeface="Meiryo"/>
                        <a:cs typeface="Meiryo"/>
                        <a:sym typeface="Meiryo"/>
                      </a:endParaRPr>
                    </a:p>
                  </a:txBody>
                  <a:tcPr marL="91450" marR="91450" marT="45725" marB="45725" anchor="ctr"/>
                </a:tc>
                <a:tc>
                  <a:txBody>
                    <a:bodyPr/>
                    <a:lstStyle/>
                    <a:p>
                      <a:pPr marL="0" marR="0" lvl="0" indent="0" algn="ctr" rtl="0">
                        <a:spcBef>
                          <a:spcPts val="0"/>
                        </a:spcBef>
                        <a:spcAft>
                          <a:spcPts val="0"/>
                        </a:spcAft>
                        <a:buNone/>
                      </a:pPr>
                      <a:r>
                        <a:rPr lang="ja-JP" sz="1400"/>
                        <a:t>観点</a:t>
                      </a:r>
                      <a:endParaRPr sz="1400">
                        <a:latin typeface="Meiryo"/>
                        <a:ea typeface="Meiryo"/>
                        <a:cs typeface="Meiryo"/>
                        <a:sym typeface="Meiryo"/>
                      </a:endParaRPr>
                    </a:p>
                  </a:txBody>
                  <a:tcPr marL="91450" marR="91450" marT="45725" marB="45725" anchor="ctr"/>
                </a:tc>
                <a:tc>
                  <a:txBody>
                    <a:bodyPr/>
                    <a:lstStyle/>
                    <a:p>
                      <a:pPr marL="0" marR="0" lvl="0" indent="0" algn="ctr" rtl="0">
                        <a:spcBef>
                          <a:spcPts val="0"/>
                        </a:spcBef>
                        <a:spcAft>
                          <a:spcPts val="0"/>
                        </a:spcAft>
                        <a:buNone/>
                      </a:pPr>
                      <a:r>
                        <a:rPr lang="ja-JP" sz="1400"/>
                        <a:t>確認概要</a:t>
                      </a:r>
                      <a:endParaRPr sz="1400">
                        <a:latin typeface="Meiryo"/>
                        <a:ea typeface="Meiryo"/>
                        <a:cs typeface="Meiryo"/>
                        <a:sym typeface="Meiryo"/>
                      </a:endParaRPr>
                    </a:p>
                  </a:txBody>
                  <a:tcPr marL="91450" marR="91450" marT="45725" marB="45725" anchor="ctr"/>
                </a:tc>
                <a:extLst>
                  <a:ext uri="{0D108BD9-81ED-4DB2-BD59-A6C34878D82A}">
                    <a16:rowId xmlns:a16="http://schemas.microsoft.com/office/drawing/2014/main" val="10000"/>
                  </a:ext>
                </a:extLst>
              </a:tr>
              <a:tr h="1016000">
                <a:tc>
                  <a:txBody>
                    <a:bodyPr/>
                    <a:lstStyle/>
                    <a:p>
                      <a:pPr marL="0" marR="0" lvl="0" indent="0" algn="l" rtl="0">
                        <a:spcBef>
                          <a:spcPts val="0"/>
                        </a:spcBef>
                        <a:spcAft>
                          <a:spcPts val="0"/>
                        </a:spcAft>
                        <a:buNone/>
                      </a:pPr>
                      <a:r>
                        <a:rPr lang="ja-JP" sz="1400">
                          <a:solidFill>
                            <a:schemeClr val="dk1"/>
                          </a:solidFill>
                        </a:rPr>
                        <a:t>新規顧客マイページ　→Web申込み専用ページ</a:t>
                      </a:r>
                      <a:endParaRPr sz="14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機能間結合テスト</a:t>
                      </a:r>
                      <a:endParaRPr sz="1400">
                        <a:solidFill>
                          <a:schemeClr val="dk1"/>
                        </a:solidFill>
                        <a:latin typeface="Meiryo"/>
                        <a:ea typeface="Meiryo"/>
                        <a:cs typeface="Meiryo"/>
                        <a:sym typeface="Meiryo"/>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400"/>
                        <a:buFont typeface="Meiryo"/>
                        <a:buNone/>
                      </a:pPr>
                      <a:r>
                        <a:rPr lang="ja-JP" sz="1400" u="none">
                          <a:latin typeface="Meiryo"/>
                          <a:ea typeface="Meiryo"/>
                          <a:cs typeface="Meiryo"/>
                          <a:sym typeface="Meiryo"/>
                        </a:rPr>
                        <a:t>複数機能を結合した状態での処理妥当性確認</a:t>
                      </a:r>
                      <a:endParaRPr sz="1400" u="none">
                        <a:solidFill>
                          <a:srgbClr val="FF0000"/>
                        </a:solidFill>
                        <a:latin typeface="Meiryo"/>
                        <a:ea typeface="Meiryo"/>
                        <a:cs typeface="Meiryo"/>
                        <a:sym typeface="Meiryo"/>
                      </a:endParaRPr>
                    </a:p>
                    <a:p>
                      <a:pPr marL="0" marR="0" lvl="0" indent="0" algn="l" rtl="0">
                        <a:lnSpc>
                          <a:spcPct val="100000"/>
                        </a:lnSpc>
                        <a:spcBef>
                          <a:spcPts val="0"/>
                        </a:spcBef>
                        <a:spcAft>
                          <a:spcPts val="0"/>
                        </a:spcAft>
                        <a:buClr>
                          <a:schemeClr val="dk1"/>
                        </a:buClr>
                        <a:buSzPts val="1400"/>
                        <a:buFont typeface="Meiryo"/>
                        <a:buNone/>
                      </a:pPr>
                      <a:r>
                        <a:rPr lang="ja-JP" sz="1400" u="none">
                          <a:latin typeface="Meiryo"/>
                          <a:ea typeface="Meiryo"/>
                          <a:cs typeface="Meiryo"/>
                          <a:sym typeface="Meiryo"/>
                        </a:rPr>
                        <a:t>※シナリオを作成してシナリオ消化をメインにテストを実施する。</a:t>
                      </a:r>
                      <a:endParaRPr sz="1400" u="none">
                        <a:latin typeface="Meiryo"/>
                        <a:ea typeface="Meiryo"/>
                        <a:cs typeface="Meiryo"/>
                        <a:sym typeface="Meiryo"/>
                      </a:endParaRPr>
                    </a:p>
                    <a:p>
                      <a:pPr marL="0" marR="0" lvl="0" indent="0" algn="l" rtl="0">
                        <a:lnSpc>
                          <a:spcPct val="100000"/>
                        </a:lnSpc>
                        <a:spcBef>
                          <a:spcPts val="0"/>
                        </a:spcBef>
                        <a:spcAft>
                          <a:spcPts val="0"/>
                        </a:spcAft>
                        <a:buClr>
                          <a:schemeClr val="dk1"/>
                        </a:buClr>
                        <a:buSzPts val="1400"/>
                        <a:buFont typeface="Meiryo"/>
                        <a:buNone/>
                      </a:pPr>
                      <a:r>
                        <a:rPr lang="ja-JP" sz="1400" u="none">
                          <a:solidFill>
                            <a:schemeClr val="dk1"/>
                          </a:solidFill>
                          <a:latin typeface="Meiryo"/>
                          <a:ea typeface="Meiryo"/>
                          <a:cs typeface="Meiryo"/>
                          <a:sym typeface="Meiryo"/>
                        </a:rPr>
                        <a:t>　（新規申込→成立、謝絶、不備修正→承諾、複数申込ケース、口座振替、クレカ）</a:t>
                      </a:r>
                      <a:endParaRPr sz="1400" u="none">
                        <a:solidFill>
                          <a:schemeClr val="dk1"/>
                        </a:solidFill>
                        <a:latin typeface="Meiryo"/>
                        <a:ea typeface="Meiryo"/>
                        <a:cs typeface="Meiryo"/>
                        <a:sym typeface="Meiryo"/>
                      </a:endParaRPr>
                    </a:p>
                    <a:p>
                      <a:pPr marL="0" marR="0" lvl="0" indent="0" algn="l" rtl="0">
                        <a:lnSpc>
                          <a:spcPct val="100000"/>
                        </a:lnSpc>
                        <a:spcBef>
                          <a:spcPts val="0"/>
                        </a:spcBef>
                        <a:spcAft>
                          <a:spcPts val="0"/>
                        </a:spcAft>
                        <a:buClr>
                          <a:schemeClr val="dk1"/>
                        </a:buClr>
                        <a:buSzPts val="1400"/>
                        <a:buFont typeface="Meiryo"/>
                        <a:buNone/>
                      </a:pPr>
                      <a:r>
                        <a:rPr lang="ja-JP" sz="1400" u="none">
                          <a:solidFill>
                            <a:schemeClr val="dk1"/>
                          </a:solidFill>
                          <a:latin typeface="Meiryo"/>
                          <a:ea typeface="Meiryo"/>
                          <a:cs typeface="Meiryo"/>
                          <a:sym typeface="Meiryo"/>
                        </a:rPr>
                        <a:t>などの業務パターンを網羅してシナリオを実施)</a:t>
                      </a:r>
                      <a:endParaRPr sz="1400" u="none">
                        <a:solidFill>
                          <a:srgbClr val="FF0000"/>
                        </a:solidFill>
                        <a:latin typeface="Meiryo"/>
                        <a:ea typeface="Meiryo"/>
                        <a:cs typeface="Meiryo"/>
                        <a:sym typeface="Meiryo"/>
                      </a:endParaRPr>
                    </a:p>
                  </a:txBody>
                  <a:tcPr marL="91450" marR="91450" marT="45725" marB="45725" anchor="ctr"/>
                </a:tc>
                <a:extLst>
                  <a:ext uri="{0D108BD9-81ED-4DB2-BD59-A6C34878D82A}">
                    <a16:rowId xmlns:a16="http://schemas.microsoft.com/office/drawing/2014/main" val="10001"/>
                  </a:ext>
                </a:extLst>
              </a:tr>
              <a:tr h="462675">
                <a:tc>
                  <a:txBody>
                    <a:bodyPr/>
                    <a:lstStyle/>
                    <a:p>
                      <a:pPr marL="0" marR="0" lvl="0" indent="0" algn="l" rtl="0">
                        <a:spcBef>
                          <a:spcPts val="0"/>
                        </a:spcBef>
                        <a:spcAft>
                          <a:spcPts val="0"/>
                        </a:spcAft>
                        <a:buNone/>
                      </a:pPr>
                      <a:r>
                        <a:rPr lang="ja-JP" sz="1400">
                          <a:solidFill>
                            <a:schemeClr val="dk1"/>
                          </a:solidFill>
                          <a:latin typeface="Meiryo"/>
                          <a:ea typeface="Meiryo"/>
                          <a:cs typeface="Meiryo"/>
                          <a:sym typeface="Meiryo"/>
                        </a:rPr>
                        <a:t>Webダイレクト管理</a:t>
                      </a:r>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機能間結合テスト</a:t>
                      </a:r>
                      <a:endParaRPr sz="1400">
                        <a:solidFill>
                          <a:schemeClr val="dk1"/>
                        </a:solidFill>
                        <a:latin typeface="Meiryo"/>
                        <a:ea typeface="Meiryo"/>
                        <a:cs typeface="Meiryo"/>
                        <a:sym typeface="Meiryo"/>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400"/>
                        <a:buFont typeface="Meiryo"/>
                        <a:buNone/>
                      </a:pPr>
                      <a:r>
                        <a:rPr lang="ja-JP" sz="1400" u="none">
                          <a:latin typeface="Meiryo"/>
                          <a:ea typeface="Meiryo"/>
                          <a:cs typeface="Meiryo"/>
                          <a:sym typeface="Meiryo"/>
                        </a:rPr>
                        <a:t>複数機能を結合した状態での処理妥当性確認</a:t>
                      </a:r>
                      <a:endParaRPr sz="1400" u="none">
                        <a:solidFill>
                          <a:srgbClr val="FF0000"/>
                        </a:solidFill>
                        <a:latin typeface="Meiryo"/>
                        <a:ea typeface="Meiryo"/>
                        <a:cs typeface="Meiryo"/>
                        <a:sym typeface="Meiryo"/>
                      </a:endParaRPr>
                    </a:p>
                    <a:p>
                      <a:pPr marL="0" marR="0" lvl="0" indent="0" algn="l" rtl="0">
                        <a:lnSpc>
                          <a:spcPct val="100000"/>
                        </a:lnSpc>
                        <a:spcBef>
                          <a:spcPts val="0"/>
                        </a:spcBef>
                        <a:spcAft>
                          <a:spcPts val="0"/>
                        </a:spcAft>
                        <a:buClr>
                          <a:schemeClr val="dk1"/>
                        </a:buClr>
                        <a:buSzPts val="1400"/>
                        <a:buFont typeface="Meiryo"/>
                        <a:buNone/>
                      </a:pPr>
                      <a:r>
                        <a:rPr lang="ja-JP" sz="1400" u="none">
                          <a:latin typeface="Meiryo"/>
                          <a:ea typeface="Meiryo"/>
                          <a:cs typeface="Meiryo"/>
                          <a:sym typeface="Meiryo"/>
                        </a:rPr>
                        <a:t>※シナリオを作成してシナリオ消化をメインにテストを実施する。</a:t>
                      </a:r>
                      <a:endParaRPr sz="1400" u="none">
                        <a:latin typeface="Meiryo"/>
                        <a:ea typeface="Meiryo"/>
                        <a:cs typeface="Meiryo"/>
                        <a:sym typeface="Meiryo"/>
                      </a:endParaRPr>
                    </a:p>
                    <a:p>
                      <a:pPr marL="0" marR="0" lvl="0" indent="0" algn="l" rtl="0">
                        <a:lnSpc>
                          <a:spcPct val="100000"/>
                        </a:lnSpc>
                        <a:spcBef>
                          <a:spcPts val="0"/>
                        </a:spcBef>
                        <a:spcAft>
                          <a:spcPts val="0"/>
                        </a:spcAft>
                        <a:buClr>
                          <a:schemeClr val="dk1"/>
                        </a:buClr>
                        <a:buSzPts val="1400"/>
                        <a:buFont typeface="Meiryo"/>
                        <a:buNone/>
                      </a:pPr>
                      <a:r>
                        <a:rPr lang="ja-JP" sz="1400" u="none">
                          <a:solidFill>
                            <a:schemeClr val="dk1"/>
                          </a:solidFill>
                          <a:latin typeface="Meiryo"/>
                          <a:ea typeface="Meiryo"/>
                          <a:cs typeface="Meiryo"/>
                          <a:sym typeface="Meiryo"/>
                        </a:rPr>
                        <a:t>　（運用者の登録、更新、削除。プランcsvのアップロードによる更新）</a:t>
                      </a:r>
                      <a:endParaRPr sz="1400" u="none">
                        <a:solidFill>
                          <a:schemeClr val="dk1"/>
                        </a:solidFill>
                        <a:latin typeface="Meiryo"/>
                        <a:ea typeface="Meiryo"/>
                        <a:cs typeface="Meiryo"/>
                        <a:sym typeface="Meiryo"/>
                      </a:endParaRPr>
                    </a:p>
                    <a:p>
                      <a:pPr marL="0" marR="0" lvl="0" indent="0" algn="l" rtl="0">
                        <a:lnSpc>
                          <a:spcPct val="100000"/>
                        </a:lnSpc>
                        <a:spcBef>
                          <a:spcPts val="0"/>
                        </a:spcBef>
                        <a:spcAft>
                          <a:spcPts val="0"/>
                        </a:spcAft>
                        <a:buClr>
                          <a:schemeClr val="dk1"/>
                        </a:buClr>
                        <a:buSzPts val="1400"/>
                        <a:buFont typeface="Meiryo"/>
                        <a:buNone/>
                      </a:pPr>
                      <a:r>
                        <a:rPr lang="ja-JP" sz="1400" u="none">
                          <a:solidFill>
                            <a:schemeClr val="dk1"/>
                          </a:solidFill>
                          <a:latin typeface="Meiryo"/>
                          <a:ea typeface="Meiryo"/>
                          <a:cs typeface="Meiryo"/>
                          <a:sym typeface="Meiryo"/>
                        </a:rPr>
                        <a:t>などの業務パターンを網羅してシナリオを実施網羅などのシナリオパターンを実施)</a:t>
                      </a:r>
                      <a:endParaRPr/>
                    </a:p>
                  </a:txBody>
                  <a:tcPr marL="91450" marR="91450" marT="45725" marB="45725" anchor="ctr"/>
                </a:tc>
                <a:extLst>
                  <a:ext uri="{0D108BD9-81ED-4DB2-BD59-A6C34878D82A}">
                    <a16:rowId xmlns:a16="http://schemas.microsoft.com/office/drawing/2014/main" val="10002"/>
                  </a:ext>
                </a:extLst>
              </a:tr>
              <a:tr h="518025">
                <a:tc>
                  <a:txBody>
                    <a:bodyPr/>
                    <a:lstStyle/>
                    <a:p>
                      <a:pPr marL="0" marR="0" lvl="0" indent="0" algn="l" rtl="0">
                        <a:spcBef>
                          <a:spcPts val="0"/>
                        </a:spcBef>
                        <a:spcAft>
                          <a:spcPts val="0"/>
                        </a:spcAft>
                        <a:buNone/>
                      </a:pPr>
                      <a:r>
                        <a:rPr lang="ja-JP" sz="1400">
                          <a:solidFill>
                            <a:schemeClr val="dk1"/>
                          </a:solidFill>
                          <a:latin typeface="Meiryo"/>
                          <a:ea typeface="Meiryo"/>
                          <a:cs typeface="Meiryo"/>
                          <a:sym typeface="Meiryo"/>
                        </a:rPr>
                        <a:t>各種外部システム</a:t>
                      </a:r>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動作確認</a:t>
                      </a:r>
                      <a:endParaRPr sz="1400">
                        <a:solidFill>
                          <a:schemeClr val="dk1"/>
                        </a:solidFill>
                        <a:latin typeface="Meiryo"/>
                        <a:ea typeface="Meiryo"/>
                        <a:cs typeface="Meiryo"/>
                        <a:sym typeface="Meiryo"/>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AURA、Softbankpayments、保険料試算APIなどの外部システムとのデータ連携が</a:t>
                      </a:r>
                      <a:endParaRPr sz="1400">
                        <a:solidFill>
                          <a:schemeClr val="dk1"/>
                        </a:solidFill>
                      </a:endParaRPr>
                    </a:p>
                    <a:p>
                      <a:pPr marL="0" marR="0" lvl="0" indent="0" algn="l" rtl="0">
                        <a:spcBef>
                          <a:spcPts val="0"/>
                        </a:spcBef>
                        <a:spcAft>
                          <a:spcPts val="0"/>
                        </a:spcAft>
                        <a:buNone/>
                      </a:pPr>
                      <a:r>
                        <a:rPr lang="ja-JP" sz="1400">
                          <a:solidFill>
                            <a:schemeClr val="dk1"/>
                          </a:solidFill>
                        </a:rPr>
                        <a:t>問題ないことを確認する。</a:t>
                      </a:r>
                      <a:endParaRPr sz="1400">
                        <a:solidFill>
                          <a:schemeClr val="dk1"/>
                        </a:solidFill>
                      </a:endParaRPr>
                    </a:p>
                    <a:p>
                      <a:pPr marL="0" marR="0" lvl="0" indent="0" algn="l" rtl="0">
                        <a:spcBef>
                          <a:spcPts val="0"/>
                        </a:spcBef>
                        <a:spcAft>
                          <a:spcPts val="0"/>
                        </a:spcAft>
                        <a:buNone/>
                      </a:pPr>
                      <a:r>
                        <a:rPr lang="ja-JP" sz="1400">
                          <a:solidFill>
                            <a:schemeClr val="dk1"/>
                          </a:solidFill>
                        </a:rPr>
                        <a:t>LINE IDなどの外部SNS認証で、ログインが問題なく実施できることを確認する。</a:t>
                      </a:r>
                      <a:endParaRPr sz="1400">
                        <a:solidFill>
                          <a:schemeClr val="dk1"/>
                        </a:solidFill>
                      </a:endParaRPr>
                    </a:p>
                  </a:txBody>
                  <a:tcPr marL="91450" marR="91450" marT="45725" marB="45725" anchor="ctr"/>
                </a:tc>
                <a:extLst>
                  <a:ext uri="{0D108BD9-81ED-4DB2-BD59-A6C34878D82A}">
                    <a16:rowId xmlns:a16="http://schemas.microsoft.com/office/drawing/2014/main" val="10003"/>
                  </a:ext>
                </a:extLst>
              </a:tr>
              <a:tr h="494975">
                <a:tc>
                  <a:txBody>
                    <a:bodyPr/>
                    <a:lstStyle/>
                    <a:p>
                      <a:pPr marL="0" marR="0" lvl="0" indent="0" algn="l" rtl="0">
                        <a:spcBef>
                          <a:spcPts val="0"/>
                        </a:spcBef>
                        <a:spcAft>
                          <a:spcPts val="0"/>
                        </a:spcAft>
                        <a:buNone/>
                      </a:pPr>
                      <a:r>
                        <a:rPr lang="ja-JP" sz="1400">
                          <a:solidFill>
                            <a:schemeClr val="dk1"/>
                          </a:solidFill>
                        </a:rPr>
                        <a:t>バッチ</a:t>
                      </a:r>
                      <a:endParaRPr sz="1400">
                        <a:solidFill>
                          <a:schemeClr val="dk1"/>
                        </a:solidFill>
                        <a:latin typeface="Meiryo"/>
                        <a:ea typeface="Meiryo"/>
                        <a:cs typeface="Meiryo"/>
                        <a:sym typeface="Meiryo"/>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I/O処理</a:t>
                      </a:r>
                      <a:endParaRPr sz="1400">
                        <a:solidFill>
                          <a:schemeClr val="dk1"/>
                        </a:solidFill>
                        <a:latin typeface="Meiryo"/>
                        <a:ea typeface="Meiryo"/>
                        <a:cs typeface="Meiryo"/>
                        <a:sym typeface="Meiryo"/>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処理が期待値通りに終了し、出力ファイルの内容が問題ないことを確認する。</a:t>
                      </a:r>
                      <a:endParaRPr sz="1400">
                        <a:solidFill>
                          <a:schemeClr val="dk1"/>
                        </a:solidFill>
                      </a:endParaRPr>
                    </a:p>
                  </a:txBody>
                  <a:tcPr marL="91450" marR="91450" marT="45725" marB="45725" anchor="ctr"/>
                </a:tc>
                <a:extLst>
                  <a:ext uri="{0D108BD9-81ED-4DB2-BD59-A6C34878D82A}">
                    <a16:rowId xmlns:a16="http://schemas.microsoft.com/office/drawing/2014/main" val="10004"/>
                  </a:ext>
                </a:extLst>
              </a:tr>
              <a:tr h="548775">
                <a:tc>
                  <a:txBody>
                    <a:bodyPr/>
                    <a:lstStyle/>
                    <a:p>
                      <a:pPr marL="0" marR="0" lvl="0" indent="0" algn="l" rtl="0">
                        <a:spcBef>
                          <a:spcPts val="0"/>
                        </a:spcBef>
                        <a:spcAft>
                          <a:spcPts val="0"/>
                        </a:spcAft>
                        <a:buNone/>
                      </a:pPr>
                      <a:r>
                        <a:rPr lang="ja-JP" sz="1400">
                          <a:solidFill>
                            <a:schemeClr val="dk1"/>
                          </a:solidFill>
                        </a:rPr>
                        <a:t>帳票</a:t>
                      </a:r>
                      <a:endParaRPr sz="1400">
                        <a:solidFill>
                          <a:schemeClr val="dk1"/>
                        </a:solidFill>
                        <a:latin typeface="Meiryo"/>
                        <a:ea typeface="Meiryo"/>
                        <a:cs typeface="Meiryo"/>
                        <a:sym typeface="Meiryo"/>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編集処理の確認</a:t>
                      </a:r>
                      <a:endParaRPr sz="1400">
                        <a:solidFill>
                          <a:schemeClr val="dk1"/>
                        </a:solidFill>
                        <a:latin typeface="Meiryo"/>
                        <a:ea typeface="Meiryo"/>
                        <a:cs typeface="Meiryo"/>
                        <a:sym typeface="Meiryo"/>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インプットデータの内容が印字されていること。</a:t>
                      </a:r>
                      <a:endParaRPr sz="1400">
                        <a:solidFill>
                          <a:schemeClr val="dk1"/>
                        </a:solidFill>
                      </a:endParaRPr>
                    </a:p>
                    <a:p>
                      <a:pPr marL="0" marR="0" lvl="0" indent="0" algn="l" rtl="0">
                        <a:spcBef>
                          <a:spcPts val="0"/>
                        </a:spcBef>
                        <a:spcAft>
                          <a:spcPts val="0"/>
                        </a:spcAft>
                        <a:buNone/>
                      </a:pPr>
                      <a:r>
                        <a:rPr lang="ja-JP" sz="1400">
                          <a:solidFill>
                            <a:schemeClr val="dk1"/>
                          </a:solidFill>
                        </a:rPr>
                        <a:t>プラン内容や査定結果などのパターンを網羅できること。</a:t>
                      </a:r>
                      <a:endParaRPr sz="1400">
                        <a:solidFill>
                          <a:schemeClr val="dk1"/>
                        </a:solidFill>
                      </a:endParaRPr>
                    </a:p>
                  </a:txBody>
                  <a:tcPr marL="91450" marR="91450" marT="45725" marB="45725" anchor="ctr"/>
                </a:tc>
                <a:extLst>
                  <a:ext uri="{0D108BD9-81ED-4DB2-BD59-A6C34878D82A}">
                    <a16:rowId xmlns:a16="http://schemas.microsoft.com/office/drawing/2014/main" val="10005"/>
                  </a:ext>
                </a:extLst>
              </a:tr>
              <a:tr h="385975">
                <a:tc>
                  <a:txBody>
                    <a:bodyPr/>
                    <a:lstStyle/>
                    <a:p>
                      <a:pPr marL="0" marR="0" lvl="0" indent="0" algn="l" rtl="0">
                        <a:spcBef>
                          <a:spcPts val="0"/>
                        </a:spcBef>
                        <a:spcAft>
                          <a:spcPts val="0"/>
                        </a:spcAft>
                        <a:buNone/>
                      </a:pPr>
                      <a:r>
                        <a:rPr lang="ja-JP" sz="1400">
                          <a:solidFill>
                            <a:schemeClr val="dk1"/>
                          </a:solidFill>
                        </a:rPr>
                        <a:t>メール</a:t>
                      </a:r>
                      <a:endParaRPr sz="1400">
                        <a:solidFill>
                          <a:schemeClr val="dk1"/>
                        </a:solidFill>
                        <a:latin typeface="Meiryo"/>
                        <a:ea typeface="Meiryo"/>
                        <a:cs typeface="Meiryo"/>
                        <a:sym typeface="Meiryo"/>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メール送信</a:t>
                      </a:r>
                      <a:endParaRPr sz="1400">
                        <a:solidFill>
                          <a:schemeClr val="dk1"/>
                        </a:solidFill>
                        <a:latin typeface="Meiryo"/>
                        <a:ea typeface="Meiryo"/>
                        <a:cs typeface="Meiryo"/>
                        <a:sym typeface="Meiryo"/>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ダイレクトメール、フォローメール、管理機能メールが送信され、テスト設計書の期待値通りであること</a:t>
                      </a:r>
                      <a:endParaRPr sz="1400">
                        <a:solidFill>
                          <a:schemeClr val="dk1"/>
                        </a:solidFill>
                        <a:latin typeface="Meiryo"/>
                        <a:ea typeface="Meiryo"/>
                        <a:cs typeface="Meiryo"/>
                        <a:sym typeface="Meiryo"/>
                      </a:endParaRPr>
                    </a:p>
                  </a:txBody>
                  <a:tcPr marL="91450" marR="91450" marT="45725" marB="45725" anchor="ctr"/>
                </a:tc>
                <a:extLst>
                  <a:ext uri="{0D108BD9-81ED-4DB2-BD59-A6C34878D82A}">
                    <a16:rowId xmlns:a16="http://schemas.microsoft.com/office/drawing/2014/main" val="10006"/>
                  </a:ext>
                </a:extLst>
              </a:tr>
              <a:tr h="385975">
                <a:tc>
                  <a:txBody>
                    <a:bodyPr/>
                    <a:lstStyle/>
                    <a:p>
                      <a:pPr marL="0" marR="0" lvl="0" indent="0" algn="l" rtl="0">
                        <a:spcBef>
                          <a:spcPts val="0"/>
                        </a:spcBef>
                        <a:spcAft>
                          <a:spcPts val="0"/>
                        </a:spcAft>
                        <a:buNone/>
                      </a:pPr>
                      <a:r>
                        <a:rPr lang="ja-JP" sz="1400">
                          <a:solidFill>
                            <a:schemeClr val="dk1"/>
                          </a:solidFill>
                          <a:latin typeface="Meiryo"/>
                          <a:ea typeface="Meiryo"/>
                          <a:cs typeface="Meiryo"/>
                          <a:sym typeface="Meiryo"/>
                        </a:rPr>
                        <a:t>全範囲</a:t>
                      </a:r>
                      <a:endParaRPr sz="1400">
                        <a:solidFill>
                          <a:schemeClr val="dk1"/>
                        </a:solidFill>
                        <a:latin typeface="Meiryo"/>
                        <a:ea typeface="Meiryo"/>
                        <a:cs typeface="Meiryo"/>
                        <a:sym typeface="Meiryo"/>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latin typeface="Meiryo"/>
                          <a:ea typeface="Meiryo"/>
                          <a:cs typeface="Meiryo"/>
                          <a:sym typeface="Meiryo"/>
                        </a:rPr>
                        <a:t>テスト端末</a:t>
                      </a:r>
                      <a:endParaRPr sz="1400">
                        <a:solidFill>
                          <a:schemeClr val="dk1"/>
                        </a:solidFill>
                        <a:latin typeface="Meiryo"/>
                        <a:ea typeface="Meiryo"/>
                        <a:cs typeface="Meiryo"/>
                        <a:sym typeface="Meiryo"/>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latin typeface="Meiryo"/>
                          <a:ea typeface="Meiryo"/>
                          <a:cs typeface="Meiryo"/>
                          <a:sym typeface="Meiryo"/>
                        </a:rPr>
                        <a:t>Itaで未実施のOS,ブラウザ検証の件</a:t>
                      </a:r>
                      <a:endParaRPr sz="1400">
                        <a:solidFill>
                          <a:schemeClr val="dk1"/>
                        </a:solidFill>
                        <a:latin typeface="Meiryo"/>
                        <a:ea typeface="Meiryo"/>
                        <a:cs typeface="Meiryo"/>
                        <a:sym typeface="Meiryo"/>
                      </a:endParaRPr>
                    </a:p>
                  </a:txBody>
                  <a:tcPr marL="91450" marR="91450" marT="45725" marB="45725" anchor="ctr"/>
                </a:tc>
                <a:extLst>
                  <a:ext uri="{0D108BD9-81ED-4DB2-BD59-A6C34878D82A}">
                    <a16:rowId xmlns:a16="http://schemas.microsoft.com/office/drawing/2014/main" val="10007"/>
                  </a:ext>
                </a:extLst>
              </a:tr>
            </a:tbl>
          </a:graphicData>
        </a:graphic>
      </p:graphicFrame>
      <p:sp>
        <p:nvSpPr>
          <p:cNvPr id="222" name="Google Shape;222;p11"/>
          <p:cNvSpPr txBox="1"/>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p>
            <a:pPr marL="0" marR="0" lvl="0" indent="0" algn="l" rtl="0">
              <a:lnSpc>
                <a:spcPct val="90000"/>
              </a:lnSpc>
              <a:spcBef>
                <a:spcPts val="0"/>
              </a:spcBef>
              <a:spcAft>
                <a:spcPts val="0"/>
              </a:spcAft>
              <a:buClr>
                <a:schemeClr val="dk1"/>
              </a:buClr>
              <a:buSzPts val="2800"/>
              <a:buFont typeface="Meiryo"/>
              <a:buNone/>
            </a:pPr>
            <a:r>
              <a:rPr lang="ja-JP" sz="2800">
                <a:solidFill>
                  <a:schemeClr val="dk1"/>
                </a:solidFill>
                <a:latin typeface="Meiryo"/>
                <a:ea typeface="Meiryo"/>
                <a:cs typeface="Meiryo"/>
                <a:sym typeface="Meiryo"/>
              </a:rPr>
              <a:t>５.テスト観点</a:t>
            </a:r>
            <a:endParaRPr sz="2800">
              <a:solidFill>
                <a:schemeClr val="dk1"/>
              </a:solidFill>
              <a:latin typeface="Meiryo"/>
              <a:ea typeface="Meiryo"/>
              <a:cs typeface="Meiryo"/>
              <a:sym typeface="Meiryo"/>
            </a:endParaRPr>
          </a:p>
        </p:txBody>
      </p:sp>
      <p:sp>
        <p:nvSpPr>
          <p:cNvPr id="223" name="Google Shape;223;p11"/>
          <p:cNvSpPr txBox="1"/>
          <p:nvPr/>
        </p:nvSpPr>
        <p:spPr>
          <a:xfrm>
            <a:off x="345223" y="889613"/>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r>
              <a:rPr lang="ja-JP" sz="1800" b="1">
                <a:solidFill>
                  <a:schemeClr val="dk1"/>
                </a:solidFill>
                <a:latin typeface="Meiryo"/>
                <a:ea typeface="Meiryo"/>
                <a:cs typeface="Meiryo"/>
                <a:sym typeface="Meiryo"/>
              </a:rPr>
              <a:t>5.1 テスト観点</a:t>
            </a:r>
            <a:endParaRPr sz="1800" b="1">
              <a:solidFill>
                <a:schemeClr val="dk1"/>
              </a:solidFill>
              <a:latin typeface="Meiryo"/>
              <a:ea typeface="Meiryo"/>
              <a:cs typeface="Meiryo"/>
              <a:sym typeface="Meiryo"/>
            </a:endParaRPr>
          </a:p>
        </p:txBody>
      </p:sp>
      <p:sp>
        <p:nvSpPr>
          <p:cNvPr id="224" name="Google Shape;224;p11"/>
          <p:cNvSpPr/>
          <p:nvPr/>
        </p:nvSpPr>
        <p:spPr>
          <a:xfrm>
            <a:off x="8718700" y="573125"/>
            <a:ext cx="3322200" cy="676500"/>
          </a:xfrm>
          <a:prstGeom prst="rect">
            <a:avLst/>
          </a:prstGeom>
          <a:solidFill>
            <a:schemeClr val="accent5"/>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500">
                <a:solidFill>
                  <a:schemeClr val="lt1"/>
                </a:solidFill>
                <a:latin typeface="Meiryo"/>
                <a:ea typeface="Meiryo"/>
                <a:cs typeface="Meiryo"/>
                <a:sym typeface="Meiryo"/>
              </a:rPr>
              <a:t>（サスケ緒方追加）要確認・外部サービスとのIFパターン網羅検証</a:t>
            </a:r>
            <a:endParaRPr sz="1100"/>
          </a:p>
        </p:txBody>
      </p:sp>
      <p:sp>
        <p:nvSpPr>
          <p:cNvPr id="225" name="Google Shape;225;p11"/>
          <p:cNvSpPr/>
          <p:nvPr/>
        </p:nvSpPr>
        <p:spPr>
          <a:xfrm>
            <a:off x="5790649" y="573135"/>
            <a:ext cx="2636875" cy="676581"/>
          </a:xfrm>
          <a:prstGeom prst="rect">
            <a:avLst/>
          </a:prstGeom>
          <a:solidFill>
            <a:schemeClr val="accent5"/>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500">
                <a:solidFill>
                  <a:schemeClr val="lt1"/>
                </a:solidFill>
                <a:latin typeface="Meiryo"/>
                <a:ea typeface="Meiryo"/>
                <a:cs typeface="Meiryo"/>
                <a:sym typeface="Meiryo"/>
              </a:rPr>
              <a:t>（サスケ緒方追加）要確認</a:t>
            </a:r>
            <a:endParaRPr sz="1500">
              <a:solidFill>
                <a:schemeClr val="lt1"/>
              </a:solidFill>
              <a:latin typeface="Meiryo"/>
              <a:ea typeface="Meiryo"/>
              <a:cs typeface="Meiryo"/>
              <a:sym typeface="Meiryo"/>
            </a:endParaRPr>
          </a:p>
          <a:p>
            <a:pPr marL="0" marR="0" lvl="0" indent="0" algn="ctr" rtl="0">
              <a:spcBef>
                <a:spcPts val="0"/>
              </a:spcBef>
              <a:spcAft>
                <a:spcPts val="0"/>
              </a:spcAft>
              <a:buNone/>
            </a:pPr>
            <a:r>
              <a:rPr lang="ja-JP" sz="1500">
                <a:solidFill>
                  <a:schemeClr val="lt1"/>
                </a:solidFill>
                <a:latin typeface="Meiryo"/>
                <a:ea typeface="Meiryo"/>
                <a:cs typeface="Meiryo"/>
                <a:sym typeface="Meiryo"/>
              </a:rPr>
              <a:t>帳票パターン網羅検証</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2"/>
          <p:cNvSpPr txBox="1">
            <a:spLocks noGrp="1"/>
          </p:cNvSpPr>
          <p:nvPr>
            <p:ph type="title"/>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00"/>
              <a:buFont typeface="Meiryo"/>
              <a:buNone/>
            </a:pPr>
            <a:r>
              <a:rPr lang="ja-JP" sz="2800">
                <a:latin typeface="Meiryo"/>
                <a:ea typeface="Meiryo"/>
                <a:cs typeface="Meiryo"/>
                <a:sym typeface="Meiryo"/>
              </a:rPr>
              <a:t>６.テスト方法</a:t>
            </a:r>
            <a:endParaRPr/>
          </a:p>
        </p:txBody>
      </p:sp>
      <p:sp>
        <p:nvSpPr>
          <p:cNvPr id="231" name="Google Shape;231;p12"/>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232" name="Google Shape;232;p12"/>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11</a:t>
            </a:fld>
            <a:endParaRPr/>
          </a:p>
        </p:txBody>
      </p:sp>
      <p:sp>
        <p:nvSpPr>
          <p:cNvPr id="233" name="Google Shape;233;p12"/>
          <p:cNvSpPr txBox="1"/>
          <p:nvPr/>
        </p:nvSpPr>
        <p:spPr>
          <a:xfrm>
            <a:off x="345223" y="889613"/>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r>
              <a:rPr lang="ja-JP" sz="1800" b="1">
                <a:solidFill>
                  <a:schemeClr val="dk1"/>
                </a:solidFill>
                <a:latin typeface="Meiryo"/>
                <a:ea typeface="Meiryo"/>
                <a:cs typeface="Meiryo"/>
                <a:sym typeface="Meiryo"/>
              </a:rPr>
              <a:t>6.1 機能間結合テストの検証方法</a:t>
            </a:r>
            <a:endParaRPr sz="1800" b="1">
              <a:solidFill>
                <a:schemeClr val="dk1"/>
              </a:solidFill>
              <a:latin typeface="Meiryo"/>
              <a:ea typeface="Meiryo"/>
              <a:cs typeface="Meiryo"/>
              <a:sym typeface="Meiryo"/>
            </a:endParaRPr>
          </a:p>
          <a:p>
            <a:pPr marL="594900" marR="0" lvl="0" indent="-342899" algn="l" rtl="0">
              <a:lnSpc>
                <a:spcPct val="200000"/>
              </a:lnSpc>
              <a:spcBef>
                <a:spcPts val="0"/>
              </a:spcBef>
              <a:spcAft>
                <a:spcPts val="0"/>
              </a:spcAft>
              <a:buClr>
                <a:schemeClr val="dk1"/>
              </a:buClr>
              <a:buSzPts val="1400"/>
              <a:buFont typeface="Noto Sans Symbols"/>
              <a:buChar char="◆"/>
            </a:pPr>
            <a:r>
              <a:rPr lang="ja-JP" sz="1400">
                <a:solidFill>
                  <a:schemeClr val="dk1"/>
                </a:solidFill>
                <a:latin typeface="Meiryo"/>
                <a:ea typeface="Meiryo"/>
                <a:cs typeface="Meiryo"/>
                <a:sym typeface="Meiryo"/>
              </a:rPr>
              <a:t>ITa実施済みのモジュール、資源を結合して、業務フローに沿ったシナリオを作成し、出力物の妥当性、連結システムへのインターフェースファイルの内容の妥当性を検証する。</a:t>
            </a:r>
            <a:endParaRPr sz="1400">
              <a:solidFill>
                <a:schemeClr val="dk1"/>
              </a:solidFill>
              <a:latin typeface="Meiryo"/>
              <a:ea typeface="Meiryo"/>
              <a:cs typeface="Meiryo"/>
              <a:sym typeface="Meiryo"/>
            </a:endParaRPr>
          </a:p>
          <a:p>
            <a:pPr marL="594900" marR="0" lvl="0" indent="-253999" algn="l" rtl="0">
              <a:lnSpc>
                <a:spcPct val="200000"/>
              </a:lnSpc>
              <a:spcBef>
                <a:spcPts val="0"/>
              </a:spcBef>
              <a:spcAft>
                <a:spcPts val="0"/>
              </a:spcAft>
              <a:buClr>
                <a:schemeClr val="dk1"/>
              </a:buClr>
              <a:buSzPts val="1400"/>
              <a:buFont typeface="Noto Sans Symbols"/>
              <a:buNone/>
            </a:pPr>
            <a:endParaRPr sz="1400">
              <a:solidFill>
                <a:schemeClr val="dk1"/>
              </a:solidFill>
              <a:latin typeface="Meiryo"/>
              <a:ea typeface="Meiryo"/>
              <a:cs typeface="Meiryo"/>
              <a:sym typeface="Meiryo"/>
            </a:endParaRPr>
          </a:p>
          <a:p>
            <a:pPr marL="594900" marR="0" lvl="0" indent="-342899" algn="l" rtl="0">
              <a:lnSpc>
                <a:spcPct val="200000"/>
              </a:lnSpc>
              <a:spcBef>
                <a:spcPts val="0"/>
              </a:spcBef>
              <a:spcAft>
                <a:spcPts val="0"/>
              </a:spcAft>
              <a:buClr>
                <a:schemeClr val="dk1"/>
              </a:buClr>
              <a:buSzPts val="1400"/>
              <a:buFont typeface="Noto Sans Symbols"/>
              <a:buChar char="◆"/>
            </a:pPr>
            <a:r>
              <a:rPr lang="ja-JP" sz="1400">
                <a:solidFill>
                  <a:schemeClr val="dk1"/>
                </a:solidFill>
                <a:latin typeface="Meiryo"/>
                <a:ea typeface="Meiryo"/>
                <a:cs typeface="Meiryo"/>
                <a:sym typeface="Meiryo"/>
              </a:rPr>
              <a:t>テストシナリオは、「Webダイレクトフロー.xlsx」を参考に作成する。各画面間の遷移、出力物の印字内容妥当性確認、送受信データの内容確認、外部システムとの連結機能の動作について確認する。</a:t>
            </a:r>
            <a:endParaRPr sz="1400">
              <a:solidFill>
                <a:schemeClr val="dk1"/>
              </a:solidFill>
              <a:latin typeface="Meiryo"/>
              <a:ea typeface="Meiryo"/>
              <a:cs typeface="Meiryo"/>
              <a:sym typeface="Meiryo"/>
            </a:endParaRPr>
          </a:p>
        </p:txBody>
      </p:sp>
      <p:sp>
        <p:nvSpPr>
          <p:cNvPr id="234" name="Google Shape;234;p12"/>
          <p:cNvSpPr/>
          <p:nvPr/>
        </p:nvSpPr>
        <p:spPr>
          <a:xfrm>
            <a:off x="985707" y="4122289"/>
            <a:ext cx="4605600" cy="6588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702" y="-39005"/>
                </a:lnTo>
                <a:lnTo>
                  <a:pt x="-12698" y="-146124"/>
                </a:lnTo>
              </a:path>
            </a:pathLst>
          </a:custGeom>
          <a:solidFill>
            <a:srgbClr val="FEE0E0"/>
          </a:solidFill>
          <a:ln w="12700" cap="flat" cmpd="sng">
            <a:solidFill>
              <a:srgbClr val="BA4A4A"/>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ja-JP" sz="1100">
                <a:solidFill>
                  <a:srgbClr val="FF0000"/>
                </a:solidFill>
                <a:latin typeface="Meiryo"/>
                <a:ea typeface="Meiryo"/>
                <a:cs typeface="Meiryo"/>
                <a:sym typeface="Meiryo"/>
              </a:rPr>
              <a:t>細かい部分なので、計画書への反映はお任せしますが、検証者と再査者のような役割を定義して、検証結果の正当性を担保できる検証方法を定義していただきたいです</a:t>
            </a:r>
            <a:endParaRPr sz="1100">
              <a:solidFill>
                <a:srgbClr val="FF0000"/>
              </a:solidFill>
              <a:latin typeface="Meiryo"/>
              <a:ea typeface="Meiryo"/>
              <a:cs typeface="Meiryo"/>
              <a:sym typeface="Meiryo"/>
            </a:endParaRPr>
          </a:p>
        </p:txBody>
      </p:sp>
      <p:sp>
        <p:nvSpPr>
          <p:cNvPr id="235" name="Google Shape;235;p12"/>
          <p:cNvSpPr/>
          <p:nvPr/>
        </p:nvSpPr>
        <p:spPr>
          <a:xfrm>
            <a:off x="1039776" y="5297825"/>
            <a:ext cx="4605600" cy="676500"/>
          </a:xfrm>
          <a:prstGeom prst="rect">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500">
                <a:solidFill>
                  <a:schemeClr val="lt1"/>
                </a:solidFill>
                <a:latin typeface="Meiryo"/>
                <a:ea typeface="Meiryo"/>
                <a:cs typeface="Meiryo"/>
                <a:sym typeface="Meiryo"/>
              </a:rPr>
              <a:t>（サスケ緒方追加）</a:t>
            </a:r>
            <a:r>
              <a:rPr lang="ja-JP" sz="1500">
                <a:solidFill>
                  <a:srgbClr val="FFFFFF"/>
                </a:solidFill>
                <a:latin typeface="Times New Roman"/>
                <a:ea typeface="Times New Roman"/>
                <a:cs typeface="Times New Roman"/>
                <a:sym typeface="Times New Roman"/>
              </a:rPr>
              <a:t>ITbバッチ</a:t>
            </a:r>
            <a:r>
              <a:rPr lang="ja-JP" sz="1500">
                <a:solidFill>
                  <a:srgbClr val="FFFFFF"/>
                </a:solidFill>
              </a:rPr>
              <a:t>の定期実行のスケジュールは行わない想定です。</a:t>
            </a:r>
            <a:endParaRPr sz="1500">
              <a:solidFill>
                <a:srgbClr val="FFFFFF"/>
              </a:solidFill>
              <a:latin typeface="Meiryo"/>
              <a:ea typeface="Meiryo"/>
              <a:cs typeface="Meiryo"/>
              <a:sym typeface="Meiry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3"/>
          <p:cNvSpPr txBox="1"/>
          <p:nvPr/>
        </p:nvSpPr>
        <p:spPr>
          <a:xfrm>
            <a:off x="345223" y="889613"/>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r>
              <a:rPr lang="ja-JP" sz="1800" b="1">
                <a:solidFill>
                  <a:schemeClr val="dk1"/>
                </a:solidFill>
                <a:latin typeface="Meiryo"/>
                <a:ea typeface="Meiryo"/>
                <a:cs typeface="Meiryo"/>
                <a:sym typeface="Meiryo"/>
              </a:rPr>
              <a:t>7.1 各工程別開始基準</a:t>
            </a:r>
            <a:endParaRPr sz="1800" b="1">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endParaRPr sz="1800" b="1">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endParaRPr sz="1800" b="1">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endParaRPr sz="1800" b="1">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endParaRPr sz="1800" b="1">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r>
              <a:rPr lang="ja-JP" sz="1800" b="1">
                <a:solidFill>
                  <a:schemeClr val="dk1"/>
                </a:solidFill>
                <a:latin typeface="Meiryo"/>
                <a:ea typeface="Meiryo"/>
                <a:cs typeface="Meiryo"/>
                <a:sym typeface="Meiryo"/>
              </a:rPr>
              <a:t>7.2 各工程別終了基準</a:t>
            </a:r>
            <a:endParaRPr/>
          </a:p>
        </p:txBody>
      </p:sp>
      <p:sp>
        <p:nvSpPr>
          <p:cNvPr id="242" name="Google Shape;242;p13"/>
          <p:cNvSpPr txBox="1">
            <a:spLocks noGrp="1"/>
          </p:cNvSpPr>
          <p:nvPr>
            <p:ph type="title"/>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00"/>
              <a:buFont typeface="Meiryo"/>
              <a:buNone/>
            </a:pPr>
            <a:r>
              <a:rPr lang="ja-JP" sz="2800">
                <a:latin typeface="Meiryo"/>
                <a:ea typeface="Meiryo"/>
                <a:cs typeface="Meiryo"/>
                <a:sym typeface="Meiryo"/>
              </a:rPr>
              <a:t>７</a:t>
            </a:r>
            <a:r>
              <a:rPr lang="ja-JP" sz="2800"/>
              <a:t>.</a:t>
            </a:r>
            <a:r>
              <a:rPr lang="ja-JP" sz="2800">
                <a:latin typeface="Meiryo"/>
                <a:ea typeface="Meiryo"/>
                <a:cs typeface="Meiryo"/>
                <a:sym typeface="Meiryo"/>
              </a:rPr>
              <a:t>各工程別開始</a:t>
            </a:r>
            <a:r>
              <a:rPr lang="ja-JP" sz="2800"/>
              <a:t>/</a:t>
            </a:r>
            <a:r>
              <a:rPr lang="ja-JP" sz="2800">
                <a:latin typeface="Meiryo"/>
                <a:ea typeface="Meiryo"/>
                <a:cs typeface="Meiryo"/>
                <a:sym typeface="Meiryo"/>
              </a:rPr>
              <a:t>終了基準</a:t>
            </a:r>
            <a:endParaRPr sz="2800">
              <a:latin typeface="Meiryo"/>
              <a:ea typeface="Meiryo"/>
              <a:cs typeface="Meiryo"/>
              <a:sym typeface="Meiryo"/>
            </a:endParaRPr>
          </a:p>
        </p:txBody>
      </p:sp>
      <p:sp>
        <p:nvSpPr>
          <p:cNvPr id="243" name="Google Shape;243;p13"/>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244" name="Google Shape;244;p13"/>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12</a:t>
            </a:fld>
            <a:endParaRPr/>
          </a:p>
        </p:txBody>
      </p:sp>
      <p:graphicFrame>
        <p:nvGraphicFramePr>
          <p:cNvPr id="245" name="Google Shape;245;p13"/>
          <p:cNvGraphicFramePr/>
          <p:nvPr/>
        </p:nvGraphicFramePr>
        <p:xfrm>
          <a:off x="356226" y="1252239"/>
          <a:ext cx="11512850" cy="2081050"/>
        </p:xfrm>
        <a:graphic>
          <a:graphicData uri="http://schemas.openxmlformats.org/drawingml/2006/table">
            <a:tbl>
              <a:tblPr firstRow="1" bandRow="1">
                <a:noFill/>
                <a:tableStyleId>{8326F50A-D15E-44EE-B60B-A74AA5BC160B}</a:tableStyleId>
              </a:tblPr>
              <a:tblGrid>
                <a:gridCol w="2196475">
                  <a:extLst>
                    <a:ext uri="{9D8B030D-6E8A-4147-A177-3AD203B41FA5}">
                      <a16:colId xmlns:a16="http://schemas.microsoft.com/office/drawing/2014/main" val="20000"/>
                    </a:ext>
                  </a:extLst>
                </a:gridCol>
                <a:gridCol w="9316375">
                  <a:extLst>
                    <a:ext uri="{9D8B030D-6E8A-4147-A177-3AD203B41FA5}">
                      <a16:colId xmlns:a16="http://schemas.microsoft.com/office/drawing/2014/main" val="20001"/>
                    </a:ext>
                  </a:extLst>
                </a:gridCol>
              </a:tblGrid>
              <a:tr h="460500">
                <a:tc>
                  <a:txBody>
                    <a:bodyPr/>
                    <a:lstStyle/>
                    <a:p>
                      <a:pPr marL="0" marR="0" lvl="0" indent="0" algn="ctr" rtl="0">
                        <a:spcBef>
                          <a:spcPts val="0"/>
                        </a:spcBef>
                        <a:spcAft>
                          <a:spcPts val="0"/>
                        </a:spcAft>
                        <a:buNone/>
                      </a:pPr>
                      <a:r>
                        <a:rPr lang="ja-JP" sz="1400"/>
                        <a:t>工程</a:t>
                      </a:r>
                      <a:endParaRPr sz="1400"/>
                    </a:p>
                  </a:txBody>
                  <a:tcPr marL="91450" marR="91450" marT="45725" marB="45725" anchor="ctr"/>
                </a:tc>
                <a:tc>
                  <a:txBody>
                    <a:bodyPr/>
                    <a:lstStyle/>
                    <a:p>
                      <a:pPr marL="0" marR="0" lvl="0" indent="0" algn="ctr" rtl="0">
                        <a:spcBef>
                          <a:spcPts val="0"/>
                        </a:spcBef>
                        <a:spcAft>
                          <a:spcPts val="0"/>
                        </a:spcAft>
                        <a:buNone/>
                      </a:pPr>
                      <a:r>
                        <a:rPr lang="ja-JP" sz="1400"/>
                        <a:t>開始基準</a:t>
                      </a:r>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ja-JP" sz="1400"/>
                        <a:t>テスト計画</a:t>
                      </a:r>
                      <a:endParaRPr sz="1800"/>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・プロジェクト全体の体制、役割、スケジュール、見積が合意されている</a:t>
                      </a:r>
                      <a:endParaRPr sz="1400"/>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Clr>
                          <a:schemeClr val="dk1"/>
                        </a:buClr>
                        <a:buSzPts val="1400"/>
                        <a:buFont typeface="Meiryo"/>
                        <a:buNone/>
                      </a:pPr>
                      <a:r>
                        <a:rPr lang="ja-JP" sz="1400"/>
                        <a:t>テスト設計</a:t>
                      </a:r>
                      <a:endParaRPr/>
                    </a:p>
                  </a:txBody>
                  <a:tcPr marL="91450" marR="91450" marT="45725" marB="45725" anchor="ctr"/>
                </a:tc>
                <a:tc>
                  <a:txBody>
                    <a:bodyPr/>
                    <a:lstStyle/>
                    <a:p>
                      <a:pPr marL="0" marR="0" lvl="0" indent="0" algn="l" rtl="0">
                        <a:spcBef>
                          <a:spcPts val="0"/>
                        </a:spcBef>
                        <a:spcAft>
                          <a:spcPts val="0"/>
                        </a:spcAft>
                        <a:buClr>
                          <a:schemeClr val="dk1"/>
                        </a:buClr>
                        <a:buSzPts val="1400"/>
                        <a:buFont typeface="Meiryo"/>
                        <a:buNone/>
                      </a:pPr>
                      <a:r>
                        <a:rPr lang="ja-JP" sz="1400" b="0" u="none" strike="noStrike"/>
                        <a:t>・個別テスト計画が承認されている</a:t>
                      </a:r>
                      <a:endParaRPr sz="1400" b="0" u="none" strike="noStrike"/>
                    </a:p>
                    <a:p>
                      <a:pPr marL="0" marR="0" lvl="0" indent="0" algn="l" rtl="0">
                        <a:spcBef>
                          <a:spcPts val="0"/>
                        </a:spcBef>
                        <a:spcAft>
                          <a:spcPts val="0"/>
                        </a:spcAft>
                        <a:buClr>
                          <a:schemeClr val="dk1"/>
                        </a:buClr>
                        <a:buSzPts val="1400"/>
                        <a:buFont typeface="Meiryo"/>
                        <a:buNone/>
                      </a:pPr>
                      <a:r>
                        <a:rPr lang="ja-JP" sz="1400" b="0" u="none" strike="noStrike"/>
                        <a:t>・</a:t>
                      </a:r>
                      <a:r>
                        <a:rPr lang="ja-JP" sz="1400">
                          <a:solidFill>
                            <a:schemeClr val="dk1"/>
                          </a:solidFill>
                          <a:latin typeface="Meiryo"/>
                          <a:ea typeface="Meiryo"/>
                          <a:cs typeface="Meiryo"/>
                          <a:sym typeface="Meiryo"/>
                        </a:rPr>
                        <a:t>テスト設計に必要なインプット情報が作成完了している</a:t>
                      </a:r>
                      <a:endParaRPr sz="1800"/>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ja-JP" sz="1400"/>
                        <a:t>テスト実行</a:t>
                      </a:r>
                      <a:endParaRPr sz="1400"/>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・ITaテストが完了している。または完了の目途が立ち、PMの承認を受けている。</a:t>
                      </a:r>
                      <a:endParaRPr sz="1400">
                        <a:solidFill>
                          <a:schemeClr val="dk1"/>
                        </a:solidFill>
                      </a:endParaRPr>
                    </a:p>
                    <a:p>
                      <a:pPr marL="0" marR="0" lvl="0" indent="0" algn="l" rtl="0">
                        <a:spcBef>
                          <a:spcPts val="0"/>
                        </a:spcBef>
                        <a:spcAft>
                          <a:spcPts val="0"/>
                        </a:spcAft>
                        <a:buNone/>
                      </a:pPr>
                      <a:r>
                        <a:rPr lang="ja-JP" sz="1400">
                          <a:solidFill>
                            <a:schemeClr val="dk1"/>
                          </a:solidFill>
                        </a:rPr>
                        <a:t>・テスト設計が事前に完了・承認されている</a:t>
                      </a:r>
                      <a:endParaRPr/>
                    </a:p>
                    <a:p>
                      <a:pPr marL="0" marR="0" lvl="0" indent="0" algn="l" rtl="0">
                        <a:spcBef>
                          <a:spcPts val="0"/>
                        </a:spcBef>
                        <a:spcAft>
                          <a:spcPts val="0"/>
                        </a:spcAft>
                        <a:buNone/>
                      </a:pPr>
                      <a:r>
                        <a:rPr lang="ja-JP" sz="1400">
                          <a:solidFill>
                            <a:schemeClr val="dk1"/>
                          </a:solidFill>
                        </a:rPr>
                        <a:t>・テスト実行準備作業が完了している、または部分的に完了予定を定めてある</a:t>
                      </a:r>
                      <a:endParaRPr sz="1400">
                        <a:solidFill>
                          <a:schemeClr val="dk1"/>
                        </a:solidFill>
                      </a:endParaRPr>
                    </a:p>
                  </a:txBody>
                  <a:tcPr marL="91450" marR="91450" marT="45725" marB="45725" anchor="ctr"/>
                </a:tc>
                <a:extLst>
                  <a:ext uri="{0D108BD9-81ED-4DB2-BD59-A6C34878D82A}">
                    <a16:rowId xmlns:a16="http://schemas.microsoft.com/office/drawing/2014/main" val="10003"/>
                  </a:ext>
                </a:extLst>
              </a:tr>
            </a:tbl>
          </a:graphicData>
        </a:graphic>
      </p:graphicFrame>
      <p:graphicFrame>
        <p:nvGraphicFramePr>
          <p:cNvPr id="246" name="Google Shape;246;p13"/>
          <p:cNvGraphicFramePr/>
          <p:nvPr/>
        </p:nvGraphicFramePr>
        <p:xfrm>
          <a:off x="356226" y="3677940"/>
          <a:ext cx="11512850" cy="2721130"/>
        </p:xfrm>
        <a:graphic>
          <a:graphicData uri="http://schemas.openxmlformats.org/drawingml/2006/table">
            <a:tbl>
              <a:tblPr firstRow="1" bandRow="1">
                <a:noFill/>
                <a:tableStyleId>{8326F50A-D15E-44EE-B60B-A74AA5BC160B}</a:tableStyleId>
              </a:tblPr>
              <a:tblGrid>
                <a:gridCol w="2196475">
                  <a:extLst>
                    <a:ext uri="{9D8B030D-6E8A-4147-A177-3AD203B41FA5}">
                      <a16:colId xmlns:a16="http://schemas.microsoft.com/office/drawing/2014/main" val="20000"/>
                    </a:ext>
                  </a:extLst>
                </a:gridCol>
                <a:gridCol w="9316375">
                  <a:extLst>
                    <a:ext uri="{9D8B030D-6E8A-4147-A177-3AD203B41FA5}">
                      <a16:colId xmlns:a16="http://schemas.microsoft.com/office/drawing/2014/main" val="20001"/>
                    </a:ext>
                  </a:extLst>
                </a:gridCol>
              </a:tblGrid>
              <a:tr h="460500">
                <a:tc>
                  <a:txBody>
                    <a:bodyPr/>
                    <a:lstStyle/>
                    <a:p>
                      <a:pPr marL="0" marR="0" lvl="0" indent="0" algn="ctr" rtl="0">
                        <a:spcBef>
                          <a:spcPts val="0"/>
                        </a:spcBef>
                        <a:spcAft>
                          <a:spcPts val="0"/>
                        </a:spcAft>
                        <a:buNone/>
                      </a:pPr>
                      <a:r>
                        <a:rPr lang="ja-JP" sz="1400"/>
                        <a:t>工程</a:t>
                      </a:r>
                      <a:endParaRPr/>
                    </a:p>
                  </a:txBody>
                  <a:tcPr marL="91450" marR="91450" marT="45725" marB="45725" anchor="ctr"/>
                </a:tc>
                <a:tc>
                  <a:txBody>
                    <a:bodyPr/>
                    <a:lstStyle/>
                    <a:p>
                      <a:pPr marL="0" marR="0" lvl="0" indent="0" algn="ctr" rtl="0">
                        <a:spcBef>
                          <a:spcPts val="0"/>
                        </a:spcBef>
                        <a:spcAft>
                          <a:spcPts val="0"/>
                        </a:spcAft>
                        <a:buNone/>
                      </a:pPr>
                      <a:r>
                        <a:rPr lang="ja-JP" sz="1400"/>
                        <a:t>終了基準</a:t>
                      </a:r>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ja-JP" sz="1400"/>
                        <a:t>テスト計画</a:t>
                      </a:r>
                      <a:endParaRPr sz="1800"/>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・所定の成果物が</a:t>
                      </a:r>
                      <a:r>
                        <a:rPr lang="ja-JP" sz="1400">
                          <a:solidFill>
                            <a:schemeClr val="dk1"/>
                          </a:solidFill>
                          <a:latin typeface="Meiryo"/>
                          <a:ea typeface="Meiryo"/>
                          <a:cs typeface="Meiryo"/>
                          <a:sym typeface="Meiryo"/>
                        </a:rPr>
                        <a:t>全て揃っており、全て承認されている</a:t>
                      </a:r>
                      <a:endParaRPr sz="1400">
                        <a:solidFill>
                          <a:schemeClr val="dk1"/>
                        </a:solidFill>
                        <a:latin typeface="Meiryo"/>
                        <a:ea typeface="Meiryo"/>
                        <a:cs typeface="Meiryo"/>
                        <a:sym typeface="Meiryo"/>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Clr>
                          <a:schemeClr val="dk1"/>
                        </a:buClr>
                        <a:buSzPts val="1400"/>
                        <a:buFont typeface="Meiryo"/>
                        <a:buNone/>
                      </a:pPr>
                      <a:r>
                        <a:rPr lang="ja-JP" sz="1400"/>
                        <a:t>テスト設計</a:t>
                      </a:r>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・所定の成果物が</a:t>
                      </a:r>
                      <a:r>
                        <a:rPr lang="ja-JP" sz="1400">
                          <a:solidFill>
                            <a:schemeClr val="dk1"/>
                          </a:solidFill>
                          <a:latin typeface="Meiryo"/>
                          <a:ea typeface="Meiryo"/>
                          <a:cs typeface="Meiryo"/>
                          <a:sym typeface="Meiryo"/>
                        </a:rPr>
                        <a:t>全て揃っている</a:t>
                      </a:r>
                      <a:endParaRPr sz="1400">
                        <a:solidFill>
                          <a:schemeClr val="dk1"/>
                        </a:solidFill>
                        <a:latin typeface="Meiryo"/>
                        <a:ea typeface="Meiryo"/>
                        <a:cs typeface="Meiryo"/>
                        <a:sym typeface="Meiryo"/>
                      </a:endParaRPr>
                    </a:p>
                    <a:p>
                      <a:pPr marL="0" marR="0" lvl="0" indent="0" algn="l" rtl="0">
                        <a:lnSpc>
                          <a:spcPct val="100000"/>
                        </a:lnSpc>
                        <a:spcBef>
                          <a:spcPts val="0"/>
                        </a:spcBef>
                        <a:spcAft>
                          <a:spcPts val="0"/>
                        </a:spcAft>
                        <a:buClr>
                          <a:schemeClr val="dk1"/>
                        </a:buClr>
                        <a:buSzPts val="1400"/>
                        <a:buFont typeface="Meiryo"/>
                        <a:buNone/>
                      </a:pPr>
                      <a:r>
                        <a:rPr lang="ja-JP" sz="1400">
                          <a:solidFill>
                            <a:schemeClr val="dk1"/>
                          </a:solidFill>
                        </a:rPr>
                        <a:t>・</a:t>
                      </a:r>
                      <a:r>
                        <a:rPr lang="ja-JP" sz="1400">
                          <a:solidFill>
                            <a:schemeClr val="dk1"/>
                          </a:solidFill>
                          <a:latin typeface="Meiryo"/>
                          <a:ea typeface="Meiryo"/>
                          <a:cs typeface="Meiryo"/>
                          <a:sym typeface="Meiryo"/>
                        </a:rPr>
                        <a:t>作成したテスト仕様が機能担当者のレビュー後、承認されている</a:t>
                      </a:r>
                      <a:endParaRPr sz="1400">
                        <a:solidFill>
                          <a:schemeClr val="dk1"/>
                        </a:solidFill>
                        <a:latin typeface="Meiryo"/>
                        <a:ea typeface="Meiryo"/>
                        <a:cs typeface="Meiryo"/>
                        <a:sym typeface="Meiryo"/>
                      </a:endParaRPr>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ja-JP" sz="1400"/>
                        <a:t>テスト実行</a:t>
                      </a:r>
                      <a:endParaRPr sz="1400"/>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400"/>
                        <a:buFont typeface="Meiryo"/>
                        <a:buNone/>
                      </a:pPr>
                      <a:r>
                        <a:rPr lang="ja-JP" sz="1400">
                          <a:solidFill>
                            <a:schemeClr val="dk1"/>
                          </a:solidFill>
                        </a:rPr>
                        <a:t>・</a:t>
                      </a:r>
                      <a:r>
                        <a:rPr lang="ja-JP" sz="1400">
                          <a:solidFill>
                            <a:schemeClr val="dk1"/>
                          </a:solidFill>
                          <a:latin typeface="Meiryo"/>
                          <a:ea typeface="Meiryo"/>
                          <a:cs typeface="Meiryo"/>
                          <a:sym typeface="Meiryo"/>
                        </a:rPr>
                        <a:t>全てのテストケースを実行し実行結果が次のいずれかに分類されている(OK/修正済/対象外)</a:t>
                      </a:r>
                      <a:endParaRPr sz="1400">
                        <a:solidFill>
                          <a:schemeClr val="dk1"/>
                        </a:solidFill>
                        <a:latin typeface="Meiryo"/>
                        <a:ea typeface="Meiryo"/>
                        <a:cs typeface="Meiryo"/>
                        <a:sym typeface="Meiryo"/>
                      </a:endParaRPr>
                    </a:p>
                    <a:p>
                      <a:pPr marL="0" marR="0" lvl="0" indent="0" algn="l" rtl="0">
                        <a:spcBef>
                          <a:spcPts val="0"/>
                        </a:spcBef>
                        <a:spcAft>
                          <a:spcPts val="0"/>
                        </a:spcAft>
                        <a:buNone/>
                      </a:pPr>
                      <a:r>
                        <a:rPr lang="ja-JP" sz="1400">
                          <a:solidFill>
                            <a:schemeClr val="dk1"/>
                          </a:solidFill>
                          <a:latin typeface="Meiryo"/>
                          <a:ea typeface="Meiryo"/>
                          <a:cs typeface="Meiryo"/>
                          <a:sym typeface="Meiryo"/>
                        </a:rPr>
                        <a:t>・障害と認められた事象が全て改修されていること。または改修の見込みがたっている</a:t>
                      </a:r>
                      <a:endParaRPr sz="1400">
                        <a:solidFill>
                          <a:schemeClr val="dk1"/>
                        </a:solidFill>
                        <a:latin typeface="Meiryo"/>
                        <a:ea typeface="Meiryo"/>
                        <a:cs typeface="Meiryo"/>
                        <a:sym typeface="Meiryo"/>
                      </a:endParaRPr>
                    </a:p>
                    <a:p>
                      <a:pPr marL="0" marR="0" lvl="0" indent="0" algn="l" rtl="0">
                        <a:spcBef>
                          <a:spcPts val="0"/>
                        </a:spcBef>
                        <a:spcAft>
                          <a:spcPts val="0"/>
                        </a:spcAft>
                        <a:buNone/>
                      </a:pPr>
                      <a:r>
                        <a:rPr lang="ja-JP" sz="1400">
                          <a:solidFill>
                            <a:schemeClr val="dk1"/>
                          </a:solidFill>
                          <a:latin typeface="Meiryo"/>
                          <a:ea typeface="Meiryo"/>
                          <a:cs typeface="Meiryo"/>
                          <a:sym typeface="Meiryo"/>
                        </a:rPr>
                        <a:t>・QA表、課題表が全て「終了」または「見送り」ステータスとなっている</a:t>
                      </a:r>
                      <a:endParaRPr sz="1400">
                        <a:solidFill>
                          <a:schemeClr val="dk1"/>
                        </a:solidFill>
                        <a:latin typeface="Meiryo"/>
                        <a:ea typeface="Meiryo"/>
                        <a:cs typeface="Meiryo"/>
                        <a:sym typeface="Meiryo"/>
                      </a:endParaRPr>
                    </a:p>
                    <a:p>
                      <a:pPr marL="0" marR="0" lvl="0" indent="0" algn="l" rtl="0">
                        <a:spcBef>
                          <a:spcPts val="0"/>
                        </a:spcBef>
                        <a:spcAft>
                          <a:spcPts val="0"/>
                        </a:spcAft>
                        <a:buClr>
                          <a:schemeClr val="dk1"/>
                        </a:buClr>
                        <a:buSzPts val="1400"/>
                        <a:buFont typeface="Meiryo"/>
                        <a:buNone/>
                      </a:pPr>
                      <a:r>
                        <a:rPr lang="ja-JP" sz="1400">
                          <a:solidFill>
                            <a:schemeClr val="dk1"/>
                          </a:solidFill>
                        </a:rPr>
                        <a:t>・テストケース密度、バグ発生密度について、定量・定性の観点から評価され、品質に問題ないと判断されている　　</a:t>
                      </a:r>
                      <a:endParaRPr sz="1400">
                        <a:solidFill>
                          <a:schemeClr val="dk1"/>
                        </a:solidFill>
                      </a:endParaRPr>
                    </a:p>
                    <a:p>
                      <a:pPr marL="0" marR="0" lvl="0" indent="0" algn="l" rtl="0">
                        <a:spcBef>
                          <a:spcPts val="0"/>
                        </a:spcBef>
                        <a:spcAft>
                          <a:spcPts val="0"/>
                        </a:spcAft>
                        <a:buClr>
                          <a:schemeClr val="dk1"/>
                        </a:buClr>
                        <a:buSzPts val="1400"/>
                        <a:buFont typeface="Meiryo"/>
                        <a:buNone/>
                      </a:pPr>
                      <a:r>
                        <a:rPr lang="ja-JP" sz="1400">
                          <a:solidFill>
                            <a:schemeClr val="dk1"/>
                          </a:solidFill>
                        </a:rPr>
                        <a:t>　品質評価はIPAの指標値を使用する(ITのテストケース密度：57.45/KSLOC、障害発生密度：2.142/KSLOC)</a:t>
                      </a:r>
                      <a:endParaRPr/>
                    </a:p>
                    <a:p>
                      <a:pPr marL="0" marR="0" lvl="0" indent="0" algn="l" rtl="0">
                        <a:spcBef>
                          <a:spcPts val="0"/>
                        </a:spcBef>
                        <a:spcAft>
                          <a:spcPts val="0"/>
                        </a:spcAft>
                        <a:buClr>
                          <a:schemeClr val="dk1"/>
                        </a:buClr>
                        <a:buSzPts val="1400"/>
                        <a:buFont typeface="Meiryo"/>
                        <a:buNone/>
                      </a:pPr>
                      <a:r>
                        <a:rPr lang="ja-JP" sz="1400">
                          <a:solidFill>
                            <a:schemeClr val="dk1"/>
                          </a:solidFill>
                        </a:rPr>
                        <a:t>　※レンジ±20%を基準とする</a:t>
                      </a:r>
                      <a:endParaRPr/>
                    </a:p>
                  </a:txBody>
                  <a:tcPr marL="91450" marR="91450" marT="45725" marB="457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4"/>
          <p:cNvSpPr txBox="1">
            <a:spLocks noGrp="1"/>
          </p:cNvSpPr>
          <p:nvPr>
            <p:ph type="title"/>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00"/>
              <a:buFont typeface="Meiryo"/>
              <a:buNone/>
            </a:pPr>
            <a:r>
              <a:rPr lang="ja-JP" sz="2800">
                <a:latin typeface="Meiryo"/>
                <a:ea typeface="Meiryo"/>
                <a:cs typeface="Meiryo"/>
                <a:sym typeface="Meiryo"/>
              </a:rPr>
              <a:t>８.体制</a:t>
            </a:r>
            <a:endParaRPr/>
          </a:p>
        </p:txBody>
      </p:sp>
      <p:sp>
        <p:nvSpPr>
          <p:cNvPr id="252" name="Google Shape;252;p14"/>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253" name="Google Shape;253;p14"/>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13</a:t>
            </a:fld>
            <a:endParaRPr/>
          </a:p>
        </p:txBody>
      </p:sp>
      <p:sp>
        <p:nvSpPr>
          <p:cNvPr id="254" name="Google Shape;254;p14"/>
          <p:cNvSpPr txBox="1"/>
          <p:nvPr/>
        </p:nvSpPr>
        <p:spPr>
          <a:xfrm>
            <a:off x="345223" y="889613"/>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r>
              <a:rPr lang="ja-JP" sz="1800" b="1">
                <a:solidFill>
                  <a:schemeClr val="dk1"/>
                </a:solidFill>
                <a:latin typeface="Meiryo"/>
                <a:ea typeface="Meiryo"/>
                <a:cs typeface="Meiryo"/>
                <a:sym typeface="Meiryo"/>
              </a:rPr>
              <a:t>8.1 体制図</a:t>
            </a:r>
            <a:endParaRPr sz="1800" b="1">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r>
              <a:rPr lang="ja-JP" sz="2000" b="1">
                <a:solidFill>
                  <a:schemeClr val="dk1"/>
                </a:solidFill>
                <a:latin typeface="Meiryo"/>
                <a:ea typeface="Meiryo"/>
                <a:cs typeface="Meiryo"/>
                <a:sym typeface="Meiryo"/>
              </a:rPr>
              <a:t>　</a:t>
            </a:r>
            <a:endParaRPr/>
          </a:p>
        </p:txBody>
      </p:sp>
      <p:sp>
        <p:nvSpPr>
          <p:cNvPr id="255" name="Google Shape;255;p14"/>
          <p:cNvSpPr/>
          <p:nvPr/>
        </p:nvSpPr>
        <p:spPr>
          <a:xfrm>
            <a:off x="850016" y="1425543"/>
            <a:ext cx="2369732" cy="1346787"/>
          </a:xfrm>
          <a:prstGeom prst="roundRect">
            <a:avLst>
              <a:gd name="adj" fmla="val 8687"/>
            </a:avLst>
          </a:prstGeom>
          <a:solidFill>
            <a:srgbClr val="DCE3EA"/>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ja-JP" sz="1800">
                <a:solidFill>
                  <a:schemeClr val="dk1"/>
                </a:solidFill>
                <a:latin typeface="Meiryo"/>
                <a:ea typeface="Meiryo"/>
                <a:cs typeface="Meiryo"/>
                <a:sym typeface="Meiryo"/>
              </a:rPr>
              <a:t>はなさく生命</a:t>
            </a:r>
            <a:endParaRPr/>
          </a:p>
        </p:txBody>
      </p:sp>
      <p:sp>
        <p:nvSpPr>
          <p:cNvPr id="256" name="Google Shape;256;p14"/>
          <p:cNvSpPr/>
          <p:nvPr/>
        </p:nvSpPr>
        <p:spPr>
          <a:xfrm>
            <a:off x="1030390" y="1977574"/>
            <a:ext cx="2003652" cy="57201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spcBef>
                <a:spcPts val="0"/>
              </a:spcBef>
              <a:spcAft>
                <a:spcPts val="0"/>
              </a:spcAft>
              <a:buNone/>
            </a:pPr>
            <a:r>
              <a:rPr lang="ja-JP" sz="1800">
                <a:solidFill>
                  <a:schemeClr val="dk1"/>
                </a:solidFill>
                <a:latin typeface="Meiryo"/>
                <a:ea typeface="Meiryo"/>
                <a:cs typeface="Meiryo"/>
                <a:sym typeface="Meiryo"/>
              </a:rPr>
              <a:t>渡邊様</a:t>
            </a:r>
            <a:endParaRPr/>
          </a:p>
        </p:txBody>
      </p:sp>
      <p:sp>
        <p:nvSpPr>
          <p:cNvPr id="257" name="Google Shape;257;p14"/>
          <p:cNvSpPr/>
          <p:nvPr/>
        </p:nvSpPr>
        <p:spPr>
          <a:xfrm>
            <a:off x="2117889" y="3101621"/>
            <a:ext cx="9341166" cy="3109270"/>
          </a:xfrm>
          <a:prstGeom prst="roundRect">
            <a:avLst>
              <a:gd name="adj" fmla="val 8687"/>
            </a:avLst>
          </a:prstGeom>
          <a:solidFill>
            <a:srgbClr val="DCE3EA"/>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ja-JP" sz="1800">
                <a:solidFill>
                  <a:schemeClr val="dk1"/>
                </a:solidFill>
                <a:latin typeface="Meiryo"/>
                <a:ea typeface="Meiryo"/>
                <a:cs typeface="Meiryo"/>
                <a:sym typeface="Meiryo"/>
              </a:rPr>
              <a:t>サスケ</a:t>
            </a:r>
            <a:endParaRPr/>
          </a:p>
        </p:txBody>
      </p:sp>
      <p:sp>
        <p:nvSpPr>
          <p:cNvPr id="258" name="Google Shape;258;p14"/>
          <p:cNvSpPr/>
          <p:nvPr/>
        </p:nvSpPr>
        <p:spPr>
          <a:xfrm>
            <a:off x="3647706" y="3870867"/>
            <a:ext cx="1632592" cy="832692"/>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spcBef>
                <a:spcPts val="0"/>
              </a:spcBef>
              <a:spcAft>
                <a:spcPts val="0"/>
              </a:spcAft>
              <a:buNone/>
            </a:pPr>
            <a:endParaRPr sz="1800">
              <a:solidFill>
                <a:schemeClr val="dk1"/>
              </a:solidFill>
              <a:latin typeface="Meiryo"/>
              <a:ea typeface="Meiryo"/>
              <a:cs typeface="Meiryo"/>
              <a:sym typeface="Meiryo"/>
            </a:endParaRPr>
          </a:p>
          <a:p>
            <a:pPr marL="0" marR="0" lvl="0" indent="0" algn="ctr" rtl="0">
              <a:spcBef>
                <a:spcPts val="0"/>
              </a:spcBef>
              <a:spcAft>
                <a:spcPts val="0"/>
              </a:spcAft>
              <a:buNone/>
            </a:pPr>
            <a:r>
              <a:rPr lang="ja-JP" sz="1800">
                <a:solidFill>
                  <a:schemeClr val="dk1"/>
                </a:solidFill>
                <a:latin typeface="Meiryo"/>
                <a:ea typeface="Meiryo"/>
                <a:cs typeface="Meiryo"/>
                <a:sym typeface="Meiryo"/>
              </a:rPr>
              <a:t>白石</a:t>
            </a:r>
            <a:endParaRPr sz="1800">
              <a:solidFill>
                <a:schemeClr val="dk1"/>
              </a:solidFill>
              <a:latin typeface="Meiryo"/>
              <a:ea typeface="Meiryo"/>
              <a:cs typeface="Meiryo"/>
              <a:sym typeface="Meiryo"/>
            </a:endParaRPr>
          </a:p>
        </p:txBody>
      </p:sp>
      <p:sp>
        <p:nvSpPr>
          <p:cNvPr id="259" name="Google Shape;259;p14"/>
          <p:cNvSpPr/>
          <p:nvPr/>
        </p:nvSpPr>
        <p:spPr>
          <a:xfrm>
            <a:off x="3647706" y="3864241"/>
            <a:ext cx="1625966" cy="355374"/>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spcBef>
                <a:spcPts val="0"/>
              </a:spcBef>
              <a:spcAft>
                <a:spcPts val="0"/>
              </a:spcAft>
              <a:buNone/>
            </a:pPr>
            <a:r>
              <a:rPr lang="ja-JP" sz="1800" b="1">
                <a:solidFill>
                  <a:srgbClr val="F3F3F3"/>
                </a:solidFill>
                <a:latin typeface="Meiryo"/>
                <a:ea typeface="Meiryo"/>
                <a:cs typeface="Meiryo"/>
                <a:sym typeface="Meiryo"/>
              </a:rPr>
              <a:t>PM</a:t>
            </a:r>
            <a:endParaRPr sz="1800" b="1">
              <a:solidFill>
                <a:srgbClr val="F3F3F3"/>
              </a:solidFill>
              <a:latin typeface="Meiryo"/>
              <a:ea typeface="Meiryo"/>
              <a:cs typeface="Meiryo"/>
              <a:sym typeface="Meiryo"/>
            </a:endParaRPr>
          </a:p>
        </p:txBody>
      </p:sp>
      <p:sp>
        <p:nvSpPr>
          <p:cNvPr id="260" name="Google Shape;260;p14"/>
          <p:cNvSpPr/>
          <p:nvPr/>
        </p:nvSpPr>
        <p:spPr>
          <a:xfrm>
            <a:off x="3682342" y="5273639"/>
            <a:ext cx="1632592" cy="832692"/>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spcBef>
                <a:spcPts val="0"/>
              </a:spcBef>
              <a:spcAft>
                <a:spcPts val="0"/>
              </a:spcAft>
              <a:buNone/>
            </a:pPr>
            <a:endParaRPr sz="1800">
              <a:solidFill>
                <a:schemeClr val="dk1"/>
              </a:solidFill>
              <a:latin typeface="Meiryo"/>
              <a:ea typeface="Meiryo"/>
              <a:cs typeface="Meiryo"/>
              <a:sym typeface="Meiryo"/>
            </a:endParaRPr>
          </a:p>
          <a:p>
            <a:pPr marL="0" marR="0" lvl="0" indent="0" algn="ctr" rtl="0">
              <a:spcBef>
                <a:spcPts val="0"/>
              </a:spcBef>
              <a:spcAft>
                <a:spcPts val="0"/>
              </a:spcAft>
              <a:buNone/>
            </a:pPr>
            <a:r>
              <a:rPr lang="ja-JP" sz="1800">
                <a:solidFill>
                  <a:srgbClr val="FF0000"/>
                </a:solidFill>
                <a:latin typeface="Meiryo"/>
                <a:ea typeface="Meiryo"/>
                <a:cs typeface="Meiryo"/>
                <a:sym typeface="Meiryo"/>
              </a:rPr>
              <a:t>緒方</a:t>
            </a:r>
            <a:endParaRPr sz="1800">
              <a:solidFill>
                <a:srgbClr val="FF0000"/>
              </a:solidFill>
              <a:latin typeface="Meiryo"/>
              <a:ea typeface="Meiryo"/>
              <a:cs typeface="Meiryo"/>
              <a:sym typeface="Meiryo"/>
            </a:endParaRPr>
          </a:p>
        </p:txBody>
      </p:sp>
      <p:sp>
        <p:nvSpPr>
          <p:cNvPr id="261" name="Google Shape;261;p14"/>
          <p:cNvSpPr/>
          <p:nvPr/>
        </p:nvSpPr>
        <p:spPr>
          <a:xfrm>
            <a:off x="3682342" y="5267013"/>
            <a:ext cx="1625966" cy="355374"/>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spcBef>
                <a:spcPts val="0"/>
              </a:spcBef>
              <a:spcAft>
                <a:spcPts val="0"/>
              </a:spcAft>
              <a:buNone/>
            </a:pPr>
            <a:r>
              <a:rPr lang="ja-JP" sz="1200" b="1">
                <a:solidFill>
                  <a:srgbClr val="F3F3F3"/>
                </a:solidFill>
                <a:latin typeface="Meiryo"/>
                <a:ea typeface="Meiryo"/>
                <a:cs typeface="Meiryo"/>
                <a:sym typeface="Meiryo"/>
              </a:rPr>
              <a:t>結合テスト担当</a:t>
            </a:r>
            <a:endParaRPr sz="1800">
              <a:solidFill>
                <a:schemeClr val="dk1"/>
              </a:solidFill>
              <a:latin typeface="Meiryo"/>
              <a:ea typeface="Meiryo"/>
              <a:cs typeface="Meiryo"/>
              <a:sym typeface="Meiryo"/>
            </a:endParaRPr>
          </a:p>
        </p:txBody>
      </p:sp>
      <p:cxnSp>
        <p:nvCxnSpPr>
          <p:cNvPr id="262" name="Google Shape;262;p14"/>
          <p:cNvCxnSpPr/>
          <p:nvPr/>
        </p:nvCxnSpPr>
        <p:spPr>
          <a:xfrm rot="5400000" flipH="1">
            <a:off x="2397075" y="2956465"/>
            <a:ext cx="1951200" cy="584700"/>
          </a:xfrm>
          <a:prstGeom prst="bentConnector3">
            <a:avLst>
              <a:gd name="adj1" fmla="val 0"/>
            </a:avLst>
          </a:prstGeom>
          <a:noFill/>
          <a:ln w="9525" cap="flat" cmpd="sng">
            <a:solidFill>
              <a:schemeClr val="dk2"/>
            </a:solidFill>
            <a:prstDash val="solid"/>
            <a:round/>
            <a:headEnd type="none" w="sm" len="sm"/>
            <a:tailEnd type="none" w="sm" len="sm"/>
          </a:ln>
        </p:spPr>
      </p:cxnSp>
      <p:cxnSp>
        <p:nvCxnSpPr>
          <p:cNvPr id="263" name="Google Shape;263;p14"/>
          <p:cNvCxnSpPr/>
          <p:nvPr/>
        </p:nvCxnSpPr>
        <p:spPr>
          <a:xfrm rot="5400000" flipH="1">
            <a:off x="1608939" y="3730425"/>
            <a:ext cx="3518100" cy="603600"/>
          </a:xfrm>
          <a:prstGeom prst="bentConnector3">
            <a:avLst>
              <a:gd name="adj1" fmla="val 0"/>
            </a:avLst>
          </a:prstGeom>
          <a:noFill/>
          <a:ln w="9525" cap="flat" cmpd="sng">
            <a:solidFill>
              <a:schemeClr val="dk2"/>
            </a:solidFill>
            <a:prstDash val="solid"/>
            <a:round/>
            <a:headEnd type="none" w="sm" len="sm"/>
            <a:tailEnd type="none" w="sm" len="sm"/>
          </a:ln>
        </p:spPr>
      </p:cxnSp>
      <p:sp>
        <p:nvSpPr>
          <p:cNvPr id="264" name="Google Shape;264;p14"/>
          <p:cNvSpPr/>
          <p:nvPr/>
        </p:nvSpPr>
        <p:spPr>
          <a:xfrm>
            <a:off x="6676446" y="3864430"/>
            <a:ext cx="3665537" cy="47041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spcBef>
                <a:spcPts val="0"/>
              </a:spcBef>
              <a:spcAft>
                <a:spcPts val="0"/>
              </a:spcAft>
              <a:buNone/>
            </a:pPr>
            <a:r>
              <a:rPr lang="ja-JP" sz="1800">
                <a:solidFill>
                  <a:schemeClr val="dk1"/>
                </a:solidFill>
                <a:latin typeface="Meiryo"/>
                <a:ea typeface="Meiryo"/>
                <a:cs typeface="Meiryo"/>
                <a:sym typeface="Meiryo"/>
              </a:rPr>
              <a:t>テクノモバイル社(フロント開発)</a:t>
            </a:r>
            <a:endParaRPr/>
          </a:p>
        </p:txBody>
      </p:sp>
      <p:sp>
        <p:nvSpPr>
          <p:cNvPr id="265" name="Google Shape;265;p14"/>
          <p:cNvSpPr/>
          <p:nvPr/>
        </p:nvSpPr>
        <p:spPr>
          <a:xfrm>
            <a:off x="6676445" y="4459515"/>
            <a:ext cx="3672794" cy="47041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spcBef>
                <a:spcPts val="0"/>
              </a:spcBef>
              <a:spcAft>
                <a:spcPts val="0"/>
              </a:spcAft>
              <a:buNone/>
            </a:pPr>
            <a:r>
              <a:rPr lang="ja-JP" sz="1800">
                <a:solidFill>
                  <a:schemeClr val="dk1"/>
                </a:solidFill>
                <a:latin typeface="Meiryo"/>
                <a:ea typeface="Meiryo"/>
                <a:cs typeface="Meiryo"/>
                <a:sym typeface="Meiryo"/>
              </a:rPr>
              <a:t>テコテック社(バックエンド開発)</a:t>
            </a:r>
            <a:endParaRPr/>
          </a:p>
        </p:txBody>
      </p:sp>
      <p:sp>
        <p:nvSpPr>
          <p:cNvPr id="266" name="Google Shape;266;p14"/>
          <p:cNvSpPr/>
          <p:nvPr/>
        </p:nvSpPr>
        <p:spPr>
          <a:xfrm>
            <a:off x="6676444" y="5455600"/>
            <a:ext cx="3665537" cy="635473"/>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spcBef>
                <a:spcPts val="0"/>
              </a:spcBef>
              <a:spcAft>
                <a:spcPts val="0"/>
              </a:spcAft>
              <a:buNone/>
            </a:pPr>
            <a:r>
              <a:rPr lang="ja-JP" sz="1800">
                <a:solidFill>
                  <a:schemeClr val="dk1"/>
                </a:solidFill>
                <a:latin typeface="Meiryo"/>
                <a:ea typeface="Meiryo"/>
                <a:cs typeface="Meiryo"/>
                <a:sym typeface="Meiryo"/>
              </a:rPr>
              <a:t>SHIFT社/サスケ (テスト実施)</a:t>
            </a:r>
            <a:endParaRPr/>
          </a:p>
        </p:txBody>
      </p:sp>
      <p:cxnSp>
        <p:nvCxnSpPr>
          <p:cNvPr id="267" name="Google Shape;267;p14"/>
          <p:cNvCxnSpPr/>
          <p:nvPr/>
        </p:nvCxnSpPr>
        <p:spPr>
          <a:xfrm flipH="1">
            <a:off x="5279602" y="4085846"/>
            <a:ext cx="1401900" cy="248400"/>
          </a:xfrm>
          <a:prstGeom prst="bentConnector3">
            <a:avLst>
              <a:gd name="adj1" fmla="val 50001"/>
            </a:avLst>
          </a:prstGeom>
          <a:noFill/>
          <a:ln w="9525" cap="flat" cmpd="sng">
            <a:solidFill>
              <a:schemeClr val="dk2"/>
            </a:solidFill>
            <a:prstDash val="solid"/>
            <a:round/>
            <a:headEnd type="none" w="sm" len="sm"/>
            <a:tailEnd type="none" w="sm" len="sm"/>
          </a:ln>
        </p:spPr>
      </p:cxnSp>
      <p:cxnSp>
        <p:nvCxnSpPr>
          <p:cNvPr id="268" name="Google Shape;268;p14"/>
          <p:cNvCxnSpPr/>
          <p:nvPr/>
        </p:nvCxnSpPr>
        <p:spPr>
          <a:xfrm rot="10800000">
            <a:off x="5286916" y="4341559"/>
            <a:ext cx="1409100" cy="368400"/>
          </a:xfrm>
          <a:prstGeom prst="bentConnector3">
            <a:avLst>
              <a:gd name="adj1" fmla="val 50003"/>
            </a:avLst>
          </a:prstGeom>
          <a:noFill/>
          <a:ln w="9525" cap="flat" cmpd="sng">
            <a:solidFill>
              <a:schemeClr val="dk2"/>
            </a:solidFill>
            <a:prstDash val="solid"/>
            <a:round/>
            <a:headEnd type="none" w="sm" len="sm"/>
            <a:tailEnd type="none" w="sm" len="sm"/>
          </a:ln>
        </p:spPr>
      </p:cxnSp>
      <p:cxnSp>
        <p:nvCxnSpPr>
          <p:cNvPr id="269" name="Google Shape;269;p14"/>
          <p:cNvCxnSpPr/>
          <p:nvPr/>
        </p:nvCxnSpPr>
        <p:spPr>
          <a:xfrm flipH="1">
            <a:off x="5344888" y="5776759"/>
            <a:ext cx="1322100" cy="1800"/>
          </a:xfrm>
          <a:prstGeom prst="bentConnector3">
            <a:avLst>
              <a:gd name="adj1" fmla="val 50000"/>
            </a:avLst>
          </a:prstGeom>
          <a:noFill/>
          <a:ln w="9525" cap="flat" cmpd="sng">
            <a:solidFill>
              <a:schemeClr val="dk2"/>
            </a:solidFill>
            <a:prstDash val="solid"/>
            <a:round/>
            <a:headEnd type="none" w="sm" len="sm"/>
            <a:tailEnd type="none" w="sm" len="sm"/>
          </a:ln>
        </p:spPr>
      </p:cxnSp>
      <p:sp>
        <p:nvSpPr>
          <p:cNvPr id="270" name="Google Shape;270;p14"/>
          <p:cNvSpPr txBox="1"/>
          <p:nvPr/>
        </p:nvSpPr>
        <p:spPr>
          <a:xfrm>
            <a:off x="6523676" y="3308843"/>
            <a:ext cx="3291841" cy="427362"/>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rgbClr val="FF0000"/>
              </a:buClr>
              <a:buSzPts val="2000"/>
              <a:buFont typeface="Arial"/>
              <a:buNone/>
            </a:pPr>
            <a:r>
              <a:rPr lang="ja-JP" sz="2000" b="1">
                <a:solidFill>
                  <a:srgbClr val="FF0000"/>
                </a:solidFill>
                <a:latin typeface="Meiryo"/>
                <a:ea typeface="Meiryo"/>
                <a:cs typeface="Meiryo"/>
                <a:sym typeface="Meiryo"/>
              </a:rPr>
              <a:t>環境準備・障害対応</a:t>
            </a:r>
            <a:r>
              <a:rPr lang="ja-JP" sz="2000" b="1">
                <a:solidFill>
                  <a:schemeClr val="dk1"/>
                </a:solidFill>
                <a:latin typeface="Meiryo"/>
                <a:ea typeface="Meiryo"/>
                <a:cs typeface="Meiryo"/>
                <a:sym typeface="Meiryo"/>
              </a:rPr>
              <a:t>　</a:t>
            </a:r>
            <a:endParaRPr/>
          </a:p>
        </p:txBody>
      </p:sp>
      <p:sp>
        <p:nvSpPr>
          <p:cNvPr id="271" name="Google Shape;271;p14"/>
          <p:cNvSpPr txBox="1"/>
          <p:nvPr/>
        </p:nvSpPr>
        <p:spPr>
          <a:xfrm>
            <a:off x="6536270" y="5017338"/>
            <a:ext cx="3291841" cy="427362"/>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rgbClr val="FF0000"/>
              </a:buClr>
              <a:buSzPts val="2000"/>
              <a:buFont typeface="Arial"/>
              <a:buNone/>
            </a:pPr>
            <a:r>
              <a:rPr lang="ja-JP" sz="2000" b="1">
                <a:solidFill>
                  <a:srgbClr val="FF0000"/>
                </a:solidFill>
                <a:latin typeface="Meiryo"/>
                <a:ea typeface="Meiryo"/>
                <a:cs typeface="Meiryo"/>
                <a:sym typeface="Meiryo"/>
              </a:rPr>
              <a:t>テスト設計・実行</a:t>
            </a:r>
            <a:endParaRPr sz="2000" b="1">
              <a:solidFill>
                <a:schemeClr val="dk1"/>
              </a:solidFill>
              <a:latin typeface="Meiryo"/>
              <a:ea typeface="Meiryo"/>
              <a:cs typeface="Meiryo"/>
              <a:sym typeface="Meiryo"/>
            </a:endParaRPr>
          </a:p>
        </p:txBody>
      </p:sp>
      <p:sp>
        <p:nvSpPr>
          <p:cNvPr id="272" name="Google Shape;272;p14"/>
          <p:cNvSpPr/>
          <p:nvPr/>
        </p:nvSpPr>
        <p:spPr>
          <a:xfrm>
            <a:off x="6676444" y="1841017"/>
            <a:ext cx="2369732" cy="1039868"/>
          </a:xfrm>
          <a:prstGeom prst="roundRect">
            <a:avLst>
              <a:gd name="adj" fmla="val 8687"/>
            </a:avLst>
          </a:prstGeom>
          <a:solidFill>
            <a:srgbClr val="DCE3EA"/>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ja-JP" sz="1800">
                <a:solidFill>
                  <a:schemeClr val="dk1"/>
                </a:solidFill>
                <a:latin typeface="Meiryo"/>
                <a:ea typeface="Meiryo"/>
                <a:cs typeface="Meiryo"/>
                <a:sym typeface="Meiryo"/>
              </a:rPr>
              <a:t>NIT</a:t>
            </a:r>
            <a:endParaRPr/>
          </a:p>
        </p:txBody>
      </p:sp>
      <p:sp>
        <p:nvSpPr>
          <p:cNvPr id="273" name="Google Shape;273;p14"/>
          <p:cNvSpPr/>
          <p:nvPr/>
        </p:nvSpPr>
        <p:spPr>
          <a:xfrm>
            <a:off x="6859484" y="2316015"/>
            <a:ext cx="2003652" cy="342582"/>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spcBef>
                <a:spcPts val="0"/>
              </a:spcBef>
              <a:spcAft>
                <a:spcPts val="0"/>
              </a:spcAft>
              <a:buNone/>
            </a:pPr>
            <a:r>
              <a:rPr lang="ja-JP" sz="1800">
                <a:solidFill>
                  <a:schemeClr val="dk1"/>
                </a:solidFill>
                <a:latin typeface="Meiryo"/>
                <a:ea typeface="Meiryo"/>
                <a:cs typeface="Meiryo"/>
                <a:sym typeface="Meiryo"/>
              </a:rPr>
              <a:t>事務局</a:t>
            </a:r>
            <a:endParaRPr/>
          </a:p>
        </p:txBody>
      </p:sp>
      <p:cxnSp>
        <p:nvCxnSpPr>
          <p:cNvPr id="274" name="Google Shape;274;p14"/>
          <p:cNvCxnSpPr>
            <a:stCxn id="273" idx="1"/>
            <a:endCxn id="256" idx="3"/>
          </p:cNvCxnSpPr>
          <p:nvPr/>
        </p:nvCxnSpPr>
        <p:spPr>
          <a:xfrm rot="10800000">
            <a:off x="3034184" y="2263506"/>
            <a:ext cx="3825300" cy="223800"/>
          </a:xfrm>
          <a:prstGeom prst="bentConnector3">
            <a:avLst>
              <a:gd name="adj1" fmla="val 91341"/>
            </a:avLst>
          </a:prstGeom>
          <a:noFill/>
          <a:ln w="9525" cap="flat" cmpd="sng">
            <a:solidFill>
              <a:schemeClr val="dk2"/>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5"/>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280" name="Google Shape;280;p15"/>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14</a:t>
            </a:fld>
            <a:endParaRPr/>
          </a:p>
        </p:txBody>
      </p:sp>
      <p:graphicFrame>
        <p:nvGraphicFramePr>
          <p:cNvPr id="281" name="Google Shape;281;p15"/>
          <p:cNvGraphicFramePr/>
          <p:nvPr/>
        </p:nvGraphicFramePr>
        <p:xfrm>
          <a:off x="367371" y="1284478"/>
          <a:ext cx="11490550" cy="3289685"/>
        </p:xfrm>
        <a:graphic>
          <a:graphicData uri="http://schemas.openxmlformats.org/drawingml/2006/table">
            <a:tbl>
              <a:tblPr firstRow="1" bandRow="1">
                <a:noFill/>
                <a:tableStyleId>{8326F50A-D15E-44EE-B60B-A74AA5BC160B}</a:tableStyleId>
              </a:tblPr>
              <a:tblGrid>
                <a:gridCol w="2086650">
                  <a:extLst>
                    <a:ext uri="{9D8B030D-6E8A-4147-A177-3AD203B41FA5}">
                      <a16:colId xmlns:a16="http://schemas.microsoft.com/office/drawing/2014/main" val="20000"/>
                    </a:ext>
                  </a:extLst>
                </a:gridCol>
                <a:gridCol w="2010400">
                  <a:extLst>
                    <a:ext uri="{9D8B030D-6E8A-4147-A177-3AD203B41FA5}">
                      <a16:colId xmlns:a16="http://schemas.microsoft.com/office/drawing/2014/main" val="20001"/>
                    </a:ext>
                  </a:extLst>
                </a:gridCol>
                <a:gridCol w="7393500">
                  <a:extLst>
                    <a:ext uri="{9D8B030D-6E8A-4147-A177-3AD203B41FA5}">
                      <a16:colId xmlns:a16="http://schemas.microsoft.com/office/drawing/2014/main" val="20002"/>
                    </a:ext>
                  </a:extLst>
                </a:gridCol>
              </a:tblGrid>
              <a:tr h="485475">
                <a:tc>
                  <a:txBody>
                    <a:bodyPr/>
                    <a:lstStyle/>
                    <a:p>
                      <a:pPr marL="0" marR="0" lvl="0" indent="0" algn="ctr" rtl="0">
                        <a:spcBef>
                          <a:spcPts val="0"/>
                        </a:spcBef>
                        <a:spcAft>
                          <a:spcPts val="0"/>
                        </a:spcAft>
                        <a:buNone/>
                      </a:pPr>
                      <a:r>
                        <a:rPr lang="ja-JP" sz="1400"/>
                        <a:t>氏名</a:t>
                      </a:r>
                      <a:endParaRPr sz="1400"/>
                    </a:p>
                  </a:txBody>
                  <a:tcPr marL="91450" marR="91450" marT="45725" marB="45725" anchor="ctr"/>
                </a:tc>
                <a:tc>
                  <a:txBody>
                    <a:bodyPr/>
                    <a:lstStyle/>
                    <a:p>
                      <a:pPr marL="0" marR="0" lvl="0" indent="0" algn="ctr" rtl="0">
                        <a:spcBef>
                          <a:spcPts val="0"/>
                        </a:spcBef>
                        <a:spcAft>
                          <a:spcPts val="0"/>
                        </a:spcAft>
                        <a:buNone/>
                      </a:pPr>
                      <a:r>
                        <a:rPr lang="ja-JP" sz="1400">
                          <a:latin typeface="Meiryo"/>
                          <a:ea typeface="Meiryo"/>
                          <a:cs typeface="Meiryo"/>
                          <a:sym typeface="Meiryo"/>
                        </a:rPr>
                        <a:t>役割</a:t>
                      </a:r>
                      <a:endParaRPr/>
                    </a:p>
                  </a:txBody>
                  <a:tcPr marL="91450" marR="91450" marT="45725" marB="45725" anchor="ctr"/>
                </a:tc>
                <a:tc>
                  <a:txBody>
                    <a:bodyPr/>
                    <a:lstStyle/>
                    <a:p>
                      <a:pPr marL="0" marR="0" lvl="0" indent="0" algn="ctr" rtl="0">
                        <a:spcBef>
                          <a:spcPts val="0"/>
                        </a:spcBef>
                        <a:spcAft>
                          <a:spcPts val="0"/>
                        </a:spcAft>
                        <a:buNone/>
                      </a:pPr>
                      <a:r>
                        <a:rPr lang="ja-JP" sz="1400"/>
                        <a:t>主な作業</a:t>
                      </a:r>
                      <a:endParaRPr sz="1400">
                        <a:latin typeface="Meiryo"/>
                        <a:ea typeface="Meiryo"/>
                        <a:cs typeface="Meiryo"/>
                        <a:sym typeface="Meiryo"/>
                      </a:endParaRPr>
                    </a:p>
                  </a:txBody>
                  <a:tcPr marL="91450" marR="91450" marT="45725" marB="45725" anchor="ctr"/>
                </a:tc>
                <a:extLst>
                  <a:ext uri="{0D108BD9-81ED-4DB2-BD59-A6C34878D82A}">
                    <a16:rowId xmlns:a16="http://schemas.microsoft.com/office/drawing/2014/main" val="10000"/>
                  </a:ext>
                </a:extLst>
              </a:tr>
              <a:tr h="409325">
                <a:tc>
                  <a:txBody>
                    <a:bodyPr/>
                    <a:lstStyle/>
                    <a:p>
                      <a:pPr marL="0" marR="0" lvl="0" indent="0" algn="l" rtl="0">
                        <a:spcBef>
                          <a:spcPts val="0"/>
                        </a:spcBef>
                        <a:spcAft>
                          <a:spcPts val="0"/>
                        </a:spcAft>
                        <a:buNone/>
                      </a:pPr>
                      <a:r>
                        <a:rPr lang="ja-JP" sz="1400">
                          <a:solidFill>
                            <a:schemeClr val="dk1"/>
                          </a:solidFill>
                        </a:rPr>
                        <a:t>はなさく生命</a:t>
                      </a:r>
                      <a:endParaRPr sz="1400">
                        <a:solidFill>
                          <a:schemeClr val="dk1"/>
                        </a:solidFill>
                      </a:endParaRPr>
                    </a:p>
                    <a:p>
                      <a:pPr marL="0" marR="0" lvl="0" indent="0" algn="l" rtl="0">
                        <a:spcBef>
                          <a:spcPts val="0"/>
                        </a:spcBef>
                        <a:spcAft>
                          <a:spcPts val="0"/>
                        </a:spcAft>
                        <a:buNone/>
                      </a:pPr>
                      <a:r>
                        <a:rPr lang="ja-JP" sz="1400">
                          <a:solidFill>
                            <a:schemeClr val="dk1"/>
                          </a:solidFill>
                        </a:rPr>
                        <a:t>渡邊様</a:t>
                      </a:r>
                      <a:endParaRPr sz="1400">
                        <a:solidFill>
                          <a:schemeClr val="dk1"/>
                        </a:solidFill>
                        <a:latin typeface="Meiryo"/>
                        <a:ea typeface="Meiryo"/>
                        <a:cs typeface="Meiryo"/>
                        <a:sym typeface="Meiryo"/>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latin typeface="Meiryo"/>
                          <a:ea typeface="Meiryo"/>
                          <a:cs typeface="Meiryo"/>
                          <a:sym typeface="Meiryo"/>
                        </a:rPr>
                        <a:t>全体統括</a:t>
                      </a:r>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各工程の開始終了承認</a:t>
                      </a:r>
                      <a:endParaRPr sz="1400">
                        <a:solidFill>
                          <a:schemeClr val="dk1"/>
                        </a:solidFill>
                        <a:latin typeface="Meiryo"/>
                        <a:ea typeface="Meiryo"/>
                        <a:cs typeface="Meiryo"/>
                        <a:sym typeface="Meiryo"/>
                      </a:endParaRPr>
                    </a:p>
                  </a:txBody>
                  <a:tcPr marL="91450" marR="91450" marT="45725" marB="45725" anchor="ctr"/>
                </a:tc>
                <a:extLst>
                  <a:ext uri="{0D108BD9-81ED-4DB2-BD59-A6C34878D82A}">
                    <a16:rowId xmlns:a16="http://schemas.microsoft.com/office/drawing/2014/main" val="10001"/>
                  </a:ext>
                </a:extLst>
              </a:tr>
              <a:tr h="450425">
                <a:tc>
                  <a:txBody>
                    <a:bodyPr/>
                    <a:lstStyle/>
                    <a:p>
                      <a:pPr marL="0" marR="0" lvl="0" indent="0" algn="l" rtl="0">
                        <a:spcBef>
                          <a:spcPts val="0"/>
                        </a:spcBef>
                        <a:spcAft>
                          <a:spcPts val="0"/>
                        </a:spcAft>
                        <a:buNone/>
                      </a:pPr>
                      <a:r>
                        <a:rPr lang="ja-JP" sz="1400">
                          <a:solidFill>
                            <a:schemeClr val="dk1"/>
                          </a:solidFill>
                          <a:latin typeface="Meiryo"/>
                          <a:ea typeface="Meiryo"/>
                          <a:cs typeface="Meiryo"/>
                          <a:sym typeface="Meiryo"/>
                        </a:rPr>
                        <a:t>NIT</a:t>
                      </a:r>
                      <a:endParaRPr/>
                    </a:p>
                    <a:p>
                      <a:pPr marL="0" marR="0" lvl="0" indent="0" algn="l" rtl="0">
                        <a:spcBef>
                          <a:spcPts val="0"/>
                        </a:spcBef>
                        <a:spcAft>
                          <a:spcPts val="0"/>
                        </a:spcAft>
                        <a:buNone/>
                      </a:pPr>
                      <a:r>
                        <a:rPr lang="ja-JP" sz="1400">
                          <a:solidFill>
                            <a:schemeClr val="dk1"/>
                          </a:solidFill>
                          <a:latin typeface="Meiryo"/>
                          <a:ea typeface="Meiryo"/>
                          <a:cs typeface="Meiryo"/>
                          <a:sym typeface="Meiryo"/>
                        </a:rPr>
                        <a:t>事務局</a:t>
                      </a:r>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latin typeface="Meiryo"/>
                          <a:ea typeface="Meiryo"/>
                          <a:cs typeface="Meiryo"/>
                          <a:sym typeface="Meiryo"/>
                        </a:rPr>
                        <a:t>事務局</a:t>
                      </a:r>
                      <a:endParaRPr sz="1400">
                        <a:solidFill>
                          <a:schemeClr val="dk1"/>
                        </a:solidFill>
                        <a:latin typeface="Meiryo"/>
                        <a:ea typeface="Meiryo"/>
                        <a:cs typeface="Meiryo"/>
                        <a:sym typeface="Meiryo"/>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latin typeface="Meiryo"/>
                          <a:ea typeface="Meiryo"/>
                          <a:cs typeface="Meiryo"/>
                          <a:sym typeface="Meiryo"/>
                        </a:rPr>
                        <a:t>外部システムとの課題・障害調整</a:t>
                      </a:r>
                      <a:endParaRPr/>
                    </a:p>
                  </a:txBody>
                  <a:tcPr marL="91450" marR="91450" marT="45725" marB="45725" anchor="ctr"/>
                </a:tc>
                <a:extLst>
                  <a:ext uri="{0D108BD9-81ED-4DB2-BD59-A6C34878D82A}">
                    <a16:rowId xmlns:a16="http://schemas.microsoft.com/office/drawing/2014/main" val="10002"/>
                  </a:ext>
                </a:extLst>
              </a:tr>
              <a:tr h="680875">
                <a:tc>
                  <a:txBody>
                    <a:bodyPr/>
                    <a:lstStyle/>
                    <a:p>
                      <a:pPr marL="0" marR="0" lvl="0" indent="0" algn="l" rtl="0">
                        <a:spcBef>
                          <a:spcPts val="0"/>
                        </a:spcBef>
                        <a:spcAft>
                          <a:spcPts val="0"/>
                        </a:spcAft>
                        <a:buNone/>
                      </a:pPr>
                      <a:r>
                        <a:rPr lang="ja-JP" sz="1400">
                          <a:solidFill>
                            <a:schemeClr val="dk1"/>
                          </a:solidFill>
                          <a:latin typeface="Meiryo"/>
                          <a:ea typeface="Meiryo"/>
                          <a:cs typeface="Meiryo"/>
                          <a:sym typeface="Meiryo"/>
                        </a:rPr>
                        <a:t>サスケ</a:t>
                      </a:r>
                      <a:endParaRPr sz="1400">
                        <a:solidFill>
                          <a:schemeClr val="dk1"/>
                        </a:solidFill>
                        <a:latin typeface="Meiryo"/>
                        <a:ea typeface="Meiryo"/>
                        <a:cs typeface="Meiryo"/>
                        <a:sym typeface="Meiryo"/>
                      </a:endParaRPr>
                    </a:p>
                    <a:p>
                      <a:pPr marL="0" marR="0" lvl="0" indent="0" algn="l" rtl="0">
                        <a:spcBef>
                          <a:spcPts val="0"/>
                        </a:spcBef>
                        <a:spcAft>
                          <a:spcPts val="0"/>
                        </a:spcAft>
                        <a:buNone/>
                      </a:pPr>
                      <a:r>
                        <a:rPr lang="ja-JP" sz="1400">
                          <a:solidFill>
                            <a:schemeClr val="dk1"/>
                          </a:solidFill>
                          <a:latin typeface="Meiryo"/>
                          <a:ea typeface="Meiryo"/>
                          <a:cs typeface="Meiryo"/>
                          <a:sym typeface="Meiryo"/>
                        </a:rPr>
                        <a:t>白石</a:t>
                      </a:r>
                      <a:endParaRPr sz="1400">
                        <a:solidFill>
                          <a:schemeClr val="dk1"/>
                        </a:solidFill>
                        <a:latin typeface="Meiryo"/>
                        <a:ea typeface="Meiryo"/>
                        <a:cs typeface="Meiryo"/>
                        <a:sym typeface="Meiryo"/>
                      </a:endParaRPr>
                    </a:p>
                    <a:p>
                      <a:pPr marL="0" marR="0" lvl="0" indent="0" algn="l" rtl="0">
                        <a:spcBef>
                          <a:spcPts val="0"/>
                        </a:spcBef>
                        <a:spcAft>
                          <a:spcPts val="0"/>
                        </a:spcAft>
                        <a:buNone/>
                      </a:pPr>
                      <a:r>
                        <a:rPr lang="ja-JP" sz="1400">
                          <a:solidFill>
                            <a:schemeClr val="dk1"/>
                          </a:solidFill>
                          <a:latin typeface="Meiryo"/>
                          <a:ea typeface="Meiryo"/>
                          <a:cs typeface="Meiryo"/>
                          <a:sym typeface="Meiryo"/>
                        </a:rPr>
                        <a:t>西尾</a:t>
                      </a:r>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PM</a:t>
                      </a:r>
                      <a:endParaRPr sz="1400">
                        <a:solidFill>
                          <a:schemeClr val="dk1"/>
                        </a:solidFill>
                        <a:latin typeface="Meiryo"/>
                        <a:ea typeface="Meiryo"/>
                        <a:cs typeface="Meiryo"/>
                        <a:sym typeface="Meiryo"/>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400"/>
                        <a:buFont typeface="Meiryo"/>
                        <a:buNone/>
                      </a:pPr>
                      <a:r>
                        <a:rPr lang="ja-JP" sz="1400">
                          <a:solidFill>
                            <a:schemeClr val="dk1"/>
                          </a:solidFill>
                        </a:rPr>
                        <a:t>テスト計画策定、</a:t>
                      </a:r>
                      <a:r>
                        <a:rPr lang="ja-JP" sz="1400">
                          <a:solidFill>
                            <a:schemeClr val="dk1"/>
                          </a:solidFill>
                          <a:latin typeface="Meiryo"/>
                          <a:ea typeface="Meiryo"/>
                          <a:cs typeface="Meiryo"/>
                          <a:sym typeface="Meiryo"/>
                        </a:rPr>
                        <a:t>テスト推進、</a:t>
                      </a:r>
                      <a:r>
                        <a:rPr lang="ja-JP" sz="1400">
                          <a:solidFill>
                            <a:schemeClr val="dk1"/>
                          </a:solidFill>
                        </a:rPr>
                        <a:t>プロジェクト管理、作業指示</a:t>
                      </a:r>
                      <a:endParaRPr sz="1400">
                        <a:solidFill>
                          <a:schemeClr val="dk1"/>
                        </a:solidFill>
                        <a:latin typeface="Meiryo"/>
                        <a:ea typeface="Meiryo"/>
                        <a:cs typeface="Meiryo"/>
                        <a:sym typeface="Meiryo"/>
                      </a:endParaRPr>
                    </a:p>
                  </a:txBody>
                  <a:tcPr marL="91450" marR="91450" marT="45725" marB="45725" anchor="ctr"/>
                </a:tc>
                <a:extLst>
                  <a:ext uri="{0D108BD9-81ED-4DB2-BD59-A6C34878D82A}">
                    <a16:rowId xmlns:a16="http://schemas.microsoft.com/office/drawing/2014/main" val="10003"/>
                  </a:ext>
                </a:extLst>
              </a:tr>
              <a:tr h="481850">
                <a:tc>
                  <a:txBody>
                    <a:bodyPr/>
                    <a:lstStyle/>
                    <a:p>
                      <a:pPr marL="0" marR="0" lvl="0" indent="0" algn="l" rtl="0">
                        <a:spcBef>
                          <a:spcPts val="0"/>
                        </a:spcBef>
                        <a:spcAft>
                          <a:spcPts val="0"/>
                        </a:spcAft>
                        <a:buNone/>
                      </a:pPr>
                      <a:r>
                        <a:rPr lang="ja-JP" sz="1400">
                          <a:solidFill>
                            <a:schemeClr val="dk1"/>
                          </a:solidFill>
                          <a:latin typeface="Meiryo"/>
                          <a:ea typeface="Meiryo"/>
                          <a:cs typeface="Meiryo"/>
                          <a:sym typeface="Meiryo"/>
                        </a:rPr>
                        <a:t>テクノモバイル社</a:t>
                      </a:r>
                      <a:endParaRPr sz="1400">
                        <a:solidFill>
                          <a:schemeClr val="dk1"/>
                        </a:solidFill>
                        <a:latin typeface="Meiryo"/>
                        <a:ea typeface="Meiryo"/>
                        <a:cs typeface="Meiryo"/>
                        <a:sym typeface="Meiryo"/>
                      </a:endParaRPr>
                    </a:p>
                    <a:p>
                      <a:pPr marL="0" marR="0" lvl="0" indent="0" algn="l" rtl="0">
                        <a:spcBef>
                          <a:spcPts val="0"/>
                        </a:spcBef>
                        <a:spcAft>
                          <a:spcPts val="0"/>
                        </a:spcAft>
                        <a:buNone/>
                      </a:pPr>
                      <a:r>
                        <a:rPr lang="ja-JP" sz="1400">
                          <a:solidFill>
                            <a:schemeClr val="dk1"/>
                          </a:solidFill>
                          <a:latin typeface="Meiryo"/>
                          <a:ea typeface="Meiryo"/>
                          <a:cs typeface="Meiryo"/>
                          <a:sym typeface="Meiryo"/>
                        </a:rPr>
                        <a:t>テコテック社</a:t>
                      </a:r>
                      <a:endParaRPr sz="1400">
                        <a:solidFill>
                          <a:schemeClr val="dk1"/>
                        </a:solidFill>
                        <a:latin typeface="Meiryo"/>
                        <a:ea typeface="Meiryo"/>
                        <a:cs typeface="Meiryo"/>
                        <a:sym typeface="Meiryo"/>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latin typeface="Meiryo"/>
                          <a:ea typeface="Meiryo"/>
                          <a:cs typeface="Meiryo"/>
                          <a:sym typeface="Meiryo"/>
                        </a:rPr>
                        <a:t>環境構築</a:t>
                      </a:r>
                      <a:endParaRPr sz="1400">
                        <a:solidFill>
                          <a:schemeClr val="dk1"/>
                        </a:solidFill>
                        <a:latin typeface="Meiryo"/>
                        <a:ea typeface="Meiryo"/>
                        <a:cs typeface="Meiryo"/>
                        <a:sym typeface="Meiryo"/>
                      </a:endParaRPr>
                    </a:p>
                    <a:p>
                      <a:pPr marL="0" marR="0" lvl="0" indent="0" algn="l" rtl="0">
                        <a:spcBef>
                          <a:spcPts val="0"/>
                        </a:spcBef>
                        <a:spcAft>
                          <a:spcPts val="0"/>
                        </a:spcAft>
                        <a:buNone/>
                      </a:pPr>
                      <a:r>
                        <a:rPr lang="ja-JP" sz="1400">
                          <a:solidFill>
                            <a:schemeClr val="dk1"/>
                          </a:solidFill>
                          <a:latin typeface="Meiryo"/>
                          <a:ea typeface="Meiryo"/>
                          <a:cs typeface="Meiryo"/>
                          <a:sym typeface="Meiryo"/>
                        </a:rPr>
                        <a:t>障害対応</a:t>
                      </a:r>
                      <a:endParaRPr/>
                    </a:p>
                  </a:txBody>
                  <a:tcPr marL="91450" marR="91450" marT="45725" marB="45725" anchor="ctr"/>
                </a:tc>
                <a:tc>
                  <a:txBody>
                    <a:bodyPr/>
                    <a:lstStyle/>
                    <a:p>
                      <a:pPr marL="0" marR="0" lvl="0" indent="0" algn="just" rtl="0">
                        <a:spcBef>
                          <a:spcPts val="0"/>
                        </a:spcBef>
                        <a:spcAft>
                          <a:spcPts val="0"/>
                        </a:spcAft>
                        <a:buNone/>
                      </a:pPr>
                      <a:r>
                        <a:rPr lang="ja-JP" sz="1400">
                          <a:solidFill>
                            <a:schemeClr val="dk1"/>
                          </a:solidFill>
                          <a:latin typeface="Meiryo"/>
                          <a:ea typeface="Meiryo"/>
                          <a:cs typeface="Meiryo"/>
                          <a:sym typeface="Meiryo"/>
                        </a:rPr>
                        <a:t>テスト環境構築、障害分析、改修</a:t>
                      </a:r>
                      <a:endParaRPr sz="1400">
                        <a:solidFill>
                          <a:schemeClr val="dk1"/>
                        </a:solidFill>
                        <a:latin typeface="Meiryo"/>
                        <a:ea typeface="Meiryo"/>
                        <a:cs typeface="Meiryo"/>
                        <a:sym typeface="Meiryo"/>
                      </a:endParaRPr>
                    </a:p>
                  </a:txBody>
                  <a:tcPr marL="91450" marR="91450" marT="45725" marB="45725" anchor="ctr"/>
                </a:tc>
                <a:extLst>
                  <a:ext uri="{0D108BD9-81ED-4DB2-BD59-A6C34878D82A}">
                    <a16:rowId xmlns:a16="http://schemas.microsoft.com/office/drawing/2014/main" val="10004"/>
                  </a:ext>
                </a:extLst>
              </a:tr>
              <a:tr h="478825">
                <a:tc>
                  <a:txBody>
                    <a:bodyPr/>
                    <a:lstStyle/>
                    <a:p>
                      <a:pPr marL="0" marR="0" lvl="0" indent="0" algn="l" rtl="0">
                        <a:lnSpc>
                          <a:spcPct val="100000"/>
                        </a:lnSpc>
                        <a:spcBef>
                          <a:spcPts val="0"/>
                        </a:spcBef>
                        <a:spcAft>
                          <a:spcPts val="0"/>
                        </a:spcAft>
                        <a:buClr>
                          <a:schemeClr val="dk1"/>
                        </a:buClr>
                        <a:buSzPts val="1400"/>
                        <a:buFont typeface="Meiryo"/>
                        <a:buNone/>
                      </a:pPr>
                      <a:r>
                        <a:rPr lang="ja-JP" sz="1400">
                          <a:solidFill>
                            <a:schemeClr val="dk1"/>
                          </a:solidFill>
                          <a:latin typeface="Meiryo"/>
                          <a:ea typeface="Meiryo"/>
                          <a:cs typeface="Meiryo"/>
                          <a:sym typeface="Meiryo"/>
                        </a:rPr>
                        <a:t>SHIFT社</a:t>
                      </a:r>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latin typeface="Meiryo"/>
                          <a:ea typeface="Meiryo"/>
                          <a:cs typeface="Meiryo"/>
                          <a:sym typeface="Meiryo"/>
                        </a:rPr>
                        <a:t>テスト設計</a:t>
                      </a:r>
                      <a:endParaRPr sz="1400">
                        <a:solidFill>
                          <a:schemeClr val="dk1"/>
                        </a:solidFill>
                        <a:latin typeface="Meiryo"/>
                        <a:ea typeface="Meiryo"/>
                        <a:cs typeface="Meiryo"/>
                        <a:sym typeface="Meiryo"/>
                      </a:endParaRPr>
                    </a:p>
                    <a:p>
                      <a:pPr marL="0" marR="0" lvl="0" indent="0" algn="l" rtl="0">
                        <a:spcBef>
                          <a:spcPts val="0"/>
                        </a:spcBef>
                        <a:spcAft>
                          <a:spcPts val="0"/>
                        </a:spcAft>
                        <a:buNone/>
                      </a:pPr>
                      <a:r>
                        <a:rPr lang="ja-JP" sz="1400">
                          <a:solidFill>
                            <a:schemeClr val="dk1"/>
                          </a:solidFill>
                          <a:latin typeface="Meiryo"/>
                          <a:ea typeface="Meiryo"/>
                          <a:cs typeface="Meiryo"/>
                          <a:sym typeface="Meiryo"/>
                        </a:rPr>
                        <a:t>テスト実行</a:t>
                      </a:r>
                      <a:endParaRPr/>
                    </a:p>
                  </a:txBody>
                  <a:tcPr marL="91450" marR="91450" marT="45725" marB="45725" anchor="ctr"/>
                </a:tc>
                <a:tc>
                  <a:txBody>
                    <a:bodyPr/>
                    <a:lstStyle/>
                    <a:p>
                      <a:pPr marL="0" marR="0" lvl="0" indent="0" algn="l" rtl="0">
                        <a:spcBef>
                          <a:spcPts val="0"/>
                        </a:spcBef>
                        <a:spcAft>
                          <a:spcPts val="0"/>
                        </a:spcAft>
                        <a:buNone/>
                      </a:pPr>
                      <a:r>
                        <a:rPr lang="ja-JP" sz="1400">
                          <a:solidFill>
                            <a:schemeClr val="dk1"/>
                          </a:solidFill>
                        </a:rPr>
                        <a:t>テスト設計、テスト実行、テスト進捗管理、テスト結果分析</a:t>
                      </a:r>
                      <a:endParaRPr sz="1400">
                        <a:solidFill>
                          <a:schemeClr val="dk1"/>
                        </a:solidFill>
                        <a:latin typeface="Meiryo"/>
                        <a:ea typeface="Meiryo"/>
                        <a:cs typeface="Meiryo"/>
                        <a:sym typeface="Meiryo"/>
                      </a:endParaRPr>
                    </a:p>
                  </a:txBody>
                  <a:tcPr marL="91450" marR="91450" marT="45725" marB="45725" anchor="ctr"/>
                </a:tc>
                <a:extLst>
                  <a:ext uri="{0D108BD9-81ED-4DB2-BD59-A6C34878D82A}">
                    <a16:rowId xmlns:a16="http://schemas.microsoft.com/office/drawing/2014/main" val="10005"/>
                  </a:ext>
                </a:extLst>
              </a:tr>
            </a:tbl>
          </a:graphicData>
        </a:graphic>
      </p:graphicFrame>
      <p:sp>
        <p:nvSpPr>
          <p:cNvPr id="282" name="Google Shape;282;p15"/>
          <p:cNvSpPr txBox="1"/>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p>
            <a:pPr marL="0" marR="0" lvl="0" indent="0" algn="l" rtl="0">
              <a:lnSpc>
                <a:spcPct val="90000"/>
              </a:lnSpc>
              <a:spcBef>
                <a:spcPts val="0"/>
              </a:spcBef>
              <a:spcAft>
                <a:spcPts val="0"/>
              </a:spcAft>
              <a:buClr>
                <a:schemeClr val="dk1"/>
              </a:buClr>
              <a:buSzPts val="2800"/>
              <a:buFont typeface="Meiryo"/>
              <a:buNone/>
            </a:pPr>
            <a:r>
              <a:rPr lang="ja-JP" sz="2800">
                <a:solidFill>
                  <a:schemeClr val="dk1"/>
                </a:solidFill>
                <a:latin typeface="Meiryo"/>
                <a:ea typeface="Meiryo"/>
                <a:cs typeface="Meiryo"/>
                <a:sym typeface="Meiryo"/>
              </a:rPr>
              <a:t>８.体制</a:t>
            </a:r>
            <a:endParaRPr sz="2800">
              <a:solidFill>
                <a:schemeClr val="dk1"/>
              </a:solidFill>
              <a:latin typeface="Meiryo"/>
              <a:ea typeface="Meiryo"/>
              <a:cs typeface="Meiryo"/>
              <a:sym typeface="Meiryo"/>
            </a:endParaRPr>
          </a:p>
        </p:txBody>
      </p:sp>
      <p:sp>
        <p:nvSpPr>
          <p:cNvPr id="283" name="Google Shape;283;p15"/>
          <p:cNvSpPr txBox="1"/>
          <p:nvPr/>
        </p:nvSpPr>
        <p:spPr>
          <a:xfrm>
            <a:off x="345223" y="889613"/>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r>
              <a:rPr lang="ja-JP" sz="1800" b="1">
                <a:solidFill>
                  <a:schemeClr val="dk1"/>
                </a:solidFill>
                <a:latin typeface="Meiryo"/>
                <a:ea typeface="Meiryo"/>
                <a:cs typeface="Meiryo"/>
                <a:sym typeface="Meiryo"/>
              </a:rPr>
              <a:t>8.2 役割定義</a:t>
            </a:r>
            <a:endParaRPr sz="1800" b="1">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6"/>
          <p:cNvSpPr txBox="1">
            <a:spLocks noGrp="1"/>
          </p:cNvSpPr>
          <p:nvPr>
            <p:ph type="title"/>
          </p:nvPr>
        </p:nvSpPr>
        <p:spPr>
          <a:xfrm>
            <a:off x="356225" y="182220"/>
            <a:ext cx="11520388"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00"/>
              <a:buFont typeface="Meiryo"/>
              <a:buNone/>
            </a:pPr>
            <a:r>
              <a:rPr lang="ja-JP" sz="2800">
                <a:latin typeface="Meiryo"/>
                <a:ea typeface="Meiryo"/>
                <a:cs typeface="Meiryo"/>
                <a:sym typeface="Meiryo"/>
              </a:rPr>
              <a:t>８.体制</a:t>
            </a:r>
            <a:endParaRPr/>
          </a:p>
        </p:txBody>
      </p:sp>
      <p:sp>
        <p:nvSpPr>
          <p:cNvPr id="289" name="Google Shape;289;p16"/>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290" name="Google Shape;290;p16"/>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15</a:t>
            </a:fld>
            <a:endParaRPr/>
          </a:p>
        </p:txBody>
      </p:sp>
      <p:graphicFrame>
        <p:nvGraphicFramePr>
          <p:cNvPr id="291" name="Google Shape;291;p16"/>
          <p:cNvGraphicFramePr/>
          <p:nvPr/>
        </p:nvGraphicFramePr>
        <p:xfrm>
          <a:off x="356223" y="1272895"/>
          <a:ext cx="11520400" cy="5175550"/>
        </p:xfrm>
        <a:graphic>
          <a:graphicData uri="http://schemas.openxmlformats.org/drawingml/2006/table">
            <a:tbl>
              <a:tblPr firstRow="1" bandRow="1">
                <a:noFill/>
                <a:tableStyleId>{8326F50A-D15E-44EE-B60B-A74AA5BC160B}</a:tableStyleId>
              </a:tblPr>
              <a:tblGrid>
                <a:gridCol w="417600">
                  <a:extLst>
                    <a:ext uri="{9D8B030D-6E8A-4147-A177-3AD203B41FA5}">
                      <a16:colId xmlns:a16="http://schemas.microsoft.com/office/drawing/2014/main" val="20000"/>
                    </a:ext>
                  </a:extLst>
                </a:gridCol>
                <a:gridCol w="1091700">
                  <a:extLst>
                    <a:ext uri="{9D8B030D-6E8A-4147-A177-3AD203B41FA5}">
                      <a16:colId xmlns:a16="http://schemas.microsoft.com/office/drawing/2014/main" val="20001"/>
                    </a:ext>
                  </a:extLst>
                </a:gridCol>
                <a:gridCol w="1384125">
                  <a:extLst>
                    <a:ext uri="{9D8B030D-6E8A-4147-A177-3AD203B41FA5}">
                      <a16:colId xmlns:a16="http://schemas.microsoft.com/office/drawing/2014/main" val="20002"/>
                    </a:ext>
                  </a:extLst>
                </a:gridCol>
                <a:gridCol w="472595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58800">
                  <a:extLst>
                    <a:ext uri="{9D8B030D-6E8A-4147-A177-3AD203B41FA5}">
                      <a16:colId xmlns:a16="http://schemas.microsoft.com/office/drawing/2014/main" val="20005"/>
                    </a:ext>
                  </a:extLst>
                </a:gridCol>
                <a:gridCol w="579125">
                  <a:extLst>
                    <a:ext uri="{9D8B030D-6E8A-4147-A177-3AD203B41FA5}">
                      <a16:colId xmlns:a16="http://schemas.microsoft.com/office/drawing/2014/main" val="20006"/>
                    </a:ext>
                  </a:extLst>
                </a:gridCol>
                <a:gridCol w="558800">
                  <a:extLst>
                    <a:ext uri="{9D8B030D-6E8A-4147-A177-3AD203B41FA5}">
                      <a16:colId xmlns:a16="http://schemas.microsoft.com/office/drawing/2014/main" val="20007"/>
                    </a:ext>
                  </a:extLst>
                </a:gridCol>
                <a:gridCol w="901600">
                  <a:extLst>
                    <a:ext uri="{9D8B030D-6E8A-4147-A177-3AD203B41FA5}">
                      <a16:colId xmlns:a16="http://schemas.microsoft.com/office/drawing/2014/main" val="20008"/>
                    </a:ext>
                  </a:extLst>
                </a:gridCol>
                <a:gridCol w="794700">
                  <a:extLst>
                    <a:ext uri="{9D8B030D-6E8A-4147-A177-3AD203B41FA5}">
                      <a16:colId xmlns:a16="http://schemas.microsoft.com/office/drawing/2014/main" val="20009"/>
                    </a:ext>
                  </a:extLst>
                </a:gridCol>
              </a:tblGrid>
              <a:tr h="275575">
                <a:tc rowSpan="2">
                  <a:txBody>
                    <a:bodyPr/>
                    <a:lstStyle/>
                    <a:p>
                      <a:pPr marL="0" marR="0" lvl="0" indent="0" algn="ctr" rtl="0">
                        <a:spcBef>
                          <a:spcPts val="0"/>
                        </a:spcBef>
                        <a:spcAft>
                          <a:spcPts val="0"/>
                        </a:spcAft>
                        <a:buNone/>
                      </a:pPr>
                      <a:r>
                        <a:rPr lang="ja-JP" sz="1400" b="1">
                          <a:solidFill>
                            <a:srgbClr val="FFFFFF"/>
                          </a:solidFill>
                          <a:latin typeface="Meiryo"/>
                          <a:ea typeface="Meiryo"/>
                          <a:cs typeface="Meiryo"/>
                          <a:sym typeface="Meiryo"/>
                        </a:rPr>
                        <a:t>№</a:t>
                      </a:r>
                      <a:endParaRPr sz="1400">
                        <a:latin typeface="Meiryo"/>
                        <a:ea typeface="Meiryo"/>
                        <a:cs typeface="Meiryo"/>
                        <a:sym typeface="Meiryo"/>
                      </a:endParaRPr>
                    </a:p>
                  </a:txBody>
                  <a:tcPr marL="68575" marR="68575" marT="0" marB="0" anchor="ctr">
                    <a:solidFill>
                      <a:srgbClr val="FF5D5D"/>
                    </a:solidFill>
                  </a:tcPr>
                </a:tc>
                <a:tc rowSpan="2">
                  <a:txBody>
                    <a:bodyPr/>
                    <a:lstStyle/>
                    <a:p>
                      <a:pPr marL="0" marR="0" lvl="0" indent="0" algn="ctr" rtl="0">
                        <a:spcBef>
                          <a:spcPts val="0"/>
                        </a:spcBef>
                        <a:spcAft>
                          <a:spcPts val="0"/>
                        </a:spcAft>
                        <a:buNone/>
                      </a:pPr>
                      <a:r>
                        <a:rPr lang="ja-JP" sz="1400" b="1">
                          <a:solidFill>
                            <a:srgbClr val="FFFFFF"/>
                          </a:solidFill>
                          <a:latin typeface="Meiryo"/>
                          <a:ea typeface="Meiryo"/>
                          <a:cs typeface="Meiryo"/>
                          <a:sym typeface="Meiryo"/>
                        </a:rPr>
                        <a:t>作業区分</a:t>
                      </a:r>
                      <a:endParaRPr sz="1400">
                        <a:latin typeface="Meiryo"/>
                        <a:ea typeface="Meiryo"/>
                        <a:cs typeface="Meiryo"/>
                        <a:sym typeface="Meiryo"/>
                      </a:endParaRPr>
                    </a:p>
                  </a:txBody>
                  <a:tcPr marL="68575" marR="68575" marT="0" marB="0" anchor="ctr">
                    <a:solidFill>
                      <a:srgbClr val="FF5D5D"/>
                    </a:solidFill>
                  </a:tcPr>
                </a:tc>
                <a:tc rowSpan="2">
                  <a:txBody>
                    <a:bodyPr/>
                    <a:lstStyle/>
                    <a:p>
                      <a:pPr marL="0" marR="0" lvl="0" indent="0" algn="ctr" rtl="0">
                        <a:spcBef>
                          <a:spcPts val="0"/>
                        </a:spcBef>
                        <a:spcAft>
                          <a:spcPts val="0"/>
                        </a:spcAft>
                        <a:buNone/>
                      </a:pPr>
                      <a:r>
                        <a:rPr lang="ja-JP" sz="1400" b="1">
                          <a:solidFill>
                            <a:srgbClr val="FFFFFF"/>
                          </a:solidFill>
                          <a:latin typeface="Meiryo"/>
                          <a:ea typeface="Meiryo"/>
                          <a:cs typeface="Meiryo"/>
                          <a:sym typeface="Meiryo"/>
                        </a:rPr>
                        <a:t>作業</a:t>
                      </a:r>
                      <a:endParaRPr sz="1400">
                        <a:latin typeface="Meiryo"/>
                        <a:ea typeface="Meiryo"/>
                        <a:cs typeface="Meiryo"/>
                        <a:sym typeface="Meiryo"/>
                      </a:endParaRPr>
                    </a:p>
                  </a:txBody>
                  <a:tcPr marL="68575" marR="68575" marT="0" marB="0" anchor="ctr">
                    <a:solidFill>
                      <a:srgbClr val="FF5D5D"/>
                    </a:solidFill>
                  </a:tcPr>
                </a:tc>
                <a:tc rowSpan="2">
                  <a:txBody>
                    <a:bodyPr/>
                    <a:lstStyle/>
                    <a:p>
                      <a:pPr marL="0" marR="0" lvl="0" indent="0" algn="ctr" rtl="0">
                        <a:spcBef>
                          <a:spcPts val="0"/>
                        </a:spcBef>
                        <a:spcAft>
                          <a:spcPts val="0"/>
                        </a:spcAft>
                        <a:buNone/>
                      </a:pPr>
                      <a:r>
                        <a:rPr lang="ja-JP" sz="1400" b="1">
                          <a:solidFill>
                            <a:srgbClr val="FFFFFF"/>
                          </a:solidFill>
                          <a:latin typeface="Meiryo"/>
                          <a:ea typeface="Meiryo"/>
                          <a:cs typeface="Meiryo"/>
                          <a:sym typeface="Meiryo"/>
                        </a:rPr>
                        <a:t>作業詳細</a:t>
                      </a:r>
                      <a:endParaRPr sz="1400">
                        <a:latin typeface="Meiryo"/>
                        <a:ea typeface="Meiryo"/>
                        <a:cs typeface="Meiryo"/>
                        <a:sym typeface="Meiryo"/>
                      </a:endParaRPr>
                    </a:p>
                  </a:txBody>
                  <a:tcPr marL="68575" marR="68575" marT="0" marB="0" anchor="ctr">
                    <a:solidFill>
                      <a:srgbClr val="FF5D5D"/>
                    </a:solidFill>
                  </a:tcPr>
                </a:tc>
                <a:tc gridSpan="6">
                  <a:txBody>
                    <a:bodyPr/>
                    <a:lstStyle/>
                    <a:p>
                      <a:pPr marL="0" marR="0" lvl="0" indent="0" algn="ctr" rtl="0">
                        <a:spcBef>
                          <a:spcPts val="0"/>
                        </a:spcBef>
                        <a:spcAft>
                          <a:spcPts val="0"/>
                        </a:spcAft>
                        <a:buNone/>
                      </a:pPr>
                      <a:r>
                        <a:rPr lang="ja-JP" sz="1600"/>
                        <a:t>担当</a:t>
                      </a:r>
                      <a:endParaRPr/>
                    </a:p>
                  </a:txBody>
                  <a:tcPr marL="91450" marR="91450" marT="45725" marB="45725" anchor="ct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0"/>
                  </a:ext>
                </a:extLst>
              </a:tr>
              <a:tr h="325700">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a:txBody>
                    <a:bodyPr/>
                    <a:lstStyle/>
                    <a:p>
                      <a:pPr marL="0" marR="0" lvl="0" indent="0" algn="ctr" rtl="0">
                        <a:spcBef>
                          <a:spcPts val="0"/>
                        </a:spcBef>
                        <a:spcAft>
                          <a:spcPts val="0"/>
                        </a:spcAft>
                        <a:buNone/>
                      </a:pPr>
                      <a:r>
                        <a:rPr lang="ja-JP" sz="1000">
                          <a:solidFill>
                            <a:schemeClr val="lt1"/>
                          </a:solidFill>
                          <a:latin typeface="Meiryo"/>
                          <a:ea typeface="Meiryo"/>
                          <a:cs typeface="Meiryo"/>
                          <a:sym typeface="Meiryo"/>
                        </a:rPr>
                        <a:t>統轄</a:t>
                      </a:r>
                      <a:endParaRPr/>
                    </a:p>
                  </a:txBody>
                  <a:tcPr marL="91450" marR="91450" marT="45725" marB="45725" anchor="ctr">
                    <a:solidFill>
                      <a:srgbClr val="FF5D5D"/>
                    </a:solidFill>
                  </a:tcPr>
                </a:tc>
                <a:tc>
                  <a:txBody>
                    <a:bodyPr/>
                    <a:lstStyle/>
                    <a:p>
                      <a:pPr marL="0" marR="0" lvl="0" indent="0" algn="ctr" rtl="0">
                        <a:spcBef>
                          <a:spcPts val="0"/>
                        </a:spcBef>
                        <a:spcAft>
                          <a:spcPts val="0"/>
                        </a:spcAft>
                        <a:buNone/>
                      </a:pPr>
                      <a:r>
                        <a:rPr lang="ja-JP" sz="1000">
                          <a:solidFill>
                            <a:schemeClr val="lt1"/>
                          </a:solidFill>
                          <a:latin typeface="Meiryo"/>
                          <a:ea typeface="Meiryo"/>
                          <a:cs typeface="Meiryo"/>
                          <a:sym typeface="Meiryo"/>
                        </a:rPr>
                        <a:t>事務局</a:t>
                      </a:r>
                      <a:endParaRPr/>
                    </a:p>
                  </a:txBody>
                  <a:tcPr marL="91450" marR="91450" marT="45725" marB="45725" anchor="ctr">
                    <a:solidFill>
                      <a:srgbClr val="FF5D5D"/>
                    </a:solidFill>
                  </a:tcPr>
                </a:tc>
                <a:tc>
                  <a:txBody>
                    <a:bodyPr/>
                    <a:lstStyle/>
                    <a:p>
                      <a:pPr marL="0" marR="0" lvl="0" indent="0" algn="ctr" rtl="0">
                        <a:spcBef>
                          <a:spcPts val="0"/>
                        </a:spcBef>
                        <a:spcAft>
                          <a:spcPts val="0"/>
                        </a:spcAft>
                        <a:buNone/>
                      </a:pPr>
                      <a:r>
                        <a:rPr lang="ja-JP" sz="1000">
                          <a:solidFill>
                            <a:schemeClr val="lt1"/>
                          </a:solidFill>
                          <a:latin typeface="Meiryo"/>
                          <a:ea typeface="Meiryo"/>
                          <a:cs typeface="Meiryo"/>
                          <a:sym typeface="Meiryo"/>
                        </a:rPr>
                        <a:t>ＰＭ</a:t>
                      </a:r>
                      <a:endParaRPr/>
                    </a:p>
                  </a:txBody>
                  <a:tcPr marL="91450" marR="91450" marT="45725" marB="45725" anchor="ctr">
                    <a:solidFill>
                      <a:srgbClr val="FF5D5D"/>
                    </a:solidFill>
                  </a:tcPr>
                </a:tc>
                <a:tc>
                  <a:txBody>
                    <a:bodyPr/>
                    <a:lstStyle/>
                    <a:p>
                      <a:pPr marL="0" marR="0" lvl="0" indent="0" algn="ctr" rtl="0">
                        <a:spcBef>
                          <a:spcPts val="0"/>
                        </a:spcBef>
                        <a:spcAft>
                          <a:spcPts val="0"/>
                        </a:spcAft>
                        <a:buNone/>
                      </a:pPr>
                      <a:r>
                        <a:rPr lang="ja-JP" sz="1000">
                          <a:solidFill>
                            <a:schemeClr val="lt1"/>
                          </a:solidFill>
                          <a:latin typeface="Meiryo"/>
                          <a:ea typeface="Meiryo"/>
                          <a:cs typeface="Meiryo"/>
                          <a:sym typeface="Meiryo"/>
                        </a:rPr>
                        <a:t>NIT</a:t>
                      </a:r>
                      <a:endParaRPr sz="1000"/>
                    </a:p>
                  </a:txBody>
                  <a:tcPr marL="91450" marR="91450" marT="45725" marB="45725" anchor="ctr">
                    <a:solidFill>
                      <a:srgbClr val="FF5D5D"/>
                    </a:solidFill>
                  </a:tcPr>
                </a:tc>
                <a:tc>
                  <a:txBody>
                    <a:bodyPr/>
                    <a:lstStyle/>
                    <a:p>
                      <a:pPr marL="0" marR="0" lvl="0" indent="0" algn="ctr" rtl="0">
                        <a:spcBef>
                          <a:spcPts val="0"/>
                        </a:spcBef>
                        <a:spcAft>
                          <a:spcPts val="0"/>
                        </a:spcAft>
                        <a:buNone/>
                      </a:pPr>
                      <a:r>
                        <a:rPr lang="ja-JP" sz="900">
                          <a:solidFill>
                            <a:schemeClr val="lt1"/>
                          </a:solidFill>
                          <a:latin typeface="Meiryo"/>
                          <a:ea typeface="Meiryo"/>
                          <a:cs typeface="Meiryo"/>
                          <a:sym typeface="Meiryo"/>
                        </a:rPr>
                        <a:t>テクノ</a:t>
                      </a:r>
                      <a:endParaRPr sz="900">
                        <a:solidFill>
                          <a:schemeClr val="lt1"/>
                        </a:solidFill>
                        <a:latin typeface="Meiryo"/>
                        <a:ea typeface="Meiryo"/>
                        <a:cs typeface="Meiryo"/>
                        <a:sym typeface="Meiryo"/>
                      </a:endParaRPr>
                    </a:p>
                    <a:p>
                      <a:pPr marL="0" marR="0" lvl="0" indent="0" algn="ctr" rtl="0">
                        <a:spcBef>
                          <a:spcPts val="0"/>
                        </a:spcBef>
                        <a:spcAft>
                          <a:spcPts val="0"/>
                        </a:spcAft>
                        <a:buNone/>
                      </a:pPr>
                      <a:r>
                        <a:rPr lang="ja-JP" sz="900">
                          <a:solidFill>
                            <a:schemeClr val="lt1"/>
                          </a:solidFill>
                          <a:latin typeface="Meiryo"/>
                          <a:ea typeface="Meiryo"/>
                          <a:cs typeface="Meiryo"/>
                          <a:sym typeface="Meiryo"/>
                        </a:rPr>
                        <a:t>モバイル社</a:t>
                      </a:r>
                      <a:endParaRPr sz="900">
                        <a:solidFill>
                          <a:schemeClr val="lt1"/>
                        </a:solidFill>
                        <a:latin typeface="Meiryo"/>
                        <a:ea typeface="Meiryo"/>
                        <a:cs typeface="Meiryo"/>
                        <a:sym typeface="Meiryo"/>
                      </a:endParaRPr>
                    </a:p>
                    <a:p>
                      <a:pPr marL="0" marR="0" lvl="0" indent="0" algn="ctr" rtl="0">
                        <a:spcBef>
                          <a:spcPts val="0"/>
                        </a:spcBef>
                        <a:spcAft>
                          <a:spcPts val="0"/>
                        </a:spcAft>
                        <a:buNone/>
                      </a:pPr>
                      <a:r>
                        <a:rPr lang="ja-JP" sz="900">
                          <a:solidFill>
                            <a:schemeClr val="lt1"/>
                          </a:solidFill>
                          <a:latin typeface="Meiryo"/>
                          <a:ea typeface="Meiryo"/>
                          <a:cs typeface="Meiryo"/>
                          <a:sym typeface="Meiryo"/>
                        </a:rPr>
                        <a:t>テコテック社</a:t>
                      </a:r>
                      <a:endParaRPr/>
                    </a:p>
                  </a:txBody>
                  <a:tcPr marL="91450" marR="91450" marT="45725" marB="45725" anchor="ctr">
                    <a:solidFill>
                      <a:srgbClr val="FF5D5D"/>
                    </a:solidFill>
                  </a:tcPr>
                </a:tc>
                <a:tc>
                  <a:txBody>
                    <a:bodyPr/>
                    <a:lstStyle/>
                    <a:p>
                      <a:pPr marL="0" marR="0" lvl="0" indent="0" algn="ctr" rtl="0">
                        <a:spcBef>
                          <a:spcPts val="0"/>
                        </a:spcBef>
                        <a:spcAft>
                          <a:spcPts val="0"/>
                        </a:spcAft>
                        <a:buNone/>
                      </a:pPr>
                      <a:r>
                        <a:rPr lang="ja-JP" sz="1000">
                          <a:solidFill>
                            <a:schemeClr val="lt1"/>
                          </a:solidFill>
                          <a:latin typeface="Meiryo"/>
                          <a:ea typeface="Meiryo"/>
                          <a:cs typeface="Meiryo"/>
                          <a:sym typeface="Meiryo"/>
                        </a:rPr>
                        <a:t>SHIFT社</a:t>
                      </a:r>
                      <a:endParaRPr/>
                    </a:p>
                  </a:txBody>
                  <a:tcPr marL="91450" marR="91450" marT="45725" marB="45725" anchor="ctr">
                    <a:solidFill>
                      <a:srgbClr val="FF5D5D"/>
                    </a:solidFill>
                  </a:tcPr>
                </a:tc>
                <a:extLst>
                  <a:ext uri="{0D108BD9-81ED-4DB2-BD59-A6C34878D82A}">
                    <a16:rowId xmlns:a16="http://schemas.microsoft.com/office/drawing/2014/main" val="10001"/>
                  </a:ext>
                </a:extLst>
              </a:tr>
              <a:tr h="250525">
                <a:tc>
                  <a:txBody>
                    <a:bodyPr/>
                    <a:lstStyle/>
                    <a:p>
                      <a:pPr marL="0" marR="0" lvl="0" indent="0" algn="ctr" rtl="0">
                        <a:spcBef>
                          <a:spcPts val="0"/>
                        </a:spcBef>
                        <a:spcAft>
                          <a:spcPts val="0"/>
                        </a:spcAft>
                        <a:buNone/>
                      </a:pPr>
                      <a:r>
                        <a:rPr lang="ja-JP" sz="1050" b="0">
                          <a:solidFill>
                            <a:srgbClr val="000000"/>
                          </a:solidFill>
                          <a:latin typeface="Meiryo"/>
                          <a:ea typeface="Meiryo"/>
                          <a:cs typeface="Meiryo"/>
                          <a:sym typeface="Meiryo"/>
                        </a:rPr>
                        <a:t>1</a:t>
                      </a:r>
                      <a:endParaRPr sz="1050" b="0">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テスト計画</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個別テスト計画</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個別テスト計画書(本書)の作成</a:t>
                      </a: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〇</a:t>
                      </a:r>
                      <a:endParaRPr/>
                    </a:p>
                  </a:txBody>
                  <a:tcPr marL="91450" marR="91450" marT="45725" marB="45725" anchor="ctr"/>
                </a:tc>
                <a:tc>
                  <a:txBody>
                    <a:bodyPr/>
                    <a:lstStyle/>
                    <a:p>
                      <a:pPr marL="0" marR="0" lvl="0" indent="0" algn="l" rtl="0">
                        <a:spcBef>
                          <a:spcPts val="0"/>
                        </a:spcBef>
                        <a:spcAft>
                          <a:spcPts val="0"/>
                        </a:spcAft>
                        <a:buNone/>
                      </a:pPr>
                      <a:endParaRPr sz="1050"/>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a:t>
                      </a:r>
                      <a:endParaRPr/>
                    </a:p>
                  </a:txBody>
                  <a:tcPr marL="91450" marR="91450" marT="45725" marB="45725" anchor="ctr"/>
                </a:tc>
                <a:extLst>
                  <a:ext uri="{0D108BD9-81ED-4DB2-BD59-A6C34878D82A}">
                    <a16:rowId xmlns:a16="http://schemas.microsoft.com/office/drawing/2014/main" val="10002"/>
                  </a:ext>
                </a:extLst>
              </a:tr>
              <a:tr h="319325">
                <a:tc>
                  <a:txBody>
                    <a:bodyPr/>
                    <a:lstStyle/>
                    <a:p>
                      <a:pPr marL="0" marR="0" lvl="0" indent="0" algn="ctr" rtl="0">
                        <a:spcBef>
                          <a:spcPts val="0"/>
                        </a:spcBef>
                        <a:spcAft>
                          <a:spcPts val="0"/>
                        </a:spcAft>
                        <a:buNone/>
                      </a:pPr>
                      <a:r>
                        <a:rPr lang="ja-JP" sz="1050" b="0">
                          <a:solidFill>
                            <a:srgbClr val="000000"/>
                          </a:solidFill>
                          <a:latin typeface="Meiryo"/>
                          <a:ea typeface="Meiryo"/>
                          <a:cs typeface="Meiryo"/>
                          <a:sym typeface="Meiryo"/>
                        </a:rPr>
                        <a:t>2</a:t>
                      </a:r>
                      <a:endParaRPr sz="1050" b="0">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テスト管理</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進捗管理</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作業進捗状況の管理、報告</a:t>
                      </a:r>
                      <a:endParaRPr/>
                    </a:p>
                  </a:txBody>
                  <a:tcPr marL="68575" marR="68575" marT="0" marB="0"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a:t>
                      </a:r>
                      <a:endParaRPr/>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〇</a:t>
                      </a:r>
                      <a:endParaRPr/>
                    </a:p>
                  </a:txBody>
                  <a:tcPr marL="91450" marR="91450" marT="45725" marB="45725" anchor="ctr"/>
                </a:tc>
                <a:tc>
                  <a:txBody>
                    <a:bodyPr/>
                    <a:lstStyle/>
                    <a:p>
                      <a:pPr marL="0" marR="0" lvl="0" indent="0" algn="l" rtl="0">
                        <a:spcBef>
                          <a:spcPts val="0"/>
                        </a:spcBef>
                        <a:spcAft>
                          <a:spcPts val="0"/>
                        </a:spcAft>
                        <a:buNone/>
                      </a:pPr>
                      <a:endParaRPr sz="1050"/>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a:t>
                      </a:r>
                      <a:endParaRPr/>
                    </a:p>
                  </a:txBody>
                  <a:tcPr marL="91450" marR="91450" marT="45725" marB="45725" anchor="ctr"/>
                </a:tc>
                <a:extLst>
                  <a:ext uri="{0D108BD9-81ED-4DB2-BD59-A6C34878D82A}">
                    <a16:rowId xmlns:a16="http://schemas.microsoft.com/office/drawing/2014/main" val="10003"/>
                  </a:ext>
                </a:extLst>
              </a:tr>
              <a:tr h="296600">
                <a:tc>
                  <a:txBody>
                    <a:bodyPr/>
                    <a:lstStyle/>
                    <a:p>
                      <a:pPr marL="0" marR="0" lvl="0" indent="0" algn="ctr" rtl="0">
                        <a:spcBef>
                          <a:spcPts val="0"/>
                        </a:spcBef>
                        <a:spcAft>
                          <a:spcPts val="0"/>
                        </a:spcAft>
                        <a:buNone/>
                      </a:pPr>
                      <a:r>
                        <a:rPr lang="ja-JP" sz="1050" b="0">
                          <a:latin typeface="Meiryo"/>
                          <a:ea typeface="Meiryo"/>
                          <a:cs typeface="Meiryo"/>
                          <a:sym typeface="Meiryo"/>
                        </a:rPr>
                        <a:t>3</a:t>
                      </a:r>
                      <a:endParaRPr sz="1050" b="0">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 </a:t>
                      </a: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課題管理</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プロジェクト、当該フェーズ推進に対する課題・リスク・ToDo管理</a:t>
                      </a:r>
                      <a:endParaRPr/>
                    </a:p>
                  </a:txBody>
                  <a:tcPr marL="68575" marR="68575" marT="0" marB="0"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50"/>
                        <a:buFont typeface="Meiryo"/>
                        <a:buNone/>
                      </a:pPr>
                      <a:r>
                        <a:rPr lang="ja-JP" sz="1050">
                          <a:solidFill>
                            <a:schemeClr val="dk1"/>
                          </a:solidFill>
                        </a:rPr>
                        <a:t>△</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50"/>
                        <a:buFont typeface="Meiryo"/>
                        <a:buNone/>
                      </a:pPr>
                      <a:r>
                        <a:rPr lang="ja-JP" sz="1050">
                          <a:solidFill>
                            <a:schemeClr val="dk1"/>
                          </a:solidFill>
                        </a:rPr>
                        <a:t>〇</a:t>
                      </a:r>
                      <a:endParaRPr/>
                    </a:p>
                  </a:txBody>
                  <a:tcPr marL="91450" marR="91450" marT="45725" marB="45725" anchor="ctr"/>
                </a:tc>
                <a:tc>
                  <a:txBody>
                    <a:bodyPr/>
                    <a:lstStyle/>
                    <a:p>
                      <a:pPr marL="0" marR="0" lvl="0" indent="0" algn="l" rtl="0">
                        <a:spcBef>
                          <a:spcPts val="0"/>
                        </a:spcBef>
                        <a:spcAft>
                          <a:spcPts val="0"/>
                        </a:spcAft>
                        <a:buNone/>
                      </a:pPr>
                      <a:endParaRPr sz="1050"/>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extLst>
                  <a:ext uri="{0D108BD9-81ED-4DB2-BD59-A6C34878D82A}">
                    <a16:rowId xmlns:a16="http://schemas.microsoft.com/office/drawing/2014/main" val="10004"/>
                  </a:ext>
                </a:extLst>
              </a:tr>
              <a:tr h="292275">
                <a:tc>
                  <a:txBody>
                    <a:bodyPr/>
                    <a:lstStyle/>
                    <a:p>
                      <a:pPr marL="0" marR="0" lvl="0" indent="0" algn="ctr" rtl="0">
                        <a:spcBef>
                          <a:spcPts val="0"/>
                        </a:spcBef>
                        <a:spcAft>
                          <a:spcPts val="0"/>
                        </a:spcAft>
                        <a:buNone/>
                      </a:pPr>
                      <a:r>
                        <a:rPr lang="ja-JP" sz="1050" b="0">
                          <a:solidFill>
                            <a:srgbClr val="000000"/>
                          </a:solidFill>
                          <a:latin typeface="Meiryo"/>
                          <a:ea typeface="Meiryo"/>
                          <a:cs typeface="Meiryo"/>
                          <a:sym typeface="Meiryo"/>
                        </a:rPr>
                        <a:t>4</a:t>
                      </a:r>
                      <a:endParaRPr sz="1050" b="0">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テスト設計</a:t>
                      </a: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テスト設計</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テスト概要設計を基にテストケースの作成</a:t>
                      </a:r>
                      <a:endParaRPr/>
                    </a:p>
                  </a:txBody>
                  <a:tcPr marL="68575" marR="68575" marT="0" marB="0"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l" rtl="0">
                        <a:spcBef>
                          <a:spcPts val="0"/>
                        </a:spcBef>
                        <a:spcAft>
                          <a:spcPts val="0"/>
                        </a:spcAft>
                        <a:buNone/>
                      </a:pPr>
                      <a:endParaRPr sz="1050"/>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〇</a:t>
                      </a:r>
                      <a:endParaRPr/>
                    </a:p>
                  </a:txBody>
                  <a:tcPr marL="91450" marR="91450" marT="45725" marB="45725" anchor="ctr"/>
                </a:tc>
                <a:extLst>
                  <a:ext uri="{0D108BD9-81ED-4DB2-BD59-A6C34878D82A}">
                    <a16:rowId xmlns:a16="http://schemas.microsoft.com/office/drawing/2014/main" val="10005"/>
                  </a:ext>
                </a:extLst>
              </a:tr>
              <a:tr h="250525">
                <a:tc>
                  <a:txBody>
                    <a:bodyPr/>
                    <a:lstStyle/>
                    <a:p>
                      <a:pPr marL="0" marR="0" lvl="0" indent="0" algn="ctr" rtl="0">
                        <a:spcBef>
                          <a:spcPts val="0"/>
                        </a:spcBef>
                        <a:spcAft>
                          <a:spcPts val="0"/>
                        </a:spcAft>
                        <a:buNone/>
                      </a:pPr>
                      <a:r>
                        <a:rPr lang="ja-JP" sz="1050" b="0">
                          <a:solidFill>
                            <a:srgbClr val="000000"/>
                          </a:solidFill>
                          <a:latin typeface="Meiryo"/>
                          <a:ea typeface="Meiryo"/>
                          <a:cs typeface="Meiryo"/>
                          <a:sym typeface="Meiryo"/>
                        </a:rPr>
                        <a:t>5</a:t>
                      </a:r>
                      <a:endParaRPr sz="1050" b="0">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 </a:t>
                      </a: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テストデータ設計</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テストケースに沿ったテストデータの設計</a:t>
                      </a:r>
                      <a:endParaRPr/>
                    </a:p>
                  </a:txBody>
                  <a:tcPr marL="68575" marR="68575" marT="0" marB="0"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l" rtl="0">
                        <a:spcBef>
                          <a:spcPts val="0"/>
                        </a:spcBef>
                        <a:spcAft>
                          <a:spcPts val="0"/>
                        </a:spcAft>
                        <a:buNone/>
                      </a:pPr>
                      <a:endParaRPr sz="1050"/>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〇</a:t>
                      </a:r>
                      <a:endParaRPr/>
                    </a:p>
                  </a:txBody>
                  <a:tcPr marL="91450" marR="91450" marT="45725" marB="45725" anchor="ctr"/>
                </a:tc>
                <a:extLst>
                  <a:ext uri="{0D108BD9-81ED-4DB2-BD59-A6C34878D82A}">
                    <a16:rowId xmlns:a16="http://schemas.microsoft.com/office/drawing/2014/main" val="10006"/>
                  </a:ext>
                </a:extLst>
              </a:tr>
              <a:tr h="312450">
                <a:tc>
                  <a:txBody>
                    <a:bodyPr/>
                    <a:lstStyle/>
                    <a:p>
                      <a:pPr marL="0" marR="0" lvl="0" indent="0" algn="ctr" rtl="0">
                        <a:spcBef>
                          <a:spcPts val="0"/>
                        </a:spcBef>
                        <a:spcAft>
                          <a:spcPts val="0"/>
                        </a:spcAft>
                        <a:buNone/>
                      </a:pPr>
                      <a:r>
                        <a:rPr lang="ja-JP" sz="1050" b="0">
                          <a:latin typeface="Meiryo"/>
                          <a:ea typeface="Meiryo"/>
                          <a:cs typeface="Meiryo"/>
                          <a:sym typeface="Meiryo"/>
                        </a:rPr>
                        <a:t>6</a:t>
                      </a:r>
                      <a:endParaRPr sz="1050" b="0">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 </a:t>
                      </a: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テストデータ準備</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データ設計されたテストデータの作成・投入、データファイル作成</a:t>
                      </a:r>
                      <a:endParaRPr/>
                    </a:p>
                  </a:txBody>
                  <a:tcPr marL="68575" marR="68575" marT="0" marB="0"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a:t>
                      </a:r>
                      <a:endParaRPr sz="1050"/>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〇</a:t>
                      </a:r>
                      <a:endParaRPr sz="1050">
                        <a:solidFill>
                          <a:schemeClr val="dk1"/>
                        </a:solidFill>
                      </a:endParaRPr>
                    </a:p>
                    <a:p>
                      <a:pPr marL="0" marR="0" lvl="0" indent="0" algn="ctr" rtl="0">
                        <a:spcBef>
                          <a:spcPts val="0"/>
                        </a:spcBef>
                        <a:spcAft>
                          <a:spcPts val="0"/>
                        </a:spcAft>
                        <a:buNone/>
                      </a:pPr>
                      <a:r>
                        <a:rPr lang="ja-JP" sz="1050">
                          <a:solidFill>
                            <a:schemeClr val="dk1"/>
                          </a:solidFill>
                        </a:rPr>
                        <a:t>(マスター)</a:t>
                      </a: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〇</a:t>
                      </a:r>
                      <a:endParaRPr sz="1050">
                        <a:solidFill>
                          <a:schemeClr val="dk1"/>
                        </a:solidFill>
                      </a:endParaRPr>
                    </a:p>
                    <a:p>
                      <a:pPr marL="0" marR="0" lvl="0" indent="0" algn="ctr" rtl="0">
                        <a:spcBef>
                          <a:spcPts val="0"/>
                        </a:spcBef>
                        <a:spcAft>
                          <a:spcPts val="0"/>
                        </a:spcAft>
                        <a:buNone/>
                      </a:pPr>
                      <a:r>
                        <a:rPr lang="ja-JP" sz="1050">
                          <a:solidFill>
                            <a:schemeClr val="dk1"/>
                          </a:solidFill>
                        </a:rPr>
                        <a:t>(TRAN)</a:t>
                      </a:r>
                      <a:endParaRPr sz="1050">
                        <a:solidFill>
                          <a:schemeClr val="dk1"/>
                        </a:solidFill>
                      </a:endParaRPr>
                    </a:p>
                  </a:txBody>
                  <a:tcPr marL="91450" marR="91450" marT="45725" marB="45725" anchor="ctr"/>
                </a:tc>
                <a:extLst>
                  <a:ext uri="{0D108BD9-81ED-4DB2-BD59-A6C34878D82A}">
                    <a16:rowId xmlns:a16="http://schemas.microsoft.com/office/drawing/2014/main" val="10007"/>
                  </a:ext>
                </a:extLst>
              </a:tr>
              <a:tr h="125725">
                <a:tc>
                  <a:txBody>
                    <a:bodyPr/>
                    <a:lstStyle/>
                    <a:p>
                      <a:pPr marL="0" marR="0" lvl="0" indent="0" algn="ctr" rtl="0">
                        <a:spcBef>
                          <a:spcPts val="0"/>
                        </a:spcBef>
                        <a:spcAft>
                          <a:spcPts val="0"/>
                        </a:spcAft>
                        <a:buNone/>
                      </a:pPr>
                      <a:r>
                        <a:rPr lang="ja-JP" sz="1050" b="0">
                          <a:latin typeface="Meiryo"/>
                          <a:ea typeface="Meiryo"/>
                          <a:cs typeface="Meiryo"/>
                          <a:sym typeface="Meiryo"/>
                        </a:rPr>
                        <a:t>7</a:t>
                      </a:r>
                      <a:endParaRPr sz="1050" b="0">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テスト実行</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テスト実行</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テストケースの打鍵、テスト結果入力、エビデンス取得・保存</a:t>
                      </a:r>
                      <a:endParaRPr/>
                    </a:p>
                  </a:txBody>
                  <a:tcPr marL="68575" marR="68575" marT="0" marB="0"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l" rtl="0">
                        <a:spcBef>
                          <a:spcPts val="0"/>
                        </a:spcBef>
                        <a:spcAft>
                          <a:spcPts val="0"/>
                        </a:spcAft>
                        <a:buNone/>
                      </a:pPr>
                      <a:endParaRPr sz="1050"/>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〇</a:t>
                      </a:r>
                      <a:endParaRPr/>
                    </a:p>
                  </a:txBody>
                  <a:tcPr marL="91450" marR="91450" marT="45725" marB="45725" anchor="ctr"/>
                </a:tc>
                <a:extLst>
                  <a:ext uri="{0D108BD9-81ED-4DB2-BD59-A6C34878D82A}">
                    <a16:rowId xmlns:a16="http://schemas.microsoft.com/office/drawing/2014/main" val="10008"/>
                  </a:ext>
                </a:extLst>
              </a:tr>
              <a:tr h="125725">
                <a:tc>
                  <a:txBody>
                    <a:bodyPr/>
                    <a:lstStyle/>
                    <a:p>
                      <a:pPr marL="0" marR="0" lvl="0" indent="0" algn="ctr" rtl="0">
                        <a:spcBef>
                          <a:spcPts val="0"/>
                        </a:spcBef>
                        <a:spcAft>
                          <a:spcPts val="0"/>
                        </a:spcAft>
                        <a:buNone/>
                      </a:pPr>
                      <a:r>
                        <a:rPr lang="ja-JP" sz="1050" b="0">
                          <a:latin typeface="Meiryo"/>
                          <a:ea typeface="Meiryo"/>
                          <a:cs typeface="Meiryo"/>
                          <a:sym typeface="Meiryo"/>
                        </a:rPr>
                        <a:t>8</a:t>
                      </a:r>
                      <a:endParaRPr sz="1050" b="0">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バッチ実行</a:t>
                      </a: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テストデータのバッチ実行、システムへのデータ取り込み</a:t>
                      </a: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50"/>
                        <a:buFont typeface="Meiryo"/>
                        <a:buNone/>
                      </a:pPr>
                      <a:endParaRPr sz="1050"/>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〇</a:t>
                      </a:r>
                      <a:endParaRPr/>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〇</a:t>
                      </a:r>
                      <a:endParaRPr/>
                    </a:p>
                  </a:txBody>
                  <a:tcPr marL="91450" marR="91450" marT="45725" marB="45725" anchor="ctr"/>
                </a:tc>
                <a:extLst>
                  <a:ext uri="{0D108BD9-81ED-4DB2-BD59-A6C34878D82A}">
                    <a16:rowId xmlns:a16="http://schemas.microsoft.com/office/drawing/2014/main" val="10009"/>
                  </a:ext>
                </a:extLst>
              </a:tr>
              <a:tr h="250525">
                <a:tc>
                  <a:txBody>
                    <a:bodyPr/>
                    <a:lstStyle/>
                    <a:p>
                      <a:pPr marL="0" marR="0" lvl="0" indent="0" algn="ctr" rtl="0">
                        <a:spcBef>
                          <a:spcPts val="0"/>
                        </a:spcBef>
                        <a:spcAft>
                          <a:spcPts val="0"/>
                        </a:spcAft>
                        <a:buNone/>
                      </a:pPr>
                      <a:r>
                        <a:rPr lang="ja-JP" sz="1050" b="0">
                          <a:solidFill>
                            <a:srgbClr val="000000"/>
                          </a:solidFill>
                          <a:latin typeface="Meiryo"/>
                          <a:ea typeface="Meiryo"/>
                          <a:cs typeface="Meiryo"/>
                          <a:sym typeface="Meiryo"/>
                        </a:rPr>
                        <a:t>9</a:t>
                      </a:r>
                      <a:endParaRPr sz="1050" b="0">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 </a:t>
                      </a: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欠陥起票</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テスト結果NGとなる事象を欠陥票として報告</a:t>
                      </a:r>
                      <a:endParaRPr/>
                    </a:p>
                  </a:txBody>
                  <a:tcPr marL="68575" marR="68575" marT="0" marB="0"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l" rtl="0">
                        <a:spcBef>
                          <a:spcPts val="0"/>
                        </a:spcBef>
                        <a:spcAft>
                          <a:spcPts val="0"/>
                        </a:spcAft>
                        <a:buNone/>
                      </a:pPr>
                      <a:endParaRPr sz="1050"/>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〇</a:t>
                      </a:r>
                      <a:endParaRPr/>
                    </a:p>
                  </a:txBody>
                  <a:tcPr marL="91450" marR="91450" marT="45725" marB="45725" anchor="ctr"/>
                </a:tc>
                <a:extLst>
                  <a:ext uri="{0D108BD9-81ED-4DB2-BD59-A6C34878D82A}">
                    <a16:rowId xmlns:a16="http://schemas.microsoft.com/office/drawing/2014/main" val="10010"/>
                  </a:ext>
                </a:extLst>
              </a:tr>
              <a:tr h="250525">
                <a:tc>
                  <a:txBody>
                    <a:bodyPr/>
                    <a:lstStyle/>
                    <a:p>
                      <a:pPr marL="0" marR="0" lvl="0" indent="0" algn="ctr" rtl="0">
                        <a:spcBef>
                          <a:spcPts val="0"/>
                        </a:spcBef>
                        <a:spcAft>
                          <a:spcPts val="0"/>
                        </a:spcAft>
                        <a:buNone/>
                      </a:pPr>
                      <a:r>
                        <a:rPr lang="ja-JP" sz="1050" b="0">
                          <a:latin typeface="Meiryo"/>
                          <a:ea typeface="Meiryo"/>
                          <a:cs typeface="Meiryo"/>
                          <a:sym typeface="Meiryo"/>
                        </a:rPr>
                        <a:t>10</a:t>
                      </a:r>
                      <a:endParaRPr sz="1050" b="0">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 </a:t>
                      </a: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欠陥確認</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事象の確認、欠陥か否かの切り分け</a:t>
                      </a:r>
                      <a:endParaRPr/>
                    </a:p>
                  </a:txBody>
                  <a:tcPr marL="68575" marR="68575" marT="0" marB="0"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〇</a:t>
                      </a:r>
                      <a:endParaRPr/>
                    </a:p>
                  </a:txBody>
                  <a:tcPr marL="91450" marR="91450" marT="45725" marB="45725" anchor="ctr"/>
                </a:tc>
                <a:tc>
                  <a:txBody>
                    <a:bodyPr/>
                    <a:lstStyle/>
                    <a:p>
                      <a:pPr marL="0" marR="0" lvl="0" indent="0" algn="l" rtl="0">
                        <a:spcBef>
                          <a:spcPts val="0"/>
                        </a:spcBef>
                        <a:spcAft>
                          <a:spcPts val="0"/>
                        </a:spcAft>
                        <a:buNone/>
                      </a:pPr>
                      <a:endParaRPr sz="1050"/>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extLst>
                  <a:ext uri="{0D108BD9-81ED-4DB2-BD59-A6C34878D82A}">
                    <a16:rowId xmlns:a16="http://schemas.microsoft.com/office/drawing/2014/main" val="10011"/>
                  </a:ext>
                </a:extLst>
              </a:tr>
              <a:tr h="250525">
                <a:tc>
                  <a:txBody>
                    <a:bodyPr/>
                    <a:lstStyle/>
                    <a:p>
                      <a:pPr marL="0" marR="0" lvl="0" indent="0" algn="ctr" rtl="0">
                        <a:spcBef>
                          <a:spcPts val="0"/>
                        </a:spcBef>
                        <a:spcAft>
                          <a:spcPts val="0"/>
                        </a:spcAft>
                        <a:buNone/>
                      </a:pPr>
                      <a:r>
                        <a:rPr lang="ja-JP" sz="1050" b="0">
                          <a:solidFill>
                            <a:srgbClr val="000000"/>
                          </a:solidFill>
                          <a:latin typeface="Meiryo"/>
                          <a:ea typeface="Meiryo"/>
                          <a:cs typeface="Meiryo"/>
                          <a:sym typeface="Meiryo"/>
                        </a:rPr>
                        <a:t>11</a:t>
                      </a:r>
                      <a:endParaRPr sz="1050" b="0">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 </a:t>
                      </a: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改修指示</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欠陥の改修をメンバーへ割当、改修内容について指示</a:t>
                      </a:r>
                      <a:endParaRPr/>
                    </a:p>
                  </a:txBody>
                  <a:tcPr marL="68575" marR="68575" marT="0" marB="0"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a:t>
                      </a:r>
                      <a:endParaRPr/>
                    </a:p>
                  </a:txBody>
                  <a:tcPr marL="91450" marR="91450" marT="45725" marB="45725" anchor="ctr"/>
                </a:tc>
                <a:tc>
                  <a:txBody>
                    <a:bodyPr/>
                    <a:lstStyle/>
                    <a:p>
                      <a:pPr marL="0" marR="0" lvl="0" indent="0" algn="l" rtl="0">
                        <a:spcBef>
                          <a:spcPts val="0"/>
                        </a:spcBef>
                        <a:spcAft>
                          <a:spcPts val="0"/>
                        </a:spcAft>
                        <a:buNone/>
                      </a:pPr>
                      <a:endParaRPr sz="1050"/>
                    </a:p>
                  </a:txBody>
                  <a:tcPr marL="91450" marR="91450" marT="45725" marB="45725" anchor="ctr"/>
                </a:tc>
                <a:tc>
                  <a:txBody>
                    <a:bodyPr/>
                    <a:lstStyle/>
                    <a:p>
                      <a:pPr marL="0" marR="0" lvl="0" indent="0" algn="ctr" rtl="0">
                        <a:spcBef>
                          <a:spcPts val="0"/>
                        </a:spcBef>
                        <a:spcAft>
                          <a:spcPts val="0"/>
                        </a:spcAft>
                        <a:buNone/>
                      </a:pPr>
                      <a:r>
                        <a:rPr lang="ja-JP" sz="1050">
                          <a:solidFill>
                            <a:schemeClr val="dk1"/>
                          </a:solidFill>
                        </a:rPr>
                        <a:t>〇</a:t>
                      </a:r>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extLst>
                  <a:ext uri="{0D108BD9-81ED-4DB2-BD59-A6C34878D82A}">
                    <a16:rowId xmlns:a16="http://schemas.microsoft.com/office/drawing/2014/main" val="10012"/>
                  </a:ext>
                </a:extLst>
              </a:tr>
              <a:tr h="235300">
                <a:tc>
                  <a:txBody>
                    <a:bodyPr/>
                    <a:lstStyle/>
                    <a:p>
                      <a:pPr marL="0" marR="0" lvl="0" indent="0" algn="ctr" rtl="0">
                        <a:spcBef>
                          <a:spcPts val="0"/>
                        </a:spcBef>
                        <a:spcAft>
                          <a:spcPts val="0"/>
                        </a:spcAft>
                        <a:buNone/>
                      </a:pPr>
                      <a:r>
                        <a:rPr lang="ja-JP" sz="1050" b="0">
                          <a:latin typeface="Meiryo"/>
                          <a:ea typeface="Meiryo"/>
                          <a:cs typeface="Meiryo"/>
                          <a:sym typeface="Meiryo"/>
                        </a:rPr>
                        <a:t>12</a:t>
                      </a:r>
                      <a:endParaRPr sz="1050" b="0">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 </a:t>
                      </a: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確認テスト依頼</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欠陥票起票者へ再テスト実施を依頼</a:t>
                      </a:r>
                      <a:endParaRPr/>
                    </a:p>
                  </a:txBody>
                  <a:tcPr marL="68575" marR="68575" marT="0" marB="0"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50"/>
                        <a:buFont typeface="Meiryo"/>
                        <a:buNone/>
                      </a:pPr>
                      <a:endParaRPr sz="1050">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50"/>
                        <a:buFont typeface="Meiryo"/>
                        <a:buNone/>
                      </a:pPr>
                      <a:r>
                        <a:rPr lang="ja-JP" sz="1050">
                          <a:solidFill>
                            <a:schemeClr val="dk1"/>
                          </a:solidFill>
                        </a:rPr>
                        <a:t>〇</a:t>
                      </a:r>
                      <a:endParaRPr/>
                    </a:p>
                  </a:txBody>
                  <a:tcPr marL="91450" marR="91450" marT="45725" marB="45725" anchor="ctr"/>
                </a:tc>
                <a:tc>
                  <a:txBody>
                    <a:bodyPr/>
                    <a:lstStyle/>
                    <a:p>
                      <a:pPr marL="0" marR="0" lvl="0" indent="0" algn="l" rtl="0">
                        <a:spcBef>
                          <a:spcPts val="0"/>
                        </a:spcBef>
                        <a:spcAft>
                          <a:spcPts val="0"/>
                        </a:spcAft>
                        <a:buNone/>
                      </a:pPr>
                      <a:endParaRPr sz="1050"/>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extLst>
                  <a:ext uri="{0D108BD9-81ED-4DB2-BD59-A6C34878D82A}">
                    <a16:rowId xmlns:a16="http://schemas.microsoft.com/office/drawing/2014/main" val="10013"/>
                  </a:ext>
                </a:extLst>
              </a:tr>
              <a:tr h="250525">
                <a:tc>
                  <a:txBody>
                    <a:bodyPr/>
                    <a:lstStyle/>
                    <a:p>
                      <a:pPr marL="0" marR="0" lvl="0" indent="0" algn="ctr" rtl="0">
                        <a:spcBef>
                          <a:spcPts val="0"/>
                        </a:spcBef>
                        <a:spcAft>
                          <a:spcPts val="0"/>
                        </a:spcAft>
                        <a:buNone/>
                      </a:pPr>
                      <a:r>
                        <a:rPr lang="ja-JP" sz="1050" b="0">
                          <a:solidFill>
                            <a:srgbClr val="000000"/>
                          </a:solidFill>
                          <a:latin typeface="Meiryo"/>
                          <a:ea typeface="Meiryo"/>
                          <a:cs typeface="Meiryo"/>
                          <a:sym typeface="Meiryo"/>
                        </a:rPr>
                        <a:t>13</a:t>
                      </a:r>
                      <a:endParaRPr sz="1050" b="0">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 </a:t>
                      </a: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確認テスト</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欠陥が解消していることの確認、関連テストケースの再実行</a:t>
                      </a:r>
                      <a:endParaRPr/>
                    </a:p>
                  </a:txBody>
                  <a:tcPr marL="68575" marR="68575" marT="0" marB="0"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l" rtl="0">
                        <a:spcBef>
                          <a:spcPts val="0"/>
                        </a:spcBef>
                        <a:spcAft>
                          <a:spcPts val="0"/>
                        </a:spcAft>
                        <a:buNone/>
                      </a:pPr>
                      <a:endParaRPr sz="1050"/>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50"/>
                        <a:buFont typeface="Meiryo"/>
                        <a:buNone/>
                      </a:pPr>
                      <a:r>
                        <a:rPr lang="ja-JP" sz="1050">
                          <a:solidFill>
                            <a:schemeClr val="dk1"/>
                          </a:solidFill>
                        </a:rPr>
                        <a:t>〇</a:t>
                      </a:r>
                      <a:endParaRPr/>
                    </a:p>
                  </a:txBody>
                  <a:tcPr marL="91450" marR="91450" marT="45725" marB="45725" anchor="ctr"/>
                </a:tc>
                <a:extLst>
                  <a:ext uri="{0D108BD9-81ED-4DB2-BD59-A6C34878D82A}">
                    <a16:rowId xmlns:a16="http://schemas.microsoft.com/office/drawing/2014/main" val="10014"/>
                  </a:ext>
                </a:extLst>
              </a:tr>
              <a:tr h="250525">
                <a:tc>
                  <a:txBody>
                    <a:bodyPr/>
                    <a:lstStyle/>
                    <a:p>
                      <a:pPr marL="0" marR="0" lvl="0" indent="0" algn="ctr" rtl="0">
                        <a:spcBef>
                          <a:spcPts val="0"/>
                        </a:spcBef>
                        <a:spcAft>
                          <a:spcPts val="0"/>
                        </a:spcAft>
                        <a:buNone/>
                      </a:pPr>
                      <a:r>
                        <a:rPr lang="ja-JP" sz="1050" b="0">
                          <a:latin typeface="Meiryo"/>
                          <a:ea typeface="Meiryo"/>
                          <a:cs typeface="Meiryo"/>
                          <a:sym typeface="Meiryo"/>
                        </a:rPr>
                        <a:t>14</a:t>
                      </a:r>
                      <a:endParaRPr sz="1050" b="0">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結果レポート</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結果レポート作成</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テスト結果、品質分析情報を含むテスト結果レポート作成</a:t>
                      </a:r>
                      <a:endParaRPr/>
                    </a:p>
                  </a:txBody>
                  <a:tcPr marL="68575" marR="68575" marT="0" marB="0"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l" rtl="0">
                        <a:spcBef>
                          <a:spcPts val="0"/>
                        </a:spcBef>
                        <a:spcAft>
                          <a:spcPts val="0"/>
                        </a:spcAft>
                        <a:buNone/>
                      </a:pPr>
                      <a:endParaRPr sz="1050"/>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50"/>
                        <a:buFont typeface="Meiryo"/>
                        <a:buNone/>
                      </a:pPr>
                      <a:r>
                        <a:rPr lang="ja-JP" sz="1050">
                          <a:solidFill>
                            <a:schemeClr val="dk1"/>
                          </a:solidFill>
                        </a:rPr>
                        <a:t>〇</a:t>
                      </a:r>
                      <a:endParaRPr/>
                    </a:p>
                  </a:txBody>
                  <a:tcPr marL="91450" marR="91450" marT="45725" marB="45725" anchor="ctr"/>
                </a:tc>
                <a:extLst>
                  <a:ext uri="{0D108BD9-81ED-4DB2-BD59-A6C34878D82A}">
                    <a16:rowId xmlns:a16="http://schemas.microsoft.com/office/drawing/2014/main" val="10015"/>
                  </a:ext>
                </a:extLst>
              </a:tr>
              <a:tr h="250525">
                <a:tc>
                  <a:txBody>
                    <a:bodyPr/>
                    <a:lstStyle/>
                    <a:p>
                      <a:pPr marL="0" marR="0" lvl="0" indent="0" algn="ctr" rtl="0">
                        <a:spcBef>
                          <a:spcPts val="0"/>
                        </a:spcBef>
                        <a:spcAft>
                          <a:spcPts val="0"/>
                        </a:spcAft>
                        <a:buNone/>
                      </a:pPr>
                      <a:r>
                        <a:rPr lang="ja-JP" sz="1050" b="0">
                          <a:solidFill>
                            <a:srgbClr val="000000"/>
                          </a:solidFill>
                          <a:latin typeface="Meiryo"/>
                          <a:ea typeface="Meiryo"/>
                          <a:cs typeface="Meiryo"/>
                          <a:sym typeface="Meiryo"/>
                        </a:rPr>
                        <a:t>15</a:t>
                      </a:r>
                      <a:endParaRPr sz="1050" b="0">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 </a:t>
                      </a: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結果報告</a:t>
                      </a:r>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テスト結果レポートを基に当該テスト作業結果の報告</a:t>
                      </a:r>
                      <a:endParaRPr/>
                    </a:p>
                  </a:txBody>
                  <a:tcPr marL="68575" marR="68575" marT="0" marB="0"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50"/>
                        <a:buFont typeface="Meiryo"/>
                        <a:buNone/>
                      </a:pPr>
                      <a:endParaRPr sz="1050">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50"/>
                        <a:buFont typeface="Meiryo"/>
                        <a:buNone/>
                      </a:pPr>
                      <a:r>
                        <a:rPr lang="ja-JP" sz="1050">
                          <a:solidFill>
                            <a:schemeClr val="dk1"/>
                          </a:solidFill>
                        </a:rPr>
                        <a:t>〇</a:t>
                      </a:r>
                      <a:endParaRPr/>
                    </a:p>
                  </a:txBody>
                  <a:tcPr marL="91450" marR="91450" marT="45725" marB="45725" anchor="ctr"/>
                </a:tc>
                <a:tc>
                  <a:txBody>
                    <a:bodyPr/>
                    <a:lstStyle/>
                    <a:p>
                      <a:pPr marL="0" marR="0" lvl="0" indent="0" algn="l" rtl="0">
                        <a:spcBef>
                          <a:spcPts val="0"/>
                        </a:spcBef>
                        <a:spcAft>
                          <a:spcPts val="0"/>
                        </a:spcAft>
                        <a:buNone/>
                      </a:pPr>
                      <a:endParaRPr sz="1050"/>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50"/>
                        <a:buFont typeface="Meiryo"/>
                        <a:buNone/>
                      </a:pPr>
                      <a:r>
                        <a:rPr lang="ja-JP" sz="1050">
                          <a:solidFill>
                            <a:schemeClr val="dk1"/>
                          </a:solidFill>
                        </a:rPr>
                        <a:t>△</a:t>
                      </a:r>
                      <a:endParaRPr/>
                    </a:p>
                  </a:txBody>
                  <a:tcPr marL="91450" marR="91450" marT="45725" marB="45725" anchor="ctr"/>
                </a:tc>
                <a:extLst>
                  <a:ext uri="{0D108BD9-81ED-4DB2-BD59-A6C34878D82A}">
                    <a16:rowId xmlns:a16="http://schemas.microsoft.com/office/drawing/2014/main" val="10016"/>
                  </a:ext>
                </a:extLst>
              </a:tr>
              <a:tr h="250525">
                <a:tc>
                  <a:txBody>
                    <a:bodyPr/>
                    <a:lstStyle/>
                    <a:p>
                      <a:pPr marL="0" marR="0" lvl="0" indent="0" algn="ctr" rtl="0">
                        <a:spcBef>
                          <a:spcPts val="0"/>
                        </a:spcBef>
                        <a:spcAft>
                          <a:spcPts val="0"/>
                        </a:spcAft>
                        <a:buNone/>
                      </a:pPr>
                      <a:r>
                        <a:rPr lang="ja-JP" sz="1050" b="0">
                          <a:latin typeface="Meiryo"/>
                          <a:ea typeface="Meiryo"/>
                          <a:cs typeface="Meiryo"/>
                          <a:sym typeface="Meiryo"/>
                        </a:rPr>
                        <a:t>16</a:t>
                      </a:r>
                      <a:endParaRPr sz="1050" b="0">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フェーズ完了</a:t>
                      </a: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完了承認</a:t>
                      </a: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just" rtl="0">
                        <a:spcBef>
                          <a:spcPts val="0"/>
                        </a:spcBef>
                        <a:spcAft>
                          <a:spcPts val="0"/>
                        </a:spcAft>
                        <a:buNone/>
                      </a:pPr>
                      <a:r>
                        <a:rPr lang="ja-JP" sz="1050">
                          <a:solidFill>
                            <a:schemeClr val="dk1"/>
                          </a:solidFill>
                          <a:latin typeface="Meiryo"/>
                          <a:ea typeface="Meiryo"/>
                          <a:cs typeface="Meiryo"/>
                          <a:sym typeface="Meiryo"/>
                        </a:rPr>
                        <a:t>テストフェーズ完了の承認</a:t>
                      </a:r>
                      <a:endParaRPr sz="1050">
                        <a:solidFill>
                          <a:schemeClr val="dk1"/>
                        </a:solidFill>
                        <a:latin typeface="Meiryo"/>
                        <a:ea typeface="Meiryo"/>
                        <a:cs typeface="Meiryo"/>
                        <a:sym typeface="Meiryo"/>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050"/>
                        <a:buFont typeface="Meiryo"/>
                        <a:buNone/>
                      </a:pPr>
                      <a:r>
                        <a:rPr lang="ja-JP" sz="1050">
                          <a:solidFill>
                            <a:schemeClr val="dk1"/>
                          </a:solidFill>
                        </a:rPr>
                        <a:t>〇</a:t>
                      </a:r>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050">
                        <a:solidFill>
                          <a:schemeClr val="dk1"/>
                        </a:solidFill>
                      </a:endParaRPr>
                    </a:p>
                  </a:txBody>
                  <a:tcPr marL="91450" marR="91450" marT="45725" marB="45725" anchor="ctr"/>
                </a:tc>
                <a:extLst>
                  <a:ext uri="{0D108BD9-81ED-4DB2-BD59-A6C34878D82A}">
                    <a16:rowId xmlns:a16="http://schemas.microsoft.com/office/drawing/2014/main" val="10017"/>
                  </a:ext>
                </a:extLst>
              </a:tr>
            </a:tbl>
          </a:graphicData>
        </a:graphic>
      </p:graphicFrame>
      <p:sp>
        <p:nvSpPr>
          <p:cNvPr id="292" name="Google Shape;292;p16"/>
          <p:cNvSpPr txBox="1"/>
          <p:nvPr/>
        </p:nvSpPr>
        <p:spPr>
          <a:xfrm>
            <a:off x="345223" y="889613"/>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r>
              <a:rPr lang="ja-JP" sz="1800" b="1">
                <a:solidFill>
                  <a:schemeClr val="dk1"/>
                </a:solidFill>
                <a:latin typeface="Meiryo"/>
                <a:ea typeface="Meiryo"/>
                <a:cs typeface="Meiryo"/>
                <a:sym typeface="Meiryo"/>
              </a:rPr>
              <a:t>8.3 作業一覧</a:t>
            </a:r>
            <a:endParaRPr sz="1800" b="1">
              <a:solidFill>
                <a:schemeClr val="dk1"/>
              </a:solidFill>
              <a:latin typeface="Meiryo"/>
              <a:ea typeface="Meiryo"/>
              <a:cs typeface="Meiryo"/>
              <a:sym typeface="Meiryo"/>
            </a:endParaRPr>
          </a:p>
        </p:txBody>
      </p:sp>
      <p:sp>
        <p:nvSpPr>
          <p:cNvPr id="293" name="Google Shape;293;p16"/>
          <p:cNvSpPr txBox="1"/>
          <p:nvPr/>
        </p:nvSpPr>
        <p:spPr>
          <a:xfrm>
            <a:off x="9525000" y="823057"/>
            <a:ext cx="2224414" cy="515111"/>
          </a:xfrm>
          <a:prstGeom prst="rect">
            <a:avLst/>
          </a:prstGeom>
          <a:noFill/>
          <a:ln>
            <a:noFill/>
          </a:ln>
        </p:spPr>
        <p:txBody>
          <a:bodyPr spcFirstLastPara="1" wrap="square" lIns="0" tIns="45700" rIns="144000" bIns="45700" anchor="ctr" anchorCtr="0">
            <a:normAutofit/>
          </a:bodyPr>
          <a:lstStyle/>
          <a:p>
            <a:pPr marL="0" marR="0" lvl="0" indent="0" algn="l" rtl="0">
              <a:lnSpc>
                <a:spcPct val="90000"/>
              </a:lnSpc>
              <a:spcBef>
                <a:spcPts val="0"/>
              </a:spcBef>
              <a:spcAft>
                <a:spcPts val="0"/>
              </a:spcAft>
              <a:buClr>
                <a:schemeClr val="dk1"/>
              </a:buClr>
              <a:buSzPts val="1400"/>
              <a:buFont typeface="Meiryo"/>
              <a:buNone/>
            </a:pPr>
            <a:r>
              <a:rPr lang="ja-JP" sz="1400">
                <a:solidFill>
                  <a:schemeClr val="dk1"/>
                </a:solidFill>
                <a:latin typeface="Meiryo"/>
                <a:ea typeface="Meiryo"/>
                <a:cs typeface="Meiryo"/>
                <a:sym typeface="Meiryo"/>
              </a:rPr>
              <a:t>〇：主担当、△：サブ</a:t>
            </a:r>
            <a:endParaRPr sz="1400">
              <a:solidFill>
                <a:schemeClr val="dk1"/>
              </a:solidFill>
              <a:latin typeface="Meiryo"/>
              <a:ea typeface="Meiryo"/>
              <a:cs typeface="Meiryo"/>
              <a:sym typeface="Meiry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7"/>
          <p:cNvSpPr txBox="1">
            <a:spLocks noGrp="1"/>
          </p:cNvSpPr>
          <p:nvPr>
            <p:ph type="title"/>
          </p:nvPr>
        </p:nvSpPr>
        <p:spPr>
          <a:xfrm>
            <a:off x="356225" y="182220"/>
            <a:ext cx="11520388"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00"/>
              <a:buFont typeface="Meiryo"/>
              <a:buNone/>
            </a:pPr>
            <a:r>
              <a:rPr lang="ja-JP" sz="2800">
                <a:latin typeface="Meiryo"/>
                <a:ea typeface="Meiryo"/>
                <a:cs typeface="Meiryo"/>
                <a:sym typeface="Meiryo"/>
              </a:rPr>
              <a:t>９.運営方針</a:t>
            </a:r>
            <a:endParaRPr/>
          </a:p>
        </p:txBody>
      </p:sp>
      <p:sp>
        <p:nvSpPr>
          <p:cNvPr id="299" name="Google Shape;299;p17"/>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300" name="Google Shape;300;p17"/>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16</a:t>
            </a:fld>
            <a:endParaRPr/>
          </a:p>
        </p:txBody>
      </p:sp>
      <p:sp>
        <p:nvSpPr>
          <p:cNvPr id="301" name="Google Shape;301;p17"/>
          <p:cNvSpPr txBox="1"/>
          <p:nvPr/>
        </p:nvSpPr>
        <p:spPr>
          <a:xfrm>
            <a:off x="345223" y="889613"/>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rgbClr val="333344"/>
              </a:buClr>
              <a:buSzPts val="1800"/>
              <a:buFont typeface="Arial"/>
              <a:buNone/>
            </a:pPr>
            <a:r>
              <a:rPr lang="ja-JP" sz="1800" b="1" i="0" u="none" strike="noStrike" cap="none">
                <a:solidFill>
                  <a:srgbClr val="333344"/>
                </a:solidFill>
                <a:latin typeface="Meiryo"/>
                <a:ea typeface="Meiryo"/>
                <a:cs typeface="Meiryo"/>
                <a:sym typeface="Meiryo"/>
              </a:rPr>
              <a:t>9.1 </a:t>
            </a:r>
            <a:r>
              <a:rPr lang="ja-JP" sz="1800" b="1">
                <a:solidFill>
                  <a:srgbClr val="333344"/>
                </a:solidFill>
                <a:latin typeface="Meiryo"/>
                <a:ea typeface="Meiryo"/>
                <a:cs typeface="Meiryo"/>
                <a:sym typeface="Meiryo"/>
              </a:rPr>
              <a:t>テスト(打鍵)実施時間</a:t>
            </a:r>
            <a:endParaRPr sz="1800" b="1" i="0" u="none" strike="noStrike" cap="none">
              <a:solidFill>
                <a:srgbClr val="333344"/>
              </a:solidFill>
              <a:latin typeface="Meiryo"/>
              <a:ea typeface="Meiryo"/>
              <a:cs typeface="Meiryo"/>
              <a:sym typeface="Meiryo"/>
            </a:endParaRPr>
          </a:p>
          <a:p>
            <a:pPr marL="594899" marR="0" lvl="0" indent="-342899" algn="l" rtl="0">
              <a:lnSpc>
                <a:spcPct val="200000"/>
              </a:lnSpc>
              <a:spcBef>
                <a:spcPts val="0"/>
              </a:spcBef>
              <a:spcAft>
                <a:spcPts val="0"/>
              </a:spcAft>
              <a:buClr>
                <a:srgbClr val="333344"/>
              </a:buClr>
              <a:buSzPts val="1400"/>
              <a:buFont typeface="Noto Sans Symbols"/>
              <a:buChar char="◆"/>
            </a:pPr>
            <a:r>
              <a:rPr lang="ja-JP" sz="1400" b="0" i="0" u="none" strike="noStrike" cap="none">
                <a:solidFill>
                  <a:srgbClr val="333344"/>
                </a:solidFill>
                <a:latin typeface="Meiryo"/>
                <a:ea typeface="Meiryo"/>
                <a:cs typeface="Meiryo"/>
                <a:sym typeface="Meiryo"/>
              </a:rPr>
              <a:t>平日 10：00～18：00（状況により延長あり）</a:t>
            </a:r>
            <a:endParaRPr/>
          </a:p>
          <a:p>
            <a:pPr marL="251999" marR="0" lvl="0" indent="0" algn="l" rtl="0">
              <a:lnSpc>
                <a:spcPct val="200000"/>
              </a:lnSpc>
              <a:spcBef>
                <a:spcPts val="0"/>
              </a:spcBef>
              <a:spcAft>
                <a:spcPts val="0"/>
              </a:spcAft>
              <a:buClr>
                <a:schemeClr val="dk1"/>
              </a:buClr>
              <a:buSzPts val="1400"/>
              <a:buFont typeface="Arial"/>
              <a:buNone/>
            </a:pPr>
            <a:endParaRPr sz="1400" b="0" i="0" u="none" strike="noStrike" cap="none">
              <a:solidFill>
                <a:srgbClr val="333344"/>
              </a:solidFill>
              <a:latin typeface="Meiryo"/>
              <a:ea typeface="Meiryo"/>
              <a:cs typeface="Meiryo"/>
              <a:sym typeface="Meiryo"/>
            </a:endParaRPr>
          </a:p>
          <a:p>
            <a:pPr marL="0" marR="0" lvl="0" indent="0" algn="l" rtl="0">
              <a:lnSpc>
                <a:spcPct val="155555"/>
              </a:lnSpc>
              <a:spcBef>
                <a:spcPts val="0"/>
              </a:spcBef>
              <a:spcAft>
                <a:spcPts val="0"/>
              </a:spcAft>
              <a:buClr>
                <a:srgbClr val="333344"/>
              </a:buClr>
              <a:buSzPts val="1800"/>
              <a:buFont typeface="Arial"/>
              <a:buNone/>
            </a:pPr>
            <a:r>
              <a:rPr lang="ja-JP" sz="1800" b="1" i="0" u="none" strike="noStrike" cap="none">
                <a:solidFill>
                  <a:srgbClr val="333344"/>
                </a:solidFill>
                <a:latin typeface="Meiryo"/>
                <a:ea typeface="Meiryo"/>
                <a:cs typeface="Meiryo"/>
                <a:sym typeface="Meiryo"/>
              </a:rPr>
              <a:t>9.2 修正モジュール(コンテナ)リリースタイミング</a:t>
            </a:r>
            <a:endParaRPr/>
          </a:p>
          <a:p>
            <a:pPr marL="594900" marR="0" lvl="0" indent="-342899" algn="l" rtl="0">
              <a:lnSpc>
                <a:spcPct val="200000"/>
              </a:lnSpc>
              <a:spcBef>
                <a:spcPts val="0"/>
              </a:spcBef>
              <a:spcAft>
                <a:spcPts val="0"/>
              </a:spcAft>
              <a:buClr>
                <a:srgbClr val="333344"/>
              </a:buClr>
              <a:buSzPts val="1400"/>
              <a:buFont typeface="Noto Sans Symbols"/>
              <a:buChar char="◆"/>
            </a:pPr>
            <a:r>
              <a:rPr lang="ja-JP" sz="1400" b="0" i="0" u="none" strike="noStrike" cap="none">
                <a:solidFill>
                  <a:srgbClr val="333344"/>
                </a:solidFill>
                <a:latin typeface="Meiryo"/>
                <a:ea typeface="Meiryo"/>
                <a:cs typeface="Meiryo"/>
                <a:sym typeface="Meiryo"/>
              </a:rPr>
              <a:t>通常時　平日 9:30、15:00（一日2回リリース）</a:t>
            </a:r>
            <a:endParaRPr sz="1400" b="0" i="0" u="none" strike="noStrike" cap="none">
              <a:solidFill>
                <a:srgbClr val="333344"/>
              </a:solidFill>
              <a:latin typeface="Meiryo"/>
              <a:ea typeface="Meiryo"/>
              <a:cs typeface="Meiryo"/>
              <a:sym typeface="Meiryo"/>
            </a:endParaRPr>
          </a:p>
          <a:p>
            <a:pPr marL="594899" marR="0" lvl="0" indent="-342899" algn="l" rtl="0">
              <a:lnSpc>
                <a:spcPct val="200000"/>
              </a:lnSpc>
              <a:spcBef>
                <a:spcPts val="0"/>
              </a:spcBef>
              <a:spcAft>
                <a:spcPts val="0"/>
              </a:spcAft>
              <a:buClr>
                <a:srgbClr val="333344"/>
              </a:buClr>
              <a:buSzPts val="1400"/>
              <a:buFont typeface="Noto Sans Symbols"/>
              <a:buChar char="◆"/>
            </a:pPr>
            <a:r>
              <a:rPr lang="ja-JP" sz="1400">
                <a:solidFill>
                  <a:srgbClr val="333344"/>
                </a:solidFill>
                <a:latin typeface="Meiryo"/>
                <a:ea typeface="Meiryo"/>
                <a:cs typeface="Meiryo"/>
                <a:sym typeface="Meiryo"/>
              </a:rPr>
              <a:t>緊急時　周知の上、随時</a:t>
            </a:r>
            <a:endParaRPr sz="1800" b="1">
              <a:solidFill>
                <a:schemeClr val="dk1"/>
              </a:solidFill>
              <a:latin typeface="Meiryo"/>
              <a:ea typeface="Meiryo"/>
              <a:cs typeface="Meiryo"/>
              <a:sym typeface="Meiryo"/>
            </a:endParaRPr>
          </a:p>
          <a:p>
            <a:pPr marL="228600" marR="0" lvl="0" indent="-228600" algn="l" rtl="0">
              <a:lnSpc>
                <a:spcPct val="90000"/>
              </a:lnSpc>
              <a:spcBef>
                <a:spcPts val="1000"/>
              </a:spcBef>
              <a:spcAft>
                <a:spcPts val="0"/>
              </a:spcAft>
              <a:buClr>
                <a:schemeClr val="dk1"/>
              </a:buClr>
              <a:buSzPts val="2000"/>
              <a:buFont typeface="Arial"/>
              <a:buNone/>
            </a:pPr>
            <a:endParaRPr sz="2000" b="1">
              <a:solidFill>
                <a:schemeClr val="dk1"/>
              </a:solidFill>
              <a:latin typeface="Meiryo"/>
              <a:ea typeface="Meiryo"/>
              <a:cs typeface="Meiryo"/>
              <a:sym typeface="Meiryo"/>
            </a:endParaRPr>
          </a:p>
          <a:p>
            <a:pPr marL="0" marR="0" lvl="0" indent="0" algn="l" rtl="0">
              <a:lnSpc>
                <a:spcPct val="155555"/>
              </a:lnSpc>
              <a:spcBef>
                <a:spcPts val="0"/>
              </a:spcBef>
              <a:spcAft>
                <a:spcPts val="0"/>
              </a:spcAft>
              <a:buClr>
                <a:srgbClr val="333344"/>
              </a:buClr>
              <a:buSzPts val="1800"/>
              <a:buFont typeface="Arial"/>
              <a:buNone/>
            </a:pPr>
            <a:r>
              <a:rPr lang="ja-JP" sz="1800" b="1" i="0" u="none" strike="noStrike" cap="none">
                <a:solidFill>
                  <a:srgbClr val="333344"/>
                </a:solidFill>
                <a:latin typeface="Meiryo"/>
                <a:ea typeface="Meiryo"/>
                <a:cs typeface="Meiryo"/>
                <a:sym typeface="Meiryo"/>
              </a:rPr>
              <a:t>9.3 課題管理</a:t>
            </a:r>
            <a:endParaRPr/>
          </a:p>
          <a:p>
            <a:pPr marL="594899" marR="0" lvl="0" indent="-342899" algn="l" rtl="0">
              <a:lnSpc>
                <a:spcPct val="200000"/>
              </a:lnSpc>
              <a:spcBef>
                <a:spcPts val="0"/>
              </a:spcBef>
              <a:spcAft>
                <a:spcPts val="0"/>
              </a:spcAft>
              <a:buClr>
                <a:schemeClr val="dk1"/>
              </a:buClr>
              <a:buSzPts val="1400"/>
              <a:buFont typeface="Noto Sans Symbols"/>
              <a:buChar char="◆"/>
            </a:pPr>
            <a:r>
              <a:rPr lang="ja-JP" sz="1400">
                <a:solidFill>
                  <a:schemeClr val="dk1"/>
                </a:solidFill>
                <a:latin typeface="Meiryo"/>
                <a:ea typeface="Meiryo"/>
                <a:cs typeface="Meiryo"/>
                <a:sym typeface="Meiryo"/>
              </a:rPr>
              <a:t>サスケ、テスト実施者(SHIFT)、開発者(テクノモバイル/テコテック/サスケ)間の課題(障害)はBacklogを介して共有・管理する</a:t>
            </a:r>
            <a:endParaRPr sz="1800" b="1" i="0" u="none" strike="noStrike" cap="none">
              <a:solidFill>
                <a:srgbClr val="333344"/>
              </a:solidFill>
              <a:latin typeface="Meiryo"/>
              <a:ea typeface="Meiryo"/>
              <a:cs typeface="Meiryo"/>
              <a:sym typeface="Meiryo"/>
            </a:endParaRPr>
          </a:p>
          <a:p>
            <a:pPr marL="0" marR="0" lvl="0" indent="0" algn="l" rtl="0">
              <a:lnSpc>
                <a:spcPct val="155555"/>
              </a:lnSpc>
              <a:spcBef>
                <a:spcPts val="0"/>
              </a:spcBef>
              <a:spcAft>
                <a:spcPts val="0"/>
              </a:spcAft>
              <a:buClr>
                <a:schemeClr val="dk1"/>
              </a:buClr>
              <a:buSzPts val="1800"/>
              <a:buFont typeface="Arial"/>
              <a:buNone/>
            </a:pPr>
            <a:endParaRPr sz="1800" b="1" i="0" u="none" strike="noStrike" cap="none">
              <a:solidFill>
                <a:srgbClr val="333344"/>
              </a:solidFill>
              <a:latin typeface="Meiryo"/>
              <a:ea typeface="Meiryo"/>
              <a:cs typeface="Meiryo"/>
              <a:sym typeface="Meiryo"/>
            </a:endParaRPr>
          </a:p>
          <a:p>
            <a:pPr marL="0" marR="0" lvl="0" indent="0" algn="l" rtl="0">
              <a:lnSpc>
                <a:spcPct val="155555"/>
              </a:lnSpc>
              <a:spcBef>
                <a:spcPts val="0"/>
              </a:spcBef>
              <a:spcAft>
                <a:spcPts val="0"/>
              </a:spcAft>
              <a:buClr>
                <a:srgbClr val="333344"/>
              </a:buClr>
              <a:buSzPts val="1800"/>
              <a:buFont typeface="Arial"/>
              <a:buNone/>
            </a:pPr>
            <a:r>
              <a:rPr lang="ja-JP" sz="1800" b="1" i="0" u="none" strike="noStrike" cap="none">
                <a:solidFill>
                  <a:srgbClr val="333344"/>
                </a:solidFill>
                <a:latin typeface="Meiryo"/>
                <a:ea typeface="Meiryo"/>
                <a:cs typeface="Meiryo"/>
                <a:sym typeface="Meiryo"/>
              </a:rPr>
              <a:t>9.4 テスト管理</a:t>
            </a:r>
            <a:endParaRPr/>
          </a:p>
          <a:p>
            <a:pPr marL="594899" marR="0" lvl="0" indent="-342899" algn="l" rtl="0">
              <a:lnSpc>
                <a:spcPct val="200000"/>
              </a:lnSpc>
              <a:spcBef>
                <a:spcPts val="0"/>
              </a:spcBef>
              <a:spcAft>
                <a:spcPts val="0"/>
              </a:spcAft>
              <a:buClr>
                <a:schemeClr val="dk1"/>
              </a:buClr>
              <a:buSzPts val="1400"/>
              <a:buFont typeface="Noto Sans Symbols"/>
              <a:buChar char="◆"/>
            </a:pPr>
            <a:r>
              <a:rPr lang="ja-JP" sz="1400">
                <a:solidFill>
                  <a:schemeClr val="dk1"/>
                </a:solidFill>
                <a:latin typeface="Meiryo"/>
                <a:ea typeface="Meiryo"/>
                <a:cs typeface="Meiryo"/>
                <a:sym typeface="Meiryo"/>
              </a:rPr>
              <a:t>テスト実行管理はSHIFT社のテスト管理ツール「CAT」を利用して管理する</a:t>
            </a:r>
            <a:r>
              <a:rPr lang="ja-JP">
                <a:solidFill>
                  <a:schemeClr val="dk1"/>
                </a:solidFill>
                <a:latin typeface="Meiryo"/>
                <a:ea typeface="Meiryo"/>
                <a:cs typeface="Meiryo"/>
                <a:sym typeface="Meiryo"/>
              </a:rPr>
              <a:t>　</a:t>
            </a:r>
            <a:r>
              <a:rPr lang="ja-JP" sz="1400">
                <a:solidFill>
                  <a:schemeClr val="dk1"/>
                </a:solidFill>
                <a:latin typeface="Meiryo"/>
                <a:ea typeface="Meiryo"/>
                <a:cs typeface="Meiryo"/>
                <a:sym typeface="Meiryo"/>
              </a:rPr>
              <a:t>※「CAT」については別紙「CAT紹介.pptx」を参照</a:t>
            </a:r>
            <a:endParaRPr sz="1400">
              <a:solidFill>
                <a:schemeClr val="dk1"/>
              </a:solidFill>
              <a:latin typeface="Meiryo"/>
              <a:ea typeface="Meiryo"/>
              <a:cs typeface="Meiryo"/>
              <a:sym typeface="Meiryo"/>
            </a:endParaRPr>
          </a:p>
          <a:p>
            <a:pPr marL="594900" marR="0" lvl="0" indent="-342899" algn="l" rtl="0">
              <a:lnSpc>
                <a:spcPct val="200000"/>
              </a:lnSpc>
              <a:spcBef>
                <a:spcPts val="0"/>
              </a:spcBef>
              <a:spcAft>
                <a:spcPts val="0"/>
              </a:spcAft>
              <a:buClr>
                <a:schemeClr val="dk1"/>
              </a:buClr>
              <a:buSzPts val="1400"/>
              <a:buFont typeface="Noto Sans Symbols"/>
              <a:buChar char="◆"/>
            </a:pPr>
            <a:r>
              <a:rPr lang="ja-JP" sz="1400">
                <a:solidFill>
                  <a:schemeClr val="dk1"/>
                </a:solidFill>
                <a:latin typeface="Meiryo"/>
                <a:ea typeface="Meiryo"/>
                <a:cs typeface="Meiryo"/>
                <a:sym typeface="Meiryo"/>
              </a:rPr>
              <a:t>CATのBacklog連動機能を使い、テスト実施者が検知しCAT登録したバグがBacklogへ自動連携される</a:t>
            </a:r>
            <a:endParaRPr sz="1400">
              <a:solidFill>
                <a:schemeClr val="dk1"/>
              </a:solidFill>
              <a:latin typeface="Meiryo"/>
              <a:ea typeface="Meiryo"/>
              <a:cs typeface="Meiryo"/>
              <a:sym typeface="Meiryo"/>
            </a:endParaRPr>
          </a:p>
          <a:p>
            <a:pPr marL="252000" marR="0" lvl="0" indent="0" algn="l" rtl="0">
              <a:lnSpc>
                <a:spcPct val="155555"/>
              </a:lnSpc>
              <a:spcBef>
                <a:spcPts val="0"/>
              </a:spcBef>
              <a:spcAft>
                <a:spcPts val="0"/>
              </a:spcAft>
              <a:buClr>
                <a:schemeClr val="dk1"/>
              </a:buClr>
              <a:buSzPts val="1800"/>
              <a:buFont typeface="Arial"/>
              <a:buNone/>
            </a:pPr>
            <a:endParaRPr sz="1800" b="1" i="0" u="none" strike="noStrike" cap="none">
              <a:solidFill>
                <a:srgbClr val="333344"/>
              </a:solidFill>
              <a:latin typeface="Meiryo"/>
              <a:ea typeface="Meiryo"/>
              <a:cs typeface="Meiryo"/>
              <a:sym typeface="Meiry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356225" y="182220"/>
            <a:ext cx="11520388"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00"/>
              <a:buFont typeface="Meiryo"/>
              <a:buNone/>
            </a:pPr>
            <a:r>
              <a:rPr lang="ja-JP" sz="2800">
                <a:latin typeface="Meiryo"/>
                <a:ea typeface="Meiryo"/>
                <a:cs typeface="Meiryo"/>
                <a:sym typeface="Meiryo"/>
              </a:rPr>
              <a:t>９.運営方針</a:t>
            </a:r>
            <a:endParaRPr/>
          </a:p>
        </p:txBody>
      </p:sp>
      <p:sp>
        <p:nvSpPr>
          <p:cNvPr id="307" name="Google Shape;307;p18"/>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308" name="Google Shape;308;p18"/>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17</a:t>
            </a:fld>
            <a:endParaRPr/>
          </a:p>
        </p:txBody>
      </p:sp>
      <p:sp>
        <p:nvSpPr>
          <p:cNvPr id="309" name="Google Shape;309;p18"/>
          <p:cNvSpPr txBox="1"/>
          <p:nvPr/>
        </p:nvSpPr>
        <p:spPr>
          <a:xfrm>
            <a:off x="345223" y="889613"/>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chemeClr val="dk1"/>
              </a:buClr>
              <a:buSzPts val="2000"/>
              <a:buFont typeface="Arial"/>
              <a:buNone/>
            </a:pPr>
            <a:r>
              <a:rPr lang="ja-JP" sz="2000" b="1">
                <a:solidFill>
                  <a:schemeClr val="dk1"/>
                </a:solidFill>
                <a:latin typeface="Meiryo"/>
                <a:ea typeface="Meiryo"/>
                <a:cs typeface="Meiryo"/>
                <a:sym typeface="Meiryo"/>
              </a:rPr>
              <a:t>9.5 バグ検出時のフロー　</a:t>
            </a:r>
            <a:endParaRPr sz="2000" b="1">
              <a:solidFill>
                <a:schemeClr val="dk1"/>
              </a:solidFill>
              <a:latin typeface="Meiryo"/>
              <a:ea typeface="Meiryo"/>
              <a:cs typeface="Meiryo"/>
              <a:sym typeface="Meiryo"/>
            </a:endParaRPr>
          </a:p>
        </p:txBody>
      </p:sp>
      <p:sp>
        <p:nvSpPr>
          <p:cNvPr id="310" name="Google Shape;310;p18"/>
          <p:cNvSpPr txBox="1"/>
          <p:nvPr/>
        </p:nvSpPr>
        <p:spPr>
          <a:xfrm>
            <a:off x="17236" y="1773918"/>
            <a:ext cx="27432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Meiryo"/>
                <a:ea typeface="Meiryo"/>
                <a:cs typeface="Meiryo"/>
                <a:sym typeface="Meiryo"/>
              </a:rPr>
              <a:t>テスト実施者(SHIFT)</a:t>
            </a:r>
            <a:endParaRPr/>
          </a:p>
        </p:txBody>
      </p:sp>
      <p:sp>
        <p:nvSpPr>
          <p:cNvPr id="311" name="Google Shape;311;p18"/>
          <p:cNvSpPr/>
          <p:nvPr/>
        </p:nvSpPr>
        <p:spPr>
          <a:xfrm>
            <a:off x="2282570" y="2034158"/>
            <a:ext cx="2619375" cy="266700"/>
          </a:xfrm>
          <a:prstGeom prst="rightArrow">
            <a:avLst>
              <a:gd name="adj1" fmla="val 50000"/>
              <a:gd name="adj2" fmla="val 50000"/>
            </a:avLst>
          </a:prstGeom>
          <a:solidFill>
            <a:schemeClr val="accent1"/>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312" name="Google Shape;312;p18"/>
          <p:cNvSpPr txBox="1"/>
          <p:nvPr/>
        </p:nvSpPr>
        <p:spPr>
          <a:xfrm>
            <a:off x="2228849" y="1733550"/>
            <a:ext cx="27432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Meiryo"/>
                <a:ea typeface="Meiryo"/>
                <a:cs typeface="Meiryo"/>
                <a:sym typeface="Meiryo"/>
              </a:rPr>
              <a:t>①バグ検知、バグ票起票</a:t>
            </a:r>
            <a:endParaRPr/>
          </a:p>
        </p:txBody>
      </p:sp>
      <p:sp>
        <p:nvSpPr>
          <p:cNvPr id="313" name="Google Shape;313;p18"/>
          <p:cNvSpPr/>
          <p:nvPr/>
        </p:nvSpPr>
        <p:spPr>
          <a:xfrm>
            <a:off x="7910898" y="2324897"/>
            <a:ext cx="1017401" cy="324570"/>
          </a:xfrm>
          <a:prstGeom prst="rightArrow">
            <a:avLst>
              <a:gd name="adj1" fmla="val 50000"/>
              <a:gd name="adj2" fmla="val 50000"/>
            </a:avLst>
          </a:prstGeom>
          <a:solidFill>
            <a:schemeClr val="accent1"/>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314" name="Google Shape;314;p18"/>
          <p:cNvSpPr txBox="1"/>
          <p:nvPr/>
        </p:nvSpPr>
        <p:spPr>
          <a:xfrm>
            <a:off x="7748022" y="2023679"/>
            <a:ext cx="170089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Meiryo"/>
                <a:ea typeface="Meiryo"/>
                <a:cs typeface="Meiryo"/>
                <a:sym typeface="Meiryo"/>
              </a:rPr>
              <a:t>②バグ分析</a:t>
            </a:r>
            <a:endParaRPr/>
          </a:p>
        </p:txBody>
      </p:sp>
      <p:sp>
        <p:nvSpPr>
          <p:cNvPr id="315" name="Google Shape;315;p18"/>
          <p:cNvSpPr txBox="1"/>
          <p:nvPr/>
        </p:nvSpPr>
        <p:spPr>
          <a:xfrm>
            <a:off x="8924924" y="1120320"/>
            <a:ext cx="2600778"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Meiryo"/>
                <a:ea typeface="Meiryo"/>
                <a:cs typeface="Meiryo"/>
                <a:sym typeface="Meiryo"/>
              </a:rPr>
              <a:t>開発チームPL(サスケ)</a:t>
            </a:r>
            <a:endParaRPr/>
          </a:p>
        </p:txBody>
      </p:sp>
      <p:sp>
        <p:nvSpPr>
          <p:cNvPr id="316" name="Google Shape;316;p18"/>
          <p:cNvSpPr/>
          <p:nvPr/>
        </p:nvSpPr>
        <p:spPr>
          <a:xfrm rot="5400000">
            <a:off x="8841212" y="3829394"/>
            <a:ext cx="1022804" cy="223158"/>
          </a:xfrm>
          <a:prstGeom prst="rightArrow">
            <a:avLst>
              <a:gd name="adj1" fmla="val 50000"/>
              <a:gd name="adj2" fmla="val 50000"/>
            </a:avLst>
          </a:prstGeom>
          <a:solidFill>
            <a:schemeClr val="accent1"/>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317" name="Google Shape;317;p18"/>
          <p:cNvSpPr txBox="1"/>
          <p:nvPr/>
        </p:nvSpPr>
        <p:spPr>
          <a:xfrm>
            <a:off x="9463314" y="3628571"/>
            <a:ext cx="216262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Meiryo"/>
                <a:ea typeface="Meiryo"/>
                <a:cs typeface="Meiryo"/>
                <a:sym typeface="Meiryo"/>
              </a:rPr>
              <a:t>③ 担当者アサイン</a:t>
            </a:r>
            <a:endParaRPr sz="1600">
              <a:solidFill>
                <a:schemeClr val="dk1"/>
              </a:solidFill>
              <a:latin typeface="Meiryo"/>
              <a:ea typeface="Meiryo"/>
              <a:cs typeface="Meiryo"/>
              <a:sym typeface="Meiryo"/>
            </a:endParaRPr>
          </a:p>
        </p:txBody>
      </p:sp>
      <p:sp>
        <p:nvSpPr>
          <p:cNvPr id="318" name="Google Shape;318;p18"/>
          <p:cNvSpPr/>
          <p:nvPr/>
        </p:nvSpPr>
        <p:spPr>
          <a:xfrm rot="10800000">
            <a:off x="7615209" y="5409182"/>
            <a:ext cx="1226003" cy="266700"/>
          </a:xfrm>
          <a:prstGeom prst="rightArrow">
            <a:avLst>
              <a:gd name="adj1" fmla="val 50000"/>
              <a:gd name="adj2" fmla="val 50000"/>
            </a:avLst>
          </a:prstGeom>
          <a:solidFill>
            <a:schemeClr val="accent1"/>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319" name="Google Shape;319;p18"/>
          <p:cNvSpPr/>
          <p:nvPr/>
        </p:nvSpPr>
        <p:spPr>
          <a:xfrm rot="10800000">
            <a:off x="4371264" y="5416438"/>
            <a:ext cx="2082346" cy="266700"/>
          </a:xfrm>
          <a:prstGeom prst="rightArrow">
            <a:avLst>
              <a:gd name="adj1" fmla="val 50000"/>
              <a:gd name="adj2" fmla="val 50000"/>
            </a:avLst>
          </a:prstGeom>
          <a:solidFill>
            <a:schemeClr val="accent1"/>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320" name="Google Shape;320;p18"/>
          <p:cNvSpPr txBox="1"/>
          <p:nvPr/>
        </p:nvSpPr>
        <p:spPr>
          <a:xfrm>
            <a:off x="4203245" y="5102634"/>
            <a:ext cx="266609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Meiryo"/>
                <a:ea typeface="Meiryo"/>
                <a:cs typeface="Meiryo"/>
                <a:sym typeface="Meiryo"/>
              </a:rPr>
              <a:t>⑥バグ修正確認/リリース</a:t>
            </a:r>
            <a:endParaRPr sz="1800">
              <a:solidFill>
                <a:schemeClr val="dk1"/>
              </a:solidFill>
              <a:latin typeface="Meiryo"/>
              <a:ea typeface="Meiryo"/>
              <a:cs typeface="Meiryo"/>
              <a:sym typeface="Meiryo"/>
            </a:endParaRPr>
          </a:p>
        </p:txBody>
      </p:sp>
      <p:sp>
        <p:nvSpPr>
          <p:cNvPr id="321" name="Google Shape;321;p18"/>
          <p:cNvSpPr txBox="1"/>
          <p:nvPr/>
        </p:nvSpPr>
        <p:spPr>
          <a:xfrm>
            <a:off x="7570559" y="5166631"/>
            <a:ext cx="170089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Meiryo"/>
                <a:ea typeface="Meiryo"/>
                <a:cs typeface="Meiryo"/>
                <a:sym typeface="Meiryo"/>
              </a:rPr>
              <a:t>⑤バグ票更新</a:t>
            </a:r>
            <a:endParaRPr/>
          </a:p>
        </p:txBody>
      </p:sp>
      <p:sp>
        <p:nvSpPr>
          <p:cNvPr id="322" name="Google Shape;322;p18"/>
          <p:cNvSpPr txBox="1"/>
          <p:nvPr/>
        </p:nvSpPr>
        <p:spPr>
          <a:xfrm>
            <a:off x="8441416" y="6240688"/>
            <a:ext cx="239032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Meiryo"/>
                <a:ea typeface="Meiryo"/>
                <a:cs typeface="Meiryo"/>
                <a:sym typeface="Meiryo"/>
              </a:rPr>
              <a:t>④ バグ修正/単体テスト</a:t>
            </a:r>
            <a:endParaRPr/>
          </a:p>
        </p:txBody>
      </p:sp>
      <p:sp>
        <p:nvSpPr>
          <p:cNvPr id="323" name="Google Shape;323;p18"/>
          <p:cNvSpPr/>
          <p:nvPr/>
        </p:nvSpPr>
        <p:spPr>
          <a:xfrm rot="10800000">
            <a:off x="2070751" y="5423695"/>
            <a:ext cx="1095375" cy="266700"/>
          </a:xfrm>
          <a:prstGeom prst="rightArrow">
            <a:avLst>
              <a:gd name="adj1" fmla="val 50000"/>
              <a:gd name="adj2" fmla="val 50000"/>
            </a:avLst>
          </a:prstGeom>
          <a:solidFill>
            <a:schemeClr val="accent1"/>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324" name="Google Shape;324;p18"/>
          <p:cNvSpPr/>
          <p:nvPr/>
        </p:nvSpPr>
        <p:spPr>
          <a:xfrm rot="-5400000">
            <a:off x="1277751" y="3212239"/>
            <a:ext cx="352235" cy="172759"/>
          </a:xfrm>
          <a:prstGeom prst="rightArrow">
            <a:avLst>
              <a:gd name="adj1" fmla="val 50000"/>
              <a:gd name="adj2" fmla="val 50000"/>
            </a:avLst>
          </a:prstGeom>
          <a:solidFill>
            <a:schemeClr val="accent1"/>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325" name="Google Shape;325;p18"/>
          <p:cNvSpPr txBox="1"/>
          <p:nvPr/>
        </p:nvSpPr>
        <p:spPr>
          <a:xfrm>
            <a:off x="1930399" y="5145313"/>
            <a:ext cx="216262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Meiryo"/>
                <a:ea typeface="Meiryo"/>
                <a:cs typeface="Meiryo"/>
                <a:sym typeface="Meiryo"/>
              </a:rPr>
              <a:t>⑦ バグ票更新</a:t>
            </a:r>
            <a:endParaRPr/>
          </a:p>
        </p:txBody>
      </p:sp>
      <p:sp>
        <p:nvSpPr>
          <p:cNvPr id="326" name="Google Shape;326;p18"/>
          <p:cNvSpPr txBox="1"/>
          <p:nvPr/>
        </p:nvSpPr>
        <p:spPr>
          <a:xfrm>
            <a:off x="1540246" y="3295172"/>
            <a:ext cx="216262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Meiryo"/>
                <a:ea typeface="Meiryo"/>
                <a:cs typeface="Meiryo"/>
                <a:sym typeface="Meiryo"/>
              </a:rPr>
              <a:t>⑧ 再検証</a:t>
            </a:r>
            <a:endParaRPr/>
          </a:p>
        </p:txBody>
      </p:sp>
      <p:sp>
        <p:nvSpPr>
          <p:cNvPr id="327" name="Google Shape;327;p18"/>
          <p:cNvSpPr/>
          <p:nvPr/>
        </p:nvSpPr>
        <p:spPr>
          <a:xfrm>
            <a:off x="2282569" y="2658271"/>
            <a:ext cx="2619375" cy="266700"/>
          </a:xfrm>
          <a:prstGeom prst="rightArrow">
            <a:avLst>
              <a:gd name="adj1" fmla="val 50000"/>
              <a:gd name="adj2" fmla="val 50000"/>
            </a:avLst>
          </a:prstGeom>
          <a:solidFill>
            <a:schemeClr val="accent1"/>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328" name="Google Shape;328;p18"/>
          <p:cNvSpPr txBox="1"/>
          <p:nvPr/>
        </p:nvSpPr>
        <p:spPr>
          <a:xfrm>
            <a:off x="2228848" y="2357663"/>
            <a:ext cx="303348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Meiryo"/>
                <a:ea typeface="Meiryo"/>
                <a:cs typeface="Meiryo"/>
                <a:sym typeface="Meiryo"/>
              </a:rPr>
              <a:t>⑨修正確認、バグ票クローズ</a:t>
            </a:r>
            <a:endParaRPr sz="1600">
              <a:solidFill>
                <a:schemeClr val="dk1"/>
              </a:solidFill>
              <a:latin typeface="Meiryo"/>
              <a:ea typeface="Meiryo"/>
              <a:cs typeface="Meiryo"/>
              <a:sym typeface="Meiryo"/>
            </a:endParaRPr>
          </a:p>
        </p:txBody>
      </p:sp>
      <p:sp>
        <p:nvSpPr>
          <p:cNvPr id="329" name="Google Shape;329;p18"/>
          <p:cNvSpPr txBox="1"/>
          <p:nvPr/>
        </p:nvSpPr>
        <p:spPr>
          <a:xfrm>
            <a:off x="2611209" y="6200319"/>
            <a:ext cx="2600778"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Meiryo"/>
                <a:ea typeface="Meiryo"/>
                <a:cs typeface="Meiryo"/>
                <a:sym typeface="Meiryo"/>
              </a:rPr>
              <a:t>開発チームPL(サスケ)</a:t>
            </a:r>
            <a:endParaRPr/>
          </a:p>
        </p:txBody>
      </p:sp>
      <p:sp>
        <p:nvSpPr>
          <p:cNvPr id="330" name="Google Shape;330;p18"/>
          <p:cNvSpPr txBox="1"/>
          <p:nvPr/>
        </p:nvSpPr>
        <p:spPr>
          <a:xfrm>
            <a:off x="9803038" y="5394776"/>
            <a:ext cx="2259693" cy="3458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Meiryo"/>
                <a:ea typeface="Meiryo"/>
                <a:cs typeface="Meiryo"/>
                <a:sym typeface="Meiryo"/>
              </a:rPr>
              <a:t>開発チームメンバー</a:t>
            </a:r>
            <a:endParaRPr/>
          </a:p>
        </p:txBody>
      </p:sp>
      <p:sp>
        <p:nvSpPr>
          <p:cNvPr id="331" name="Google Shape;331;p18"/>
          <p:cNvSpPr/>
          <p:nvPr/>
        </p:nvSpPr>
        <p:spPr>
          <a:xfrm>
            <a:off x="5234623" y="2161603"/>
            <a:ext cx="785385" cy="801756"/>
          </a:xfrm>
          <a:prstGeom prst="roundRect">
            <a:avLst>
              <a:gd name="adj" fmla="val 16667"/>
            </a:avLst>
          </a:prstGeom>
          <a:solidFill>
            <a:srgbClr val="3DFFFF"/>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a:solidFill>
                  <a:srgbClr val="FF0000"/>
                </a:solidFill>
                <a:latin typeface="Meiryo"/>
                <a:ea typeface="Meiryo"/>
                <a:cs typeface="Meiryo"/>
                <a:sym typeface="Meiryo"/>
              </a:rPr>
              <a:t>CAT</a:t>
            </a:r>
            <a:endParaRPr sz="1800">
              <a:solidFill>
                <a:srgbClr val="FF0000"/>
              </a:solidFill>
              <a:latin typeface="Meiryo"/>
              <a:ea typeface="Meiryo"/>
              <a:cs typeface="Meiryo"/>
              <a:sym typeface="Meiryo"/>
            </a:endParaRPr>
          </a:p>
        </p:txBody>
      </p:sp>
      <p:sp>
        <p:nvSpPr>
          <p:cNvPr id="332" name="Google Shape;332;p18"/>
          <p:cNvSpPr/>
          <p:nvPr/>
        </p:nvSpPr>
        <p:spPr>
          <a:xfrm>
            <a:off x="6726339" y="5096634"/>
            <a:ext cx="785385" cy="801756"/>
          </a:xfrm>
          <a:prstGeom prst="roundRect">
            <a:avLst>
              <a:gd name="adj" fmla="val 16667"/>
            </a:avLst>
          </a:prstGeom>
          <a:solidFill>
            <a:srgbClr val="3DFFFF"/>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rgbClr val="FF0000"/>
                </a:solidFill>
                <a:latin typeface="Meiryo"/>
                <a:ea typeface="Meiryo"/>
                <a:cs typeface="Meiryo"/>
                <a:sym typeface="Meiryo"/>
              </a:rPr>
              <a:t>Back</a:t>
            </a:r>
            <a:endParaRPr/>
          </a:p>
          <a:p>
            <a:pPr marL="0" marR="0" lvl="0" indent="0" algn="ctr" rtl="0">
              <a:spcBef>
                <a:spcPts val="0"/>
              </a:spcBef>
              <a:spcAft>
                <a:spcPts val="0"/>
              </a:spcAft>
              <a:buNone/>
            </a:pPr>
            <a:r>
              <a:rPr lang="ja-JP" sz="1600">
                <a:solidFill>
                  <a:srgbClr val="FF0000"/>
                </a:solidFill>
                <a:latin typeface="Meiryo"/>
                <a:ea typeface="Meiryo"/>
                <a:cs typeface="Meiryo"/>
                <a:sym typeface="Meiryo"/>
              </a:rPr>
              <a:t>log</a:t>
            </a:r>
            <a:endParaRPr sz="1600">
              <a:solidFill>
                <a:srgbClr val="FF0000"/>
              </a:solidFill>
              <a:latin typeface="Meiryo"/>
              <a:ea typeface="Meiryo"/>
              <a:cs typeface="Meiryo"/>
              <a:sym typeface="Meiryo"/>
            </a:endParaRPr>
          </a:p>
        </p:txBody>
      </p:sp>
      <p:sp>
        <p:nvSpPr>
          <p:cNvPr id="333" name="Google Shape;333;p18"/>
          <p:cNvSpPr/>
          <p:nvPr/>
        </p:nvSpPr>
        <p:spPr>
          <a:xfrm>
            <a:off x="1101163" y="5092770"/>
            <a:ext cx="785385" cy="801756"/>
          </a:xfrm>
          <a:prstGeom prst="roundRect">
            <a:avLst>
              <a:gd name="adj" fmla="val 16667"/>
            </a:avLst>
          </a:prstGeom>
          <a:solidFill>
            <a:srgbClr val="3DFFFF"/>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rgbClr val="FF0000"/>
                </a:solidFill>
                <a:latin typeface="Meiryo"/>
                <a:ea typeface="Meiryo"/>
                <a:cs typeface="Meiryo"/>
                <a:sym typeface="Meiryo"/>
              </a:rPr>
              <a:t>Back</a:t>
            </a:r>
            <a:endParaRPr/>
          </a:p>
          <a:p>
            <a:pPr marL="0" marR="0" lvl="0" indent="0" algn="ctr" rtl="0">
              <a:spcBef>
                <a:spcPts val="0"/>
              </a:spcBef>
              <a:spcAft>
                <a:spcPts val="0"/>
              </a:spcAft>
              <a:buNone/>
            </a:pPr>
            <a:r>
              <a:rPr lang="ja-JP" sz="1600">
                <a:solidFill>
                  <a:srgbClr val="FF0000"/>
                </a:solidFill>
                <a:latin typeface="Meiryo"/>
                <a:ea typeface="Meiryo"/>
                <a:cs typeface="Meiryo"/>
                <a:sym typeface="Meiryo"/>
              </a:rPr>
              <a:t>log</a:t>
            </a:r>
            <a:endParaRPr sz="1600">
              <a:solidFill>
                <a:srgbClr val="FF0000"/>
              </a:solidFill>
              <a:latin typeface="Meiryo"/>
              <a:ea typeface="Meiryo"/>
              <a:cs typeface="Meiryo"/>
              <a:sym typeface="Meiryo"/>
            </a:endParaRPr>
          </a:p>
        </p:txBody>
      </p:sp>
      <p:sp>
        <p:nvSpPr>
          <p:cNvPr id="334" name="Google Shape;334;p18"/>
          <p:cNvSpPr/>
          <p:nvPr/>
        </p:nvSpPr>
        <p:spPr>
          <a:xfrm>
            <a:off x="6990347" y="2153637"/>
            <a:ext cx="785385" cy="801756"/>
          </a:xfrm>
          <a:prstGeom prst="roundRect">
            <a:avLst>
              <a:gd name="adj" fmla="val 16667"/>
            </a:avLst>
          </a:prstGeom>
          <a:solidFill>
            <a:srgbClr val="3DFFFF"/>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rgbClr val="FF0000"/>
                </a:solidFill>
                <a:latin typeface="Meiryo"/>
                <a:ea typeface="Meiryo"/>
                <a:cs typeface="Meiryo"/>
                <a:sym typeface="Meiryo"/>
              </a:rPr>
              <a:t>Back</a:t>
            </a:r>
            <a:endParaRPr/>
          </a:p>
          <a:p>
            <a:pPr marL="0" marR="0" lvl="0" indent="0" algn="ctr" rtl="0">
              <a:spcBef>
                <a:spcPts val="0"/>
              </a:spcBef>
              <a:spcAft>
                <a:spcPts val="0"/>
              </a:spcAft>
              <a:buNone/>
            </a:pPr>
            <a:r>
              <a:rPr lang="ja-JP" sz="1600">
                <a:solidFill>
                  <a:srgbClr val="FF0000"/>
                </a:solidFill>
                <a:latin typeface="Meiryo"/>
                <a:ea typeface="Meiryo"/>
                <a:cs typeface="Meiryo"/>
                <a:sym typeface="Meiryo"/>
              </a:rPr>
              <a:t>log</a:t>
            </a:r>
            <a:endParaRPr sz="1600">
              <a:solidFill>
                <a:srgbClr val="FF0000"/>
              </a:solidFill>
              <a:latin typeface="Meiryo"/>
              <a:ea typeface="Meiryo"/>
              <a:cs typeface="Meiryo"/>
              <a:sym typeface="Meiryo"/>
            </a:endParaRPr>
          </a:p>
        </p:txBody>
      </p:sp>
      <p:sp>
        <p:nvSpPr>
          <p:cNvPr id="335" name="Google Shape;335;p18"/>
          <p:cNvSpPr/>
          <p:nvPr/>
        </p:nvSpPr>
        <p:spPr>
          <a:xfrm>
            <a:off x="6177716" y="2327661"/>
            <a:ext cx="650170" cy="321806"/>
          </a:xfrm>
          <a:prstGeom prst="rightArrow">
            <a:avLst>
              <a:gd name="adj1" fmla="val 50000"/>
              <a:gd name="adj2" fmla="val 50000"/>
            </a:avLst>
          </a:prstGeom>
          <a:solidFill>
            <a:schemeClr val="accent1"/>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336" name="Google Shape;336;p18"/>
          <p:cNvSpPr txBox="1"/>
          <p:nvPr/>
        </p:nvSpPr>
        <p:spPr>
          <a:xfrm>
            <a:off x="5878629" y="1957832"/>
            <a:ext cx="170089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Meiryo"/>
                <a:ea typeface="Meiryo"/>
                <a:cs typeface="Meiryo"/>
                <a:sym typeface="Meiryo"/>
              </a:rPr>
              <a:t>※自動連係</a:t>
            </a:r>
            <a:endParaRPr/>
          </a:p>
        </p:txBody>
      </p:sp>
      <p:sp>
        <p:nvSpPr>
          <p:cNvPr id="337" name="Google Shape;337;p18"/>
          <p:cNvSpPr/>
          <p:nvPr/>
        </p:nvSpPr>
        <p:spPr>
          <a:xfrm>
            <a:off x="1079096" y="3661783"/>
            <a:ext cx="785385" cy="801756"/>
          </a:xfrm>
          <a:prstGeom prst="roundRect">
            <a:avLst>
              <a:gd name="adj" fmla="val 16667"/>
            </a:avLst>
          </a:prstGeom>
          <a:solidFill>
            <a:srgbClr val="3DFFFF"/>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a:solidFill>
                  <a:srgbClr val="FF0000"/>
                </a:solidFill>
                <a:latin typeface="Meiryo"/>
                <a:ea typeface="Meiryo"/>
                <a:cs typeface="Meiryo"/>
                <a:sym typeface="Meiryo"/>
              </a:rPr>
              <a:t>CAT</a:t>
            </a:r>
            <a:endParaRPr sz="1800">
              <a:solidFill>
                <a:srgbClr val="FF0000"/>
              </a:solidFill>
              <a:latin typeface="Meiryo"/>
              <a:ea typeface="Meiryo"/>
              <a:cs typeface="Meiryo"/>
              <a:sym typeface="Meiryo"/>
            </a:endParaRPr>
          </a:p>
        </p:txBody>
      </p:sp>
      <p:sp>
        <p:nvSpPr>
          <p:cNvPr id="338" name="Google Shape;338;p18"/>
          <p:cNvSpPr txBox="1"/>
          <p:nvPr/>
        </p:nvSpPr>
        <p:spPr>
          <a:xfrm>
            <a:off x="1487573" y="4531992"/>
            <a:ext cx="170089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Meiryo"/>
                <a:ea typeface="Meiryo"/>
                <a:cs typeface="Meiryo"/>
                <a:sym typeface="Meiryo"/>
              </a:rPr>
              <a:t>※自動連係</a:t>
            </a:r>
            <a:endParaRPr/>
          </a:p>
        </p:txBody>
      </p:sp>
      <p:sp>
        <p:nvSpPr>
          <p:cNvPr id="339" name="Google Shape;339;p18"/>
          <p:cNvSpPr/>
          <p:nvPr/>
        </p:nvSpPr>
        <p:spPr>
          <a:xfrm rot="-5400000">
            <a:off x="1280023" y="4688471"/>
            <a:ext cx="352235" cy="172759"/>
          </a:xfrm>
          <a:prstGeom prst="rightArrow">
            <a:avLst>
              <a:gd name="adj1" fmla="val 50000"/>
              <a:gd name="adj2" fmla="val 50000"/>
            </a:avLst>
          </a:prstGeom>
          <a:solidFill>
            <a:schemeClr val="accent1"/>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pic>
        <p:nvPicPr>
          <p:cNvPr id="340" name="Google Shape;340;p18"/>
          <p:cNvPicPr preferRelativeResize="0"/>
          <p:nvPr/>
        </p:nvPicPr>
        <p:blipFill rotWithShape="1">
          <a:blip r:embed="rId3">
            <a:alphaModFix/>
          </a:blip>
          <a:srcRect/>
          <a:stretch/>
        </p:blipFill>
        <p:spPr>
          <a:xfrm>
            <a:off x="1017906" y="2059737"/>
            <a:ext cx="885825" cy="990600"/>
          </a:xfrm>
          <a:prstGeom prst="rect">
            <a:avLst/>
          </a:prstGeom>
          <a:noFill/>
          <a:ln>
            <a:noFill/>
          </a:ln>
        </p:spPr>
      </p:pic>
      <p:pic>
        <p:nvPicPr>
          <p:cNvPr id="341" name="Google Shape;341;p18"/>
          <p:cNvPicPr preferRelativeResize="0"/>
          <p:nvPr/>
        </p:nvPicPr>
        <p:blipFill rotWithShape="1">
          <a:blip r:embed="rId4">
            <a:alphaModFix/>
          </a:blip>
          <a:srcRect/>
          <a:stretch/>
        </p:blipFill>
        <p:spPr>
          <a:xfrm>
            <a:off x="8924924" y="1613684"/>
            <a:ext cx="1142857" cy="1752381"/>
          </a:xfrm>
          <a:prstGeom prst="rect">
            <a:avLst/>
          </a:prstGeom>
          <a:noFill/>
          <a:ln>
            <a:noFill/>
          </a:ln>
        </p:spPr>
      </p:pic>
      <p:pic>
        <p:nvPicPr>
          <p:cNvPr id="342" name="Google Shape;342;p18"/>
          <p:cNvPicPr preferRelativeResize="0"/>
          <p:nvPr/>
        </p:nvPicPr>
        <p:blipFill rotWithShape="1">
          <a:blip r:embed="rId5">
            <a:alphaModFix/>
          </a:blip>
          <a:srcRect/>
          <a:stretch/>
        </p:blipFill>
        <p:spPr>
          <a:xfrm>
            <a:off x="3372811" y="4701269"/>
            <a:ext cx="895238" cy="1504762"/>
          </a:xfrm>
          <a:prstGeom prst="rect">
            <a:avLst/>
          </a:prstGeom>
          <a:noFill/>
          <a:ln>
            <a:noFill/>
          </a:ln>
        </p:spPr>
      </p:pic>
      <p:pic>
        <p:nvPicPr>
          <p:cNvPr id="343" name="Google Shape;343;p18"/>
          <p:cNvPicPr preferRelativeResize="0"/>
          <p:nvPr/>
        </p:nvPicPr>
        <p:blipFill rotWithShape="1">
          <a:blip r:embed="rId6">
            <a:alphaModFix/>
          </a:blip>
          <a:srcRect/>
          <a:stretch/>
        </p:blipFill>
        <p:spPr>
          <a:xfrm>
            <a:off x="8924924" y="4724129"/>
            <a:ext cx="933333" cy="14761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9"/>
          <p:cNvSpPr txBox="1">
            <a:spLocks noGrp="1"/>
          </p:cNvSpPr>
          <p:nvPr>
            <p:ph type="title"/>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00"/>
              <a:buFont typeface="Meiryo"/>
              <a:buNone/>
            </a:pPr>
            <a:r>
              <a:rPr lang="ja-JP" sz="2800"/>
              <a:t>10.</a:t>
            </a:r>
            <a:r>
              <a:rPr lang="ja-JP" sz="2800">
                <a:latin typeface="Meiryo"/>
                <a:ea typeface="Meiryo"/>
                <a:cs typeface="Meiryo"/>
                <a:sym typeface="Meiryo"/>
              </a:rPr>
              <a:t>コミュニケーション</a:t>
            </a:r>
            <a:endParaRPr sz="2800">
              <a:latin typeface="Meiryo"/>
              <a:ea typeface="Meiryo"/>
              <a:cs typeface="Meiryo"/>
              <a:sym typeface="Meiryo"/>
            </a:endParaRPr>
          </a:p>
        </p:txBody>
      </p:sp>
      <p:sp>
        <p:nvSpPr>
          <p:cNvPr id="350" name="Google Shape;350;p19"/>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351" name="Google Shape;351;p19"/>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18</a:t>
            </a:fld>
            <a:endParaRPr/>
          </a:p>
        </p:txBody>
      </p:sp>
      <p:graphicFrame>
        <p:nvGraphicFramePr>
          <p:cNvPr id="352" name="Google Shape;352;p19"/>
          <p:cNvGraphicFramePr/>
          <p:nvPr/>
        </p:nvGraphicFramePr>
        <p:xfrm>
          <a:off x="356226" y="1337506"/>
          <a:ext cx="11512825" cy="3678225"/>
        </p:xfrm>
        <a:graphic>
          <a:graphicData uri="http://schemas.openxmlformats.org/drawingml/2006/table">
            <a:tbl>
              <a:tblPr firstRow="1" bandRow="1">
                <a:noFill/>
                <a:tableStyleId>{8326F50A-D15E-44EE-B60B-A74AA5BC160B}</a:tableStyleId>
              </a:tblPr>
              <a:tblGrid>
                <a:gridCol w="2645150">
                  <a:extLst>
                    <a:ext uri="{9D8B030D-6E8A-4147-A177-3AD203B41FA5}">
                      <a16:colId xmlns:a16="http://schemas.microsoft.com/office/drawing/2014/main" val="20000"/>
                    </a:ext>
                  </a:extLst>
                </a:gridCol>
                <a:gridCol w="8867675">
                  <a:extLst>
                    <a:ext uri="{9D8B030D-6E8A-4147-A177-3AD203B41FA5}">
                      <a16:colId xmlns:a16="http://schemas.microsoft.com/office/drawing/2014/main" val="20001"/>
                    </a:ext>
                  </a:extLst>
                </a:gridCol>
              </a:tblGrid>
              <a:tr h="460500">
                <a:tc>
                  <a:txBody>
                    <a:bodyPr/>
                    <a:lstStyle/>
                    <a:p>
                      <a:pPr marL="0" marR="0" lvl="0" indent="0" algn="ctr" rtl="0">
                        <a:spcBef>
                          <a:spcPts val="0"/>
                        </a:spcBef>
                        <a:spcAft>
                          <a:spcPts val="0"/>
                        </a:spcAft>
                        <a:buNone/>
                      </a:pPr>
                      <a:r>
                        <a:rPr lang="ja-JP" sz="1400"/>
                        <a:t>ツール</a:t>
                      </a:r>
                      <a:endParaRPr/>
                    </a:p>
                  </a:txBody>
                  <a:tcPr marL="91450" marR="91450" marT="45725" marB="45725" anchor="ctr"/>
                </a:tc>
                <a:tc>
                  <a:txBody>
                    <a:bodyPr/>
                    <a:lstStyle/>
                    <a:p>
                      <a:pPr marL="0" marR="0" lvl="0" indent="0" algn="ctr" rtl="0">
                        <a:spcBef>
                          <a:spcPts val="0"/>
                        </a:spcBef>
                        <a:spcAft>
                          <a:spcPts val="0"/>
                        </a:spcAft>
                        <a:buNone/>
                      </a:pPr>
                      <a:r>
                        <a:rPr lang="ja-JP" sz="1400"/>
                        <a:t>主な用途</a:t>
                      </a:r>
                      <a:endParaRPr/>
                    </a:p>
                  </a:txBody>
                  <a:tcPr marL="91450" marR="91450" marT="45725" marB="45725" anchor="ctr"/>
                </a:tc>
                <a:extLst>
                  <a:ext uri="{0D108BD9-81ED-4DB2-BD59-A6C34878D82A}">
                    <a16:rowId xmlns:a16="http://schemas.microsoft.com/office/drawing/2014/main" val="10000"/>
                  </a:ext>
                </a:extLst>
              </a:tr>
              <a:tr h="676675">
                <a:tc>
                  <a:txBody>
                    <a:bodyPr/>
                    <a:lstStyle/>
                    <a:p>
                      <a:pPr marL="0" marR="0" lvl="0" indent="0" algn="l" rtl="0">
                        <a:spcBef>
                          <a:spcPts val="0"/>
                        </a:spcBef>
                        <a:spcAft>
                          <a:spcPts val="0"/>
                        </a:spcAft>
                        <a:buNone/>
                      </a:pPr>
                      <a:r>
                        <a:rPr lang="ja-JP" sz="1400"/>
                        <a:t>メール</a:t>
                      </a:r>
                      <a:endParaRPr sz="1800"/>
                    </a:p>
                  </a:txBody>
                  <a:tcPr marL="91450" marR="91450" marT="45725" marB="45725" anchor="ctr"/>
                </a:tc>
                <a:tc>
                  <a:txBody>
                    <a:bodyPr/>
                    <a:lstStyle/>
                    <a:p>
                      <a:pPr marL="0" marR="0" lvl="0" indent="0" algn="l" rtl="0">
                        <a:spcBef>
                          <a:spcPts val="0"/>
                        </a:spcBef>
                        <a:spcAft>
                          <a:spcPts val="0"/>
                        </a:spcAft>
                        <a:buNone/>
                      </a:pPr>
                      <a:r>
                        <a:rPr lang="ja-JP" sz="1400"/>
                        <a:t>証跡を残す必要がある場合</a:t>
                      </a:r>
                      <a:endParaRPr sz="1400"/>
                    </a:p>
                  </a:txBody>
                  <a:tcPr marL="91450" marR="91450" marT="45725" marB="45725" anchor="ctr"/>
                </a:tc>
                <a:extLst>
                  <a:ext uri="{0D108BD9-81ED-4DB2-BD59-A6C34878D82A}">
                    <a16:rowId xmlns:a16="http://schemas.microsoft.com/office/drawing/2014/main" val="10001"/>
                  </a:ext>
                </a:extLst>
              </a:tr>
              <a:tr h="871900">
                <a:tc>
                  <a:txBody>
                    <a:bodyPr/>
                    <a:lstStyle/>
                    <a:p>
                      <a:pPr marL="0" marR="0" lvl="0" indent="0" algn="l" rtl="0">
                        <a:spcBef>
                          <a:spcPts val="0"/>
                        </a:spcBef>
                        <a:spcAft>
                          <a:spcPts val="0"/>
                        </a:spcAft>
                        <a:buClr>
                          <a:schemeClr val="dk1"/>
                        </a:buClr>
                        <a:buSzPts val="1400"/>
                        <a:buFont typeface="Meiryo"/>
                        <a:buNone/>
                      </a:pPr>
                      <a:r>
                        <a:rPr lang="ja-JP" sz="1400"/>
                        <a:t>TEL</a:t>
                      </a:r>
                      <a:endParaRPr sz="1400"/>
                    </a:p>
                  </a:txBody>
                  <a:tcPr marL="91450" marR="91450" marT="45725" marB="45725" anchor="ctr"/>
                </a:tc>
                <a:tc>
                  <a:txBody>
                    <a:bodyPr/>
                    <a:lstStyle/>
                    <a:p>
                      <a:pPr marL="0" marR="0" lvl="0" indent="0" algn="l" rtl="0">
                        <a:spcBef>
                          <a:spcPts val="0"/>
                        </a:spcBef>
                        <a:spcAft>
                          <a:spcPts val="0"/>
                        </a:spcAft>
                        <a:buClr>
                          <a:schemeClr val="dk1"/>
                        </a:buClr>
                        <a:buSzPts val="1400"/>
                        <a:buFont typeface="Meiryo"/>
                        <a:buNone/>
                      </a:pPr>
                      <a:r>
                        <a:rPr lang="ja-JP" sz="1400" b="0" u="none" strike="noStrike"/>
                        <a:t>緊急性のある場合、または認識相違が懸念される場合</a:t>
                      </a:r>
                      <a:endParaRPr sz="1800"/>
                    </a:p>
                  </a:txBody>
                  <a:tcPr marL="91450" marR="91450" marT="45725" marB="45725" anchor="ctr"/>
                </a:tc>
                <a:extLst>
                  <a:ext uri="{0D108BD9-81ED-4DB2-BD59-A6C34878D82A}">
                    <a16:rowId xmlns:a16="http://schemas.microsoft.com/office/drawing/2014/main" val="10002"/>
                  </a:ext>
                </a:extLst>
              </a:tr>
              <a:tr h="834575">
                <a:tc>
                  <a:txBody>
                    <a:bodyPr/>
                    <a:lstStyle/>
                    <a:p>
                      <a:pPr marL="0" marR="0" lvl="0" indent="0" algn="l" rtl="0">
                        <a:spcBef>
                          <a:spcPts val="0"/>
                        </a:spcBef>
                        <a:spcAft>
                          <a:spcPts val="0"/>
                        </a:spcAft>
                        <a:buNone/>
                      </a:pPr>
                      <a:r>
                        <a:rPr lang="ja-JP" sz="1400"/>
                        <a:t>Slack</a:t>
                      </a:r>
                      <a:endParaRPr/>
                    </a:p>
                  </a:txBody>
                  <a:tcPr marL="91450" marR="91450" marT="45725" marB="45725" anchor="ctr"/>
                </a:tc>
                <a:tc>
                  <a:txBody>
                    <a:bodyPr/>
                    <a:lstStyle/>
                    <a:p>
                      <a:pPr marL="0" marR="0" lvl="0" indent="0" algn="l" rtl="0">
                        <a:spcBef>
                          <a:spcPts val="0"/>
                        </a:spcBef>
                        <a:spcAft>
                          <a:spcPts val="0"/>
                        </a:spcAft>
                        <a:buNone/>
                      </a:pPr>
                      <a:r>
                        <a:rPr lang="ja-JP" sz="1400"/>
                        <a:t>通常時のコミュニケーション</a:t>
                      </a:r>
                      <a:endParaRPr sz="1400"/>
                    </a:p>
                    <a:p>
                      <a:pPr marL="0" marR="0" lvl="0" indent="0" algn="l" rtl="0">
                        <a:spcBef>
                          <a:spcPts val="0"/>
                        </a:spcBef>
                        <a:spcAft>
                          <a:spcPts val="0"/>
                        </a:spcAft>
                        <a:buNone/>
                      </a:pPr>
                      <a:r>
                        <a:rPr lang="ja-JP" sz="1400"/>
                        <a:t>複数関係者への一斉通知</a:t>
                      </a:r>
                      <a:endParaRPr sz="1400"/>
                    </a:p>
                  </a:txBody>
                  <a:tcPr marL="91450" marR="91450" marT="45725" marB="45725" anchor="ctr"/>
                </a:tc>
                <a:extLst>
                  <a:ext uri="{0D108BD9-81ED-4DB2-BD59-A6C34878D82A}">
                    <a16:rowId xmlns:a16="http://schemas.microsoft.com/office/drawing/2014/main" val="10003"/>
                  </a:ext>
                </a:extLst>
              </a:tr>
              <a:tr h="834575">
                <a:tc>
                  <a:txBody>
                    <a:bodyPr/>
                    <a:lstStyle/>
                    <a:p>
                      <a:pPr marL="0" marR="0" lvl="0" indent="0" algn="l" rtl="0">
                        <a:spcBef>
                          <a:spcPts val="0"/>
                        </a:spcBef>
                        <a:spcAft>
                          <a:spcPts val="0"/>
                        </a:spcAft>
                        <a:buNone/>
                      </a:pPr>
                      <a:r>
                        <a:rPr lang="ja-JP" sz="1400"/>
                        <a:t>Teams</a:t>
                      </a:r>
                      <a:endParaRPr/>
                    </a:p>
                  </a:txBody>
                  <a:tcPr marL="91450" marR="91450" marT="45725" marB="45725" anchor="ctr"/>
                </a:tc>
                <a:tc>
                  <a:txBody>
                    <a:bodyPr/>
                    <a:lstStyle/>
                    <a:p>
                      <a:pPr marL="0" marR="0" lvl="0" indent="0" algn="l" rtl="0">
                        <a:spcBef>
                          <a:spcPts val="0"/>
                        </a:spcBef>
                        <a:spcAft>
                          <a:spcPts val="0"/>
                        </a:spcAft>
                        <a:buNone/>
                      </a:pPr>
                      <a:r>
                        <a:rPr lang="ja-JP" sz="1400"/>
                        <a:t>複数人で検討や協議を行う場合</a:t>
                      </a:r>
                      <a:endParaRPr sz="1400"/>
                    </a:p>
                  </a:txBody>
                  <a:tcPr marL="91450" marR="91450" marT="45725" marB="45725" anchor="ctr"/>
                </a:tc>
                <a:extLst>
                  <a:ext uri="{0D108BD9-81ED-4DB2-BD59-A6C34878D82A}">
                    <a16:rowId xmlns:a16="http://schemas.microsoft.com/office/drawing/2014/main" val="10004"/>
                  </a:ext>
                </a:extLst>
              </a:tr>
            </a:tbl>
          </a:graphicData>
        </a:graphic>
      </p:graphicFrame>
      <p:sp>
        <p:nvSpPr>
          <p:cNvPr id="353" name="Google Shape;353;p19"/>
          <p:cNvSpPr txBox="1"/>
          <p:nvPr/>
        </p:nvSpPr>
        <p:spPr>
          <a:xfrm>
            <a:off x="345223" y="889613"/>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r>
              <a:rPr lang="ja-JP" sz="1800" b="1">
                <a:solidFill>
                  <a:schemeClr val="dk1"/>
                </a:solidFill>
                <a:latin typeface="Meiryo"/>
                <a:ea typeface="Meiryo"/>
                <a:cs typeface="Meiryo"/>
                <a:sym typeface="Meiryo"/>
              </a:rPr>
              <a:t>10.1 用途別連絡手段</a:t>
            </a:r>
            <a:endParaRPr sz="1800" b="1">
              <a:solidFill>
                <a:schemeClr val="dk1"/>
              </a:solidFill>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txBox="1">
            <a:spLocks noGrp="1"/>
          </p:cNvSpPr>
          <p:nvPr>
            <p:ph type="title"/>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00"/>
              <a:buFont typeface="Meiryo"/>
              <a:buNone/>
            </a:pPr>
            <a:r>
              <a:rPr lang="ja-JP" sz="2800">
                <a:latin typeface="Meiryo"/>
                <a:ea typeface="Meiryo"/>
                <a:cs typeface="Meiryo"/>
                <a:sym typeface="Meiryo"/>
              </a:rPr>
              <a:t>更新履歴</a:t>
            </a:r>
            <a:endParaRPr/>
          </a:p>
        </p:txBody>
      </p:sp>
      <p:sp>
        <p:nvSpPr>
          <p:cNvPr id="74" name="Google Shape;74;p2"/>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75" name="Google Shape;75;p2"/>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a:t>
            </a:fld>
            <a:endParaRPr/>
          </a:p>
        </p:txBody>
      </p:sp>
      <p:sp>
        <p:nvSpPr>
          <p:cNvPr id="76" name="Google Shape;76;p2"/>
          <p:cNvSpPr txBox="1"/>
          <p:nvPr/>
        </p:nvSpPr>
        <p:spPr>
          <a:xfrm>
            <a:off x="345223" y="843079"/>
            <a:ext cx="11523846" cy="5585430"/>
          </a:xfrm>
          <a:prstGeom prst="rect">
            <a:avLst/>
          </a:prstGeom>
          <a:noFill/>
          <a:ln>
            <a:noFill/>
          </a:ln>
        </p:spPr>
        <p:txBody>
          <a:bodyPr spcFirstLastPara="1" wrap="square" lIns="91425" tIns="45700" rIns="91425" bIns="45700" anchor="t" anchorCtr="0">
            <a:noAutofit/>
          </a:bodyPr>
          <a:lstStyle/>
          <a:p>
            <a:pPr marL="252000" marR="0" lvl="0" indent="0" algn="l" rtl="0">
              <a:lnSpc>
                <a:spcPct val="155555"/>
              </a:lnSpc>
              <a:spcBef>
                <a:spcPts val="0"/>
              </a:spcBef>
              <a:spcAft>
                <a:spcPts val="0"/>
              </a:spcAft>
              <a:buClr>
                <a:schemeClr val="dk1"/>
              </a:buClr>
              <a:buSzPts val="1800"/>
              <a:buFont typeface="Arial"/>
              <a:buNone/>
            </a:pPr>
            <a:endParaRPr sz="1800" b="0" i="0" u="none" strike="noStrike" cap="none">
              <a:solidFill>
                <a:schemeClr val="dk1"/>
              </a:solidFill>
              <a:latin typeface="Meiryo"/>
              <a:ea typeface="Meiryo"/>
              <a:cs typeface="Meiryo"/>
              <a:sym typeface="Meiryo"/>
            </a:endParaRPr>
          </a:p>
          <a:p>
            <a:pPr marL="252000" marR="0" lvl="0" indent="0" algn="l" rtl="0">
              <a:lnSpc>
                <a:spcPct val="155555"/>
              </a:lnSpc>
              <a:spcBef>
                <a:spcPts val="0"/>
              </a:spcBef>
              <a:spcAft>
                <a:spcPts val="0"/>
              </a:spcAft>
              <a:buClr>
                <a:schemeClr val="dk1"/>
              </a:buClr>
              <a:buSzPts val="1800"/>
              <a:buFont typeface="Arial"/>
              <a:buNone/>
            </a:pPr>
            <a:endParaRPr sz="1800" b="0" i="0" u="none" strike="noStrike" cap="none">
              <a:solidFill>
                <a:schemeClr val="dk1"/>
              </a:solidFill>
              <a:latin typeface="Meiryo"/>
              <a:ea typeface="Meiryo"/>
              <a:cs typeface="Meiryo"/>
              <a:sym typeface="Meiryo"/>
            </a:endParaRPr>
          </a:p>
          <a:p>
            <a:pPr marL="360000" marR="0" lvl="0" indent="0" algn="l" rtl="0">
              <a:lnSpc>
                <a:spcPct val="100000"/>
              </a:lnSpc>
              <a:spcBef>
                <a:spcPts val="1000"/>
              </a:spcBef>
              <a:spcAft>
                <a:spcPts val="0"/>
              </a:spcAft>
              <a:buClr>
                <a:schemeClr val="dk1"/>
              </a:buClr>
              <a:buSzPts val="2000"/>
              <a:buFont typeface="Arial"/>
              <a:buNone/>
            </a:pPr>
            <a:endParaRPr sz="2000" b="0" i="0" u="none" strike="noStrike" cap="none">
              <a:solidFill>
                <a:schemeClr val="dk1"/>
              </a:solidFill>
              <a:latin typeface="Meiryo"/>
              <a:ea typeface="Meiryo"/>
              <a:cs typeface="Meiryo"/>
              <a:sym typeface="Meiryo"/>
            </a:endParaRPr>
          </a:p>
        </p:txBody>
      </p:sp>
      <p:graphicFrame>
        <p:nvGraphicFramePr>
          <p:cNvPr id="77" name="Google Shape;77;p2"/>
          <p:cNvGraphicFramePr/>
          <p:nvPr/>
        </p:nvGraphicFramePr>
        <p:xfrm>
          <a:off x="356225" y="1084036"/>
          <a:ext cx="3000000" cy="3000000"/>
        </p:xfrm>
        <a:graphic>
          <a:graphicData uri="http://schemas.openxmlformats.org/drawingml/2006/table">
            <a:tbl>
              <a:tblPr firstRow="1" bandRow="1">
                <a:noFill/>
                <a:tableStyleId>{8326F50A-D15E-44EE-B60B-A74AA5BC160B}</a:tableStyleId>
              </a:tblPr>
              <a:tblGrid>
                <a:gridCol w="1291425">
                  <a:extLst>
                    <a:ext uri="{9D8B030D-6E8A-4147-A177-3AD203B41FA5}">
                      <a16:colId xmlns:a16="http://schemas.microsoft.com/office/drawing/2014/main" val="20000"/>
                    </a:ext>
                  </a:extLst>
                </a:gridCol>
                <a:gridCol w="1291425">
                  <a:extLst>
                    <a:ext uri="{9D8B030D-6E8A-4147-A177-3AD203B41FA5}">
                      <a16:colId xmlns:a16="http://schemas.microsoft.com/office/drawing/2014/main" val="20001"/>
                    </a:ext>
                  </a:extLst>
                </a:gridCol>
                <a:gridCol w="1291425">
                  <a:extLst>
                    <a:ext uri="{9D8B030D-6E8A-4147-A177-3AD203B41FA5}">
                      <a16:colId xmlns:a16="http://schemas.microsoft.com/office/drawing/2014/main" val="20002"/>
                    </a:ext>
                  </a:extLst>
                </a:gridCol>
                <a:gridCol w="7616300">
                  <a:extLst>
                    <a:ext uri="{9D8B030D-6E8A-4147-A177-3AD203B41FA5}">
                      <a16:colId xmlns:a16="http://schemas.microsoft.com/office/drawing/2014/main" val="20003"/>
                    </a:ext>
                  </a:extLst>
                </a:gridCol>
              </a:tblGrid>
              <a:tr h="288400">
                <a:tc>
                  <a:txBody>
                    <a:bodyPr/>
                    <a:lstStyle/>
                    <a:p>
                      <a:pPr marL="0" marR="0" lvl="0" indent="0" algn="l" rtl="0">
                        <a:spcBef>
                          <a:spcPts val="0"/>
                        </a:spcBef>
                        <a:spcAft>
                          <a:spcPts val="0"/>
                        </a:spcAft>
                        <a:buNone/>
                      </a:pPr>
                      <a:r>
                        <a:rPr lang="ja-JP" sz="1400" u="none" strike="noStrike" cap="none"/>
                        <a:t>バージョン</a:t>
                      </a:r>
                      <a:endParaRPr/>
                    </a:p>
                  </a:txBody>
                  <a:tcPr marL="91450" marR="91450" marT="45725" marB="45725" anchor="ctr"/>
                </a:tc>
                <a:tc>
                  <a:txBody>
                    <a:bodyPr/>
                    <a:lstStyle/>
                    <a:p>
                      <a:pPr marL="0" marR="0" lvl="0" indent="0" algn="l" rtl="0">
                        <a:spcBef>
                          <a:spcPts val="0"/>
                        </a:spcBef>
                        <a:spcAft>
                          <a:spcPts val="0"/>
                        </a:spcAft>
                        <a:buNone/>
                      </a:pPr>
                      <a:r>
                        <a:rPr lang="ja-JP" sz="1400"/>
                        <a:t>更新者</a:t>
                      </a:r>
                      <a:endParaRPr/>
                    </a:p>
                  </a:txBody>
                  <a:tcPr marL="91450" marR="91450" marT="45725" marB="45725" anchor="ctr"/>
                </a:tc>
                <a:tc>
                  <a:txBody>
                    <a:bodyPr/>
                    <a:lstStyle/>
                    <a:p>
                      <a:pPr marL="0" marR="0" lvl="0" indent="0" algn="l" rtl="0">
                        <a:spcBef>
                          <a:spcPts val="0"/>
                        </a:spcBef>
                        <a:spcAft>
                          <a:spcPts val="0"/>
                        </a:spcAft>
                        <a:buNone/>
                      </a:pPr>
                      <a:r>
                        <a:rPr lang="ja-JP" sz="1400"/>
                        <a:t>更新日</a:t>
                      </a:r>
                      <a:endParaRPr/>
                    </a:p>
                  </a:txBody>
                  <a:tcPr marL="91450" marR="91450" marT="45725" marB="45725" anchor="ctr"/>
                </a:tc>
                <a:tc>
                  <a:txBody>
                    <a:bodyPr/>
                    <a:lstStyle/>
                    <a:p>
                      <a:pPr marL="0" marR="0" lvl="0" indent="0" algn="l" rtl="0">
                        <a:spcBef>
                          <a:spcPts val="0"/>
                        </a:spcBef>
                        <a:spcAft>
                          <a:spcPts val="0"/>
                        </a:spcAft>
                        <a:buNone/>
                      </a:pPr>
                      <a:r>
                        <a:rPr lang="ja-JP" sz="1400"/>
                        <a:t>更新内容</a:t>
                      </a:r>
                      <a:endParaRPr/>
                    </a:p>
                  </a:txBody>
                  <a:tcPr marL="91450" marR="91450" marT="45725" marB="45725" anchor="ctr"/>
                </a:tc>
                <a:extLst>
                  <a:ext uri="{0D108BD9-81ED-4DB2-BD59-A6C34878D82A}">
                    <a16:rowId xmlns:a16="http://schemas.microsoft.com/office/drawing/2014/main" val="10000"/>
                  </a:ext>
                </a:extLst>
              </a:tr>
              <a:tr h="288400">
                <a:tc>
                  <a:txBody>
                    <a:bodyPr/>
                    <a:lstStyle/>
                    <a:p>
                      <a:pPr marL="0" marR="0" lvl="0" indent="0" algn="l" rtl="0">
                        <a:spcBef>
                          <a:spcPts val="0"/>
                        </a:spcBef>
                        <a:spcAft>
                          <a:spcPts val="0"/>
                        </a:spcAft>
                        <a:buNone/>
                      </a:pPr>
                      <a:r>
                        <a:rPr lang="ja-JP" sz="1400"/>
                        <a:t>1.0</a:t>
                      </a:r>
                      <a:endParaRPr sz="1400"/>
                    </a:p>
                  </a:txBody>
                  <a:tcPr marL="91450" marR="91450" marT="45725" marB="45725" anchor="ctr"/>
                </a:tc>
                <a:tc>
                  <a:txBody>
                    <a:bodyPr/>
                    <a:lstStyle/>
                    <a:p>
                      <a:pPr marL="0" marR="0" lvl="0" indent="0" algn="l" rtl="0">
                        <a:spcBef>
                          <a:spcPts val="0"/>
                        </a:spcBef>
                        <a:spcAft>
                          <a:spcPts val="0"/>
                        </a:spcAft>
                        <a:buNone/>
                      </a:pPr>
                      <a:r>
                        <a:rPr lang="ja-JP" sz="1400"/>
                        <a:t>西尾</a:t>
                      </a:r>
                      <a:endParaRPr/>
                    </a:p>
                  </a:txBody>
                  <a:tcPr marL="91450" marR="91450" marT="45725" marB="45725" anchor="ctr"/>
                </a:tc>
                <a:tc>
                  <a:txBody>
                    <a:bodyPr/>
                    <a:lstStyle/>
                    <a:p>
                      <a:pPr marL="0" marR="0" lvl="0" indent="0" algn="l" rtl="0">
                        <a:spcBef>
                          <a:spcPts val="0"/>
                        </a:spcBef>
                        <a:spcAft>
                          <a:spcPts val="0"/>
                        </a:spcAft>
                        <a:buNone/>
                      </a:pPr>
                      <a:r>
                        <a:rPr lang="ja-JP" sz="1400"/>
                        <a:t>2020/12/18</a:t>
                      </a:r>
                      <a:endParaRPr sz="1400"/>
                    </a:p>
                  </a:txBody>
                  <a:tcPr marL="91450" marR="91450" marT="45725" marB="45725" anchor="ctr"/>
                </a:tc>
                <a:tc>
                  <a:txBody>
                    <a:bodyPr/>
                    <a:lstStyle/>
                    <a:p>
                      <a:pPr marL="0" marR="0" lvl="0" indent="0" algn="l" rtl="0">
                        <a:spcBef>
                          <a:spcPts val="0"/>
                        </a:spcBef>
                        <a:spcAft>
                          <a:spcPts val="0"/>
                        </a:spcAft>
                        <a:buNone/>
                      </a:pPr>
                      <a:r>
                        <a:rPr lang="ja-JP" sz="1400"/>
                        <a:t>初版</a:t>
                      </a:r>
                      <a:endParaRPr/>
                    </a:p>
                  </a:txBody>
                  <a:tcPr marL="91450" marR="91450" marT="45725" marB="45725" anchor="ctr"/>
                </a:tc>
                <a:extLst>
                  <a:ext uri="{0D108BD9-81ED-4DB2-BD59-A6C34878D82A}">
                    <a16:rowId xmlns:a16="http://schemas.microsoft.com/office/drawing/2014/main" val="10001"/>
                  </a:ext>
                </a:extLst>
              </a:tr>
              <a:tr h="288400">
                <a:tc>
                  <a:txBody>
                    <a:bodyPr/>
                    <a:lstStyle/>
                    <a:p>
                      <a:pPr marL="0" marR="0" lvl="0" indent="0" algn="l" rtl="0">
                        <a:spcBef>
                          <a:spcPts val="0"/>
                        </a:spcBef>
                        <a:spcAft>
                          <a:spcPts val="0"/>
                        </a:spcAft>
                        <a:buNone/>
                      </a:pPr>
                      <a:r>
                        <a:rPr lang="ja-JP" sz="1400"/>
                        <a:t>1.1</a:t>
                      </a:r>
                      <a:endParaRPr sz="1400"/>
                    </a:p>
                  </a:txBody>
                  <a:tcPr marL="91450" marR="91450" marT="45725" marB="45725" anchor="ctr"/>
                </a:tc>
                <a:tc>
                  <a:txBody>
                    <a:bodyPr/>
                    <a:lstStyle/>
                    <a:p>
                      <a:pPr marL="0" marR="0" lvl="0" indent="0" algn="l" rtl="0">
                        <a:spcBef>
                          <a:spcPts val="0"/>
                        </a:spcBef>
                        <a:spcAft>
                          <a:spcPts val="0"/>
                        </a:spcAft>
                        <a:buNone/>
                      </a:pPr>
                      <a:r>
                        <a:rPr lang="ja-JP" sz="1400"/>
                        <a:t>緒方</a:t>
                      </a:r>
                      <a:endParaRPr sz="1400"/>
                    </a:p>
                  </a:txBody>
                  <a:tcPr marL="91450" marR="91450" marT="45725" marB="45725" anchor="ctr"/>
                </a:tc>
                <a:tc>
                  <a:txBody>
                    <a:bodyPr/>
                    <a:lstStyle/>
                    <a:p>
                      <a:pPr marL="0" marR="0" lvl="0" indent="0" algn="l" rtl="0">
                        <a:spcBef>
                          <a:spcPts val="0"/>
                        </a:spcBef>
                        <a:spcAft>
                          <a:spcPts val="0"/>
                        </a:spcAft>
                        <a:buNone/>
                      </a:pPr>
                      <a:r>
                        <a:rPr lang="ja-JP" sz="1400"/>
                        <a:t>2021/1/8</a:t>
                      </a:r>
                      <a:endParaRPr sz="1400"/>
                    </a:p>
                  </a:txBody>
                  <a:tcPr marL="91450" marR="91450" marT="45725" marB="45725" anchor="ctr"/>
                </a:tc>
                <a:tc>
                  <a:txBody>
                    <a:bodyPr/>
                    <a:lstStyle/>
                    <a:p>
                      <a:pPr marL="0" marR="0" lvl="0" indent="0" algn="l" rtl="0">
                        <a:spcBef>
                          <a:spcPts val="0"/>
                        </a:spcBef>
                        <a:spcAft>
                          <a:spcPts val="0"/>
                        </a:spcAft>
                        <a:buNone/>
                      </a:pPr>
                      <a:r>
                        <a:rPr lang="ja-JP" sz="1400"/>
                        <a:t>指摘内容反映</a:t>
                      </a:r>
                      <a:endParaRPr sz="1400"/>
                    </a:p>
                  </a:txBody>
                  <a:tcPr marL="91450" marR="91450" marT="45725" marB="45725" anchor="ctr"/>
                </a:tc>
                <a:extLst>
                  <a:ext uri="{0D108BD9-81ED-4DB2-BD59-A6C34878D82A}">
                    <a16:rowId xmlns:a16="http://schemas.microsoft.com/office/drawing/2014/main" val="10002"/>
                  </a:ext>
                </a:extLst>
              </a:tr>
              <a:tr h="288400">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extLst>
                  <a:ext uri="{0D108BD9-81ED-4DB2-BD59-A6C34878D82A}">
                    <a16:rowId xmlns:a16="http://schemas.microsoft.com/office/drawing/2014/main" val="10003"/>
                  </a:ext>
                </a:extLst>
              </a:tr>
              <a:tr h="288400">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extLst>
                  <a:ext uri="{0D108BD9-81ED-4DB2-BD59-A6C34878D82A}">
                    <a16:rowId xmlns:a16="http://schemas.microsoft.com/office/drawing/2014/main" val="10004"/>
                  </a:ext>
                </a:extLst>
              </a:tr>
              <a:tr h="288400">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extLst>
                  <a:ext uri="{0D108BD9-81ED-4DB2-BD59-A6C34878D82A}">
                    <a16:rowId xmlns:a16="http://schemas.microsoft.com/office/drawing/2014/main" val="10005"/>
                  </a:ext>
                </a:extLst>
              </a:tr>
              <a:tr h="288400">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extLst>
                  <a:ext uri="{0D108BD9-81ED-4DB2-BD59-A6C34878D82A}">
                    <a16:rowId xmlns:a16="http://schemas.microsoft.com/office/drawing/2014/main" val="10006"/>
                  </a:ext>
                </a:extLst>
              </a:tr>
              <a:tr h="288400">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extLst>
                  <a:ext uri="{0D108BD9-81ED-4DB2-BD59-A6C34878D82A}">
                    <a16:rowId xmlns:a16="http://schemas.microsoft.com/office/drawing/2014/main" val="10007"/>
                  </a:ext>
                </a:extLst>
              </a:tr>
              <a:tr h="288400">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extLst>
                  <a:ext uri="{0D108BD9-81ED-4DB2-BD59-A6C34878D82A}">
                    <a16:rowId xmlns:a16="http://schemas.microsoft.com/office/drawing/2014/main" val="10008"/>
                  </a:ext>
                </a:extLst>
              </a:tr>
              <a:tr h="288400">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extLst>
                  <a:ext uri="{0D108BD9-81ED-4DB2-BD59-A6C34878D82A}">
                    <a16:rowId xmlns:a16="http://schemas.microsoft.com/office/drawing/2014/main" val="10009"/>
                  </a:ext>
                </a:extLst>
              </a:tr>
              <a:tr h="288400">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extLst>
                  <a:ext uri="{0D108BD9-81ED-4DB2-BD59-A6C34878D82A}">
                    <a16:rowId xmlns:a16="http://schemas.microsoft.com/office/drawing/2014/main" val="10010"/>
                  </a:ext>
                </a:extLst>
              </a:tr>
              <a:tr h="288400">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extLst>
                  <a:ext uri="{0D108BD9-81ED-4DB2-BD59-A6C34878D82A}">
                    <a16:rowId xmlns:a16="http://schemas.microsoft.com/office/drawing/2014/main" val="10011"/>
                  </a:ext>
                </a:extLst>
              </a:tr>
              <a:tr h="288400">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extLst>
                  <a:ext uri="{0D108BD9-81ED-4DB2-BD59-A6C34878D82A}">
                    <a16:rowId xmlns:a16="http://schemas.microsoft.com/office/drawing/2014/main" val="10012"/>
                  </a:ext>
                </a:extLst>
              </a:tr>
              <a:tr h="288400">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extLst>
                  <a:ext uri="{0D108BD9-81ED-4DB2-BD59-A6C34878D82A}">
                    <a16:rowId xmlns:a16="http://schemas.microsoft.com/office/drawing/2014/main" val="10013"/>
                  </a:ext>
                </a:extLst>
              </a:tr>
              <a:tr h="288400">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endParaRPr sz="1400"/>
                    </a:p>
                  </a:txBody>
                  <a:tcPr marL="91450" marR="91450" marT="45725" marB="45725" anchor="ctr"/>
                </a:tc>
                <a:extLst>
                  <a:ext uri="{0D108BD9-81ED-4DB2-BD59-A6C34878D82A}">
                    <a16:rowId xmlns:a16="http://schemas.microsoft.com/office/drawing/2014/main" val="1001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0"/>
          <p:cNvSpPr txBox="1">
            <a:spLocks noGrp="1"/>
          </p:cNvSpPr>
          <p:nvPr>
            <p:ph type="title"/>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00"/>
              <a:buFont typeface="Meiryo"/>
              <a:buNone/>
            </a:pPr>
            <a:r>
              <a:rPr lang="ja-JP" sz="2800"/>
              <a:t>10.</a:t>
            </a:r>
            <a:r>
              <a:rPr lang="ja-JP" sz="2800">
                <a:latin typeface="Meiryo"/>
                <a:ea typeface="Meiryo"/>
                <a:cs typeface="Meiryo"/>
                <a:sym typeface="Meiryo"/>
              </a:rPr>
              <a:t>コミュニケーション</a:t>
            </a:r>
            <a:endParaRPr sz="2800">
              <a:latin typeface="Meiryo"/>
              <a:ea typeface="Meiryo"/>
              <a:cs typeface="Meiryo"/>
              <a:sym typeface="Meiryo"/>
            </a:endParaRPr>
          </a:p>
        </p:txBody>
      </p:sp>
      <p:sp>
        <p:nvSpPr>
          <p:cNvPr id="360" name="Google Shape;360;p20"/>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361" name="Google Shape;361;p20"/>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19</a:t>
            </a:fld>
            <a:endParaRPr/>
          </a:p>
        </p:txBody>
      </p:sp>
      <p:graphicFrame>
        <p:nvGraphicFramePr>
          <p:cNvPr id="362" name="Google Shape;362;p20"/>
          <p:cNvGraphicFramePr/>
          <p:nvPr/>
        </p:nvGraphicFramePr>
        <p:xfrm>
          <a:off x="381637" y="1322992"/>
          <a:ext cx="11490575" cy="4510085"/>
        </p:xfrm>
        <a:graphic>
          <a:graphicData uri="http://schemas.openxmlformats.org/drawingml/2006/table">
            <a:tbl>
              <a:tblPr firstRow="1" bandRow="1">
                <a:noFill/>
                <a:tableStyleId>{8326F50A-D15E-44EE-B60B-A74AA5BC160B}</a:tableStyleId>
              </a:tblPr>
              <a:tblGrid>
                <a:gridCol w="1443550">
                  <a:extLst>
                    <a:ext uri="{9D8B030D-6E8A-4147-A177-3AD203B41FA5}">
                      <a16:colId xmlns:a16="http://schemas.microsoft.com/office/drawing/2014/main" val="20000"/>
                    </a:ext>
                  </a:extLst>
                </a:gridCol>
                <a:gridCol w="1821550">
                  <a:extLst>
                    <a:ext uri="{9D8B030D-6E8A-4147-A177-3AD203B41FA5}">
                      <a16:colId xmlns:a16="http://schemas.microsoft.com/office/drawing/2014/main" val="20001"/>
                    </a:ext>
                  </a:extLst>
                </a:gridCol>
                <a:gridCol w="3425375">
                  <a:extLst>
                    <a:ext uri="{9D8B030D-6E8A-4147-A177-3AD203B41FA5}">
                      <a16:colId xmlns:a16="http://schemas.microsoft.com/office/drawing/2014/main" val="20002"/>
                    </a:ext>
                  </a:extLst>
                </a:gridCol>
                <a:gridCol w="4800100">
                  <a:extLst>
                    <a:ext uri="{9D8B030D-6E8A-4147-A177-3AD203B41FA5}">
                      <a16:colId xmlns:a16="http://schemas.microsoft.com/office/drawing/2014/main" val="20003"/>
                    </a:ext>
                  </a:extLst>
                </a:gridCol>
              </a:tblGrid>
              <a:tr h="241150">
                <a:tc>
                  <a:txBody>
                    <a:bodyPr/>
                    <a:lstStyle/>
                    <a:p>
                      <a:pPr marL="0" marR="0" lvl="0" indent="0" algn="ctr" rtl="0">
                        <a:spcBef>
                          <a:spcPts val="0"/>
                        </a:spcBef>
                        <a:spcAft>
                          <a:spcPts val="0"/>
                        </a:spcAft>
                        <a:buNone/>
                      </a:pPr>
                      <a:r>
                        <a:rPr lang="ja-JP" sz="1400"/>
                        <a:t>会議名</a:t>
                      </a:r>
                      <a:endParaRPr/>
                    </a:p>
                  </a:txBody>
                  <a:tcPr marL="91450" marR="91450" marT="45725" marB="45725" anchor="ctr"/>
                </a:tc>
                <a:tc>
                  <a:txBody>
                    <a:bodyPr/>
                    <a:lstStyle/>
                    <a:p>
                      <a:pPr marL="0" marR="0" lvl="0" indent="0" algn="ctr" rtl="0">
                        <a:spcBef>
                          <a:spcPts val="0"/>
                        </a:spcBef>
                        <a:spcAft>
                          <a:spcPts val="0"/>
                        </a:spcAft>
                        <a:buNone/>
                      </a:pPr>
                      <a:r>
                        <a:rPr lang="ja-JP" sz="1400"/>
                        <a:t>開催頻度</a:t>
                      </a:r>
                      <a:endParaRPr/>
                    </a:p>
                  </a:txBody>
                  <a:tcPr marL="91450" marR="91450" marT="45725" marB="45725" anchor="ctr"/>
                </a:tc>
                <a:tc>
                  <a:txBody>
                    <a:bodyPr/>
                    <a:lstStyle/>
                    <a:p>
                      <a:pPr marL="0" marR="0" lvl="0" indent="0" algn="ctr" rtl="0">
                        <a:spcBef>
                          <a:spcPts val="0"/>
                        </a:spcBef>
                        <a:spcAft>
                          <a:spcPts val="0"/>
                        </a:spcAft>
                        <a:buNone/>
                      </a:pPr>
                      <a:r>
                        <a:rPr lang="ja-JP" sz="1400"/>
                        <a:t>出席者</a:t>
                      </a:r>
                      <a:endParaRPr sz="1400"/>
                    </a:p>
                  </a:txBody>
                  <a:tcPr marL="91450" marR="91450" marT="45725" marB="45725" anchor="ctr"/>
                </a:tc>
                <a:tc>
                  <a:txBody>
                    <a:bodyPr/>
                    <a:lstStyle/>
                    <a:p>
                      <a:pPr marL="0" marR="0" lvl="0" indent="0" algn="ctr" rtl="0">
                        <a:spcBef>
                          <a:spcPts val="0"/>
                        </a:spcBef>
                        <a:spcAft>
                          <a:spcPts val="0"/>
                        </a:spcAft>
                        <a:buNone/>
                      </a:pPr>
                      <a:r>
                        <a:rPr lang="ja-JP" sz="1400"/>
                        <a:t>主な議題</a:t>
                      </a:r>
                      <a:endParaRPr/>
                    </a:p>
                  </a:txBody>
                  <a:tcPr marL="91450" marR="91450" marT="45725" marB="45725" anchor="ctr"/>
                </a:tc>
                <a:extLst>
                  <a:ext uri="{0D108BD9-81ED-4DB2-BD59-A6C34878D82A}">
                    <a16:rowId xmlns:a16="http://schemas.microsoft.com/office/drawing/2014/main" val="10000"/>
                  </a:ext>
                </a:extLst>
              </a:tr>
              <a:tr h="2702475">
                <a:tc>
                  <a:txBody>
                    <a:bodyPr/>
                    <a:lstStyle/>
                    <a:p>
                      <a:pPr marL="0" marR="0" lvl="0" indent="0" algn="l" rtl="0">
                        <a:spcBef>
                          <a:spcPts val="0"/>
                        </a:spcBef>
                        <a:spcAft>
                          <a:spcPts val="0"/>
                        </a:spcAft>
                        <a:buNone/>
                      </a:pPr>
                      <a:r>
                        <a:rPr lang="ja-JP" sz="1400"/>
                        <a:t>週次進捗会議</a:t>
                      </a:r>
                      <a:endParaRPr sz="1800"/>
                    </a:p>
                  </a:txBody>
                  <a:tcPr marL="91450" marR="91450" marT="45725" marB="45725" anchor="ctr"/>
                </a:tc>
                <a:tc>
                  <a:txBody>
                    <a:bodyPr/>
                    <a:lstStyle/>
                    <a:p>
                      <a:pPr marL="0" marR="0" lvl="0" indent="0" algn="ctr" rtl="0">
                        <a:spcBef>
                          <a:spcPts val="0"/>
                        </a:spcBef>
                        <a:spcAft>
                          <a:spcPts val="0"/>
                        </a:spcAft>
                        <a:buNone/>
                      </a:pPr>
                      <a:r>
                        <a:rPr lang="ja-JP" sz="1400"/>
                        <a:t>週次</a:t>
                      </a:r>
                      <a:endParaRPr sz="1400"/>
                    </a:p>
                    <a:p>
                      <a:pPr marL="0" marR="0" lvl="0" indent="0" algn="ctr" rtl="0">
                        <a:lnSpc>
                          <a:spcPct val="100000"/>
                        </a:lnSpc>
                        <a:spcBef>
                          <a:spcPts val="0"/>
                        </a:spcBef>
                        <a:spcAft>
                          <a:spcPts val="0"/>
                        </a:spcAft>
                        <a:buClr>
                          <a:schemeClr val="dk1"/>
                        </a:buClr>
                        <a:buSzPts val="1400"/>
                        <a:buFont typeface="Meiryo"/>
                        <a:buNone/>
                      </a:pPr>
                      <a:r>
                        <a:rPr lang="ja-JP" sz="1400"/>
                        <a:t>毎水曜日 9</a:t>
                      </a:r>
                      <a:r>
                        <a:rPr lang="ja-JP" sz="1400">
                          <a:latin typeface="Meiryo"/>
                          <a:ea typeface="Meiryo"/>
                          <a:cs typeface="Meiryo"/>
                          <a:sym typeface="Meiryo"/>
                        </a:rPr>
                        <a:t>時〜</a:t>
                      </a:r>
                      <a:r>
                        <a:rPr lang="ja-JP" sz="1400"/>
                        <a:t>10</a:t>
                      </a:r>
                      <a:r>
                        <a:rPr lang="ja-JP" sz="1400">
                          <a:latin typeface="Meiryo"/>
                          <a:ea typeface="Meiryo"/>
                          <a:cs typeface="Meiryo"/>
                          <a:sym typeface="Meiryo"/>
                        </a:rPr>
                        <a:t>時</a:t>
                      </a:r>
                      <a:endParaRPr/>
                    </a:p>
                    <a:p>
                      <a:pPr marL="0" marR="0" lvl="0" indent="0" algn="ctr" rtl="0">
                        <a:spcBef>
                          <a:spcPts val="0"/>
                        </a:spcBef>
                        <a:spcAft>
                          <a:spcPts val="0"/>
                        </a:spcAft>
                        <a:buNone/>
                      </a:pPr>
                      <a:endParaRPr sz="1400"/>
                    </a:p>
                  </a:txBody>
                  <a:tcPr marL="91450" marR="91450" marT="45725" marB="45725" anchor="ctr"/>
                </a:tc>
                <a:tc>
                  <a:txBody>
                    <a:bodyPr/>
                    <a:lstStyle/>
                    <a:p>
                      <a:pPr marL="0" marR="0" lvl="0" indent="0" algn="l" rtl="0">
                        <a:spcBef>
                          <a:spcPts val="0"/>
                        </a:spcBef>
                        <a:spcAft>
                          <a:spcPts val="0"/>
                        </a:spcAft>
                        <a:buNone/>
                      </a:pPr>
                      <a:r>
                        <a:rPr lang="ja-JP" sz="1400"/>
                        <a:t>事務局、サスケ、SHIFT、NIT</a:t>
                      </a:r>
                      <a:endParaRPr/>
                    </a:p>
                  </a:txBody>
                  <a:tcPr marL="91450" marR="91450" marT="45725" marB="45725" anchor="ctr"/>
                </a:tc>
                <a:tc>
                  <a:txBody>
                    <a:bodyPr/>
                    <a:lstStyle/>
                    <a:p>
                      <a:pPr marL="0" marR="0" lvl="0" indent="0" algn="l" rtl="0">
                        <a:spcBef>
                          <a:spcPts val="0"/>
                        </a:spcBef>
                        <a:spcAft>
                          <a:spcPts val="0"/>
                        </a:spcAft>
                        <a:buClr>
                          <a:schemeClr val="dk1"/>
                        </a:buClr>
                        <a:buSzPts val="1400"/>
                        <a:buFont typeface="Meiryo"/>
                        <a:buNone/>
                      </a:pPr>
                      <a:r>
                        <a:rPr lang="ja-JP" sz="1400">
                          <a:latin typeface="Meiryo"/>
                          <a:ea typeface="Meiryo"/>
                          <a:cs typeface="Meiryo"/>
                          <a:sym typeface="Meiryo"/>
                        </a:rPr>
                        <a:t>・テスト状況報告</a:t>
                      </a:r>
                      <a:endParaRPr sz="1400"/>
                    </a:p>
                    <a:p>
                      <a:pPr marL="0" marR="0" lvl="0" indent="0" algn="l" rtl="0">
                        <a:spcBef>
                          <a:spcPts val="0"/>
                        </a:spcBef>
                        <a:spcAft>
                          <a:spcPts val="0"/>
                        </a:spcAft>
                        <a:buClr>
                          <a:schemeClr val="dk1"/>
                        </a:buClr>
                        <a:buSzPts val="1400"/>
                        <a:buFont typeface="Meiryo"/>
                        <a:buNone/>
                      </a:pPr>
                      <a:r>
                        <a:rPr lang="ja-JP" sz="1400">
                          <a:latin typeface="Meiryo"/>
                          <a:ea typeface="Meiryo"/>
                          <a:cs typeface="Meiryo"/>
                          <a:sym typeface="Meiryo"/>
                        </a:rPr>
                        <a:t>　</a:t>
                      </a:r>
                      <a:r>
                        <a:rPr lang="ja-JP" sz="1400"/>
                        <a:t>・WBS、テスト消化件数／バグ検出数／バグ修正数</a:t>
                      </a:r>
                      <a:endParaRPr sz="1400"/>
                    </a:p>
                    <a:p>
                      <a:pPr marL="0" marR="0" lvl="0" indent="0" algn="l" rtl="0">
                        <a:spcBef>
                          <a:spcPts val="0"/>
                        </a:spcBef>
                        <a:spcAft>
                          <a:spcPts val="0"/>
                        </a:spcAft>
                        <a:buClr>
                          <a:schemeClr val="dk1"/>
                        </a:buClr>
                        <a:buSzPts val="1400"/>
                        <a:buFont typeface="Meiryo"/>
                        <a:buNone/>
                      </a:pPr>
                      <a:r>
                        <a:rPr lang="ja-JP" sz="1400">
                          <a:latin typeface="Meiryo"/>
                          <a:ea typeface="Meiryo"/>
                          <a:cs typeface="Meiryo"/>
                          <a:sym typeface="Meiryo"/>
                        </a:rPr>
                        <a:t>　</a:t>
                      </a:r>
                      <a:r>
                        <a:rPr lang="ja-JP" sz="1400"/>
                        <a:t>・品質指標値(IPA準拠)</a:t>
                      </a:r>
                      <a:r>
                        <a:rPr lang="ja-JP" sz="1400">
                          <a:latin typeface="Meiryo"/>
                          <a:ea typeface="Meiryo"/>
                          <a:cs typeface="Meiryo"/>
                          <a:sym typeface="Meiryo"/>
                        </a:rPr>
                        <a:t>、テスト密度／バグ密度</a:t>
                      </a:r>
                      <a:endParaRPr sz="1400"/>
                    </a:p>
                    <a:p>
                      <a:pPr marL="0" marR="0" lvl="0" indent="0" algn="l" rtl="0">
                        <a:spcBef>
                          <a:spcPts val="0"/>
                        </a:spcBef>
                        <a:spcAft>
                          <a:spcPts val="0"/>
                        </a:spcAft>
                        <a:buClr>
                          <a:schemeClr val="dk1"/>
                        </a:buClr>
                        <a:buSzPts val="1400"/>
                        <a:buFont typeface="Meiryo"/>
                        <a:buNone/>
                      </a:pPr>
                      <a:r>
                        <a:rPr lang="ja-JP" sz="1400"/>
                        <a:t>　　(テストケース密度：57.45/KSLOC、</a:t>
                      </a:r>
                      <a:endParaRPr sz="1400"/>
                    </a:p>
                    <a:p>
                      <a:pPr marL="0" marR="0" lvl="0" indent="0" algn="l" rtl="0">
                        <a:spcBef>
                          <a:spcPts val="0"/>
                        </a:spcBef>
                        <a:spcAft>
                          <a:spcPts val="0"/>
                        </a:spcAft>
                        <a:buClr>
                          <a:schemeClr val="dk1"/>
                        </a:buClr>
                        <a:buSzPts val="1400"/>
                        <a:buFont typeface="Meiryo"/>
                        <a:buNone/>
                      </a:pPr>
                      <a:r>
                        <a:rPr lang="ja-JP" sz="1400"/>
                        <a:t>　　 障害発生密度：2.142/KSLOC　を使用する)</a:t>
                      </a:r>
                      <a:endParaRPr sz="1400"/>
                    </a:p>
                    <a:p>
                      <a:pPr marL="0" marR="0" lvl="0" indent="0" algn="l" rtl="0">
                        <a:spcBef>
                          <a:spcPts val="0"/>
                        </a:spcBef>
                        <a:spcAft>
                          <a:spcPts val="0"/>
                        </a:spcAft>
                        <a:buClr>
                          <a:schemeClr val="dk1"/>
                        </a:buClr>
                        <a:buSzPts val="1400"/>
                        <a:buFont typeface="Meiryo"/>
                        <a:buNone/>
                      </a:pPr>
                      <a:r>
                        <a:rPr lang="ja-JP" sz="1400">
                          <a:latin typeface="Meiryo"/>
                          <a:ea typeface="Meiryo"/>
                          <a:cs typeface="Meiryo"/>
                          <a:sym typeface="Meiryo"/>
                        </a:rPr>
                        <a:t>　・バグと対策、課題共有</a:t>
                      </a:r>
                      <a:endParaRPr sz="1400"/>
                    </a:p>
                    <a:p>
                      <a:pPr marL="0" marR="0" lvl="0" indent="0" algn="l" rtl="0">
                        <a:spcBef>
                          <a:spcPts val="0"/>
                        </a:spcBef>
                        <a:spcAft>
                          <a:spcPts val="0"/>
                        </a:spcAft>
                        <a:buClr>
                          <a:schemeClr val="dk1"/>
                        </a:buClr>
                        <a:buSzPts val="1400"/>
                        <a:buFont typeface="Meiryo"/>
                        <a:buNone/>
                      </a:pPr>
                      <a:r>
                        <a:rPr lang="ja-JP" sz="1400">
                          <a:latin typeface="Meiryo"/>
                          <a:ea typeface="Meiryo"/>
                          <a:cs typeface="Meiryo"/>
                          <a:sym typeface="Meiryo"/>
                        </a:rPr>
                        <a:t>　</a:t>
                      </a:r>
                      <a:r>
                        <a:rPr lang="ja-JP" sz="1400">
                          <a:latin typeface="Helvetica Neue"/>
                          <a:ea typeface="Helvetica Neue"/>
                          <a:cs typeface="Helvetica Neue"/>
                          <a:sym typeface="Helvetica Neue"/>
                        </a:rPr>
                        <a:t>※</a:t>
                      </a:r>
                      <a:r>
                        <a:rPr lang="ja-JP" sz="1400">
                          <a:latin typeface="Meiryo"/>
                          <a:ea typeface="Meiryo"/>
                          <a:cs typeface="Meiryo"/>
                          <a:sym typeface="Meiryo"/>
                        </a:rPr>
                        <a:t>テスト状況報告書のサンプルは</a:t>
                      </a:r>
                      <a:endParaRPr sz="1400"/>
                    </a:p>
                    <a:p>
                      <a:pPr marL="0" marR="0" lvl="0" indent="0" algn="l" rtl="0">
                        <a:spcBef>
                          <a:spcPts val="0"/>
                        </a:spcBef>
                        <a:spcAft>
                          <a:spcPts val="0"/>
                        </a:spcAft>
                        <a:buClr>
                          <a:schemeClr val="dk1"/>
                        </a:buClr>
                        <a:buSzPts val="1400"/>
                        <a:buFont typeface="Meiryo"/>
                        <a:buNone/>
                      </a:pPr>
                      <a:r>
                        <a:rPr lang="ja-JP" sz="1400">
                          <a:latin typeface="Meiryo"/>
                          <a:ea typeface="Meiryo"/>
                          <a:cs typeface="Meiryo"/>
                          <a:sym typeface="Meiryo"/>
                        </a:rPr>
                        <a:t>　　別紙「週次報告</a:t>
                      </a:r>
                      <a:r>
                        <a:rPr lang="ja-JP" sz="1400"/>
                        <a:t>(</a:t>
                      </a:r>
                      <a:r>
                        <a:rPr lang="ja-JP" sz="1400">
                          <a:latin typeface="Meiryo"/>
                          <a:ea typeface="Meiryo"/>
                          <a:cs typeface="Meiryo"/>
                          <a:sym typeface="Meiryo"/>
                        </a:rPr>
                        <a:t>サンプル</a:t>
                      </a:r>
                      <a:r>
                        <a:rPr lang="ja-JP" sz="1400"/>
                        <a:t>).xlsx｣</a:t>
                      </a:r>
                      <a:r>
                        <a:rPr lang="ja-JP" sz="1400">
                          <a:latin typeface="Meiryo"/>
                          <a:ea typeface="Meiryo"/>
                          <a:cs typeface="Meiryo"/>
                          <a:sym typeface="Meiryo"/>
                        </a:rPr>
                        <a:t>参照</a:t>
                      </a:r>
                      <a:endParaRPr sz="1400"/>
                    </a:p>
                  </a:txBody>
                  <a:tcPr marL="91450" marR="91450" marT="45725" marB="45725" anchor="ctr"/>
                </a:tc>
                <a:extLst>
                  <a:ext uri="{0D108BD9-81ED-4DB2-BD59-A6C34878D82A}">
                    <a16:rowId xmlns:a16="http://schemas.microsoft.com/office/drawing/2014/main" val="10001"/>
                  </a:ext>
                </a:extLst>
              </a:tr>
              <a:tr h="1502800">
                <a:tc>
                  <a:txBody>
                    <a:bodyPr/>
                    <a:lstStyle/>
                    <a:p>
                      <a:pPr marL="0" marR="0" lvl="0" indent="0" algn="l" rtl="0">
                        <a:spcBef>
                          <a:spcPts val="0"/>
                        </a:spcBef>
                        <a:spcAft>
                          <a:spcPts val="0"/>
                        </a:spcAft>
                        <a:buClr>
                          <a:schemeClr val="dk1"/>
                        </a:buClr>
                        <a:buSzPts val="1400"/>
                        <a:buFont typeface="Meiryo"/>
                        <a:buNone/>
                      </a:pPr>
                      <a:r>
                        <a:rPr lang="ja-JP" sz="1400"/>
                        <a:t>各種レビュー会</a:t>
                      </a:r>
                      <a:endParaRPr/>
                    </a:p>
                  </a:txBody>
                  <a:tcPr marL="91450" marR="91450" marT="45725" marB="45725" anchor="ctr"/>
                </a:tc>
                <a:tc>
                  <a:txBody>
                    <a:bodyPr/>
                    <a:lstStyle/>
                    <a:p>
                      <a:pPr marL="0" marR="0" lvl="0" indent="0" algn="ctr" rtl="0">
                        <a:spcBef>
                          <a:spcPts val="0"/>
                        </a:spcBef>
                        <a:spcAft>
                          <a:spcPts val="0"/>
                        </a:spcAft>
                        <a:buNone/>
                      </a:pPr>
                      <a:r>
                        <a:rPr lang="ja-JP" sz="1400"/>
                        <a:t>随時</a:t>
                      </a:r>
                      <a:endParaRPr sz="1400"/>
                    </a:p>
                  </a:txBody>
                  <a:tcPr marL="91450" marR="91450" marT="45725" marB="45725" anchor="ctr"/>
                </a:tc>
                <a:tc>
                  <a:txBody>
                    <a:bodyPr/>
                    <a:lstStyle/>
                    <a:p>
                      <a:pPr marL="0" marR="0" lvl="0" indent="0" algn="l" rtl="0">
                        <a:spcBef>
                          <a:spcPts val="0"/>
                        </a:spcBef>
                        <a:spcAft>
                          <a:spcPts val="0"/>
                        </a:spcAft>
                        <a:buNone/>
                      </a:pPr>
                      <a:r>
                        <a:rPr lang="ja-JP" sz="1400"/>
                        <a:t>はなさく生命、事務局、サスケ、SHIFT</a:t>
                      </a:r>
                      <a:endParaRPr/>
                    </a:p>
                  </a:txBody>
                  <a:tcPr marL="91450" marR="91450" marT="45725" marB="45725" anchor="ctr"/>
                </a:tc>
                <a:tc>
                  <a:txBody>
                    <a:bodyPr/>
                    <a:lstStyle/>
                    <a:p>
                      <a:pPr marL="0" marR="0" lvl="0" indent="0" algn="l" rtl="0">
                        <a:spcBef>
                          <a:spcPts val="0"/>
                        </a:spcBef>
                        <a:spcAft>
                          <a:spcPts val="0"/>
                        </a:spcAft>
                        <a:buNone/>
                      </a:pPr>
                      <a:r>
                        <a:rPr lang="ja-JP" sz="1400">
                          <a:latin typeface="Meiryo"/>
                          <a:ea typeface="Meiryo"/>
                          <a:cs typeface="Meiryo"/>
                          <a:sym typeface="Meiryo"/>
                        </a:rPr>
                        <a:t>必要に応じ、各種レビュー会等を開催</a:t>
                      </a:r>
                      <a:endParaRPr sz="1400"/>
                    </a:p>
                  </a:txBody>
                  <a:tcPr marL="91450" marR="91450" marT="45725" marB="45725" anchor="ctr"/>
                </a:tc>
                <a:extLst>
                  <a:ext uri="{0D108BD9-81ED-4DB2-BD59-A6C34878D82A}">
                    <a16:rowId xmlns:a16="http://schemas.microsoft.com/office/drawing/2014/main" val="10002"/>
                  </a:ext>
                </a:extLst>
              </a:tr>
            </a:tbl>
          </a:graphicData>
        </a:graphic>
      </p:graphicFrame>
      <p:sp>
        <p:nvSpPr>
          <p:cNvPr id="363" name="Google Shape;363;p20"/>
          <p:cNvSpPr txBox="1"/>
          <p:nvPr/>
        </p:nvSpPr>
        <p:spPr>
          <a:xfrm>
            <a:off x="345223" y="889613"/>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r>
              <a:rPr lang="ja-JP" sz="1800" b="1">
                <a:solidFill>
                  <a:schemeClr val="dk1"/>
                </a:solidFill>
                <a:latin typeface="Meiryo"/>
                <a:ea typeface="Meiryo"/>
                <a:cs typeface="Meiryo"/>
                <a:sym typeface="Meiryo"/>
              </a:rPr>
              <a:t>10.2 会議体</a:t>
            </a:r>
            <a:endParaRPr sz="1800" b="1">
              <a:solidFill>
                <a:schemeClr val="dk1"/>
              </a:solidFill>
              <a:latin typeface="Meiryo"/>
              <a:ea typeface="Meiryo"/>
              <a:cs typeface="Meiryo"/>
              <a:sym typeface="Meiryo"/>
            </a:endParaRPr>
          </a:p>
        </p:txBody>
      </p:sp>
      <p:sp>
        <p:nvSpPr>
          <p:cNvPr id="364" name="Google Shape;364;p20"/>
          <p:cNvSpPr/>
          <p:nvPr/>
        </p:nvSpPr>
        <p:spPr>
          <a:xfrm>
            <a:off x="7039035" y="579859"/>
            <a:ext cx="4605528" cy="637971"/>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7" y="19169"/>
                </a:moveTo>
                <a:lnTo>
                  <a:pt x="-7849" y="69251"/>
                </a:lnTo>
                <a:lnTo>
                  <a:pt x="18990" y="547271"/>
                </a:lnTo>
              </a:path>
            </a:pathLst>
          </a:custGeom>
          <a:solidFill>
            <a:srgbClr val="FEE0E0"/>
          </a:solidFill>
          <a:ln w="12700" cap="flat" cmpd="sng">
            <a:solidFill>
              <a:srgbClr val="BA4A4A"/>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ja-JP" sz="1100">
                <a:solidFill>
                  <a:srgbClr val="FF0000"/>
                </a:solidFill>
                <a:latin typeface="Meiryo"/>
                <a:ea typeface="Meiryo"/>
                <a:cs typeface="Meiryo"/>
                <a:sym typeface="Meiryo"/>
              </a:rPr>
              <a:t>・基準値がItaと同一ですが、正しいでしょうか。</a:t>
            </a:r>
            <a:endParaRPr sz="1100">
              <a:solidFill>
                <a:srgbClr val="FF0000"/>
              </a:solidFill>
              <a:latin typeface="Meiryo"/>
              <a:ea typeface="Meiryo"/>
              <a:cs typeface="Meiryo"/>
              <a:sym typeface="Meiryo"/>
            </a:endParaRPr>
          </a:p>
          <a:p>
            <a:pPr marL="0" marR="0" lvl="0" indent="0" algn="l" rtl="0">
              <a:spcBef>
                <a:spcPts val="0"/>
              </a:spcBef>
              <a:spcAft>
                <a:spcPts val="0"/>
              </a:spcAft>
              <a:buNone/>
            </a:pPr>
            <a:r>
              <a:rPr lang="ja-JP" sz="1100">
                <a:solidFill>
                  <a:srgbClr val="FF0000"/>
                </a:solidFill>
                <a:latin typeface="Meiryo"/>
                <a:ea typeface="Meiryo"/>
                <a:cs typeface="Meiryo"/>
                <a:sym typeface="Meiryo"/>
              </a:rPr>
              <a:t>・評価はIta、Itb総合して実施されますでしょうか。</a:t>
            </a:r>
            <a:endParaRPr sz="1100">
              <a:solidFill>
                <a:srgbClr val="FF0000"/>
              </a:solidFill>
              <a:latin typeface="Meiryo"/>
              <a:ea typeface="Meiryo"/>
              <a:cs typeface="Meiryo"/>
              <a:sym typeface="Meiry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1"/>
          <p:cNvSpPr txBox="1">
            <a:spLocks noGrp="1"/>
          </p:cNvSpPr>
          <p:nvPr>
            <p:ph type="title"/>
          </p:nvPr>
        </p:nvSpPr>
        <p:spPr>
          <a:xfrm>
            <a:off x="356225" y="182220"/>
            <a:ext cx="11520388"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00"/>
              <a:buFont typeface="Meiryo"/>
              <a:buNone/>
            </a:pPr>
            <a:r>
              <a:rPr lang="ja-JP" sz="2800">
                <a:latin typeface="Meiryo"/>
                <a:ea typeface="Meiryo"/>
                <a:cs typeface="Meiryo"/>
                <a:sym typeface="Meiryo"/>
              </a:rPr>
              <a:t>11.成果物</a:t>
            </a:r>
            <a:endParaRPr/>
          </a:p>
        </p:txBody>
      </p:sp>
      <p:sp>
        <p:nvSpPr>
          <p:cNvPr id="370" name="Google Shape;370;p21"/>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371" name="Google Shape;371;p21"/>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20</a:t>
            </a:fld>
            <a:endParaRPr/>
          </a:p>
        </p:txBody>
      </p:sp>
      <p:graphicFrame>
        <p:nvGraphicFramePr>
          <p:cNvPr id="372" name="Google Shape;372;p21"/>
          <p:cNvGraphicFramePr/>
          <p:nvPr/>
        </p:nvGraphicFramePr>
        <p:xfrm>
          <a:off x="356224" y="1305379"/>
          <a:ext cx="11520400" cy="3993615"/>
        </p:xfrm>
        <a:graphic>
          <a:graphicData uri="http://schemas.openxmlformats.org/drawingml/2006/table">
            <a:tbl>
              <a:tblPr firstRow="1" bandRow="1">
                <a:noFill/>
                <a:tableStyleId>{8326F50A-D15E-44EE-B60B-A74AA5BC160B}</a:tableStyleId>
              </a:tblPr>
              <a:tblGrid>
                <a:gridCol w="3556800">
                  <a:extLst>
                    <a:ext uri="{9D8B030D-6E8A-4147-A177-3AD203B41FA5}">
                      <a16:colId xmlns:a16="http://schemas.microsoft.com/office/drawing/2014/main" val="20000"/>
                    </a:ext>
                  </a:extLst>
                </a:gridCol>
                <a:gridCol w="7963600">
                  <a:extLst>
                    <a:ext uri="{9D8B030D-6E8A-4147-A177-3AD203B41FA5}">
                      <a16:colId xmlns:a16="http://schemas.microsoft.com/office/drawing/2014/main" val="20001"/>
                    </a:ext>
                  </a:extLst>
                </a:gridCol>
              </a:tblGrid>
              <a:tr h="334025">
                <a:tc>
                  <a:txBody>
                    <a:bodyPr/>
                    <a:lstStyle/>
                    <a:p>
                      <a:pPr marL="0" marR="0" lvl="0" indent="0" algn="ctr" rtl="0">
                        <a:spcBef>
                          <a:spcPts val="0"/>
                        </a:spcBef>
                        <a:spcAft>
                          <a:spcPts val="0"/>
                        </a:spcAft>
                        <a:buNone/>
                      </a:pPr>
                      <a:r>
                        <a:rPr lang="ja-JP" sz="1600"/>
                        <a:t>成果物名</a:t>
                      </a:r>
                      <a:endParaRPr sz="1600">
                        <a:latin typeface="Meiryo"/>
                        <a:ea typeface="Meiryo"/>
                        <a:cs typeface="Meiryo"/>
                        <a:sym typeface="Meiryo"/>
                      </a:endParaRPr>
                    </a:p>
                  </a:txBody>
                  <a:tcPr marL="91450" marR="91450" marT="45725" marB="45725" anchor="ctr"/>
                </a:tc>
                <a:tc>
                  <a:txBody>
                    <a:bodyPr/>
                    <a:lstStyle/>
                    <a:p>
                      <a:pPr marL="0" marR="0" lvl="0" indent="0" algn="ctr" rtl="0">
                        <a:spcBef>
                          <a:spcPts val="0"/>
                        </a:spcBef>
                        <a:spcAft>
                          <a:spcPts val="0"/>
                        </a:spcAft>
                        <a:buNone/>
                      </a:pPr>
                      <a:r>
                        <a:rPr lang="ja-JP" sz="1600"/>
                        <a:t>記載概要</a:t>
                      </a:r>
                      <a:endParaRPr sz="1600">
                        <a:latin typeface="Meiryo"/>
                        <a:ea typeface="Meiryo"/>
                        <a:cs typeface="Meiryo"/>
                        <a:sym typeface="Meiryo"/>
                      </a:endParaRPr>
                    </a:p>
                  </a:txBody>
                  <a:tcPr marL="91450" marR="91450" marT="45725" marB="45725" anchor="ctr"/>
                </a:tc>
                <a:extLst>
                  <a:ext uri="{0D108BD9-81ED-4DB2-BD59-A6C34878D82A}">
                    <a16:rowId xmlns:a16="http://schemas.microsoft.com/office/drawing/2014/main" val="10000"/>
                  </a:ext>
                </a:extLst>
              </a:tr>
              <a:tr h="1097500">
                <a:tc>
                  <a:txBody>
                    <a:bodyPr/>
                    <a:lstStyle/>
                    <a:p>
                      <a:pPr marL="0" marR="0" lvl="0" indent="0" algn="l" rtl="0">
                        <a:spcBef>
                          <a:spcPts val="0"/>
                        </a:spcBef>
                        <a:spcAft>
                          <a:spcPts val="0"/>
                        </a:spcAft>
                        <a:buNone/>
                      </a:pPr>
                      <a:r>
                        <a:rPr lang="ja-JP" sz="1400"/>
                        <a:t>IT計画書(IT-b外部結合テスト編)</a:t>
                      </a:r>
                      <a:endParaRPr sz="1400">
                        <a:latin typeface="Meiryo"/>
                        <a:ea typeface="Meiryo"/>
                        <a:cs typeface="Meiryo"/>
                        <a:sym typeface="Meiryo"/>
                      </a:endParaRPr>
                    </a:p>
                  </a:txBody>
                  <a:tcPr marL="91450" marR="91450" marT="45725" marB="45725" anchor="ctr"/>
                </a:tc>
                <a:tc>
                  <a:txBody>
                    <a:bodyPr/>
                    <a:lstStyle/>
                    <a:p>
                      <a:pPr marL="0" marR="0" lvl="0" indent="0" algn="l" rtl="0">
                        <a:spcBef>
                          <a:spcPts val="0"/>
                        </a:spcBef>
                        <a:spcAft>
                          <a:spcPts val="0"/>
                        </a:spcAft>
                        <a:buNone/>
                      </a:pPr>
                      <a:r>
                        <a:rPr lang="ja-JP" sz="1400"/>
                        <a:t>外部結合テストの目的、対象範囲、実施体制、運営方針、スケジュール、完了基準などを記載した資料(本書)</a:t>
                      </a:r>
                      <a:endParaRPr sz="1400">
                        <a:latin typeface="Meiryo"/>
                        <a:ea typeface="Meiryo"/>
                        <a:cs typeface="Meiryo"/>
                        <a:sym typeface="Meiryo"/>
                      </a:endParaRPr>
                    </a:p>
                  </a:txBody>
                  <a:tcPr marL="91450" marR="91450" marT="45725" marB="45725" anchor="ctr"/>
                </a:tc>
                <a:extLst>
                  <a:ext uri="{0D108BD9-81ED-4DB2-BD59-A6C34878D82A}">
                    <a16:rowId xmlns:a16="http://schemas.microsoft.com/office/drawing/2014/main" val="10001"/>
                  </a:ext>
                </a:extLst>
              </a:tr>
              <a:tr h="1224750">
                <a:tc>
                  <a:txBody>
                    <a:bodyPr/>
                    <a:lstStyle/>
                    <a:p>
                      <a:pPr marL="0" marR="0" lvl="0" indent="0" algn="l" rtl="0">
                        <a:spcBef>
                          <a:spcPts val="0"/>
                        </a:spcBef>
                        <a:spcAft>
                          <a:spcPts val="0"/>
                        </a:spcAft>
                        <a:buNone/>
                      </a:pPr>
                      <a:r>
                        <a:rPr lang="ja-JP" sz="1400"/>
                        <a:t>外部結合テスト仕様書兼結果書</a:t>
                      </a:r>
                      <a:endParaRPr sz="1400">
                        <a:latin typeface="Meiryo"/>
                        <a:ea typeface="Meiryo"/>
                        <a:cs typeface="Meiryo"/>
                        <a:sym typeface="Meiryo"/>
                      </a:endParaRPr>
                    </a:p>
                  </a:txBody>
                  <a:tcPr marL="91450" marR="91450" marT="45725" marB="45725" anchor="ctr"/>
                </a:tc>
                <a:tc>
                  <a:txBody>
                    <a:bodyPr/>
                    <a:lstStyle/>
                    <a:p>
                      <a:pPr marL="0" marR="0" lvl="0" indent="0" algn="l" rtl="0">
                        <a:spcBef>
                          <a:spcPts val="0"/>
                        </a:spcBef>
                        <a:spcAft>
                          <a:spcPts val="0"/>
                        </a:spcAft>
                        <a:buNone/>
                      </a:pPr>
                      <a:r>
                        <a:rPr lang="ja-JP" sz="1400"/>
                        <a:t>外部結合テストのテスト観点、実施手順、確認項目が記載された資料。また、実施日、実施結果(◯、×)が記載されたもの</a:t>
                      </a:r>
                      <a:endParaRPr sz="1400">
                        <a:latin typeface="Meiryo"/>
                        <a:ea typeface="Meiryo"/>
                        <a:cs typeface="Meiryo"/>
                        <a:sym typeface="Meiryo"/>
                      </a:endParaRPr>
                    </a:p>
                  </a:txBody>
                  <a:tcPr marL="91450" marR="91450" marT="45725" marB="45725" anchor="ctr"/>
                </a:tc>
                <a:extLst>
                  <a:ext uri="{0D108BD9-81ED-4DB2-BD59-A6C34878D82A}">
                    <a16:rowId xmlns:a16="http://schemas.microsoft.com/office/drawing/2014/main" val="10002"/>
                  </a:ext>
                </a:extLst>
              </a:tr>
              <a:tr h="1336075">
                <a:tc>
                  <a:txBody>
                    <a:bodyPr/>
                    <a:lstStyle/>
                    <a:p>
                      <a:pPr marL="0" marR="0" lvl="0" indent="0" algn="l" rtl="0">
                        <a:spcBef>
                          <a:spcPts val="0"/>
                        </a:spcBef>
                        <a:spcAft>
                          <a:spcPts val="0"/>
                        </a:spcAft>
                        <a:buClr>
                          <a:schemeClr val="dk1"/>
                        </a:buClr>
                        <a:buSzPts val="1400"/>
                        <a:buFont typeface="Meiryo"/>
                        <a:buNone/>
                      </a:pPr>
                      <a:r>
                        <a:rPr lang="ja-JP" sz="1400"/>
                        <a:t>外部</a:t>
                      </a:r>
                      <a:r>
                        <a:rPr lang="ja-JP" sz="1400" b="0" u="none" strike="noStrike"/>
                        <a:t>結合テスト結果書報告書</a:t>
                      </a:r>
                      <a:endParaRPr sz="1400" b="0" i="0" u="none" strike="noStrike">
                        <a:latin typeface="Meiryo"/>
                        <a:ea typeface="Meiryo"/>
                        <a:cs typeface="Meiryo"/>
                        <a:sym typeface="Meiryo"/>
                      </a:endParaRPr>
                    </a:p>
                  </a:txBody>
                  <a:tcPr marL="91450" marR="91450" marT="45725" marB="45725" anchor="ctr"/>
                </a:tc>
                <a:tc>
                  <a:txBody>
                    <a:bodyPr/>
                    <a:lstStyle/>
                    <a:p>
                      <a:pPr marL="0" marR="0" lvl="0" indent="0" algn="l" rtl="0">
                        <a:spcBef>
                          <a:spcPts val="0"/>
                        </a:spcBef>
                        <a:spcAft>
                          <a:spcPts val="0"/>
                        </a:spcAft>
                        <a:buClr>
                          <a:schemeClr val="dk1"/>
                        </a:buClr>
                        <a:buSzPts val="1400"/>
                        <a:buFont typeface="Meiryo"/>
                        <a:buNone/>
                      </a:pPr>
                      <a:r>
                        <a:rPr lang="ja-JP" sz="1400"/>
                        <a:t>外部結合テスト結果を分析し、傾向などから是正対応した結果をまとめた資料</a:t>
                      </a:r>
                      <a:endParaRPr sz="1400">
                        <a:latin typeface="Meiryo"/>
                        <a:ea typeface="Meiryo"/>
                        <a:cs typeface="Meiryo"/>
                        <a:sym typeface="Meiryo"/>
                      </a:endParaRPr>
                    </a:p>
                  </a:txBody>
                  <a:tcPr marL="91450" marR="91450" marT="45725" marB="45725" anchor="ctr"/>
                </a:tc>
                <a:extLst>
                  <a:ext uri="{0D108BD9-81ED-4DB2-BD59-A6C34878D82A}">
                    <a16:rowId xmlns:a16="http://schemas.microsoft.com/office/drawing/2014/main" val="10003"/>
                  </a:ext>
                </a:extLst>
              </a:tr>
            </a:tbl>
          </a:graphicData>
        </a:graphic>
      </p:graphicFrame>
      <p:sp>
        <p:nvSpPr>
          <p:cNvPr id="373" name="Google Shape;373;p21"/>
          <p:cNvSpPr txBox="1"/>
          <p:nvPr/>
        </p:nvSpPr>
        <p:spPr>
          <a:xfrm>
            <a:off x="345223" y="889613"/>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r>
              <a:rPr lang="ja-JP" sz="1800" b="1">
                <a:solidFill>
                  <a:schemeClr val="dk1"/>
                </a:solidFill>
                <a:latin typeface="Meiryo"/>
                <a:ea typeface="Meiryo"/>
                <a:cs typeface="Meiryo"/>
                <a:sym typeface="Meiryo"/>
              </a:rPr>
              <a:t>11.1 成果物</a:t>
            </a:r>
            <a:endParaRPr sz="1800" b="1">
              <a:solidFill>
                <a:schemeClr val="dk1"/>
              </a:solidFill>
              <a:latin typeface="Meiryo"/>
              <a:ea typeface="Meiryo"/>
              <a:cs typeface="Meiryo"/>
              <a:sym typeface="Meiry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title"/>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00"/>
              <a:buFont typeface="Meiryo"/>
              <a:buNone/>
            </a:pPr>
            <a:r>
              <a:rPr lang="ja-JP" sz="2800">
                <a:latin typeface="Meiryo"/>
                <a:ea typeface="Meiryo"/>
                <a:cs typeface="Meiryo"/>
                <a:sym typeface="Meiryo"/>
              </a:rPr>
              <a:t>目次</a:t>
            </a:r>
            <a:endParaRPr sz="2800">
              <a:latin typeface="Meiryo"/>
              <a:ea typeface="Meiryo"/>
              <a:cs typeface="Meiryo"/>
              <a:sym typeface="Meiryo"/>
            </a:endParaRPr>
          </a:p>
        </p:txBody>
      </p:sp>
      <p:sp>
        <p:nvSpPr>
          <p:cNvPr id="84" name="Google Shape;84;p3"/>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85" name="Google Shape;85;p3"/>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a:t>
            </a:fld>
            <a:endParaRPr/>
          </a:p>
        </p:txBody>
      </p:sp>
      <p:sp>
        <p:nvSpPr>
          <p:cNvPr id="86" name="Google Shape;86;p3"/>
          <p:cNvSpPr txBox="1"/>
          <p:nvPr/>
        </p:nvSpPr>
        <p:spPr>
          <a:xfrm>
            <a:off x="850608" y="931909"/>
            <a:ext cx="4907497" cy="5409733"/>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r>
              <a:rPr lang="ja-JP" sz="1800" b="0" i="0" u="none" strike="noStrike" cap="none">
                <a:solidFill>
                  <a:schemeClr val="dk1"/>
                </a:solidFill>
                <a:latin typeface="Meiryo"/>
                <a:ea typeface="Meiryo"/>
                <a:cs typeface="Meiryo"/>
                <a:sym typeface="Meiryo"/>
              </a:rPr>
              <a:t>１．はじめに</a:t>
            </a:r>
            <a:endParaRPr sz="1800" b="0" i="0" u="none" strike="noStrike" cap="none">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r>
              <a:rPr lang="ja-JP" sz="1800" b="0" i="0" u="none" strike="noStrike" cap="none">
                <a:solidFill>
                  <a:schemeClr val="dk1"/>
                </a:solidFill>
                <a:latin typeface="Meiryo"/>
                <a:ea typeface="Meiryo"/>
                <a:cs typeface="Meiryo"/>
                <a:sym typeface="Meiryo"/>
              </a:rPr>
              <a:t>２．スケジュール</a:t>
            </a:r>
            <a:endParaRPr sz="1800" b="0" i="0" u="none" strike="noStrike" cap="none">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r>
              <a:rPr lang="ja-JP" sz="1800" b="0" i="0" u="none" strike="noStrike" cap="none">
                <a:solidFill>
                  <a:schemeClr val="dk1"/>
                </a:solidFill>
                <a:latin typeface="Meiryo"/>
                <a:ea typeface="Meiryo"/>
                <a:cs typeface="Meiryo"/>
                <a:sym typeface="Meiryo"/>
              </a:rPr>
              <a:t>３．テスト対象</a:t>
            </a:r>
            <a:endParaRPr sz="1800" b="0" i="0" u="none" strike="noStrike" cap="none">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r>
              <a:rPr lang="ja-JP" sz="1800" b="0" i="0" u="none" strike="noStrike" cap="none">
                <a:solidFill>
                  <a:schemeClr val="dk1"/>
                </a:solidFill>
                <a:latin typeface="Meiryo"/>
                <a:ea typeface="Meiryo"/>
                <a:cs typeface="Meiryo"/>
                <a:sym typeface="Meiryo"/>
              </a:rPr>
              <a:t>　　　Ⅰテスト対象範囲</a:t>
            </a:r>
            <a:endParaRPr sz="1800" b="0" i="0" u="none" strike="noStrike" cap="none">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r>
              <a:rPr lang="ja-JP" sz="1800" b="0" i="0" u="none" strike="noStrike" cap="none">
                <a:solidFill>
                  <a:schemeClr val="dk1"/>
                </a:solidFill>
                <a:latin typeface="Meiryo"/>
                <a:ea typeface="Meiryo"/>
                <a:cs typeface="Meiryo"/>
                <a:sym typeface="Meiryo"/>
              </a:rPr>
              <a:t>４．テスト環境</a:t>
            </a:r>
            <a:endParaRPr sz="1800" b="0" i="0" u="none" strike="noStrike" cap="none">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r>
              <a:rPr lang="ja-JP" sz="1800" b="0" i="0" u="none" strike="noStrike" cap="none">
                <a:solidFill>
                  <a:schemeClr val="dk1"/>
                </a:solidFill>
                <a:latin typeface="Meiryo"/>
                <a:ea typeface="Meiryo"/>
                <a:cs typeface="Meiryo"/>
                <a:sym typeface="Meiryo"/>
              </a:rPr>
              <a:t>　　　Ⅰテスト端末環境</a:t>
            </a:r>
            <a:endParaRPr sz="1800" b="0" i="0" u="none" strike="noStrike" cap="none">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r>
              <a:rPr lang="ja-JP" sz="1800" b="0" i="0" u="none" strike="noStrike" cap="none">
                <a:solidFill>
                  <a:schemeClr val="dk1"/>
                </a:solidFill>
                <a:latin typeface="Meiryo"/>
                <a:ea typeface="Meiryo"/>
                <a:cs typeface="Meiryo"/>
                <a:sym typeface="Meiryo"/>
              </a:rPr>
              <a:t>　　　Ⅱテスト端末</a:t>
            </a:r>
            <a:endParaRPr sz="1800" b="0" i="0" u="none" strike="noStrike" cap="none">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r>
              <a:rPr lang="ja-JP" sz="1800" b="0" i="0" u="none" strike="noStrike" cap="none">
                <a:solidFill>
                  <a:schemeClr val="dk1"/>
                </a:solidFill>
                <a:latin typeface="Meiryo"/>
                <a:ea typeface="Meiryo"/>
                <a:cs typeface="Meiryo"/>
                <a:sym typeface="Meiryo"/>
              </a:rPr>
              <a:t>　　　Ⅲ外部接続先一覧</a:t>
            </a:r>
            <a:endParaRPr sz="1800" b="0" i="0" u="none" strike="noStrike" cap="none">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r>
              <a:rPr lang="ja-JP" sz="1800" b="0" i="0" u="none" strike="noStrike" cap="none">
                <a:solidFill>
                  <a:schemeClr val="dk1"/>
                </a:solidFill>
                <a:latin typeface="Meiryo"/>
                <a:ea typeface="Meiryo"/>
                <a:cs typeface="Meiryo"/>
                <a:sym typeface="Meiryo"/>
              </a:rPr>
              <a:t>５．テスト観点</a:t>
            </a:r>
            <a:endParaRPr sz="1800" b="0" i="0" u="none" strike="noStrike" cap="none">
              <a:solidFill>
                <a:schemeClr val="dk1"/>
              </a:solidFill>
              <a:latin typeface="Meiryo"/>
              <a:ea typeface="Meiryo"/>
              <a:cs typeface="Meiryo"/>
              <a:sym typeface="Meiryo"/>
            </a:endParaRPr>
          </a:p>
        </p:txBody>
      </p:sp>
      <p:sp>
        <p:nvSpPr>
          <p:cNvPr id="87" name="Google Shape;87;p3"/>
          <p:cNvSpPr txBox="1"/>
          <p:nvPr/>
        </p:nvSpPr>
        <p:spPr>
          <a:xfrm>
            <a:off x="6100729" y="728973"/>
            <a:ext cx="4907497" cy="558543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chemeClr val="dk1"/>
              </a:buClr>
              <a:buSzPts val="2000"/>
              <a:buFont typeface="Arial"/>
              <a:buNone/>
            </a:pPr>
            <a:endParaRPr sz="2000" b="0" i="0" u="none" strike="noStrike" cap="none">
              <a:solidFill>
                <a:srgbClr val="FF0000"/>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0" i="0" u="none" strike="noStrike" cap="none">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1" i="0" u="none" strike="noStrike" cap="none">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0" i="0" u="none" strike="noStrike" cap="none">
              <a:solidFill>
                <a:schemeClr val="dk1"/>
              </a:solidFill>
              <a:latin typeface="Meiryo"/>
              <a:ea typeface="Meiryo"/>
              <a:cs typeface="Meiryo"/>
              <a:sym typeface="Meiryo"/>
            </a:endParaRPr>
          </a:p>
        </p:txBody>
      </p:sp>
      <p:sp>
        <p:nvSpPr>
          <p:cNvPr id="88" name="Google Shape;88;p3"/>
          <p:cNvSpPr txBox="1"/>
          <p:nvPr/>
        </p:nvSpPr>
        <p:spPr>
          <a:xfrm>
            <a:off x="5676608" y="948446"/>
            <a:ext cx="4907497" cy="5409733"/>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r>
              <a:rPr lang="ja-JP" sz="1800" b="0" i="0" u="none" strike="noStrike" cap="none">
                <a:solidFill>
                  <a:schemeClr val="dk1"/>
                </a:solidFill>
                <a:latin typeface="Meiryo"/>
                <a:ea typeface="Meiryo"/>
                <a:cs typeface="Meiryo"/>
                <a:sym typeface="Meiryo"/>
              </a:rPr>
              <a:t>６．テスト方法</a:t>
            </a:r>
            <a:endParaRPr sz="1800" b="0" i="0" u="none" strike="noStrike" cap="none">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r>
              <a:rPr lang="ja-JP" sz="1800" b="0" i="0" u="none" strike="noStrike" cap="none">
                <a:solidFill>
                  <a:schemeClr val="dk1"/>
                </a:solidFill>
                <a:latin typeface="Meiryo"/>
                <a:ea typeface="Meiryo"/>
                <a:cs typeface="Meiryo"/>
                <a:sym typeface="Meiryo"/>
              </a:rPr>
              <a:t>　　　Ⅰ機能間結合テストの検証方法</a:t>
            </a:r>
            <a:endParaRPr sz="1800" b="0" i="0" u="none" strike="noStrike" cap="none">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r>
              <a:rPr lang="ja-JP" sz="1800" b="0" i="0" u="none" strike="noStrike" cap="none">
                <a:solidFill>
                  <a:schemeClr val="dk1"/>
                </a:solidFill>
                <a:latin typeface="Meiryo"/>
                <a:ea typeface="Meiryo"/>
                <a:cs typeface="Meiryo"/>
                <a:sym typeface="Meiryo"/>
              </a:rPr>
              <a:t>７．各工程別開始/終了基準</a:t>
            </a:r>
            <a:endParaRPr sz="1800" b="0" i="0" u="none" strike="noStrike" cap="none">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r>
              <a:rPr lang="ja-JP" sz="1800" b="0" i="0" u="none" strike="noStrike" cap="none">
                <a:solidFill>
                  <a:schemeClr val="dk1"/>
                </a:solidFill>
                <a:latin typeface="Meiryo"/>
                <a:ea typeface="Meiryo"/>
                <a:cs typeface="Meiryo"/>
                <a:sym typeface="Meiryo"/>
              </a:rPr>
              <a:t>８．体制</a:t>
            </a:r>
            <a:endParaRPr sz="1800" b="0" i="0" u="none" strike="noStrike" cap="none">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r>
              <a:rPr lang="ja-JP" sz="1800" b="0" i="0" u="none" strike="noStrike" cap="none">
                <a:solidFill>
                  <a:schemeClr val="dk1"/>
                </a:solidFill>
                <a:latin typeface="Meiryo"/>
                <a:ea typeface="Meiryo"/>
                <a:cs typeface="Meiryo"/>
                <a:sym typeface="Meiryo"/>
              </a:rPr>
              <a:t>９．運営方針</a:t>
            </a:r>
            <a:endParaRPr sz="1800" b="0" i="0" u="none" strike="noStrike" cap="none">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r>
              <a:rPr lang="ja-JP" sz="1800" b="0" i="0" u="none" strike="noStrike" cap="none">
                <a:solidFill>
                  <a:schemeClr val="dk1"/>
                </a:solidFill>
                <a:latin typeface="Meiryo"/>
                <a:ea typeface="Meiryo"/>
                <a:cs typeface="Meiryo"/>
                <a:sym typeface="Meiryo"/>
              </a:rPr>
              <a:t>10. コミュニケーション</a:t>
            </a:r>
            <a:endParaRPr sz="1800" b="0" i="0" u="none" strike="noStrike" cap="none">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r>
              <a:rPr lang="ja-JP" sz="1800" b="0" i="0" u="none" strike="noStrike" cap="none">
                <a:solidFill>
                  <a:schemeClr val="dk1"/>
                </a:solidFill>
                <a:latin typeface="Meiryo"/>
                <a:ea typeface="Meiryo"/>
                <a:cs typeface="Meiryo"/>
                <a:sym typeface="Meiryo"/>
              </a:rPr>
              <a:t>11. 成果物</a:t>
            </a:r>
            <a:endParaRPr sz="1800" b="0" i="0" u="none" strike="noStrike" cap="none">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0" i="0" u="none" strike="noStrike" cap="none">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0" i="0" u="none" strike="noStrike" cap="none">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0" i="0" u="none" strike="noStrike" cap="none">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1" i="0" u="none" strike="noStrike" cap="none">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0" i="0" u="none" strike="noStrike" cap="none">
              <a:solidFill>
                <a:schemeClr val="dk1"/>
              </a:solidFill>
              <a:latin typeface="Meiryo"/>
              <a:ea typeface="Meiryo"/>
              <a:cs typeface="Meiryo"/>
              <a:sym typeface="Meiry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4"/>
          <p:cNvSpPr txBox="1">
            <a:spLocks noGrp="1"/>
          </p:cNvSpPr>
          <p:nvPr>
            <p:ph type="title"/>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00"/>
              <a:buFont typeface="Meiryo"/>
              <a:buNone/>
            </a:pPr>
            <a:r>
              <a:rPr lang="ja-JP" sz="2800">
                <a:latin typeface="Meiryo"/>
                <a:ea typeface="Meiryo"/>
                <a:cs typeface="Meiryo"/>
                <a:sym typeface="Meiryo"/>
              </a:rPr>
              <a:t>１.はじめに</a:t>
            </a:r>
            <a:endParaRPr sz="2800">
              <a:latin typeface="Meiryo"/>
              <a:ea typeface="Meiryo"/>
              <a:cs typeface="Meiryo"/>
              <a:sym typeface="Meiryo"/>
            </a:endParaRPr>
          </a:p>
        </p:txBody>
      </p:sp>
      <p:sp>
        <p:nvSpPr>
          <p:cNvPr id="95" name="Google Shape;95;p4"/>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96" name="Google Shape;96;p4"/>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a:t>
            </a:fld>
            <a:endParaRPr/>
          </a:p>
        </p:txBody>
      </p:sp>
      <p:sp>
        <p:nvSpPr>
          <p:cNvPr id="97" name="Google Shape;97;p4"/>
          <p:cNvSpPr txBox="1"/>
          <p:nvPr/>
        </p:nvSpPr>
        <p:spPr>
          <a:xfrm>
            <a:off x="345223" y="855436"/>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r>
              <a:rPr lang="ja-JP" sz="1800" b="1" i="0" u="none" strike="noStrike" cap="none">
                <a:solidFill>
                  <a:schemeClr val="dk1"/>
                </a:solidFill>
                <a:latin typeface="Meiryo"/>
                <a:ea typeface="Meiryo"/>
                <a:cs typeface="Meiryo"/>
                <a:sym typeface="Meiryo"/>
              </a:rPr>
              <a:t>1.1 本書の目的</a:t>
            </a:r>
            <a:endParaRPr/>
          </a:p>
          <a:p>
            <a:pPr marL="594900" marR="0" lvl="0" indent="-342899" algn="l" rtl="0">
              <a:lnSpc>
                <a:spcPct val="175000"/>
              </a:lnSpc>
              <a:spcBef>
                <a:spcPts val="0"/>
              </a:spcBef>
              <a:spcAft>
                <a:spcPts val="0"/>
              </a:spcAft>
              <a:buClr>
                <a:schemeClr val="dk1"/>
              </a:buClr>
              <a:buSzPts val="1600"/>
              <a:buFont typeface="Noto Sans Symbols"/>
              <a:buChar char="◆"/>
            </a:pPr>
            <a:r>
              <a:rPr lang="ja-JP" sz="1600" b="0" i="0" u="none" strike="noStrike" cap="none">
                <a:solidFill>
                  <a:schemeClr val="dk1"/>
                </a:solidFill>
                <a:latin typeface="Meiryo"/>
                <a:ea typeface="Meiryo"/>
                <a:cs typeface="Meiryo"/>
                <a:sym typeface="Meiryo"/>
              </a:rPr>
              <a:t>本資料は、「Webダイレクト販売」（以下、本案件）の外部結合テスト(IT-b)実施計画、方針を定め、関係者間で認識を合わせることにより、テストを円滑に進めるための準備を行うことを目的とする。</a:t>
            </a:r>
            <a:endParaRPr/>
          </a:p>
          <a:p>
            <a:pPr marL="594900" marR="0" lvl="0" indent="-342899" algn="l" rtl="0">
              <a:lnSpc>
                <a:spcPct val="175000"/>
              </a:lnSpc>
              <a:spcBef>
                <a:spcPts val="0"/>
              </a:spcBef>
              <a:spcAft>
                <a:spcPts val="0"/>
              </a:spcAft>
              <a:buClr>
                <a:schemeClr val="dk1"/>
              </a:buClr>
              <a:buSzPts val="1600"/>
              <a:buFont typeface="Noto Sans Symbols"/>
              <a:buChar char="◆"/>
            </a:pPr>
            <a:r>
              <a:rPr lang="ja-JP" sz="1600" b="0" i="0" u="none" strike="noStrike" cap="none">
                <a:solidFill>
                  <a:schemeClr val="dk1"/>
                </a:solidFill>
                <a:latin typeface="Meiryo"/>
                <a:ea typeface="Meiryo"/>
                <a:cs typeface="Meiryo"/>
                <a:sym typeface="Meiryo"/>
              </a:rPr>
              <a:t>本資料にてテストに関する以下の内容を定義する。</a:t>
            </a:r>
            <a:br>
              <a:rPr lang="ja-JP" sz="1600" b="0" i="0" u="none" strike="noStrike" cap="none">
                <a:solidFill>
                  <a:schemeClr val="dk1"/>
                </a:solidFill>
                <a:latin typeface="Meiryo"/>
                <a:ea typeface="Meiryo"/>
                <a:cs typeface="Meiryo"/>
                <a:sym typeface="Meiryo"/>
              </a:rPr>
            </a:br>
            <a:r>
              <a:rPr lang="ja-JP" sz="1600" b="0" i="0" u="none" strike="noStrike" cap="none">
                <a:solidFill>
                  <a:schemeClr val="dk1"/>
                </a:solidFill>
                <a:latin typeface="Meiryo"/>
                <a:ea typeface="Meiryo"/>
                <a:cs typeface="Meiryo"/>
                <a:sym typeface="Meiryo"/>
              </a:rPr>
              <a:t>目的、対象範囲、実施環境、確認観点、実施方針、開始条件、完了条件、スケジュール、成果物</a:t>
            </a:r>
            <a:endParaRPr sz="1600" b="0" i="0" u="none" strike="noStrike" cap="none">
              <a:solidFill>
                <a:schemeClr val="dk1"/>
              </a:solidFill>
              <a:latin typeface="Meiryo"/>
              <a:ea typeface="Meiryo"/>
              <a:cs typeface="Meiryo"/>
              <a:sym typeface="Meiryo"/>
            </a:endParaRPr>
          </a:p>
          <a:p>
            <a:pPr marL="594900" marR="0" lvl="0" indent="-342899" algn="l" rtl="0">
              <a:lnSpc>
                <a:spcPct val="175000"/>
              </a:lnSpc>
              <a:spcBef>
                <a:spcPts val="0"/>
              </a:spcBef>
              <a:spcAft>
                <a:spcPts val="0"/>
              </a:spcAft>
              <a:buClr>
                <a:schemeClr val="dk1"/>
              </a:buClr>
              <a:buSzPts val="1600"/>
              <a:buFont typeface="Noto Sans Symbols"/>
              <a:buChar char="◆"/>
            </a:pPr>
            <a:r>
              <a:rPr lang="ja-JP" sz="1600" b="0" i="0" u="none" strike="noStrike" cap="none">
                <a:solidFill>
                  <a:schemeClr val="dk1"/>
                </a:solidFill>
                <a:latin typeface="Meiryo"/>
                <a:ea typeface="Meiryo"/>
                <a:cs typeface="Meiryo"/>
                <a:sym typeface="Meiryo"/>
              </a:rPr>
              <a:t>外部結合テスト(IT-b)は本書に基づいて計画・実施する。</a:t>
            </a:r>
            <a:endParaRPr sz="1600" b="0" i="0" u="none" strike="noStrike" cap="none">
              <a:solidFill>
                <a:schemeClr val="dk1"/>
              </a:solidFill>
              <a:latin typeface="Meiryo"/>
              <a:ea typeface="Meiryo"/>
              <a:cs typeface="Meiryo"/>
              <a:sym typeface="Meiryo"/>
            </a:endParaRPr>
          </a:p>
          <a:p>
            <a:pPr marL="252000" marR="0" lvl="0" indent="0" algn="l" rtl="0">
              <a:lnSpc>
                <a:spcPct val="140000"/>
              </a:lnSpc>
              <a:spcBef>
                <a:spcPts val="0"/>
              </a:spcBef>
              <a:spcAft>
                <a:spcPts val="0"/>
              </a:spcAft>
              <a:buClr>
                <a:schemeClr val="dk1"/>
              </a:buClr>
              <a:buSzPts val="2000"/>
              <a:buFont typeface="Arial"/>
              <a:buNone/>
            </a:pPr>
            <a:endParaRPr sz="2000" b="0" i="0" u="none" strike="noStrike" cap="none">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r>
              <a:rPr lang="ja-JP" sz="1800" b="1" i="0" u="none" strike="noStrike" cap="none">
                <a:solidFill>
                  <a:schemeClr val="dk1"/>
                </a:solidFill>
                <a:latin typeface="Meiryo"/>
                <a:ea typeface="Meiryo"/>
                <a:cs typeface="Meiryo"/>
                <a:sym typeface="Meiryo"/>
              </a:rPr>
              <a:t>1.2 テストの目的／確認方針</a:t>
            </a:r>
            <a:endParaRPr sz="1800" b="1" i="0" u="none" strike="noStrike" cap="none">
              <a:solidFill>
                <a:schemeClr val="dk1"/>
              </a:solidFill>
              <a:latin typeface="Meiryo"/>
              <a:ea typeface="Meiryo"/>
              <a:cs typeface="Meiryo"/>
              <a:sym typeface="Meiryo"/>
            </a:endParaRPr>
          </a:p>
          <a:p>
            <a:pPr marL="537750" marR="0" lvl="0" indent="-285749" algn="l" rtl="0">
              <a:lnSpc>
                <a:spcPct val="175000"/>
              </a:lnSpc>
              <a:spcBef>
                <a:spcPts val="0"/>
              </a:spcBef>
              <a:spcAft>
                <a:spcPts val="0"/>
              </a:spcAft>
              <a:buClr>
                <a:schemeClr val="dk1"/>
              </a:buClr>
              <a:buSzPts val="1600"/>
              <a:buFont typeface="Noto Sans Symbols"/>
              <a:buChar char="◆"/>
            </a:pPr>
            <a:r>
              <a:rPr lang="ja-JP" sz="1600" b="0" i="0" u="none" strike="noStrike" cap="none">
                <a:solidFill>
                  <a:schemeClr val="dk1"/>
                </a:solidFill>
                <a:latin typeface="Meiryo"/>
                <a:ea typeface="Meiryo"/>
                <a:cs typeface="Meiryo"/>
                <a:sym typeface="Meiryo"/>
              </a:rPr>
              <a:t>ITaにて、テスト・動作確認完了した各機能同士を連携して、処理内容、受け渡しデータに問題が無いことを確認する。</a:t>
            </a:r>
            <a:endParaRPr sz="1600" b="0" i="0" u="none" strike="noStrike" cap="none">
              <a:solidFill>
                <a:schemeClr val="dk1"/>
              </a:solidFill>
              <a:latin typeface="Meiryo"/>
              <a:ea typeface="Meiryo"/>
              <a:cs typeface="Meiryo"/>
              <a:sym typeface="Meiryo"/>
            </a:endParaRPr>
          </a:p>
          <a:p>
            <a:pPr marL="537750" marR="0" lvl="0" indent="-285749" algn="l" rtl="0">
              <a:lnSpc>
                <a:spcPct val="175000"/>
              </a:lnSpc>
              <a:spcBef>
                <a:spcPts val="0"/>
              </a:spcBef>
              <a:spcAft>
                <a:spcPts val="0"/>
              </a:spcAft>
              <a:buClr>
                <a:schemeClr val="dk1"/>
              </a:buClr>
              <a:buSzPts val="1600"/>
              <a:buFont typeface="Noto Sans Symbols"/>
              <a:buChar char="◆"/>
            </a:pPr>
            <a:r>
              <a:rPr lang="ja-JP" sz="1600" b="0" i="0" u="none" strike="noStrike" cap="none">
                <a:solidFill>
                  <a:schemeClr val="dk1"/>
                </a:solidFill>
                <a:latin typeface="Meiryo"/>
                <a:ea typeface="Meiryo"/>
                <a:cs typeface="Meiryo"/>
                <a:sym typeface="Meiryo"/>
              </a:rPr>
              <a:t>Line、AURA、SoftbankPaymentsなど、外部システムとのデータ連携に問題が無いことを確認する。</a:t>
            </a:r>
            <a:endParaRPr sz="1600" b="0" i="0" u="none" strike="noStrike" cap="none">
              <a:solidFill>
                <a:schemeClr val="dk1"/>
              </a:solidFill>
              <a:latin typeface="Meiryo"/>
              <a:ea typeface="Meiryo"/>
              <a:cs typeface="Meiryo"/>
              <a:sym typeface="Meiryo"/>
            </a:endParaRPr>
          </a:p>
          <a:p>
            <a:pPr marL="537750" marR="0" lvl="0" indent="-184149" algn="l" rtl="0">
              <a:lnSpc>
                <a:spcPct val="175000"/>
              </a:lnSpc>
              <a:spcBef>
                <a:spcPts val="0"/>
              </a:spcBef>
              <a:spcAft>
                <a:spcPts val="0"/>
              </a:spcAft>
              <a:buClr>
                <a:schemeClr val="dk1"/>
              </a:buClr>
              <a:buSzPts val="1600"/>
              <a:buFont typeface="Noto Sans Symbols"/>
              <a:buNone/>
            </a:pPr>
            <a:endParaRPr sz="1600" b="0" i="0" u="none" strike="noStrike" cap="none">
              <a:solidFill>
                <a:schemeClr val="dk1"/>
              </a:solidFill>
              <a:latin typeface="Meiryo"/>
              <a:ea typeface="Meiryo"/>
              <a:cs typeface="Meiryo"/>
              <a:sym typeface="Meiryo"/>
            </a:endParaRPr>
          </a:p>
          <a:p>
            <a:pPr marL="0" marR="0" lvl="0" indent="0" algn="l" rtl="0">
              <a:lnSpc>
                <a:spcPct val="155555"/>
              </a:lnSpc>
              <a:spcBef>
                <a:spcPts val="1000"/>
              </a:spcBef>
              <a:spcAft>
                <a:spcPts val="0"/>
              </a:spcAft>
              <a:buClr>
                <a:schemeClr val="dk1"/>
              </a:buClr>
              <a:buSzPts val="1800"/>
              <a:buFont typeface="Arial"/>
              <a:buNone/>
            </a:pPr>
            <a:endParaRPr sz="1800" b="0" i="0" u="none" strike="noStrike" cap="none">
              <a:solidFill>
                <a:schemeClr val="dk1"/>
              </a:solidFill>
              <a:latin typeface="Meiryo"/>
              <a:ea typeface="Meiryo"/>
              <a:cs typeface="Meiryo"/>
              <a:sym typeface="Meiryo"/>
            </a:endParaRPr>
          </a:p>
          <a:p>
            <a:pPr marL="252000" marR="0" lvl="0" indent="0" algn="l" rtl="0">
              <a:lnSpc>
                <a:spcPct val="155555"/>
              </a:lnSpc>
              <a:spcBef>
                <a:spcPts val="0"/>
              </a:spcBef>
              <a:spcAft>
                <a:spcPts val="0"/>
              </a:spcAft>
              <a:buClr>
                <a:schemeClr val="dk1"/>
              </a:buClr>
              <a:buSzPts val="1800"/>
              <a:buFont typeface="Arial"/>
              <a:buNone/>
            </a:pPr>
            <a:endParaRPr sz="1800" b="0" i="0" u="none" strike="noStrike" cap="none">
              <a:solidFill>
                <a:schemeClr val="dk1"/>
              </a:solidFill>
              <a:latin typeface="Meiryo"/>
              <a:ea typeface="Meiryo"/>
              <a:cs typeface="Meiryo"/>
              <a:sym typeface="Meiryo"/>
            </a:endParaRPr>
          </a:p>
          <a:p>
            <a:pPr marL="360000" marR="0" lvl="0" indent="0" algn="l" rtl="0">
              <a:lnSpc>
                <a:spcPct val="100000"/>
              </a:lnSpc>
              <a:spcBef>
                <a:spcPts val="1000"/>
              </a:spcBef>
              <a:spcAft>
                <a:spcPts val="0"/>
              </a:spcAft>
              <a:buClr>
                <a:schemeClr val="dk1"/>
              </a:buClr>
              <a:buSzPts val="2000"/>
              <a:buFont typeface="Arial"/>
              <a:buNone/>
            </a:pPr>
            <a:endParaRPr sz="2000" b="0" i="0" u="none" strike="noStrike" cap="none">
              <a:solidFill>
                <a:schemeClr val="dk1"/>
              </a:solidFill>
              <a:latin typeface="Meiryo"/>
              <a:ea typeface="Meiryo"/>
              <a:cs typeface="Meiryo"/>
              <a:sym typeface="Meiry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5"/>
          <p:cNvSpPr txBox="1">
            <a:spLocks noGrp="1"/>
          </p:cNvSpPr>
          <p:nvPr>
            <p:ph type="title"/>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80"/>
              <a:buFont typeface="Meiryo"/>
              <a:buNone/>
            </a:pPr>
            <a:r>
              <a:rPr lang="ja-JP" sz="2880">
                <a:latin typeface="Meiryo"/>
                <a:ea typeface="Meiryo"/>
                <a:cs typeface="Meiryo"/>
                <a:sym typeface="Meiryo"/>
              </a:rPr>
              <a:t>２.スケジュール</a:t>
            </a:r>
            <a:endParaRPr sz="2880"/>
          </a:p>
        </p:txBody>
      </p:sp>
      <p:sp>
        <p:nvSpPr>
          <p:cNvPr id="103" name="Google Shape;103;p5"/>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104" name="Google Shape;104;p5"/>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a:t>
            </a:fld>
            <a:endParaRPr/>
          </a:p>
        </p:txBody>
      </p:sp>
      <p:pic>
        <p:nvPicPr>
          <p:cNvPr id="105" name="Google Shape;105;p5"/>
          <p:cNvPicPr preferRelativeResize="0"/>
          <p:nvPr/>
        </p:nvPicPr>
        <p:blipFill rotWithShape="1">
          <a:blip r:embed="rId3">
            <a:alphaModFix/>
          </a:blip>
          <a:srcRect/>
          <a:stretch/>
        </p:blipFill>
        <p:spPr>
          <a:xfrm>
            <a:off x="1093413" y="732613"/>
            <a:ext cx="8911198" cy="6077762"/>
          </a:xfrm>
          <a:prstGeom prst="rect">
            <a:avLst/>
          </a:prstGeom>
          <a:noFill/>
          <a:ln>
            <a:noFill/>
          </a:ln>
        </p:spPr>
      </p:pic>
      <p:sp>
        <p:nvSpPr>
          <p:cNvPr id="106" name="Google Shape;106;p5"/>
          <p:cNvSpPr/>
          <p:nvPr/>
        </p:nvSpPr>
        <p:spPr>
          <a:xfrm>
            <a:off x="7706266" y="4219741"/>
            <a:ext cx="2220929" cy="51511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56000" y="135000"/>
                </a:lnTo>
              </a:path>
            </a:pathLst>
          </a:custGeom>
          <a:solidFill>
            <a:srgbClr val="FEE0E0"/>
          </a:solidFill>
          <a:ln w="12700" cap="flat" cmpd="sng">
            <a:solidFill>
              <a:srgbClr val="BA4A4A"/>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ja-JP" sz="1100" b="0" i="0" u="none" strike="noStrike" cap="none">
                <a:solidFill>
                  <a:srgbClr val="FF0000"/>
                </a:solidFill>
                <a:latin typeface="Meiryo"/>
                <a:ea typeface="Meiryo"/>
                <a:cs typeface="Meiryo"/>
                <a:sym typeface="Meiryo"/>
              </a:rPr>
              <a:t>・プレItbを明示してください</a:t>
            </a:r>
            <a:endParaRPr sz="1100">
              <a:solidFill>
                <a:srgbClr val="FF0000"/>
              </a:solidFill>
              <a:latin typeface="Meiryo"/>
              <a:ea typeface="Meiryo"/>
              <a:cs typeface="Meiryo"/>
              <a:sym typeface="Meiryo"/>
            </a:endParaRPr>
          </a:p>
        </p:txBody>
      </p:sp>
      <p:sp>
        <p:nvSpPr>
          <p:cNvPr id="107" name="Google Shape;107;p5"/>
          <p:cNvSpPr/>
          <p:nvPr/>
        </p:nvSpPr>
        <p:spPr>
          <a:xfrm>
            <a:off x="7856722" y="5399972"/>
            <a:ext cx="1920016" cy="51511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6980" y="60444"/>
                </a:lnTo>
              </a:path>
            </a:pathLst>
          </a:custGeom>
          <a:solidFill>
            <a:srgbClr val="FEE0E0"/>
          </a:solidFill>
          <a:ln w="12700" cap="flat" cmpd="sng">
            <a:solidFill>
              <a:srgbClr val="BA4A4A"/>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ja-JP" sz="1100">
                <a:solidFill>
                  <a:srgbClr val="FF0000"/>
                </a:solidFill>
                <a:latin typeface="Meiryo"/>
                <a:ea typeface="Meiryo"/>
                <a:cs typeface="Meiryo"/>
                <a:sym typeface="Meiryo"/>
              </a:rPr>
              <a:t>・変更管理分の計画書は別途定義でしょうか</a:t>
            </a:r>
            <a:endParaRPr sz="1100">
              <a:solidFill>
                <a:srgbClr val="FF0000"/>
              </a:solidFill>
              <a:latin typeface="Meiryo"/>
              <a:ea typeface="Meiryo"/>
              <a:cs typeface="Meiryo"/>
              <a:sym typeface="Meiryo"/>
            </a:endParaRPr>
          </a:p>
        </p:txBody>
      </p:sp>
      <p:sp>
        <p:nvSpPr>
          <p:cNvPr id="108" name="Google Shape;108;p5"/>
          <p:cNvSpPr/>
          <p:nvPr/>
        </p:nvSpPr>
        <p:spPr>
          <a:xfrm>
            <a:off x="1276412" y="1190880"/>
            <a:ext cx="8545200" cy="5484900"/>
          </a:xfrm>
          <a:prstGeom prst="rect">
            <a:avLst/>
          </a:prstGeom>
          <a:solidFill>
            <a:schemeClr val="accent5"/>
          </a:solidFill>
          <a:ln w="12700" cap="flat" cmpd="sng">
            <a:solidFill>
              <a:srgbClr val="25A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800">
                <a:solidFill>
                  <a:schemeClr val="lt1"/>
                </a:solidFill>
                <a:latin typeface="Meiryo"/>
                <a:ea typeface="Meiryo"/>
                <a:cs typeface="Meiryo"/>
                <a:sym typeface="Meiryo"/>
              </a:rPr>
              <a:t>調整中</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356225" y="182220"/>
            <a:ext cx="11520388"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00"/>
              <a:buFont typeface="Meiryo"/>
              <a:buNone/>
            </a:pPr>
            <a:r>
              <a:rPr lang="ja-JP" sz="2800">
                <a:latin typeface="Meiryo"/>
                <a:ea typeface="Meiryo"/>
                <a:cs typeface="Meiryo"/>
                <a:sym typeface="Meiryo"/>
              </a:rPr>
              <a:t>２.スケジュール</a:t>
            </a:r>
            <a:endParaRPr sz="2800">
              <a:latin typeface="Meiryo"/>
              <a:ea typeface="Meiryo"/>
              <a:cs typeface="Meiryo"/>
              <a:sym typeface="Meiryo"/>
            </a:endParaRPr>
          </a:p>
        </p:txBody>
      </p:sp>
      <p:sp>
        <p:nvSpPr>
          <p:cNvPr id="115" name="Google Shape;115;p6"/>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116" name="Google Shape;116;p6"/>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5</a:t>
            </a:fld>
            <a:endParaRPr/>
          </a:p>
        </p:txBody>
      </p:sp>
      <p:sp>
        <p:nvSpPr>
          <p:cNvPr id="117" name="Google Shape;117;p6"/>
          <p:cNvSpPr txBox="1"/>
          <p:nvPr/>
        </p:nvSpPr>
        <p:spPr>
          <a:xfrm>
            <a:off x="345223" y="889613"/>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endParaRPr sz="1800" b="1">
              <a:solidFill>
                <a:schemeClr val="dk1"/>
              </a:solidFill>
              <a:latin typeface="Meiryo"/>
              <a:ea typeface="Meiryo"/>
              <a:cs typeface="Meiryo"/>
              <a:sym typeface="Meiryo"/>
            </a:endParaRPr>
          </a:p>
        </p:txBody>
      </p:sp>
      <p:graphicFrame>
        <p:nvGraphicFramePr>
          <p:cNvPr id="118" name="Google Shape;118;p6"/>
          <p:cNvGraphicFramePr/>
          <p:nvPr/>
        </p:nvGraphicFramePr>
        <p:xfrm>
          <a:off x="839726" y="1089601"/>
          <a:ext cx="10512550" cy="4282315"/>
        </p:xfrm>
        <a:graphic>
          <a:graphicData uri="http://schemas.openxmlformats.org/drawingml/2006/table">
            <a:tbl>
              <a:tblPr firstRow="1" bandRow="1">
                <a:noFill/>
                <a:tableStyleId>{8326F50A-D15E-44EE-B60B-A74AA5BC160B}</a:tableStyleId>
              </a:tblPr>
              <a:tblGrid>
                <a:gridCol w="7100100">
                  <a:extLst>
                    <a:ext uri="{9D8B030D-6E8A-4147-A177-3AD203B41FA5}">
                      <a16:colId xmlns:a16="http://schemas.microsoft.com/office/drawing/2014/main" val="20000"/>
                    </a:ext>
                  </a:extLst>
                </a:gridCol>
                <a:gridCol w="1706225">
                  <a:extLst>
                    <a:ext uri="{9D8B030D-6E8A-4147-A177-3AD203B41FA5}">
                      <a16:colId xmlns:a16="http://schemas.microsoft.com/office/drawing/2014/main" val="20001"/>
                    </a:ext>
                  </a:extLst>
                </a:gridCol>
                <a:gridCol w="1706225">
                  <a:extLst>
                    <a:ext uri="{9D8B030D-6E8A-4147-A177-3AD203B41FA5}">
                      <a16:colId xmlns:a16="http://schemas.microsoft.com/office/drawing/2014/main" val="20002"/>
                    </a:ext>
                  </a:extLst>
                </a:gridCol>
              </a:tblGrid>
              <a:tr h="287725">
                <a:tc>
                  <a:txBody>
                    <a:bodyPr/>
                    <a:lstStyle/>
                    <a:p>
                      <a:pPr marL="0" marR="0" lvl="0" indent="0" algn="ctr" rtl="0">
                        <a:spcBef>
                          <a:spcPts val="0"/>
                        </a:spcBef>
                        <a:spcAft>
                          <a:spcPts val="0"/>
                        </a:spcAft>
                        <a:buNone/>
                      </a:pPr>
                      <a:r>
                        <a:rPr lang="ja-JP" sz="1600" u="none" strike="noStrike"/>
                        <a:t>マイルストーン/イベント</a:t>
                      </a:r>
                      <a:endParaRPr sz="1600" b="1" i="0" u="none" strike="noStrike">
                        <a:solidFill>
                          <a:srgbClr val="FFFFFF"/>
                        </a:solidFill>
                        <a:latin typeface="Meiryo"/>
                        <a:ea typeface="Meiryo"/>
                        <a:cs typeface="Meiryo"/>
                        <a:sym typeface="Meiryo"/>
                      </a:endParaRPr>
                    </a:p>
                  </a:txBody>
                  <a:tcPr marL="10325" marR="10325" marT="10325" marB="0" anchor="ctr"/>
                </a:tc>
                <a:tc>
                  <a:txBody>
                    <a:bodyPr/>
                    <a:lstStyle/>
                    <a:p>
                      <a:pPr marL="0" marR="0" lvl="0" indent="0" algn="ctr" rtl="0">
                        <a:spcBef>
                          <a:spcPts val="0"/>
                        </a:spcBef>
                        <a:spcAft>
                          <a:spcPts val="0"/>
                        </a:spcAft>
                        <a:buNone/>
                      </a:pPr>
                      <a:r>
                        <a:rPr lang="ja-JP" sz="1600" u="none" strike="noStrike"/>
                        <a:t>当初予定日</a:t>
                      </a:r>
                      <a:endParaRPr sz="1600" b="1" i="0" u="none" strike="noStrike">
                        <a:solidFill>
                          <a:srgbClr val="FFFFFF"/>
                        </a:solidFill>
                        <a:latin typeface="Meiryo"/>
                        <a:ea typeface="Meiryo"/>
                        <a:cs typeface="Meiryo"/>
                        <a:sym typeface="Meiryo"/>
                      </a:endParaRPr>
                    </a:p>
                  </a:txBody>
                  <a:tcPr marL="10325" marR="10325" marT="10325" marB="0" anchor="ctr"/>
                </a:tc>
                <a:tc>
                  <a:txBody>
                    <a:bodyPr/>
                    <a:lstStyle/>
                    <a:p>
                      <a:pPr marL="0" marR="0" lvl="0" indent="0" algn="ctr" rtl="0">
                        <a:spcBef>
                          <a:spcPts val="0"/>
                        </a:spcBef>
                        <a:spcAft>
                          <a:spcPts val="0"/>
                        </a:spcAft>
                        <a:buNone/>
                      </a:pPr>
                      <a:r>
                        <a:rPr lang="ja-JP" sz="1600" u="none" strike="noStrike"/>
                        <a:t>現時点予定日</a:t>
                      </a:r>
                      <a:endParaRPr sz="1600" b="1" i="0" u="none" strike="noStrike">
                        <a:solidFill>
                          <a:srgbClr val="FFFFFF"/>
                        </a:solidFill>
                        <a:latin typeface="Meiryo"/>
                        <a:ea typeface="Meiryo"/>
                        <a:cs typeface="Meiryo"/>
                        <a:sym typeface="Meiryo"/>
                      </a:endParaRPr>
                    </a:p>
                  </a:txBody>
                  <a:tcPr marL="10325" marR="10325" marT="10325" marB="0" anchor="ctr"/>
                </a:tc>
                <a:extLst>
                  <a:ext uri="{0D108BD9-81ED-4DB2-BD59-A6C34878D82A}">
                    <a16:rowId xmlns:a16="http://schemas.microsoft.com/office/drawing/2014/main" val="10000"/>
                  </a:ext>
                </a:extLst>
              </a:tr>
              <a:tr h="287725">
                <a:tc>
                  <a:txBody>
                    <a:bodyPr/>
                    <a:lstStyle/>
                    <a:p>
                      <a:pPr marL="0" marR="0" lvl="0" indent="0" algn="l" rtl="0">
                        <a:spcBef>
                          <a:spcPts val="0"/>
                        </a:spcBef>
                        <a:spcAft>
                          <a:spcPts val="0"/>
                        </a:spcAft>
                        <a:buNone/>
                      </a:pPr>
                      <a:r>
                        <a:rPr lang="ja-JP" sz="1600" u="none" strike="noStrike"/>
                        <a:t>IT工程キックオフ(サスケ、SHIFT)</a:t>
                      </a:r>
                      <a:endParaRPr sz="1600" b="0" i="0" u="none" strike="noStrike" dirty="0">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u="none" strike="noStrike"/>
                        <a:t>10月20日</a:t>
                      </a:r>
                      <a:endParaRPr sz="1600" b="0" i="0" u="none" strike="noStrike">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u="none" strike="noStrike"/>
                        <a:t>10/20 済</a:t>
                      </a:r>
                      <a:endParaRPr sz="1600" b="0" i="0" u="none" strike="noStrike">
                        <a:solidFill>
                          <a:srgbClr val="333344"/>
                        </a:solidFill>
                        <a:latin typeface="Meiryo"/>
                        <a:ea typeface="Meiryo"/>
                        <a:cs typeface="Meiryo"/>
                        <a:sym typeface="Meiryo"/>
                      </a:endParaRPr>
                    </a:p>
                  </a:txBody>
                  <a:tcPr marL="10325" marR="10325" marT="10325" marB="0" anchor="ctr"/>
                </a:tc>
                <a:extLst>
                  <a:ext uri="{0D108BD9-81ED-4DB2-BD59-A6C34878D82A}">
                    <a16:rowId xmlns:a16="http://schemas.microsoft.com/office/drawing/2014/main" val="10001"/>
                  </a:ext>
                </a:extLst>
              </a:tr>
              <a:tr h="287725">
                <a:tc>
                  <a:txBody>
                    <a:bodyPr/>
                    <a:lstStyle/>
                    <a:p>
                      <a:pPr marL="0" marR="0" lvl="0" indent="0" algn="l" rtl="0">
                        <a:spcBef>
                          <a:spcPts val="0"/>
                        </a:spcBef>
                        <a:spcAft>
                          <a:spcPts val="0"/>
                        </a:spcAft>
                        <a:buNone/>
                      </a:pPr>
                      <a:r>
                        <a:rPr lang="ja-JP" sz="1600" u="none" strike="noStrike"/>
                        <a:t>IT-bテスト計画策定</a:t>
                      </a:r>
                      <a:endParaRPr sz="1600" b="0" i="0" u="none" strike="noStrike" dirty="0">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u="none" strike="noStrike"/>
                        <a:t>12/1Wー12/3W</a:t>
                      </a:r>
                      <a:endParaRPr sz="1600" b="0" i="0" u="none" strike="noStrike">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u="none" strike="noStrike"/>
                        <a:t>12/1Wー12/3W</a:t>
                      </a:r>
                      <a:endParaRPr sz="1600" b="0" i="0" u="none" strike="noStrike">
                        <a:solidFill>
                          <a:srgbClr val="333344"/>
                        </a:solidFill>
                        <a:latin typeface="Meiryo"/>
                        <a:ea typeface="Meiryo"/>
                        <a:cs typeface="Meiryo"/>
                        <a:sym typeface="Meiryo"/>
                      </a:endParaRPr>
                    </a:p>
                  </a:txBody>
                  <a:tcPr marL="10325" marR="10325" marT="10325" marB="0" anchor="ctr"/>
                </a:tc>
                <a:extLst>
                  <a:ext uri="{0D108BD9-81ED-4DB2-BD59-A6C34878D82A}">
                    <a16:rowId xmlns:a16="http://schemas.microsoft.com/office/drawing/2014/main" val="10002"/>
                  </a:ext>
                </a:extLst>
              </a:tr>
              <a:tr h="287725">
                <a:tc>
                  <a:txBody>
                    <a:bodyPr/>
                    <a:lstStyle/>
                    <a:p>
                      <a:pPr marL="0" marR="0" lvl="0" indent="0" algn="l" rtl="0">
                        <a:spcBef>
                          <a:spcPts val="0"/>
                        </a:spcBef>
                        <a:spcAft>
                          <a:spcPts val="0"/>
                        </a:spcAft>
                        <a:buNone/>
                      </a:pPr>
                      <a:r>
                        <a:rPr lang="ja-JP" sz="1600" b="1" u="none" strike="noStrike"/>
                        <a:t>IT-bテスト計画レビュー(はさなく生命、サスケ、SHIFT)</a:t>
                      </a:r>
                      <a:endParaRPr sz="1600" b="1" i="0" u="none" strike="noStrike" dirty="0">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b="1" u="none" strike="noStrike"/>
                        <a:t>12/4W</a:t>
                      </a:r>
                      <a:endParaRPr sz="1600" b="1" i="0" u="none" strike="noStrike">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b="1" u="none" strike="noStrike"/>
                        <a:t>12/4W</a:t>
                      </a:r>
                      <a:endParaRPr sz="1600" b="1" i="0" u="none" strike="noStrike" dirty="0">
                        <a:solidFill>
                          <a:srgbClr val="333344"/>
                        </a:solidFill>
                        <a:latin typeface="Meiryo"/>
                        <a:ea typeface="Meiryo"/>
                        <a:cs typeface="Meiryo"/>
                        <a:sym typeface="Meiryo"/>
                      </a:endParaRPr>
                    </a:p>
                  </a:txBody>
                  <a:tcPr marL="10325" marR="10325" marT="10325" marB="0" anchor="ctr"/>
                </a:tc>
                <a:extLst>
                  <a:ext uri="{0D108BD9-81ED-4DB2-BD59-A6C34878D82A}">
                    <a16:rowId xmlns:a16="http://schemas.microsoft.com/office/drawing/2014/main" val="10003"/>
                  </a:ext>
                </a:extLst>
              </a:tr>
              <a:tr h="287725">
                <a:tc>
                  <a:txBody>
                    <a:bodyPr/>
                    <a:lstStyle/>
                    <a:p>
                      <a:pPr marL="0" marR="0" lvl="0" indent="0" algn="l" rtl="0">
                        <a:spcBef>
                          <a:spcPts val="0"/>
                        </a:spcBef>
                        <a:spcAft>
                          <a:spcPts val="0"/>
                        </a:spcAft>
                        <a:buNone/>
                      </a:pPr>
                      <a:r>
                        <a:rPr lang="ja-JP" sz="1600" u="none" strike="noStrike"/>
                        <a:t>IT-bテスト仕様設計</a:t>
                      </a:r>
                      <a:endParaRPr sz="1600" b="0" i="0" u="none" strike="noStrike" dirty="0">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u="none" strike="noStrike"/>
                        <a:t>12/4Wー1/3W</a:t>
                      </a:r>
                      <a:endParaRPr sz="1600" b="0" i="0" u="none" strike="noStrike">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u="none" strike="noStrike"/>
                        <a:t>12/4Wー1/3W</a:t>
                      </a:r>
                      <a:endParaRPr sz="1600" b="0" i="0" u="none" strike="noStrike" dirty="0">
                        <a:solidFill>
                          <a:srgbClr val="333344"/>
                        </a:solidFill>
                        <a:latin typeface="Meiryo"/>
                        <a:ea typeface="Meiryo"/>
                        <a:cs typeface="Meiryo"/>
                        <a:sym typeface="Meiryo"/>
                      </a:endParaRPr>
                    </a:p>
                  </a:txBody>
                  <a:tcPr marL="10325" marR="10325" marT="10325" marB="0" anchor="ctr"/>
                </a:tc>
                <a:extLst>
                  <a:ext uri="{0D108BD9-81ED-4DB2-BD59-A6C34878D82A}">
                    <a16:rowId xmlns:a16="http://schemas.microsoft.com/office/drawing/2014/main" val="10004"/>
                  </a:ext>
                </a:extLst>
              </a:tr>
              <a:tr h="287725">
                <a:tc>
                  <a:txBody>
                    <a:bodyPr/>
                    <a:lstStyle/>
                    <a:p>
                      <a:pPr marL="0" marR="0" lvl="0" indent="0" algn="l" rtl="0">
                        <a:spcBef>
                          <a:spcPts val="0"/>
                        </a:spcBef>
                        <a:spcAft>
                          <a:spcPts val="0"/>
                        </a:spcAft>
                        <a:buNone/>
                      </a:pPr>
                      <a:r>
                        <a:rPr lang="ja-JP" sz="1600" b="1" u="none" strike="noStrike"/>
                        <a:t>IT-bテスト仕様レビュー１回目(はさなく生命、サスケ、SHIFT)</a:t>
                      </a:r>
                      <a:endParaRPr sz="1600" b="1" i="0" u="none" strike="noStrike" dirty="0">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b="1" u="none" strike="noStrike">
                          <a:solidFill>
                            <a:srgbClr val="FF0000"/>
                          </a:solidFill>
                        </a:rPr>
                        <a:t>調整中</a:t>
                      </a:r>
                      <a:endParaRPr sz="1600" b="1" i="0" u="none" strike="noStrike">
                        <a:solidFill>
                          <a:srgbClr val="FF0000"/>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b="1" u="none" strike="noStrike">
                          <a:solidFill>
                            <a:srgbClr val="FF0000"/>
                          </a:solidFill>
                        </a:rPr>
                        <a:t>調整中</a:t>
                      </a:r>
                      <a:endParaRPr sz="1600" b="1" i="0" u="none" strike="noStrike">
                        <a:solidFill>
                          <a:srgbClr val="FF0000"/>
                        </a:solidFill>
                        <a:latin typeface="Meiryo"/>
                        <a:ea typeface="Meiryo"/>
                        <a:cs typeface="Meiryo"/>
                        <a:sym typeface="Meiryo"/>
                      </a:endParaRPr>
                    </a:p>
                  </a:txBody>
                  <a:tcPr marL="10325" marR="10325" marT="10325" marB="0" anchor="ctr"/>
                </a:tc>
                <a:extLst>
                  <a:ext uri="{0D108BD9-81ED-4DB2-BD59-A6C34878D82A}">
                    <a16:rowId xmlns:a16="http://schemas.microsoft.com/office/drawing/2014/main" val="10005"/>
                  </a:ext>
                </a:extLst>
              </a:tr>
              <a:tr h="287725">
                <a:tc>
                  <a:txBody>
                    <a:bodyPr/>
                    <a:lstStyle/>
                    <a:p>
                      <a:pPr marL="0" marR="0" lvl="0" indent="0" algn="l" rtl="0">
                        <a:spcBef>
                          <a:spcPts val="0"/>
                        </a:spcBef>
                        <a:spcAft>
                          <a:spcPts val="0"/>
                        </a:spcAft>
                        <a:buNone/>
                      </a:pPr>
                      <a:r>
                        <a:rPr lang="ja-JP" sz="1600" u="none" strike="noStrike"/>
                        <a:t>IT-bテストデータ等準備</a:t>
                      </a:r>
                      <a:endParaRPr sz="1600" b="0" i="0" u="none" strike="noStrike">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u="none" strike="noStrike"/>
                        <a:t>1/1Wー1/3W</a:t>
                      </a:r>
                      <a:endParaRPr sz="1600" b="0" i="0" u="none" strike="noStrike">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b="1" u="none" strike="noStrike">
                          <a:solidFill>
                            <a:srgbClr val="FF0000"/>
                          </a:solidFill>
                        </a:rPr>
                        <a:t>※注意1</a:t>
                      </a:r>
                      <a:endParaRPr sz="1600" b="1" i="0" u="none" strike="noStrike">
                        <a:solidFill>
                          <a:srgbClr val="FF0000"/>
                        </a:solidFill>
                        <a:latin typeface="Meiryo"/>
                        <a:ea typeface="Meiryo"/>
                        <a:cs typeface="Meiryo"/>
                        <a:sym typeface="Meiryo"/>
                      </a:endParaRPr>
                    </a:p>
                  </a:txBody>
                  <a:tcPr marL="10325" marR="10325" marT="10325" marB="0" anchor="ctr"/>
                </a:tc>
                <a:extLst>
                  <a:ext uri="{0D108BD9-81ED-4DB2-BD59-A6C34878D82A}">
                    <a16:rowId xmlns:a16="http://schemas.microsoft.com/office/drawing/2014/main" val="10006"/>
                  </a:ext>
                </a:extLst>
              </a:tr>
              <a:tr h="287725">
                <a:tc>
                  <a:txBody>
                    <a:bodyPr/>
                    <a:lstStyle/>
                    <a:p>
                      <a:pPr marL="0" marR="0" lvl="0" indent="0" algn="l" rtl="0">
                        <a:spcBef>
                          <a:spcPts val="0"/>
                        </a:spcBef>
                        <a:spcAft>
                          <a:spcPts val="0"/>
                        </a:spcAft>
                        <a:buNone/>
                      </a:pPr>
                      <a:r>
                        <a:rPr lang="ja-JP" sz="1600" b="1" u="none" strike="noStrike">
                          <a:solidFill>
                            <a:srgbClr val="FF0000"/>
                          </a:solidFill>
                        </a:rPr>
                        <a:t>テスト結果+エビデンスのサンプル提示(はなさく生命、サスケ、SHIFT)</a:t>
                      </a:r>
                      <a:endParaRPr sz="1600" b="1" i="0" u="none" strike="noStrike" dirty="0">
                        <a:solidFill>
                          <a:srgbClr val="FF0000"/>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b="1" u="none" strike="noStrike">
                          <a:solidFill>
                            <a:srgbClr val="FF0000"/>
                          </a:solidFill>
                        </a:rPr>
                        <a:t>-</a:t>
                      </a:r>
                      <a:endParaRPr sz="1600" b="1" i="0" u="none" strike="noStrike">
                        <a:solidFill>
                          <a:srgbClr val="FF0000"/>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b="1" u="none" strike="noStrike">
                          <a:solidFill>
                            <a:srgbClr val="FF0000"/>
                          </a:solidFill>
                        </a:rPr>
                        <a:t>※注意1</a:t>
                      </a:r>
                      <a:endParaRPr sz="1600" b="1" i="0" u="none" strike="noStrike">
                        <a:solidFill>
                          <a:srgbClr val="FF0000"/>
                        </a:solidFill>
                        <a:latin typeface="Meiryo"/>
                        <a:ea typeface="Meiryo"/>
                        <a:cs typeface="Meiryo"/>
                        <a:sym typeface="Meiryo"/>
                      </a:endParaRPr>
                    </a:p>
                  </a:txBody>
                  <a:tcPr marL="10325" marR="10325" marT="10325" marB="0" anchor="ctr"/>
                </a:tc>
                <a:extLst>
                  <a:ext uri="{0D108BD9-81ED-4DB2-BD59-A6C34878D82A}">
                    <a16:rowId xmlns:a16="http://schemas.microsoft.com/office/drawing/2014/main" val="10007"/>
                  </a:ext>
                </a:extLst>
              </a:tr>
              <a:tr h="287725">
                <a:tc>
                  <a:txBody>
                    <a:bodyPr/>
                    <a:lstStyle/>
                    <a:p>
                      <a:pPr marL="0" marR="0" lvl="0" indent="0" algn="l" rtl="0">
                        <a:spcBef>
                          <a:spcPts val="0"/>
                        </a:spcBef>
                        <a:spcAft>
                          <a:spcPts val="0"/>
                        </a:spcAft>
                        <a:buNone/>
                      </a:pPr>
                      <a:r>
                        <a:rPr lang="ja-JP" sz="1600" b="1" u="none" strike="noStrike"/>
                        <a:t>IT-bテスト仕様レビュー２回目(はさなく生命、サスケ、SHIFT)</a:t>
                      </a:r>
                      <a:endParaRPr sz="1600" b="1" i="0" u="none" strike="noStrike">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b="1" u="none" strike="noStrike">
                          <a:solidFill>
                            <a:srgbClr val="FF0000"/>
                          </a:solidFill>
                        </a:rPr>
                        <a:t>調整中</a:t>
                      </a:r>
                      <a:endParaRPr sz="1600" b="1" i="0" u="none" strike="noStrike">
                        <a:solidFill>
                          <a:srgbClr val="FF0000"/>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b="1" u="none" strike="noStrike">
                          <a:solidFill>
                            <a:srgbClr val="FF0000"/>
                          </a:solidFill>
                        </a:rPr>
                        <a:t>調整中</a:t>
                      </a:r>
                      <a:endParaRPr sz="1600" b="1" i="0" u="none" strike="noStrike">
                        <a:solidFill>
                          <a:srgbClr val="FF0000"/>
                        </a:solidFill>
                        <a:latin typeface="Meiryo"/>
                        <a:ea typeface="Meiryo"/>
                        <a:cs typeface="Meiryo"/>
                        <a:sym typeface="Meiryo"/>
                      </a:endParaRPr>
                    </a:p>
                  </a:txBody>
                  <a:tcPr marL="10325" marR="10325" marT="10325" marB="0" anchor="ctr"/>
                </a:tc>
                <a:extLst>
                  <a:ext uri="{0D108BD9-81ED-4DB2-BD59-A6C34878D82A}">
                    <a16:rowId xmlns:a16="http://schemas.microsoft.com/office/drawing/2014/main" val="10008"/>
                  </a:ext>
                </a:extLst>
              </a:tr>
              <a:tr h="287725">
                <a:tc>
                  <a:txBody>
                    <a:bodyPr/>
                    <a:lstStyle/>
                    <a:p>
                      <a:pPr marL="0" marR="0" lvl="0" indent="0" algn="l" rtl="0">
                        <a:spcBef>
                          <a:spcPts val="0"/>
                        </a:spcBef>
                        <a:spcAft>
                          <a:spcPts val="0"/>
                        </a:spcAft>
                        <a:buNone/>
                      </a:pPr>
                      <a:r>
                        <a:rPr lang="ja-JP" sz="1600" u="none" strike="noStrike"/>
                        <a:t>IT-bテスト実施</a:t>
                      </a:r>
                      <a:endParaRPr sz="1600" b="0" i="0" u="none" strike="noStrike">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u="none" strike="noStrike"/>
                        <a:t>1/4Wー2/4W</a:t>
                      </a:r>
                      <a:endParaRPr sz="1600" b="0" i="0" u="none" strike="noStrike">
                        <a:solidFill>
                          <a:srgbClr val="000000"/>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b="1" u="none" strike="noStrike">
                          <a:solidFill>
                            <a:srgbClr val="FF0000"/>
                          </a:solidFill>
                        </a:rPr>
                        <a:t>※注意1</a:t>
                      </a:r>
                      <a:endParaRPr sz="1600" b="1" i="0" u="none" strike="noStrike">
                        <a:solidFill>
                          <a:srgbClr val="FF0000"/>
                        </a:solidFill>
                        <a:latin typeface="Meiryo"/>
                        <a:ea typeface="Meiryo"/>
                        <a:cs typeface="Meiryo"/>
                        <a:sym typeface="Meiryo"/>
                      </a:endParaRPr>
                    </a:p>
                  </a:txBody>
                  <a:tcPr marL="10325" marR="10325" marT="10325" marB="0" anchor="ctr"/>
                </a:tc>
                <a:extLst>
                  <a:ext uri="{0D108BD9-81ED-4DB2-BD59-A6C34878D82A}">
                    <a16:rowId xmlns:a16="http://schemas.microsoft.com/office/drawing/2014/main" val="10009"/>
                  </a:ext>
                </a:extLst>
              </a:tr>
              <a:tr h="287725">
                <a:tc>
                  <a:txBody>
                    <a:bodyPr/>
                    <a:lstStyle/>
                    <a:p>
                      <a:pPr marL="0" marR="0" lvl="0" indent="0" algn="l" rtl="0">
                        <a:spcBef>
                          <a:spcPts val="0"/>
                        </a:spcBef>
                        <a:spcAft>
                          <a:spcPts val="0"/>
                        </a:spcAft>
                        <a:buNone/>
                      </a:pPr>
                      <a:r>
                        <a:rPr lang="ja-JP" sz="1600" u="none" strike="noStrike"/>
                        <a:t>IT-bテスト品質評価・再打鍵</a:t>
                      </a:r>
                      <a:endParaRPr sz="1600" b="0" i="0" u="none" strike="noStrike">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u="none" strike="noStrike"/>
                        <a:t>2/4W</a:t>
                      </a:r>
                      <a:endParaRPr sz="1600" b="0" i="0" u="none" strike="noStrike">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b="1" u="none" strike="noStrike">
                          <a:solidFill>
                            <a:srgbClr val="FF0000"/>
                          </a:solidFill>
                        </a:rPr>
                        <a:t>※注意1</a:t>
                      </a:r>
                      <a:endParaRPr sz="1600" b="1" i="0" u="none" strike="noStrike">
                        <a:solidFill>
                          <a:srgbClr val="FF0000"/>
                        </a:solidFill>
                        <a:latin typeface="Meiryo"/>
                        <a:ea typeface="Meiryo"/>
                        <a:cs typeface="Meiryo"/>
                        <a:sym typeface="Meiryo"/>
                      </a:endParaRPr>
                    </a:p>
                  </a:txBody>
                  <a:tcPr marL="10325" marR="10325" marT="10325" marB="0" anchor="ctr"/>
                </a:tc>
                <a:extLst>
                  <a:ext uri="{0D108BD9-81ED-4DB2-BD59-A6C34878D82A}">
                    <a16:rowId xmlns:a16="http://schemas.microsoft.com/office/drawing/2014/main" val="10010"/>
                  </a:ext>
                </a:extLst>
              </a:tr>
              <a:tr h="287725">
                <a:tc>
                  <a:txBody>
                    <a:bodyPr/>
                    <a:lstStyle/>
                    <a:p>
                      <a:pPr marL="0" marR="0" lvl="0" indent="0" algn="l" rtl="0">
                        <a:spcBef>
                          <a:spcPts val="0"/>
                        </a:spcBef>
                        <a:spcAft>
                          <a:spcPts val="0"/>
                        </a:spcAft>
                        <a:buNone/>
                      </a:pPr>
                      <a:r>
                        <a:rPr lang="ja-JP" sz="1600" u="none" strike="noStrike">
                          <a:solidFill>
                            <a:srgbClr val="FF0000"/>
                          </a:solidFill>
                        </a:rPr>
                        <a:t>IT-bテスト途中経過報告書の作成</a:t>
                      </a:r>
                      <a:endParaRPr sz="1600" b="0" i="0" u="none" strike="noStrike">
                        <a:solidFill>
                          <a:srgbClr val="FF0000"/>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b="0" i="0" u="none" strike="noStrike">
                          <a:solidFill>
                            <a:srgbClr val="FF0000"/>
                          </a:solidFill>
                          <a:latin typeface="Meiryo"/>
                          <a:ea typeface="Meiryo"/>
                          <a:cs typeface="Meiryo"/>
                          <a:sym typeface="Meiryo"/>
                        </a:rPr>
                        <a:t>-</a:t>
                      </a:r>
                      <a:endParaRPr/>
                    </a:p>
                  </a:txBody>
                  <a:tcPr marL="10325" marR="10325" marT="10325" marB="0" anchor="ctr"/>
                </a:tc>
                <a:tc>
                  <a:txBody>
                    <a:bodyPr/>
                    <a:lstStyle/>
                    <a:p>
                      <a:pPr marL="0" marR="0" lvl="0" indent="0" algn="l" rtl="0">
                        <a:spcBef>
                          <a:spcPts val="0"/>
                        </a:spcBef>
                        <a:spcAft>
                          <a:spcPts val="0"/>
                        </a:spcAft>
                        <a:buNone/>
                      </a:pPr>
                      <a:r>
                        <a:rPr lang="ja-JP" sz="1600" b="1" u="none" strike="noStrike">
                          <a:solidFill>
                            <a:srgbClr val="FF0000"/>
                          </a:solidFill>
                        </a:rPr>
                        <a:t>※注意1</a:t>
                      </a:r>
                      <a:endParaRPr sz="1600" b="1" i="0" u="none" strike="noStrike">
                        <a:solidFill>
                          <a:srgbClr val="FF0000"/>
                        </a:solidFill>
                        <a:latin typeface="Meiryo"/>
                        <a:ea typeface="Meiryo"/>
                        <a:cs typeface="Meiryo"/>
                        <a:sym typeface="Meiryo"/>
                      </a:endParaRPr>
                    </a:p>
                  </a:txBody>
                  <a:tcPr marL="10325" marR="10325" marT="10325" marB="0" anchor="ctr"/>
                </a:tc>
                <a:extLst>
                  <a:ext uri="{0D108BD9-81ED-4DB2-BD59-A6C34878D82A}">
                    <a16:rowId xmlns:a16="http://schemas.microsoft.com/office/drawing/2014/main" val="10011"/>
                  </a:ext>
                </a:extLst>
              </a:tr>
              <a:tr h="287725">
                <a:tc>
                  <a:txBody>
                    <a:bodyPr/>
                    <a:lstStyle/>
                    <a:p>
                      <a:pPr marL="0" marR="0" lvl="0" indent="0" algn="l" rtl="0">
                        <a:spcBef>
                          <a:spcPts val="0"/>
                        </a:spcBef>
                        <a:spcAft>
                          <a:spcPts val="0"/>
                        </a:spcAft>
                        <a:buNone/>
                      </a:pPr>
                      <a:r>
                        <a:rPr lang="ja-JP" sz="1600" b="1" u="none" strike="noStrike">
                          <a:solidFill>
                            <a:srgbClr val="FF0000"/>
                          </a:solidFill>
                        </a:rPr>
                        <a:t>IT-bテスト途中経過報告レビュー(はさなく生命、サスケ、SHIFT)</a:t>
                      </a:r>
                      <a:endParaRPr sz="1600" b="1" i="0" u="none" strike="noStrike" dirty="0">
                        <a:solidFill>
                          <a:srgbClr val="FF0000"/>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b="1" i="0" u="none" strike="noStrike">
                          <a:solidFill>
                            <a:srgbClr val="FF0000"/>
                          </a:solidFill>
                          <a:latin typeface="Meiryo"/>
                          <a:ea typeface="Meiryo"/>
                          <a:cs typeface="Meiryo"/>
                          <a:sym typeface="Meiryo"/>
                        </a:rPr>
                        <a:t>-</a:t>
                      </a:r>
                      <a:endParaRPr/>
                    </a:p>
                  </a:txBody>
                  <a:tcPr marL="10325" marR="10325" marT="10325" marB="0" anchor="ctr"/>
                </a:tc>
                <a:tc>
                  <a:txBody>
                    <a:bodyPr/>
                    <a:lstStyle/>
                    <a:p>
                      <a:pPr marL="0" marR="0" lvl="0" indent="0" algn="l" rtl="0">
                        <a:spcBef>
                          <a:spcPts val="0"/>
                        </a:spcBef>
                        <a:spcAft>
                          <a:spcPts val="0"/>
                        </a:spcAft>
                        <a:buNone/>
                      </a:pPr>
                      <a:r>
                        <a:rPr lang="ja-JP" sz="1600" b="1" u="none" strike="noStrike">
                          <a:solidFill>
                            <a:srgbClr val="FF0000"/>
                          </a:solidFill>
                        </a:rPr>
                        <a:t>※注意1</a:t>
                      </a:r>
                      <a:endParaRPr sz="1600" b="1" i="0" u="none" strike="noStrike">
                        <a:solidFill>
                          <a:srgbClr val="FF0000"/>
                        </a:solidFill>
                        <a:latin typeface="Meiryo"/>
                        <a:ea typeface="Meiryo"/>
                        <a:cs typeface="Meiryo"/>
                        <a:sym typeface="Meiryo"/>
                      </a:endParaRPr>
                    </a:p>
                  </a:txBody>
                  <a:tcPr marL="10325" marR="10325" marT="10325" marB="0" anchor="ctr"/>
                </a:tc>
                <a:extLst>
                  <a:ext uri="{0D108BD9-81ED-4DB2-BD59-A6C34878D82A}">
                    <a16:rowId xmlns:a16="http://schemas.microsoft.com/office/drawing/2014/main" val="10012"/>
                  </a:ext>
                </a:extLst>
              </a:tr>
              <a:tr h="231600">
                <a:tc>
                  <a:txBody>
                    <a:bodyPr/>
                    <a:lstStyle/>
                    <a:p>
                      <a:pPr marL="0" marR="0" lvl="0" indent="0" algn="l" rtl="0">
                        <a:spcBef>
                          <a:spcPts val="0"/>
                        </a:spcBef>
                        <a:spcAft>
                          <a:spcPts val="0"/>
                        </a:spcAft>
                        <a:buNone/>
                      </a:pPr>
                      <a:r>
                        <a:rPr lang="ja-JP" sz="1600" u="none" strike="noStrike"/>
                        <a:t>IT-bテスト結果報告書作成</a:t>
                      </a:r>
                      <a:endParaRPr sz="1600" b="0" i="0" u="none" strike="noStrike">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u="none" strike="noStrike"/>
                        <a:t>3/1W</a:t>
                      </a:r>
                      <a:endParaRPr sz="1600" b="0" i="0" u="none" strike="noStrike">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b="1" u="none" strike="noStrike">
                          <a:solidFill>
                            <a:srgbClr val="FF0000"/>
                          </a:solidFill>
                        </a:rPr>
                        <a:t>※注意1</a:t>
                      </a:r>
                      <a:endParaRPr sz="1600" b="1" i="0" u="none" strike="noStrike">
                        <a:solidFill>
                          <a:srgbClr val="FF0000"/>
                        </a:solidFill>
                        <a:latin typeface="Meiryo"/>
                        <a:ea typeface="Meiryo"/>
                        <a:cs typeface="Meiryo"/>
                        <a:sym typeface="Meiryo"/>
                      </a:endParaRPr>
                    </a:p>
                  </a:txBody>
                  <a:tcPr marL="10325" marR="10325" marT="10325" marB="0" anchor="ctr"/>
                </a:tc>
                <a:extLst>
                  <a:ext uri="{0D108BD9-81ED-4DB2-BD59-A6C34878D82A}">
                    <a16:rowId xmlns:a16="http://schemas.microsoft.com/office/drawing/2014/main" val="10013"/>
                  </a:ext>
                </a:extLst>
              </a:tr>
              <a:tr h="287725">
                <a:tc>
                  <a:txBody>
                    <a:bodyPr/>
                    <a:lstStyle/>
                    <a:p>
                      <a:pPr marL="0" marR="0" lvl="0" indent="0" algn="l" rtl="0">
                        <a:spcBef>
                          <a:spcPts val="0"/>
                        </a:spcBef>
                        <a:spcAft>
                          <a:spcPts val="0"/>
                        </a:spcAft>
                        <a:buNone/>
                      </a:pPr>
                      <a:r>
                        <a:rPr lang="ja-JP" sz="1600" b="1" u="none" strike="noStrike"/>
                        <a:t>IT-bテスト結果報告レビュー(はさなく生命、サスケ、SHIFT)</a:t>
                      </a:r>
                      <a:endParaRPr sz="1600" b="1" i="0" u="none" strike="noStrike">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b="1" u="none" strike="noStrike"/>
                        <a:t>3/2W</a:t>
                      </a:r>
                      <a:endParaRPr sz="1600" b="1" i="0" u="none" strike="noStrike">
                        <a:solidFill>
                          <a:srgbClr val="333344"/>
                        </a:solidFill>
                        <a:latin typeface="Meiryo"/>
                        <a:ea typeface="Meiryo"/>
                        <a:cs typeface="Meiryo"/>
                        <a:sym typeface="Meiryo"/>
                      </a:endParaRPr>
                    </a:p>
                  </a:txBody>
                  <a:tcPr marL="10325" marR="10325" marT="10325" marB="0" anchor="ctr"/>
                </a:tc>
                <a:tc>
                  <a:txBody>
                    <a:bodyPr/>
                    <a:lstStyle/>
                    <a:p>
                      <a:pPr marL="0" marR="0" lvl="0" indent="0" algn="l" rtl="0">
                        <a:spcBef>
                          <a:spcPts val="0"/>
                        </a:spcBef>
                        <a:spcAft>
                          <a:spcPts val="0"/>
                        </a:spcAft>
                        <a:buNone/>
                      </a:pPr>
                      <a:r>
                        <a:rPr lang="ja-JP" sz="1600" b="1" u="none" strike="noStrike">
                          <a:solidFill>
                            <a:srgbClr val="FF0000"/>
                          </a:solidFill>
                        </a:rPr>
                        <a:t>※注意1</a:t>
                      </a:r>
                      <a:endParaRPr sz="1600" b="1" i="0" u="none" strike="noStrike" dirty="0">
                        <a:solidFill>
                          <a:srgbClr val="FF0000"/>
                        </a:solidFill>
                        <a:latin typeface="Meiryo"/>
                        <a:ea typeface="Meiryo"/>
                        <a:cs typeface="Meiryo"/>
                        <a:sym typeface="Meiryo"/>
                      </a:endParaRPr>
                    </a:p>
                  </a:txBody>
                  <a:tcPr marL="10325" marR="10325" marT="10325" marB="0" anchor="ctr"/>
                </a:tc>
                <a:extLst>
                  <a:ext uri="{0D108BD9-81ED-4DB2-BD59-A6C34878D82A}">
                    <a16:rowId xmlns:a16="http://schemas.microsoft.com/office/drawing/2014/main" val="10014"/>
                  </a:ext>
                </a:extLst>
              </a:tr>
            </a:tbl>
          </a:graphicData>
        </a:graphic>
      </p:graphicFrame>
      <p:sp>
        <p:nvSpPr>
          <p:cNvPr id="119" name="Google Shape;119;p6"/>
          <p:cNvSpPr txBox="1"/>
          <p:nvPr/>
        </p:nvSpPr>
        <p:spPr>
          <a:xfrm>
            <a:off x="6634716" y="5477198"/>
            <a:ext cx="379582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chemeClr val="dk1"/>
                </a:solidFill>
                <a:latin typeface="Meiryo"/>
                <a:ea typeface="Meiryo"/>
                <a:cs typeface="Meiryo"/>
                <a:sym typeface="Meiryo"/>
              </a:rPr>
              <a:t>※注意　何かしら変更が入る目処</a:t>
            </a:r>
            <a:endParaRPr sz="1800">
              <a:solidFill>
                <a:schemeClr val="dk1"/>
              </a:solidFill>
              <a:latin typeface="Meiryo"/>
              <a:ea typeface="Meiryo"/>
              <a:cs typeface="Meiryo"/>
              <a:sym typeface="Meiry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p:nvPr/>
        </p:nvSpPr>
        <p:spPr>
          <a:xfrm>
            <a:off x="3308231" y="3419083"/>
            <a:ext cx="4484395" cy="2760198"/>
          </a:xfrm>
          <a:prstGeom prst="roundRect">
            <a:avLst>
              <a:gd name="adj" fmla="val 5272"/>
            </a:avLst>
          </a:prstGeom>
          <a:solidFill>
            <a:schemeClr val="lt1"/>
          </a:solidFill>
          <a:ln w="19050" cap="flat" cmpd="sng">
            <a:solidFill>
              <a:srgbClr val="0070C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000">
                <a:solidFill>
                  <a:schemeClr val="dk1"/>
                </a:solidFill>
                <a:latin typeface="Meiryo"/>
                <a:ea typeface="Meiryo"/>
                <a:cs typeface="Meiryo"/>
                <a:sym typeface="Meiryo"/>
              </a:rPr>
              <a:t>AWS</a:t>
            </a:r>
            <a:endParaRPr/>
          </a:p>
          <a:p>
            <a:pPr marL="0" marR="0" lvl="0" indent="0" algn="ctr" rtl="0">
              <a:spcBef>
                <a:spcPts val="0"/>
              </a:spcBef>
              <a:spcAft>
                <a:spcPts val="0"/>
              </a:spcAft>
              <a:buNone/>
            </a:pPr>
            <a:r>
              <a:rPr lang="ja-JP" sz="800">
                <a:solidFill>
                  <a:schemeClr val="dk1"/>
                </a:solidFill>
                <a:latin typeface="Meiryo"/>
                <a:ea typeface="Meiryo"/>
                <a:cs typeface="Meiryo"/>
                <a:sym typeface="Meiryo"/>
              </a:rPr>
              <a:t>東京リージョン　＜ステージング環境＞</a:t>
            </a:r>
            <a:endParaRPr sz="800">
              <a:solidFill>
                <a:schemeClr val="dk1"/>
              </a:solidFill>
              <a:latin typeface="Meiryo"/>
              <a:ea typeface="Meiryo"/>
              <a:cs typeface="Meiryo"/>
              <a:sym typeface="Meiryo"/>
            </a:endParaRPr>
          </a:p>
        </p:txBody>
      </p:sp>
      <p:sp>
        <p:nvSpPr>
          <p:cNvPr id="126" name="Google Shape;126;p7"/>
          <p:cNvSpPr txBox="1"/>
          <p:nvPr/>
        </p:nvSpPr>
        <p:spPr>
          <a:xfrm>
            <a:off x="345223" y="797950"/>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r>
              <a:rPr lang="ja-JP" sz="1800" b="1">
                <a:solidFill>
                  <a:schemeClr val="dk1"/>
                </a:solidFill>
                <a:latin typeface="Meiryo"/>
                <a:ea typeface="Meiryo"/>
                <a:cs typeface="Meiryo"/>
                <a:sym typeface="Meiryo"/>
              </a:rPr>
              <a:t>3.1 テスト対象範囲</a:t>
            </a:r>
            <a:endParaRPr/>
          </a:p>
          <a:p>
            <a:pPr marL="251459" marR="0" lvl="0" indent="0" algn="l" rtl="0">
              <a:lnSpc>
                <a:spcPct val="140000"/>
              </a:lnSpc>
              <a:spcBef>
                <a:spcPts val="0"/>
              </a:spcBef>
              <a:spcAft>
                <a:spcPts val="0"/>
              </a:spcAft>
              <a:buClr>
                <a:schemeClr val="dk1"/>
              </a:buClr>
              <a:buSzPts val="2000"/>
              <a:buFont typeface="Arial"/>
              <a:buNone/>
            </a:pPr>
            <a:endParaRPr sz="2000">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1">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1">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1">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1">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1">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1">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1">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1">
              <a:solidFill>
                <a:schemeClr val="dk1"/>
              </a:solidFill>
              <a:latin typeface="Meiryo"/>
              <a:ea typeface="Meiryo"/>
              <a:cs typeface="Meiryo"/>
              <a:sym typeface="Meiryo"/>
            </a:endParaRPr>
          </a:p>
          <a:p>
            <a:pPr marL="251459" marR="0" lvl="0" indent="0" algn="l" rtl="0">
              <a:lnSpc>
                <a:spcPct val="116666"/>
              </a:lnSpc>
              <a:spcBef>
                <a:spcPts val="0"/>
              </a:spcBef>
              <a:spcAft>
                <a:spcPts val="0"/>
              </a:spcAft>
              <a:buClr>
                <a:schemeClr val="dk1"/>
              </a:buClr>
              <a:buSzPts val="2400"/>
              <a:buFont typeface="Arial"/>
              <a:buNone/>
            </a:pPr>
            <a:endParaRPr sz="2400">
              <a:solidFill>
                <a:schemeClr val="dk1"/>
              </a:solidFill>
              <a:latin typeface="Meiryo"/>
              <a:ea typeface="Meiryo"/>
              <a:cs typeface="Meiryo"/>
              <a:sym typeface="Meiryo"/>
            </a:endParaRPr>
          </a:p>
          <a:p>
            <a:pPr marL="0" marR="0" lvl="0" indent="0" algn="l" rtl="0">
              <a:lnSpc>
                <a:spcPct val="140000"/>
              </a:lnSpc>
              <a:spcBef>
                <a:spcPts val="1000"/>
              </a:spcBef>
              <a:spcAft>
                <a:spcPts val="0"/>
              </a:spcAft>
              <a:buClr>
                <a:schemeClr val="dk1"/>
              </a:buClr>
              <a:buSzPts val="2000"/>
              <a:buFont typeface="Arial"/>
              <a:buNone/>
            </a:pPr>
            <a:endParaRPr sz="2000" b="1">
              <a:solidFill>
                <a:schemeClr val="dk1"/>
              </a:solidFill>
              <a:latin typeface="Meiryo"/>
              <a:ea typeface="Meiryo"/>
              <a:cs typeface="Meiryo"/>
              <a:sym typeface="Meiryo"/>
            </a:endParaRPr>
          </a:p>
        </p:txBody>
      </p:sp>
      <p:sp>
        <p:nvSpPr>
          <p:cNvPr id="127" name="Google Shape;127;p7"/>
          <p:cNvSpPr txBox="1">
            <a:spLocks noGrp="1"/>
          </p:cNvSpPr>
          <p:nvPr>
            <p:ph type="title"/>
          </p:nvPr>
        </p:nvSpPr>
        <p:spPr>
          <a:xfrm>
            <a:off x="356225" y="182220"/>
            <a:ext cx="11520388"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00"/>
              <a:buFont typeface="Meiryo"/>
              <a:buNone/>
            </a:pPr>
            <a:r>
              <a:rPr lang="ja-JP" sz="2800">
                <a:latin typeface="Meiryo"/>
                <a:ea typeface="Meiryo"/>
                <a:cs typeface="Meiryo"/>
                <a:sym typeface="Meiryo"/>
              </a:rPr>
              <a:t>３.テスト対象　</a:t>
            </a:r>
            <a:endParaRPr sz="1600">
              <a:latin typeface="Meiryo"/>
              <a:ea typeface="Meiryo"/>
              <a:cs typeface="Meiryo"/>
              <a:sym typeface="Meiryo"/>
            </a:endParaRPr>
          </a:p>
        </p:txBody>
      </p:sp>
      <p:sp>
        <p:nvSpPr>
          <p:cNvPr id="128" name="Google Shape;128;p7"/>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129" name="Google Shape;129;p7"/>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6</a:t>
            </a:fld>
            <a:endParaRPr/>
          </a:p>
        </p:txBody>
      </p:sp>
      <p:sp>
        <p:nvSpPr>
          <p:cNvPr id="130" name="Google Shape;130;p7"/>
          <p:cNvSpPr txBox="1"/>
          <p:nvPr/>
        </p:nvSpPr>
        <p:spPr>
          <a:xfrm>
            <a:off x="345223" y="843079"/>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chemeClr val="dk1"/>
              </a:buClr>
              <a:buSzPts val="2000"/>
              <a:buFont typeface="Arial"/>
              <a:buNone/>
            </a:pPr>
            <a:endParaRPr sz="2000">
              <a:solidFill>
                <a:schemeClr val="dk1"/>
              </a:solidFill>
              <a:latin typeface="Meiryo"/>
              <a:ea typeface="Meiryo"/>
              <a:cs typeface="Meiryo"/>
              <a:sym typeface="Meiryo"/>
            </a:endParaRPr>
          </a:p>
        </p:txBody>
      </p:sp>
      <p:sp>
        <p:nvSpPr>
          <p:cNvPr id="131" name="Google Shape;131;p7"/>
          <p:cNvSpPr/>
          <p:nvPr/>
        </p:nvSpPr>
        <p:spPr>
          <a:xfrm>
            <a:off x="10085362" y="4456490"/>
            <a:ext cx="1796267" cy="1293388"/>
          </a:xfrm>
          <a:prstGeom prst="roundRect">
            <a:avLst>
              <a:gd name="adj" fmla="val 5272"/>
            </a:avLst>
          </a:prstGeom>
          <a:solidFill>
            <a:schemeClr val="lt1"/>
          </a:solidFill>
          <a:ln w="19050"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000">
              <a:solidFill>
                <a:schemeClr val="dk1"/>
              </a:solidFill>
              <a:latin typeface="Meiryo"/>
              <a:ea typeface="Meiryo"/>
              <a:cs typeface="Meiryo"/>
              <a:sym typeface="Meiryo"/>
            </a:endParaRPr>
          </a:p>
        </p:txBody>
      </p:sp>
      <p:sp>
        <p:nvSpPr>
          <p:cNvPr id="132" name="Google Shape;132;p7"/>
          <p:cNvSpPr/>
          <p:nvPr/>
        </p:nvSpPr>
        <p:spPr>
          <a:xfrm>
            <a:off x="1673045" y="4178778"/>
            <a:ext cx="1169397" cy="1234700"/>
          </a:xfrm>
          <a:prstGeom prst="roundRect">
            <a:avLst>
              <a:gd name="adj" fmla="val 16667"/>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a:solidFill>
                <a:schemeClr val="lt1"/>
              </a:solidFill>
              <a:latin typeface="Meiryo"/>
              <a:ea typeface="Meiryo"/>
              <a:cs typeface="Meiryo"/>
              <a:sym typeface="Meiryo"/>
            </a:endParaRPr>
          </a:p>
        </p:txBody>
      </p:sp>
      <p:pic>
        <p:nvPicPr>
          <p:cNvPr id="133" name="Google Shape;133;p7"/>
          <p:cNvPicPr preferRelativeResize="0"/>
          <p:nvPr/>
        </p:nvPicPr>
        <p:blipFill rotWithShape="1">
          <a:blip r:embed="rId3">
            <a:alphaModFix/>
          </a:blip>
          <a:srcRect/>
          <a:stretch/>
        </p:blipFill>
        <p:spPr>
          <a:xfrm>
            <a:off x="1809616" y="4607961"/>
            <a:ext cx="372370" cy="341428"/>
          </a:xfrm>
          <a:prstGeom prst="rect">
            <a:avLst/>
          </a:prstGeom>
          <a:noFill/>
          <a:ln>
            <a:noFill/>
          </a:ln>
        </p:spPr>
      </p:pic>
      <p:pic>
        <p:nvPicPr>
          <p:cNvPr id="134" name="Google Shape;134;p7"/>
          <p:cNvPicPr preferRelativeResize="0"/>
          <p:nvPr/>
        </p:nvPicPr>
        <p:blipFill rotWithShape="1">
          <a:blip r:embed="rId4">
            <a:alphaModFix/>
          </a:blip>
          <a:srcRect/>
          <a:stretch/>
        </p:blipFill>
        <p:spPr>
          <a:xfrm>
            <a:off x="2261081" y="4623121"/>
            <a:ext cx="340788" cy="311122"/>
          </a:xfrm>
          <a:prstGeom prst="rect">
            <a:avLst/>
          </a:prstGeom>
          <a:noFill/>
          <a:ln>
            <a:noFill/>
          </a:ln>
        </p:spPr>
      </p:pic>
      <p:sp>
        <p:nvSpPr>
          <p:cNvPr id="135" name="Google Shape;135;p7"/>
          <p:cNvSpPr txBox="1"/>
          <p:nvPr/>
        </p:nvSpPr>
        <p:spPr>
          <a:xfrm>
            <a:off x="1690815" y="4336506"/>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000" i="1">
                <a:solidFill>
                  <a:schemeClr val="dk2"/>
                </a:solidFill>
                <a:latin typeface="Arial"/>
                <a:ea typeface="Arial"/>
                <a:cs typeface="Arial"/>
                <a:sym typeface="Arial"/>
              </a:rPr>
              <a:t>顧客</a:t>
            </a:r>
            <a:endParaRPr/>
          </a:p>
        </p:txBody>
      </p:sp>
      <p:sp>
        <p:nvSpPr>
          <p:cNvPr id="136" name="Google Shape;136;p7"/>
          <p:cNvSpPr/>
          <p:nvPr/>
        </p:nvSpPr>
        <p:spPr>
          <a:xfrm>
            <a:off x="3659480" y="1228665"/>
            <a:ext cx="3759007" cy="1020586"/>
          </a:xfrm>
          <a:prstGeom prst="roundRect">
            <a:avLst>
              <a:gd name="adj" fmla="val 5272"/>
            </a:avLst>
          </a:prstGeom>
          <a:solidFill>
            <a:schemeClr val="lt1"/>
          </a:solidFill>
          <a:ln w="19050"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800">
              <a:solidFill>
                <a:schemeClr val="dk1"/>
              </a:solidFill>
              <a:latin typeface="Meiryo"/>
              <a:ea typeface="Meiryo"/>
              <a:cs typeface="Meiryo"/>
              <a:sym typeface="Meiryo"/>
            </a:endParaRPr>
          </a:p>
        </p:txBody>
      </p:sp>
      <p:pic>
        <p:nvPicPr>
          <p:cNvPr id="137" name="Google Shape;137;p7"/>
          <p:cNvPicPr preferRelativeResize="0"/>
          <p:nvPr/>
        </p:nvPicPr>
        <p:blipFill rotWithShape="1">
          <a:blip r:embed="rId5">
            <a:alphaModFix/>
          </a:blip>
          <a:srcRect/>
          <a:stretch/>
        </p:blipFill>
        <p:spPr>
          <a:xfrm>
            <a:off x="3776922" y="1590617"/>
            <a:ext cx="374075" cy="378803"/>
          </a:xfrm>
          <a:prstGeom prst="rect">
            <a:avLst/>
          </a:prstGeom>
          <a:noFill/>
          <a:ln w="12700" cap="flat" cmpd="sng">
            <a:solidFill>
              <a:schemeClr val="dk1"/>
            </a:solidFill>
            <a:prstDash val="solid"/>
            <a:round/>
            <a:headEnd type="none" w="sm" len="sm"/>
            <a:tailEnd type="none" w="sm" len="sm"/>
          </a:ln>
        </p:spPr>
      </p:pic>
      <p:pic>
        <p:nvPicPr>
          <p:cNvPr id="138" name="Google Shape;138;p7"/>
          <p:cNvPicPr preferRelativeResize="0"/>
          <p:nvPr/>
        </p:nvPicPr>
        <p:blipFill rotWithShape="1">
          <a:blip r:embed="rId6">
            <a:alphaModFix/>
          </a:blip>
          <a:srcRect/>
          <a:stretch/>
        </p:blipFill>
        <p:spPr>
          <a:xfrm>
            <a:off x="4115141" y="1608201"/>
            <a:ext cx="545508" cy="314325"/>
          </a:xfrm>
          <a:prstGeom prst="rect">
            <a:avLst/>
          </a:prstGeom>
          <a:noFill/>
          <a:ln w="12700" cap="flat" cmpd="sng">
            <a:solidFill>
              <a:schemeClr val="dk1"/>
            </a:solidFill>
            <a:prstDash val="solid"/>
            <a:round/>
            <a:headEnd type="none" w="sm" len="sm"/>
            <a:tailEnd type="none" w="sm" len="sm"/>
          </a:ln>
        </p:spPr>
      </p:pic>
      <p:pic>
        <p:nvPicPr>
          <p:cNvPr id="139" name="Google Shape;139;p7"/>
          <p:cNvPicPr preferRelativeResize="0"/>
          <p:nvPr/>
        </p:nvPicPr>
        <p:blipFill rotWithShape="1">
          <a:blip r:embed="rId7">
            <a:alphaModFix/>
          </a:blip>
          <a:srcRect/>
          <a:stretch/>
        </p:blipFill>
        <p:spPr>
          <a:xfrm>
            <a:off x="4671597" y="1588303"/>
            <a:ext cx="459518" cy="429701"/>
          </a:xfrm>
          <a:prstGeom prst="rect">
            <a:avLst/>
          </a:prstGeom>
          <a:noFill/>
          <a:ln w="12700" cap="flat" cmpd="sng">
            <a:solidFill>
              <a:schemeClr val="dk1"/>
            </a:solidFill>
            <a:prstDash val="solid"/>
            <a:round/>
            <a:headEnd type="none" w="sm" len="sm"/>
            <a:tailEnd type="none" w="sm" len="sm"/>
          </a:ln>
        </p:spPr>
      </p:pic>
      <p:pic>
        <p:nvPicPr>
          <p:cNvPr id="140" name="Google Shape;140;p7"/>
          <p:cNvPicPr preferRelativeResize="0"/>
          <p:nvPr/>
        </p:nvPicPr>
        <p:blipFill rotWithShape="1">
          <a:blip r:embed="rId8">
            <a:alphaModFix/>
          </a:blip>
          <a:srcRect/>
          <a:stretch/>
        </p:blipFill>
        <p:spPr>
          <a:xfrm>
            <a:off x="5453932" y="1335494"/>
            <a:ext cx="629710" cy="330383"/>
          </a:xfrm>
          <a:prstGeom prst="rect">
            <a:avLst/>
          </a:prstGeom>
          <a:noFill/>
          <a:ln w="12700" cap="flat" cmpd="sng">
            <a:solidFill>
              <a:schemeClr val="dk1"/>
            </a:solidFill>
            <a:prstDash val="solid"/>
            <a:round/>
            <a:headEnd type="none" w="sm" len="sm"/>
            <a:tailEnd type="none" w="sm" len="sm"/>
          </a:ln>
        </p:spPr>
      </p:pic>
      <p:pic>
        <p:nvPicPr>
          <p:cNvPr id="141" name="Google Shape;141;p7"/>
          <p:cNvPicPr preferRelativeResize="0"/>
          <p:nvPr/>
        </p:nvPicPr>
        <p:blipFill rotWithShape="1">
          <a:blip r:embed="rId9">
            <a:alphaModFix/>
          </a:blip>
          <a:srcRect/>
          <a:stretch/>
        </p:blipFill>
        <p:spPr>
          <a:xfrm>
            <a:off x="6204303" y="1340923"/>
            <a:ext cx="508326" cy="344366"/>
          </a:xfrm>
          <a:prstGeom prst="rect">
            <a:avLst/>
          </a:prstGeom>
          <a:noFill/>
          <a:ln w="12700" cap="flat" cmpd="sng">
            <a:solidFill>
              <a:schemeClr val="dk1"/>
            </a:solidFill>
            <a:prstDash val="solid"/>
            <a:round/>
            <a:headEnd type="none" w="sm" len="sm"/>
            <a:tailEnd type="none" w="sm" len="sm"/>
          </a:ln>
        </p:spPr>
      </p:pic>
      <p:pic>
        <p:nvPicPr>
          <p:cNvPr id="142" name="Google Shape;142;p7"/>
          <p:cNvPicPr preferRelativeResize="0"/>
          <p:nvPr/>
        </p:nvPicPr>
        <p:blipFill rotWithShape="1">
          <a:blip r:embed="rId10">
            <a:alphaModFix/>
          </a:blip>
          <a:srcRect/>
          <a:stretch/>
        </p:blipFill>
        <p:spPr>
          <a:xfrm>
            <a:off x="5467378" y="1744526"/>
            <a:ext cx="1770368" cy="392207"/>
          </a:xfrm>
          <a:prstGeom prst="rect">
            <a:avLst/>
          </a:prstGeom>
          <a:noFill/>
          <a:ln w="12700" cap="flat" cmpd="sng">
            <a:solidFill>
              <a:schemeClr val="dk1"/>
            </a:solidFill>
            <a:prstDash val="solid"/>
            <a:round/>
            <a:headEnd type="none" w="sm" len="sm"/>
            <a:tailEnd type="none" w="sm" len="sm"/>
          </a:ln>
        </p:spPr>
      </p:pic>
      <p:sp>
        <p:nvSpPr>
          <p:cNvPr id="143" name="Google Shape;143;p7"/>
          <p:cNvSpPr/>
          <p:nvPr/>
        </p:nvSpPr>
        <p:spPr>
          <a:xfrm>
            <a:off x="8660983" y="4456490"/>
            <a:ext cx="792088" cy="1293388"/>
          </a:xfrm>
          <a:prstGeom prst="roundRect">
            <a:avLst>
              <a:gd name="adj" fmla="val 5272"/>
            </a:avLst>
          </a:prstGeom>
          <a:solidFill>
            <a:schemeClr val="lt1"/>
          </a:solidFill>
          <a:ln w="19050"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000">
              <a:solidFill>
                <a:schemeClr val="dk1"/>
              </a:solidFill>
              <a:latin typeface="Meiryo"/>
              <a:ea typeface="Meiryo"/>
              <a:cs typeface="Meiryo"/>
              <a:sym typeface="Meiryo"/>
            </a:endParaRPr>
          </a:p>
        </p:txBody>
      </p:sp>
      <p:pic>
        <p:nvPicPr>
          <p:cNvPr id="144" name="Google Shape;144;p7"/>
          <p:cNvPicPr preferRelativeResize="0"/>
          <p:nvPr/>
        </p:nvPicPr>
        <p:blipFill rotWithShape="1">
          <a:blip r:embed="rId11">
            <a:alphaModFix/>
          </a:blip>
          <a:srcRect/>
          <a:stretch/>
        </p:blipFill>
        <p:spPr>
          <a:xfrm>
            <a:off x="8843333" y="4778433"/>
            <a:ext cx="414469" cy="510957"/>
          </a:xfrm>
          <a:prstGeom prst="rect">
            <a:avLst/>
          </a:prstGeom>
          <a:noFill/>
          <a:ln>
            <a:noFill/>
          </a:ln>
        </p:spPr>
      </p:pic>
      <p:sp>
        <p:nvSpPr>
          <p:cNvPr id="145" name="Google Shape;145;p7"/>
          <p:cNvSpPr txBox="1"/>
          <p:nvPr/>
        </p:nvSpPr>
        <p:spPr>
          <a:xfrm>
            <a:off x="8703822" y="5312948"/>
            <a:ext cx="8160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900">
                <a:solidFill>
                  <a:schemeClr val="dk2"/>
                </a:solidFill>
                <a:latin typeface="Meiryo"/>
                <a:ea typeface="Meiryo"/>
                <a:cs typeface="Meiryo"/>
                <a:sym typeface="Meiryo"/>
              </a:rPr>
              <a:t>API基盤</a:t>
            </a:r>
            <a:endParaRPr sz="900">
              <a:solidFill>
                <a:schemeClr val="dk2"/>
              </a:solidFill>
              <a:latin typeface="Meiryo"/>
              <a:ea typeface="Meiryo"/>
              <a:cs typeface="Meiryo"/>
              <a:sym typeface="Meiryo"/>
            </a:endParaRPr>
          </a:p>
          <a:p>
            <a:pPr marL="0" marR="0" lvl="0" indent="0" algn="l" rtl="0">
              <a:spcBef>
                <a:spcPts val="0"/>
              </a:spcBef>
              <a:spcAft>
                <a:spcPts val="0"/>
              </a:spcAft>
              <a:buNone/>
            </a:pPr>
            <a:r>
              <a:rPr lang="ja-JP" sz="900">
                <a:solidFill>
                  <a:schemeClr val="dk2"/>
                </a:solidFill>
                <a:latin typeface="Meiryo"/>
                <a:ea typeface="Meiryo"/>
                <a:cs typeface="Meiryo"/>
                <a:sym typeface="Meiryo"/>
              </a:rPr>
              <a:t>(SBI-FI)</a:t>
            </a:r>
            <a:endParaRPr sz="900">
              <a:solidFill>
                <a:schemeClr val="dk2"/>
              </a:solidFill>
              <a:latin typeface="Meiryo"/>
              <a:ea typeface="Meiryo"/>
              <a:cs typeface="Meiryo"/>
              <a:sym typeface="Meiryo"/>
            </a:endParaRPr>
          </a:p>
        </p:txBody>
      </p:sp>
      <p:pic>
        <p:nvPicPr>
          <p:cNvPr id="146" name="Google Shape;146;p7"/>
          <p:cNvPicPr preferRelativeResize="0"/>
          <p:nvPr/>
        </p:nvPicPr>
        <p:blipFill rotWithShape="1">
          <a:blip r:embed="rId12">
            <a:alphaModFix/>
          </a:blip>
          <a:srcRect/>
          <a:stretch/>
        </p:blipFill>
        <p:spPr>
          <a:xfrm>
            <a:off x="9305291" y="4267851"/>
            <a:ext cx="308997" cy="418770"/>
          </a:xfrm>
          <a:prstGeom prst="rect">
            <a:avLst/>
          </a:prstGeom>
          <a:noFill/>
          <a:ln>
            <a:noFill/>
          </a:ln>
        </p:spPr>
      </p:pic>
      <p:sp>
        <p:nvSpPr>
          <p:cNvPr id="147" name="Google Shape;147;p7"/>
          <p:cNvSpPr txBox="1"/>
          <p:nvPr/>
        </p:nvSpPr>
        <p:spPr>
          <a:xfrm>
            <a:off x="8744996" y="4500622"/>
            <a:ext cx="816087"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900">
                <a:solidFill>
                  <a:schemeClr val="dk2"/>
                </a:solidFill>
                <a:latin typeface="Meiryo"/>
                <a:ea typeface="Meiryo"/>
                <a:cs typeface="Meiryo"/>
                <a:sym typeface="Meiryo"/>
              </a:rPr>
              <a:t>豊洲DC</a:t>
            </a:r>
            <a:endParaRPr sz="900">
              <a:solidFill>
                <a:schemeClr val="dk2"/>
              </a:solidFill>
              <a:latin typeface="Meiryo"/>
              <a:ea typeface="Meiryo"/>
              <a:cs typeface="Meiryo"/>
              <a:sym typeface="Meiryo"/>
            </a:endParaRPr>
          </a:p>
        </p:txBody>
      </p:sp>
      <p:pic>
        <p:nvPicPr>
          <p:cNvPr id="148" name="Google Shape;148;p7"/>
          <p:cNvPicPr preferRelativeResize="0"/>
          <p:nvPr/>
        </p:nvPicPr>
        <p:blipFill rotWithShape="1">
          <a:blip r:embed="rId11">
            <a:alphaModFix/>
          </a:blip>
          <a:srcRect/>
          <a:stretch/>
        </p:blipFill>
        <p:spPr>
          <a:xfrm>
            <a:off x="10756544" y="4778433"/>
            <a:ext cx="414469" cy="510957"/>
          </a:xfrm>
          <a:prstGeom prst="rect">
            <a:avLst/>
          </a:prstGeom>
          <a:noFill/>
          <a:ln>
            <a:noFill/>
          </a:ln>
        </p:spPr>
      </p:pic>
      <p:sp>
        <p:nvSpPr>
          <p:cNvPr id="149" name="Google Shape;149;p7"/>
          <p:cNvSpPr txBox="1"/>
          <p:nvPr/>
        </p:nvSpPr>
        <p:spPr>
          <a:xfrm>
            <a:off x="11122312" y="4755424"/>
            <a:ext cx="8160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900">
                <a:solidFill>
                  <a:srgbClr val="FF0000"/>
                </a:solidFill>
                <a:latin typeface="Meiryo"/>
                <a:ea typeface="Meiryo"/>
                <a:cs typeface="Meiryo"/>
                <a:sym typeface="Meiryo"/>
              </a:rPr>
              <a:t>基幹系</a:t>
            </a:r>
            <a:endParaRPr sz="900">
              <a:solidFill>
                <a:srgbClr val="FF0000"/>
              </a:solidFill>
              <a:latin typeface="Meiryo"/>
              <a:ea typeface="Meiryo"/>
              <a:cs typeface="Meiryo"/>
              <a:sym typeface="Meiryo"/>
            </a:endParaRPr>
          </a:p>
          <a:p>
            <a:pPr marL="0" marR="0" lvl="0" indent="0" algn="l" rtl="0">
              <a:spcBef>
                <a:spcPts val="0"/>
              </a:spcBef>
              <a:spcAft>
                <a:spcPts val="0"/>
              </a:spcAft>
              <a:buNone/>
            </a:pPr>
            <a:r>
              <a:rPr lang="ja-JP" sz="900">
                <a:solidFill>
                  <a:srgbClr val="FF0000"/>
                </a:solidFill>
                <a:latin typeface="Meiryo"/>
                <a:ea typeface="Meiryo"/>
                <a:cs typeface="Meiryo"/>
                <a:sym typeface="Meiryo"/>
              </a:rPr>
              <a:t>・販売支援</a:t>
            </a:r>
            <a:endParaRPr sz="900">
              <a:solidFill>
                <a:srgbClr val="FF0000"/>
              </a:solidFill>
              <a:latin typeface="Meiryo"/>
              <a:ea typeface="Meiryo"/>
              <a:cs typeface="Meiryo"/>
              <a:sym typeface="Meiryo"/>
            </a:endParaRPr>
          </a:p>
          <a:p>
            <a:pPr marL="0" marR="0" lvl="0" indent="0" algn="l" rtl="0">
              <a:spcBef>
                <a:spcPts val="0"/>
              </a:spcBef>
              <a:spcAft>
                <a:spcPts val="0"/>
              </a:spcAft>
              <a:buNone/>
            </a:pPr>
            <a:r>
              <a:rPr lang="ja-JP" sz="900">
                <a:solidFill>
                  <a:schemeClr val="dk2"/>
                </a:solidFill>
                <a:latin typeface="Meiryo"/>
                <a:ea typeface="Meiryo"/>
                <a:cs typeface="Meiryo"/>
                <a:sym typeface="Meiryo"/>
              </a:rPr>
              <a:t>・</a:t>
            </a:r>
            <a:r>
              <a:rPr lang="ja-JP" sz="900">
                <a:solidFill>
                  <a:srgbClr val="D8D8D8"/>
                </a:solidFill>
                <a:latin typeface="Meiryo"/>
                <a:ea typeface="Meiryo"/>
                <a:cs typeface="Meiryo"/>
                <a:sym typeface="Meiryo"/>
              </a:rPr>
              <a:t>契約管理</a:t>
            </a:r>
            <a:endParaRPr sz="900">
              <a:solidFill>
                <a:srgbClr val="D8D8D8"/>
              </a:solidFill>
              <a:latin typeface="Meiryo"/>
              <a:ea typeface="Meiryo"/>
              <a:cs typeface="Meiryo"/>
              <a:sym typeface="Meiryo"/>
            </a:endParaRPr>
          </a:p>
          <a:p>
            <a:pPr marL="0" marR="0" lvl="0" indent="0" algn="l" rtl="0">
              <a:spcBef>
                <a:spcPts val="0"/>
              </a:spcBef>
              <a:spcAft>
                <a:spcPts val="0"/>
              </a:spcAft>
              <a:buNone/>
            </a:pPr>
            <a:r>
              <a:rPr lang="ja-JP" sz="900">
                <a:solidFill>
                  <a:schemeClr val="dk2"/>
                </a:solidFill>
                <a:latin typeface="Meiryo"/>
                <a:ea typeface="Meiryo"/>
                <a:cs typeface="Meiryo"/>
                <a:sym typeface="Meiryo"/>
              </a:rPr>
              <a:t>etc</a:t>
            </a:r>
            <a:endParaRPr sz="900">
              <a:solidFill>
                <a:schemeClr val="dk2"/>
              </a:solidFill>
              <a:latin typeface="Meiryo"/>
              <a:ea typeface="Meiryo"/>
              <a:cs typeface="Meiryo"/>
              <a:sym typeface="Meiryo"/>
            </a:endParaRPr>
          </a:p>
        </p:txBody>
      </p:sp>
      <p:pic>
        <p:nvPicPr>
          <p:cNvPr id="150" name="Google Shape;150;p7"/>
          <p:cNvPicPr preferRelativeResize="0"/>
          <p:nvPr/>
        </p:nvPicPr>
        <p:blipFill rotWithShape="1">
          <a:blip r:embed="rId13">
            <a:alphaModFix/>
          </a:blip>
          <a:srcRect/>
          <a:stretch/>
        </p:blipFill>
        <p:spPr>
          <a:xfrm>
            <a:off x="10179067" y="4910875"/>
            <a:ext cx="423089" cy="302318"/>
          </a:xfrm>
          <a:prstGeom prst="rect">
            <a:avLst/>
          </a:prstGeom>
          <a:noFill/>
          <a:ln>
            <a:noFill/>
          </a:ln>
        </p:spPr>
      </p:pic>
      <p:pic>
        <p:nvPicPr>
          <p:cNvPr id="151" name="Google Shape;151;p7"/>
          <p:cNvPicPr preferRelativeResize="0"/>
          <p:nvPr/>
        </p:nvPicPr>
        <p:blipFill rotWithShape="1">
          <a:blip r:embed="rId12">
            <a:alphaModFix/>
          </a:blip>
          <a:srcRect/>
          <a:stretch/>
        </p:blipFill>
        <p:spPr>
          <a:xfrm>
            <a:off x="11670775" y="4267851"/>
            <a:ext cx="308997" cy="418770"/>
          </a:xfrm>
          <a:prstGeom prst="rect">
            <a:avLst/>
          </a:prstGeom>
          <a:noFill/>
          <a:ln>
            <a:noFill/>
          </a:ln>
        </p:spPr>
      </p:pic>
      <p:sp>
        <p:nvSpPr>
          <p:cNvPr id="152" name="Google Shape;152;p7"/>
          <p:cNvSpPr txBox="1"/>
          <p:nvPr/>
        </p:nvSpPr>
        <p:spPr>
          <a:xfrm>
            <a:off x="3933917" y="1273598"/>
            <a:ext cx="97660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000" i="1">
                <a:solidFill>
                  <a:schemeClr val="dk2"/>
                </a:solidFill>
                <a:latin typeface="Arial"/>
                <a:ea typeface="Arial"/>
                <a:cs typeface="Arial"/>
                <a:sym typeface="Arial"/>
              </a:rPr>
              <a:t>外部サービス</a:t>
            </a:r>
            <a:endParaRPr/>
          </a:p>
        </p:txBody>
      </p:sp>
      <p:sp>
        <p:nvSpPr>
          <p:cNvPr id="153" name="Google Shape;153;p7"/>
          <p:cNvSpPr txBox="1"/>
          <p:nvPr/>
        </p:nvSpPr>
        <p:spPr>
          <a:xfrm>
            <a:off x="10042117" y="4492927"/>
            <a:ext cx="627095"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000" i="1">
                <a:solidFill>
                  <a:schemeClr val="dk2"/>
                </a:solidFill>
                <a:latin typeface="Arial"/>
                <a:ea typeface="Arial"/>
                <a:cs typeface="Arial"/>
                <a:sym typeface="Arial"/>
              </a:rPr>
              <a:t>横浜DC</a:t>
            </a:r>
            <a:endParaRPr sz="1000" i="1">
              <a:solidFill>
                <a:schemeClr val="dk2"/>
              </a:solidFill>
              <a:latin typeface="Arial"/>
              <a:ea typeface="Arial"/>
              <a:cs typeface="Arial"/>
              <a:sym typeface="Arial"/>
            </a:endParaRPr>
          </a:p>
        </p:txBody>
      </p:sp>
      <p:cxnSp>
        <p:nvCxnSpPr>
          <p:cNvPr id="154" name="Google Shape;154;p7"/>
          <p:cNvCxnSpPr/>
          <p:nvPr/>
        </p:nvCxnSpPr>
        <p:spPr>
          <a:xfrm rot="10800000">
            <a:off x="9453071" y="5103184"/>
            <a:ext cx="632291" cy="0"/>
          </a:xfrm>
          <a:prstGeom prst="straightConnector1">
            <a:avLst/>
          </a:prstGeom>
          <a:noFill/>
          <a:ln w="9525" cap="flat" cmpd="sng">
            <a:solidFill>
              <a:schemeClr val="dk2"/>
            </a:solidFill>
            <a:prstDash val="solid"/>
            <a:miter lim="800000"/>
            <a:headEnd type="triangle" w="med" len="med"/>
            <a:tailEnd type="triangle" w="med" len="med"/>
          </a:ln>
        </p:spPr>
      </p:cxnSp>
      <p:cxnSp>
        <p:nvCxnSpPr>
          <p:cNvPr id="155" name="Google Shape;155;p7"/>
          <p:cNvCxnSpPr/>
          <p:nvPr/>
        </p:nvCxnSpPr>
        <p:spPr>
          <a:xfrm>
            <a:off x="2842442" y="4796128"/>
            <a:ext cx="465789" cy="3054"/>
          </a:xfrm>
          <a:prstGeom prst="straightConnector1">
            <a:avLst/>
          </a:prstGeom>
          <a:noFill/>
          <a:ln w="9525" cap="flat" cmpd="sng">
            <a:solidFill>
              <a:schemeClr val="dk2"/>
            </a:solidFill>
            <a:prstDash val="solid"/>
            <a:miter lim="800000"/>
            <a:headEnd type="none" w="sm" len="sm"/>
            <a:tailEnd type="triangle" w="med" len="med"/>
          </a:ln>
        </p:spPr>
      </p:cxnSp>
      <p:pic>
        <p:nvPicPr>
          <p:cNvPr id="156" name="Google Shape;156;p7"/>
          <p:cNvPicPr preferRelativeResize="0"/>
          <p:nvPr/>
        </p:nvPicPr>
        <p:blipFill rotWithShape="1">
          <a:blip r:embed="rId14">
            <a:alphaModFix/>
          </a:blip>
          <a:srcRect/>
          <a:stretch/>
        </p:blipFill>
        <p:spPr>
          <a:xfrm>
            <a:off x="4101042" y="3974725"/>
            <a:ext cx="381001" cy="448236"/>
          </a:xfrm>
          <a:prstGeom prst="rect">
            <a:avLst/>
          </a:prstGeom>
          <a:noFill/>
          <a:ln>
            <a:noFill/>
          </a:ln>
        </p:spPr>
      </p:pic>
      <p:pic>
        <p:nvPicPr>
          <p:cNvPr id="157" name="Google Shape;157;p7"/>
          <p:cNvPicPr preferRelativeResize="0"/>
          <p:nvPr/>
        </p:nvPicPr>
        <p:blipFill rotWithShape="1">
          <a:blip r:embed="rId14">
            <a:alphaModFix/>
          </a:blip>
          <a:srcRect/>
          <a:stretch/>
        </p:blipFill>
        <p:spPr>
          <a:xfrm>
            <a:off x="4083282" y="5133427"/>
            <a:ext cx="381001" cy="448235"/>
          </a:xfrm>
          <a:prstGeom prst="rect">
            <a:avLst/>
          </a:prstGeom>
          <a:noFill/>
          <a:ln>
            <a:noFill/>
          </a:ln>
        </p:spPr>
      </p:pic>
      <p:sp>
        <p:nvSpPr>
          <p:cNvPr id="158" name="Google Shape;158;p7"/>
          <p:cNvSpPr txBox="1"/>
          <p:nvPr/>
        </p:nvSpPr>
        <p:spPr>
          <a:xfrm>
            <a:off x="3705991" y="4469643"/>
            <a:ext cx="125770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900">
                <a:solidFill>
                  <a:schemeClr val="dk2"/>
                </a:solidFill>
                <a:latin typeface="Meiryo"/>
                <a:ea typeface="Meiryo"/>
                <a:cs typeface="Meiryo"/>
                <a:sym typeface="Meiryo"/>
              </a:rPr>
              <a:t>Web申込／</a:t>
            </a:r>
            <a:endParaRPr sz="900">
              <a:solidFill>
                <a:schemeClr val="dk2"/>
              </a:solidFill>
              <a:latin typeface="Meiryo"/>
              <a:ea typeface="Meiryo"/>
              <a:cs typeface="Meiryo"/>
              <a:sym typeface="Meiryo"/>
            </a:endParaRPr>
          </a:p>
          <a:p>
            <a:pPr marL="0" marR="0" lvl="0" indent="0" algn="ctr" rtl="0">
              <a:spcBef>
                <a:spcPts val="0"/>
              </a:spcBef>
              <a:spcAft>
                <a:spcPts val="0"/>
              </a:spcAft>
              <a:buNone/>
            </a:pPr>
            <a:r>
              <a:rPr lang="ja-JP" sz="900">
                <a:solidFill>
                  <a:schemeClr val="dk2"/>
                </a:solidFill>
                <a:latin typeface="Meiryo"/>
                <a:ea typeface="Meiryo"/>
                <a:cs typeface="Meiryo"/>
                <a:sym typeface="Meiryo"/>
              </a:rPr>
              <a:t>Web申込専用ページ</a:t>
            </a:r>
            <a:endParaRPr/>
          </a:p>
        </p:txBody>
      </p:sp>
      <p:sp>
        <p:nvSpPr>
          <p:cNvPr id="159" name="Google Shape;159;p7"/>
          <p:cNvSpPr txBox="1"/>
          <p:nvPr/>
        </p:nvSpPr>
        <p:spPr>
          <a:xfrm>
            <a:off x="3930945" y="5611994"/>
            <a:ext cx="816087"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900">
                <a:solidFill>
                  <a:schemeClr val="dk2"/>
                </a:solidFill>
                <a:latin typeface="Meiryo"/>
                <a:ea typeface="Meiryo"/>
                <a:cs typeface="Meiryo"/>
                <a:sym typeface="Meiryo"/>
              </a:rPr>
              <a:t>管理画面</a:t>
            </a:r>
            <a:endParaRPr/>
          </a:p>
        </p:txBody>
      </p:sp>
      <p:pic>
        <p:nvPicPr>
          <p:cNvPr id="160" name="Google Shape;160;p7"/>
          <p:cNvPicPr preferRelativeResize="0"/>
          <p:nvPr/>
        </p:nvPicPr>
        <p:blipFill rotWithShape="1">
          <a:blip r:embed="rId14">
            <a:alphaModFix/>
          </a:blip>
          <a:srcRect/>
          <a:stretch/>
        </p:blipFill>
        <p:spPr>
          <a:xfrm>
            <a:off x="5860196" y="3976598"/>
            <a:ext cx="381001" cy="448236"/>
          </a:xfrm>
          <a:prstGeom prst="rect">
            <a:avLst/>
          </a:prstGeom>
          <a:noFill/>
          <a:ln>
            <a:noFill/>
          </a:ln>
        </p:spPr>
      </p:pic>
      <p:sp>
        <p:nvSpPr>
          <p:cNvPr id="161" name="Google Shape;161;p7"/>
          <p:cNvSpPr txBox="1"/>
          <p:nvPr/>
        </p:nvSpPr>
        <p:spPr>
          <a:xfrm>
            <a:off x="5415872" y="4462413"/>
            <a:ext cx="125770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900">
                <a:solidFill>
                  <a:schemeClr val="dk2"/>
                </a:solidFill>
                <a:latin typeface="Meiryo"/>
                <a:ea typeface="Meiryo"/>
                <a:cs typeface="Meiryo"/>
                <a:sym typeface="Meiryo"/>
              </a:rPr>
              <a:t>バックエンド</a:t>
            </a:r>
            <a:endParaRPr sz="900">
              <a:solidFill>
                <a:schemeClr val="dk2"/>
              </a:solidFill>
              <a:latin typeface="Meiryo"/>
              <a:ea typeface="Meiryo"/>
              <a:cs typeface="Meiryo"/>
              <a:sym typeface="Meiryo"/>
            </a:endParaRPr>
          </a:p>
          <a:p>
            <a:pPr marL="0" marR="0" lvl="0" indent="0" algn="ctr" rtl="0">
              <a:spcBef>
                <a:spcPts val="0"/>
              </a:spcBef>
              <a:spcAft>
                <a:spcPts val="0"/>
              </a:spcAft>
              <a:buNone/>
            </a:pPr>
            <a:r>
              <a:rPr lang="ja-JP" sz="900">
                <a:solidFill>
                  <a:schemeClr val="dk2"/>
                </a:solidFill>
                <a:latin typeface="Meiryo"/>
                <a:ea typeface="Meiryo"/>
                <a:cs typeface="Meiryo"/>
                <a:sym typeface="Meiryo"/>
              </a:rPr>
              <a:t>WebAPI</a:t>
            </a:r>
            <a:endParaRPr sz="900">
              <a:solidFill>
                <a:schemeClr val="dk2"/>
              </a:solidFill>
              <a:latin typeface="Meiryo"/>
              <a:ea typeface="Meiryo"/>
              <a:cs typeface="Meiryo"/>
              <a:sym typeface="Meiryo"/>
            </a:endParaRPr>
          </a:p>
        </p:txBody>
      </p:sp>
      <p:pic>
        <p:nvPicPr>
          <p:cNvPr id="162" name="Google Shape;162;p7"/>
          <p:cNvPicPr preferRelativeResize="0"/>
          <p:nvPr/>
        </p:nvPicPr>
        <p:blipFill rotWithShape="1">
          <a:blip r:embed="rId15">
            <a:alphaModFix/>
          </a:blip>
          <a:srcRect/>
          <a:stretch/>
        </p:blipFill>
        <p:spPr>
          <a:xfrm>
            <a:off x="6874221" y="4500622"/>
            <a:ext cx="395568" cy="476871"/>
          </a:xfrm>
          <a:prstGeom prst="rect">
            <a:avLst/>
          </a:prstGeom>
          <a:noFill/>
          <a:ln>
            <a:noFill/>
          </a:ln>
        </p:spPr>
      </p:pic>
      <p:sp>
        <p:nvSpPr>
          <p:cNvPr id="163" name="Google Shape;163;p7"/>
          <p:cNvSpPr txBox="1"/>
          <p:nvPr/>
        </p:nvSpPr>
        <p:spPr>
          <a:xfrm>
            <a:off x="6438384" y="5005468"/>
            <a:ext cx="1257705"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900">
                <a:solidFill>
                  <a:schemeClr val="dk2"/>
                </a:solidFill>
                <a:latin typeface="Meiryo"/>
                <a:ea typeface="Meiryo"/>
                <a:cs typeface="Meiryo"/>
                <a:sym typeface="Meiryo"/>
              </a:rPr>
              <a:t>RDS</a:t>
            </a:r>
            <a:endParaRPr/>
          </a:p>
        </p:txBody>
      </p:sp>
      <p:cxnSp>
        <p:nvCxnSpPr>
          <p:cNvPr id="164" name="Google Shape;164;p7"/>
          <p:cNvCxnSpPr/>
          <p:nvPr/>
        </p:nvCxnSpPr>
        <p:spPr>
          <a:xfrm rot="10800000" flipH="1">
            <a:off x="3308231" y="4198843"/>
            <a:ext cx="792811" cy="600339"/>
          </a:xfrm>
          <a:prstGeom prst="straightConnector1">
            <a:avLst/>
          </a:prstGeom>
          <a:noFill/>
          <a:ln w="9525" cap="flat" cmpd="sng">
            <a:solidFill>
              <a:schemeClr val="dk2"/>
            </a:solidFill>
            <a:prstDash val="solid"/>
            <a:miter lim="800000"/>
            <a:headEnd type="none" w="sm" len="sm"/>
            <a:tailEnd type="triangle" w="med" len="med"/>
          </a:ln>
        </p:spPr>
      </p:cxnSp>
      <p:cxnSp>
        <p:nvCxnSpPr>
          <p:cNvPr id="165" name="Google Shape;165;p7"/>
          <p:cNvCxnSpPr/>
          <p:nvPr/>
        </p:nvCxnSpPr>
        <p:spPr>
          <a:xfrm>
            <a:off x="3308231" y="4799182"/>
            <a:ext cx="775051" cy="558363"/>
          </a:xfrm>
          <a:prstGeom prst="straightConnector1">
            <a:avLst/>
          </a:prstGeom>
          <a:noFill/>
          <a:ln w="9525" cap="flat" cmpd="sng">
            <a:solidFill>
              <a:schemeClr val="dk2"/>
            </a:solidFill>
            <a:prstDash val="solid"/>
            <a:miter lim="800000"/>
            <a:headEnd type="none" w="sm" len="sm"/>
            <a:tailEnd type="triangle" w="med" len="med"/>
          </a:ln>
        </p:spPr>
      </p:cxnSp>
      <p:cxnSp>
        <p:nvCxnSpPr>
          <p:cNvPr id="166" name="Google Shape;166;p7"/>
          <p:cNvCxnSpPr/>
          <p:nvPr/>
        </p:nvCxnSpPr>
        <p:spPr>
          <a:xfrm rot="10800000" flipH="1">
            <a:off x="4464283" y="4200716"/>
            <a:ext cx="1395913" cy="1156829"/>
          </a:xfrm>
          <a:prstGeom prst="straightConnector1">
            <a:avLst/>
          </a:prstGeom>
          <a:noFill/>
          <a:ln w="9525" cap="flat" cmpd="sng">
            <a:solidFill>
              <a:schemeClr val="dk2"/>
            </a:solidFill>
            <a:prstDash val="solid"/>
            <a:miter lim="800000"/>
            <a:headEnd type="none" w="sm" len="sm"/>
            <a:tailEnd type="triangle" w="med" len="med"/>
          </a:ln>
        </p:spPr>
      </p:cxnSp>
      <p:cxnSp>
        <p:nvCxnSpPr>
          <p:cNvPr id="167" name="Google Shape;167;p7"/>
          <p:cNvCxnSpPr/>
          <p:nvPr/>
        </p:nvCxnSpPr>
        <p:spPr>
          <a:xfrm rot="10800000" flipH="1">
            <a:off x="6229125" y="4778433"/>
            <a:ext cx="628876" cy="591739"/>
          </a:xfrm>
          <a:prstGeom prst="straightConnector1">
            <a:avLst/>
          </a:prstGeom>
          <a:noFill/>
          <a:ln w="9525" cap="flat" cmpd="sng">
            <a:solidFill>
              <a:schemeClr val="dk2"/>
            </a:solidFill>
            <a:prstDash val="solid"/>
            <a:miter lim="800000"/>
            <a:headEnd type="none" w="sm" len="sm"/>
            <a:tailEnd type="triangle" w="med" len="med"/>
          </a:ln>
        </p:spPr>
      </p:cxnSp>
      <p:cxnSp>
        <p:nvCxnSpPr>
          <p:cNvPr id="168" name="Google Shape;168;p7"/>
          <p:cNvCxnSpPr/>
          <p:nvPr/>
        </p:nvCxnSpPr>
        <p:spPr>
          <a:xfrm>
            <a:off x="6241197" y="4200716"/>
            <a:ext cx="633024" cy="538342"/>
          </a:xfrm>
          <a:prstGeom prst="straightConnector1">
            <a:avLst/>
          </a:prstGeom>
          <a:noFill/>
          <a:ln w="9525" cap="flat" cmpd="sng">
            <a:solidFill>
              <a:schemeClr val="dk2"/>
            </a:solidFill>
            <a:prstDash val="solid"/>
            <a:miter lim="800000"/>
            <a:headEnd type="none" w="sm" len="sm"/>
            <a:tailEnd type="triangle" w="med" len="med"/>
          </a:ln>
        </p:spPr>
      </p:cxnSp>
      <p:pic>
        <p:nvPicPr>
          <p:cNvPr id="169" name="Google Shape;169;p7"/>
          <p:cNvPicPr preferRelativeResize="0"/>
          <p:nvPr/>
        </p:nvPicPr>
        <p:blipFill rotWithShape="1">
          <a:blip r:embed="rId16">
            <a:alphaModFix/>
          </a:blip>
          <a:srcRect/>
          <a:stretch/>
        </p:blipFill>
        <p:spPr>
          <a:xfrm>
            <a:off x="5848124" y="5146053"/>
            <a:ext cx="381001" cy="448236"/>
          </a:xfrm>
          <a:prstGeom prst="rect">
            <a:avLst/>
          </a:prstGeom>
          <a:noFill/>
          <a:ln>
            <a:noFill/>
          </a:ln>
        </p:spPr>
      </p:pic>
      <p:sp>
        <p:nvSpPr>
          <p:cNvPr id="170" name="Google Shape;170;p7"/>
          <p:cNvSpPr txBox="1"/>
          <p:nvPr/>
        </p:nvSpPr>
        <p:spPr>
          <a:xfrm>
            <a:off x="5421843" y="5621068"/>
            <a:ext cx="1257705"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900">
                <a:solidFill>
                  <a:schemeClr val="dk2"/>
                </a:solidFill>
                <a:latin typeface="Meiryo"/>
                <a:ea typeface="Meiryo"/>
                <a:cs typeface="Meiryo"/>
                <a:sym typeface="Meiryo"/>
              </a:rPr>
              <a:t>バッチ</a:t>
            </a:r>
            <a:endParaRPr sz="900">
              <a:solidFill>
                <a:schemeClr val="dk2"/>
              </a:solidFill>
              <a:latin typeface="Meiryo"/>
              <a:ea typeface="Meiryo"/>
              <a:cs typeface="Meiryo"/>
              <a:sym typeface="Meiryo"/>
            </a:endParaRPr>
          </a:p>
        </p:txBody>
      </p:sp>
      <p:cxnSp>
        <p:nvCxnSpPr>
          <p:cNvPr id="171" name="Google Shape;171;p7"/>
          <p:cNvCxnSpPr/>
          <p:nvPr/>
        </p:nvCxnSpPr>
        <p:spPr>
          <a:xfrm>
            <a:off x="6241197" y="4200716"/>
            <a:ext cx="1579566" cy="736"/>
          </a:xfrm>
          <a:prstGeom prst="straightConnector1">
            <a:avLst/>
          </a:prstGeom>
          <a:noFill/>
          <a:ln w="9525" cap="flat" cmpd="sng">
            <a:solidFill>
              <a:schemeClr val="dk2"/>
            </a:solidFill>
            <a:prstDash val="solid"/>
            <a:miter lim="800000"/>
            <a:headEnd type="none" w="sm" len="sm"/>
            <a:tailEnd type="triangle" w="med" len="med"/>
          </a:ln>
        </p:spPr>
      </p:cxnSp>
      <p:sp>
        <p:nvSpPr>
          <p:cNvPr id="172" name="Google Shape;172;p7"/>
          <p:cNvSpPr/>
          <p:nvPr/>
        </p:nvSpPr>
        <p:spPr>
          <a:xfrm>
            <a:off x="9243414" y="1374923"/>
            <a:ext cx="2224499" cy="485458"/>
          </a:xfrm>
          <a:prstGeom prst="rect">
            <a:avLst/>
          </a:prstGeom>
          <a:solidFill>
            <a:srgbClr val="DFDFE3">
              <a:alpha val="40000"/>
            </a:srgbClr>
          </a:solidFill>
          <a:ln w="38100" cap="flat" cmpd="sng">
            <a:solidFill>
              <a:schemeClr val="accent5"/>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eiryo"/>
              <a:ea typeface="Meiryo"/>
              <a:cs typeface="Meiryo"/>
              <a:sym typeface="Meiryo"/>
            </a:endParaRPr>
          </a:p>
        </p:txBody>
      </p:sp>
      <p:cxnSp>
        <p:nvCxnSpPr>
          <p:cNvPr id="173" name="Google Shape;173;p7"/>
          <p:cNvCxnSpPr/>
          <p:nvPr/>
        </p:nvCxnSpPr>
        <p:spPr>
          <a:xfrm rot="10800000" flipH="1">
            <a:off x="4478657" y="4174947"/>
            <a:ext cx="1374158" cy="19142"/>
          </a:xfrm>
          <a:prstGeom prst="straightConnector1">
            <a:avLst/>
          </a:prstGeom>
          <a:noFill/>
          <a:ln w="9525" cap="flat" cmpd="sng">
            <a:solidFill>
              <a:schemeClr val="dk2"/>
            </a:solidFill>
            <a:prstDash val="solid"/>
            <a:miter lim="800000"/>
            <a:headEnd type="none" w="sm" len="sm"/>
            <a:tailEnd type="triangle" w="med" len="med"/>
          </a:ln>
        </p:spPr>
      </p:cxnSp>
      <p:sp>
        <p:nvSpPr>
          <p:cNvPr id="174" name="Google Shape;174;p7"/>
          <p:cNvSpPr txBox="1"/>
          <p:nvPr/>
        </p:nvSpPr>
        <p:spPr>
          <a:xfrm>
            <a:off x="9335992" y="1464737"/>
            <a:ext cx="203934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2"/>
                </a:solidFill>
                <a:latin typeface="Meiryo"/>
                <a:ea typeface="Meiryo"/>
                <a:cs typeface="Meiryo"/>
                <a:sym typeface="Meiryo"/>
              </a:rPr>
              <a:t>Itｂ結合テスト範囲</a:t>
            </a:r>
            <a:endParaRPr sz="1600">
              <a:solidFill>
                <a:schemeClr val="dk1"/>
              </a:solidFill>
              <a:latin typeface="Meiryo"/>
              <a:ea typeface="Meiryo"/>
              <a:cs typeface="Meiryo"/>
              <a:sym typeface="Meiryo"/>
            </a:endParaRPr>
          </a:p>
        </p:txBody>
      </p:sp>
      <p:sp>
        <p:nvSpPr>
          <p:cNvPr id="175" name="Google Shape;175;p7"/>
          <p:cNvSpPr/>
          <p:nvPr/>
        </p:nvSpPr>
        <p:spPr>
          <a:xfrm>
            <a:off x="486992" y="2356079"/>
            <a:ext cx="8089978" cy="4183671"/>
          </a:xfrm>
          <a:prstGeom prst="rect">
            <a:avLst/>
          </a:prstGeom>
          <a:solidFill>
            <a:srgbClr val="DFDFE3">
              <a:alpha val="40000"/>
            </a:srgbClr>
          </a:solidFill>
          <a:ln w="38100" cap="flat" cmpd="sng">
            <a:solidFill>
              <a:schemeClr val="accent5"/>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eiryo"/>
              <a:ea typeface="Meiryo"/>
              <a:cs typeface="Meiryo"/>
              <a:sym typeface="Meiryo"/>
            </a:endParaRPr>
          </a:p>
        </p:txBody>
      </p:sp>
      <p:cxnSp>
        <p:nvCxnSpPr>
          <p:cNvPr id="176" name="Google Shape;176;p7"/>
          <p:cNvCxnSpPr>
            <a:endCxn id="143" idx="1"/>
          </p:cNvCxnSpPr>
          <p:nvPr/>
        </p:nvCxnSpPr>
        <p:spPr>
          <a:xfrm>
            <a:off x="7759183" y="4200784"/>
            <a:ext cx="901800" cy="902400"/>
          </a:xfrm>
          <a:prstGeom prst="straightConnector1">
            <a:avLst/>
          </a:prstGeom>
          <a:noFill/>
          <a:ln w="9525" cap="flat" cmpd="sng">
            <a:solidFill>
              <a:schemeClr val="dk2"/>
            </a:solidFill>
            <a:prstDash val="solid"/>
            <a:miter lim="800000"/>
            <a:headEnd type="none" w="sm" len="sm"/>
            <a:tailEnd type="triangle" w="med" len="med"/>
          </a:ln>
        </p:spPr>
      </p:cxnSp>
      <p:cxnSp>
        <p:nvCxnSpPr>
          <p:cNvPr id="177" name="Google Shape;177;p7"/>
          <p:cNvCxnSpPr>
            <a:endCxn id="136" idx="1"/>
          </p:cNvCxnSpPr>
          <p:nvPr/>
        </p:nvCxnSpPr>
        <p:spPr>
          <a:xfrm rot="-5400000">
            <a:off x="1702730" y="2218208"/>
            <a:ext cx="2436000" cy="1477500"/>
          </a:xfrm>
          <a:prstGeom prst="bentConnector2">
            <a:avLst/>
          </a:prstGeom>
          <a:noFill/>
          <a:ln w="9525" cap="flat" cmpd="sng">
            <a:solidFill>
              <a:schemeClr val="dk1"/>
            </a:solidFill>
            <a:prstDash val="solid"/>
            <a:miter lim="800000"/>
            <a:headEnd type="none" w="sm" len="sm"/>
            <a:tailEnd type="triangle" w="med" len="med"/>
          </a:ln>
        </p:spPr>
      </p:cxnSp>
      <p:sp>
        <p:nvSpPr>
          <p:cNvPr id="178" name="Google Shape;178;p7"/>
          <p:cNvSpPr/>
          <p:nvPr/>
        </p:nvSpPr>
        <p:spPr>
          <a:xfrm>
            <a:off x="8783837" y="3427862"/>
            <a:ext cx="1248377" cy="468259"/>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02" y="61555"/>
                </a:moveTo>
                <a:lnTo>
                  <a:pt x="-71951" y="275140"/>
                </a:lnTo>
              </a:path>
            </a:pathLst>
          </a:custGeom>
          <a:gradFill>
            <a:gsLst>
              <a:gs pos="0">
                <a:srgbClr val="9EFB9A"/>
              </a:gs>
              <a:gs pos="50000">
                <a:srgbClr val="92F18D"/>
              </a:gs>
              <a:gs pos="100000">
                <a:srgbClr val="7DF578"/>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900">
                <a:solidFill>
                  <a:schemeClr val="dk1"/>
                </a:solidFill>
                <a:latin typeface="Meiryo"/>
                <a:ea typeface="Meiryo"/>
                <a:cs typeface="Meiryo"/>
                <a:sym typeface="Meiryo"/>
              </a:rPr>
              <a:t>基幹の試験環境に接続して試験実施</a:t>
            </a:r>
            <a:endParaRPr/>
          </a:p>
        </p:txBody>
      </p:sp>
      <p:sp>
        <p:nvSpPr>
          <p:cNvPr id="179" name="Google Shape;179;p7"/>
          <p:cNvSpPr/>
          <p:nvPr/>
        </p:nvSpPr>
        <p:spPr>
          <a:xfrm>
            <a:off x="429900" y="1472370"/>
            <a:ext cx="1550421" cy="664363"/>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19260" y="61555"/>
                </a:moveTo>
                <a:lnTo>
                  <a:pt x="134305" y="123276"/>
                </a:lnTo>
              </a:path>
            </a:pathLst>
          </a:custGeom>
          <a:gradFill>
            <a:gsLst>
              <a:gs pos="0">
                <a:srgbClr val="9EFB9A"/>
              </a:gs>
              <a:gs pos="50000">
                <a:srgbClr val="92F18D"/>
              </a:gs>
              <a:gs pos="100000">
                <a:srgbClr val="7DF578"/>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900">
                <a:solidFill>
                  <a:schemeClr val="dk1"/>
                </a:solidFill>
                <a:latin typeface="Meiryo"/>
                <a:ea typeface="Meiryo"/>
                <a:cs typeface="Meiryo"/>
                <a:sym typeface="Meiryo"/>
              </a:rPr>
              <a:t>外部SNS認証に関しては、基本、本番環境に接続して試験実施。</a:t>
            </a:r>
            <a:endParaRPr/>
          </a:p>
        </p:txBody>
      </p:sp>
      <p:cxnSp>
        <p:nvCxnSpPr>
          <p:cNvPr id="180" name="Google Shape;180;p7"/>
          <p:cNvCxnSpPr/>
          <p:nvPr/>
        </p:nvCxnSpPr>
        <p:spPr>
          <a:xfrm rot="10800000">
            <a:off x="5467378" y="2249251"/>
            <a:ext cx="0" cy="1178611"/>
          </a:xfrm>
          <a:prstGeom prst="straightConnector1">
            <a:avLst/>
          </a:prstGeom>
          <a:noFill/>
          <a:ln w="9525" cap="flat" cmpd="sng">
            <a:solidFill>
              <a:schemeClr val="dk1"/>
            </a:solidFill>
            <a:prstDash val="solid"/>
            <a:miter lim="800000"/>
            <a:headEnd type="none" w="sm" len="sm"/>
            <a:tailEnd type="triangle" w="med" len="med"/>
          </a:ln>
        </p:spPr>
      </p:cxnSp>
      <p:sp>
        <p:nvSpPr>
          <p:cNvPr id="181" name="Google Shape;181;p7"/>
          <p:cNvSpPr txBox="1"/>
          <p:nvPr/>
        </p:nvSpPr>
        <p:spPr>
          <a:xfrm>
            <a:off x="5467378" y="2802785"/>
            <a:ext cx="1707519"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900">
                <a:solidFill>
                  <a:schemeClr val="dk1"/>
                </a:solidFill>
                <a:latin typeface="Meiryo"/>
                <a:ea typeface="Meiryo"/>
                <a:cs typeface="Meiryo"/>
                <a:sym typeface="Meiryo"/>
              </a:rPr>
              <a:t>AURA・ZIP SERVER・SBPS</a:t>
            </a:r>
            <a:endParaRPr sz="900">
              <a:solidFill>
                <a:schemeClr val="dk1"/>
              </a:solidFill>
              <a:latin typeface="Meiryo"/>
              <a:ea typeface="Meiryo"/>
              <a:cs typeface="Meiryo"/>
              <a:sym typeface="Meiryo"/>
            </a:endParaRPr>
          </a:p>
        </p:txBody>
      </p:sp>
      <p:sp>
        <p:nvSpPr>
          <p:cNvPr id="182" name="Google Shape;182;p7"/>
          <p:cNvSpPr txBox="1"/>
          <p:nvPr/>
        </p:nvSpPr>
        <p:spPr>
          <a:xfrm>
            <a:off x="2190855" y="2798371"/>
            <a:ext cx="878767"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900">
                <a:solidFill>
                  <a:schemeClr val="dk1"/>
                </a:solidFill>
                <a:latin typeface="Meiryo"/>
                <a:ea typeface="Meiryo"/>
                <a:cs typeface="Meiryo"/>
                <a:sym typeface="Meiryo"/>
              </a:rPr>
              <a:t>外部SNS認証</a:t>
            </a:r>
            <a:endParaRPr sz="900">
              <a:solidFill>
                <a:schemeClr val="dk1"/>
              </a:solidFill>
              <a:latin typeface="Meiryo"/>
              <a:ea typeface="Meiryo"/>
              <a:cs typeface="Meiryo"/>
              <a:sym typeface="Meiry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00"/>
              <a:buFont typeface="Meiryo"/>
              <a:buNone/>
            </a:pPr>
            <a:r>
              <a:rPr lang="ja-JP" sz="2800">
                <a:latin typeface="Meiryo"/>
                <a:ea typeface="Meiryo"/>
                <a:cs typeface="Meiryo"/>
                <a:sym typeface="Meiryo"/>
              </a:rPr>
              <a:t>４</a:t>
            </a:r>
            <a:r>
              <a:rPr lang="ja-JP" sz="2800"/>
              <a:t>.</a:t>
            </a:r>
            <a:r>
              <a:rPr lang="ja-JP" sz="2800">
                <a:latin typeface="Meiryo"/>
                <a:ea typeface="Meiryo"/>
                <a:cs typeface="Meiryo"/>
                <a:sym typeface="Meiryo"/>
              </a:rPr>
              <a:t>テスト環境</a:t>
            </a:r>
            <a:endParaRPr sz="2800">
              <a:latin typeface="Meiryo"/>
              <a:ea typeface="Meiryo"/>
              <a:cs typeface="Meiryo"/>
              <a:sym typeface="Meiryo"/>
            </a:endParaRPr>
          </a:p>
        </p:txBody>
      </p:sp>
      <p:sp>
        <p:nvSpPr>
          <p:cNvPr id="189" name="Google Shape;189;p8"/>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190" name="Google Shape;190;p8"/>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7</a:t>
            </a:fld>
            <a:endParaRPr/>
          </a:p>
        </p:txBody>
      </p:sp>
      <p:graphicFrame>
        <p:nvGraphicFramePr>
          <p:cNvPr id="191" name="Google Shape;191;p8"/>
          <p:cNvGraphicFramePr/>
          <p:nvPr/>
        </p:nvGraphicFramePr>
        <p:xfrm>
          <a:off x="356226" y="1272193"/>
          <a:ext cx="11512825" cy="4006410"/>
        </p:xfrm>
        <a:graphic>
          <a:graphicData uri="http://schemas.openxmlformats.org/drawingml/2006/table">
            <a:tbl>
              <a:tblPr firstRow="1" bandRow="1">
                <a:noFill/>
                <a:tableStyleId>{8326F50A-D15E-44EE-B60B-A74AA5BC160B}</a:tableStyleId>
              </a:tblPr>
              <a:tblGrid>
                <a:gridCol w="2645150">
                  <a:extLst>
                    <a:ext uri="{9D8B030D-6E8A-4147-A177-3AD203B41FA5}">
                      <a16:colId xmlns:a16="http://schemas.microsoft.com/office/drawing/2014/main" val="20000"/>
                    </a:ext>
                  </a:extLst>
                </a:gridCol>
                <a:gridCol w="8867675">
                  <a:extLst>
                    <a:ext uri="{9D8B030D-6E8A-4147-A177-3AD203B41FA5}">
                      <a16:colId xmlns:a16="http://schemas.microsoft.com/office/drawing/2014/main" val="20001"/>
                    </a:ext>
                  </a:extLst>
                </a:gridCol>
              </a:tblGrid>
              <a:tr h="460500">
                <a:tc>
                  <a:txBody>
                    <a:bodyPr/>
                    <a:lstStyle/>
                    <a:p>
                      <a:pPr marL="0" marR="0" lvl="0" indent="0" algn="ctr" rtl="0">
                        <a:spcBef>
                          <a:spcPts val="0"/>
                        </a:spcBef>
                        <a:spcAft>
                          <a:spcPts val="0"/>
                        </a:spcAft>
                        <a:buNone/>
                      </a:pPr>
                      <a:r>
                        <a:rPr lang="ja-JP" sz="1400"/>
                        <a:t>対象サブシステム</a:t>
                      </a:r>
                      <a:endParaRPr/>
                    </a:p>
                  </a:txBody>
                  <a:tcPr marL="91450" marR="91450" marT="45725" marB="45725" anchor="ctr"/>
                </a:tc>
                <a:tc>
                  <a:txBody>
                    <a:bodyPr/>
                    <a:lstStyle/>
                    <a:p>
                      <a:pPr marL="0" marR="0" lvl="0" indent="0" algn="ctr" rtl="0">
                        <a:spcBef>
                          <a:spcPts val="0"/>
                        </a:spcBef>
                        <a:spcAft>
                          <a:spcPts val="0"/>
                        </a:spcAft>
                        <a:buNone/>
                      </a:pPr>
                      <a:r>
                        <a:rPr lang="ja-JP" sz="1400"/>
                        <a:t>テスト実施環境</a:t>
                      </a:r>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ja-JP" sz="1400"/>
                        <a:t>PC</a:t>
                      </a:r>
                      <a:endParaRPr sz="1800"/>
                    </a:p>
                  </a:txBody>
                  <a:tcPr marL="91450" marR="91450" marT="45725" marB="45725" anchor="ctr"/>
                </a:tc>
                <a:tc>
                  <a:txBody>
                    <a:bodyPr/>
                    <a:lstStyle/>
                    <a:p>
                      <a:pPr marL="0" marR="0" lvl="0" indent="0" algn="l" rtl="0">
                        <a:spcBef>
                          <a:spcPts val="0"/>
                        </a:spcBef>
                        <a:spcAft>
                          <a:spcPts val="0"/>
                        </a:spcAft>
                        <a:buNone/>
                      </a:pPr>
                      <a:r>
                        <a:rPr lang="ja-JP" sz="1400"/>
                        <a:t>OS：Windows 10</a:t>
                      </a:r>
                      <a:endParaRPr/>
                    </a:p>
                    <a:p>
                      <a:pPr marL="0" marR="0" lvl="0" indent="0" algn="l" rtl="0">
                        <a:lnSpc>
                          <a:spcPct val="100000"/>
                        </a:lnSpc>
                        <a:spcBef>
                          <a:spcPts val="0"/>
                        </a:spcBef>
                        <a:spcAft>
                          <a:spcPts val="0"/>
                        </a:spcAft>
                        <a:buClr>
                          <a:schemeClr val="dk1"/>
                        </a:buClr>
                        <a:buSzPts val="1400"/>
                        <a:buFont typeface="Meiryo"/>
                        <a:buNone/>
                      </a:pPr>
                      <a:r>
                        <a:rPr lang="ja-JP" sz="1400"/>
                        <a:t>ブラウザ：Edge、InternetExplorer11、Chrome</a:t>
                      </a:r>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Clr>
                          <a:schemeClr val="dk1"/>
                        </a:buClr>
                        <a:buSzPts val="1400"/>
                        <a:buFont typeface="Meiryo"/>
                        <a:buNone/>
                      </a:pPr>
                      <a:r>
                        <a:rPr lang="ja-JP" sz="1400"/>
                        <a:t>Mac Book</a:t>
                      </a:r>
                      <a:endParaRPr sz="1400"/>
                    </a:p>
                  </a:txBody>
                  <a:tcPr marL="91450" marR="91450" marT="45725" marB="45725" anchor="ctr"/>
                </a:tc>
                <a:tc>
                  <a:txBody>
                    <a:bodyPr/>
                    <a:lstStyle/>
                    <a:p>
                      <a:pPr marL="0" marR="0" lvl="0" indent="0" algn="l" rtl="0">
                        <a:spcBef>
                          <a:spcPts val="0"/>
                        </a:spcBef>
                        <a:spcAft>
                          <a:spcPts val="0"/>
                        </a:spcAft>
                        <a:buClr>
                          <a:schemeClr val="dk1"/>
                        </a:buClr>
                        <a:buSzPts val="1400"/>
                        <a:buFont typeface="Meiryo"/>
                        <a:buNone/>
                      </a:pPr>
                      <a:r>
                        <a:rPr lang="ja-JP" sz="1400" b="0" u="none" strike="noStrike">
                          <a:solidFill>
                            <a:schemeClr val="dk1"/>
                          </a:solidFill>
                        </a:rPr>
                        <a:t>OS：MacOS 10.15.5（Catalina)</a:t>
                      </a:r>
                      <a:endParaRPr sz="1400" b="0" u="none" strike="noStrike">
                        <a:solidFill>
                          <a:schemeClr val="dk1"/>
                        </a:solidFill>
                      </a:endParaRPr>
                    </a:p>
                    <a:p>
                      <a:pPr marL="0" marR="0" lvl="0" indent="0" algn="l" rtl="0">
                        <a:lnSpc>
                          <a:spcPct val="100000"/>
                        </a:lnSpc>
                        <a:spcBef>
                          <a:spcPts val="0"/>
                        </a:spcBef>
                        <a:spcAft>
                          <a:spcPts val="0"/>
                        </a:spcAft>
                        <a:buClr>
                          <a:schemeClr val="dk1"/>
                        </a:buClr>
                        <a:buSzPts val="1400"/>
                        <a:buFont typeface="Meiryo"/>
                        <a:buNone/>
                      </a:pPr>
                      <a:r>
                        <a:rPr lang="ja-JP" sz="1400" b="0" u="none" strike="noStrike">
                          <a:solidFill>
                            <a:schemeClr val="dk1"/>
                          </a:solidFill>
                        </a:rPr>
                        <a:t>ブラウザ：Safari、</a:t>
                      </a:r>
                      <a:r>
                        <a:rPr lang="ja-JP" sz="1400" b="0">
                          <a:solidFill>
                            <a:schemeClr val="dk1"/>
                          </a:solidFill>
                        </a:rPr>
                        <a:t>Chrome</a:t>
                      </a:r>
                      <a:endParaRPr sz="1800" b="0">
                        <a:solidFill>
                          <a:schemeClr val="dk1"/>
                        </a:solidFill>
                      </a:endParaRPr>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ja-JP" sz="1400"/>
                        <a:t>スマホ端末</a:t>
                      </a:r>
                      <a:endParaRPr sz="1400"/>
                    </a:p>
                    <a:p>
                      <a:pPr marL="0" marR="0" lvl="0" indent="0" algn="l" rtl="0">
                        <a:spcBef>
                          <a:spcPts val="0"/>
                        </a:spcBef>
                        <a:spcAft>
                          <a:spcPts val="0"/>
                        </a:spcAft>
                        <a:buNone/>
                      </a:pPr>
                      <a:r>
                        <a:rPr lang="ja-JP" sz="1400"/>
                        <a:t>(Android)</a:t>
                      </a:r>
                      <a:endParaRPr/>
                    </a:p>
                  </a:txBody>
                  <a:tcPr marL="91450" marR="91450" marT="45725" marB="45725" anchor="ctr"/>
                </a:tc>
                <a:tc>
                  <a:txBody>
                    <a:bodyPr/>
                    <a:lstStyle/>
                    <a:p>
                      <a:pPr marL="0" marR="0" lvl="0" indent="0" algn="l" rtl="0">
                        <a:spcBef>
                          <a:spcPts val="0"/>
                        </a:spcBef>
                        <a:spcAft>
                          <a:spcPts val="0"/>
                        </a:spcAft>
                        <a:buNone/>
                      </a:pPr>
                      <a:r>
                        <a:rPr lang="ja-JP" sz="1400"/>
                        <a:t>OS：Android</a:t>
                      </a:r>
                      <a:endParaRPr sz="1400">
                        <a:solidFill>
                          <a:schemeClr val="dk1"/>
                        </a:solidFill>
                      </a:endParaRPr>
                    </a:p>
                    <a:p>
                      <a:pPr marL="0" marR="0" lvl="0" indent="0" algn="l" rtl="0">
                        <a:lnSpc>
                          <a:spcPct val="100000"/>
                        </a:lnSpc>
                        <a:spcBef>
                          <a:spcPts val="0"/>
                        </a:spcBef>
                        <a:spcAft>
                          <a:spcPts val="0"/>
                        </a:spcAft>
                        <a:buClr>
                          <a:schemeClr val="dk1"/>
                        </a:buClr>
                        <a:buSzPts val="1400"/>
                        <a:buFont typeface="Meiryo"/>
                        <a:buNone/>
                      </a:pPr>
                      <a:r>
                        <a:rPr lang="ja-JP" sz="1400"/>
                        <a:t>ブラウザ：Chrome</a:t>
                      </a:r>
                      <a:endParaRPr sz="1400" b="0" i="0" u="none" strike="noStrike">
                        <a:solidFill>
                          <a:srgbClr val="000000"/>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1400"/>
                        <a:buFont typeface="Meiryo"/>
                        <a:buNone/>
                      </a:pPr>
                      <a:r>
                        <a:rPr lang="ja-JP" sz="1400"/>
                        <a:t>スマホ端末</a:t>
                      </a:r>
                      <a:endParaRPr sz="1400"/>
                    </a:p>
                    <a:p>
                      <a:pPr marL="0" marR="0" lvl="0" indent="0" algn="l" rtl="0">
                        <a:lnSpc>
                          <a:spcPct val="100000"/>
                        </a:lnSpc>
                        <a:spcBef>
                          <a:spcPts val="0"/>
                        </a:spcBef>
                        <a:spcAft>
                          <a:spcPts val="0"/>
                        </a:spcAft>
                        <a:buClr>
                          <a:schemeClr val="dk1"/>
                        </a:buClr>
                        <a:buSzPts val="1400"/>
                        <a:buFont typeface="Meiryo"/>
                        <a:buNone/>
                      </a:pPr>
                      <a:r>
                        <a:rPr lang="ja-JP" sz="1400"/>
                        <a:t>(iOS)</a:t>
                      </a:r>
                      <a:endParaRPr sz="1400"/>
                    </a:p>
                    <a:p>
                      <a:pPr marL="0" marR="0" lvl="0" indent="0" algn="l" rtl="0">
                        <a:spcBef>
                          <a:spcPts val="0"/>
                        </a:spcBef>
                        <a:spcAft>
                          <a:spcPts val="0"/>
                        </a:spcAft>
                        <a:buNone/>
                      </a:pPr>
                      <a:endParaRPr sz="1400"/>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400"/>
                        <a:buFont typeface="Meiryo"/>
                        <a:buNone/>
                      </a:pPr>
                      <a:r>
                        <a:rPr lang="ja-JP" sz="1400"/>
                        <a:t>OS：iOS</a:t>
                      </a:r>
                      <a:endParaRPr/>
                    </a:p>
                    <a:p>
                      <a:pPr marL="0" marR="0" lvl="0" indent="0" algn="l" rtl="0">
                        <a:lnSpc>
                          <a:spcPct val="100000"/>
                        </a:lnSpc>
                        <a:spcBef>
                          <a:spcPts val="0"/>
                        </a:spcBef>
                        <a:spcAft>
                          <a:spcPts val="0"/>
                        </a:spcAft>
                        <a:buClr>
                          <a:schemeClr val="dk1"/>
                        </a:buClr>
                        <a:buSzPts val="1400"/>
                        <a:buFont typeface="Meiryo"/>
                        <a:buNone/>
                      </a:pPr>
                      <a:r>
                        <a:rPr lang="ja-JP" sz="1400"/>
                        <a:t>ブラウザ：Safari、Chrome</a:t>
                      </a:r>
                      <a:endParaRPr sz="1400" b="0" i="0" u="none" strike="noStrike">
                        <a:solidFill>
                          <a:srgbClr val="000000"/>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ja-JP" sz="1400"/>
                        <a:t>タブレット</a:t>
                      </a:r>
                      <a:endParaRPr sz="1400"/>
                    </a:p>
                    <a:p>
                      <a:pPr marL="0" marR="0" lvl="0" indent="0" algn="l" rtl="0">
                        <a:spcBef>
                          <a:spcPts val="0"/>
                        </a:spcBef>
                        <a:spcAft>
                          <a:spcPts val="0"/>
                        </a:spcAft>
                        <a:buNone/>
                      </a:pPr>
                      <a:r>
                        <a:rPr lang="ja-JP" sz="1400"/>
                        <a:t>(iPadOS)</a:t>
                      </a:r>
                      <a:endParaRPr sz="1400"/>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400"/>
                        <a:buFont typeface="Meiryo"/>
                        <a:buNone/>
                      </a:pPr>
                      <a:r>
                        <a:rPr lang="ja-JP" sz="1400"/>
                        <a:t>OS：iPadOS</a:t>
                      </a:r>
                      <a:endParaRPr sz="1400"/>
                    </a:p>
                    <a:p>
                      <a:pPr marL="0" marR="0" lvl="0" indent="0" algn="l" rtl="0">
                        <a:lnSpc>
                          <a:spcPct val="100000"/>
                        </a:lnSpc>
                        <a:spcBef>
                          <a:spcPts val="0"/>
                        </a:spcBef>
                        <a:spcAft>
                          <a:spcPts val="0"/>
                        </a:spcAft>
                        <a:buClr>
                          <a:schemeClr val="dk1"/>
                        </a:buClr>
                        <a:buSzPts val="1400"/>
                        <a:buFont typeface="Meiryo"/>
                        <a:buNone/>
                      </a:pPr>
                      <a:r>
                        <a:rPr lang="ja-JP" sz="1400"/>
                        <a:t>ブラウザ：Safari、Chrome</a:t>
                      </a:r>
                      <a:endParaRPr sz="1400" b="0">
                        <a:solidFill>
                          <a:schemeClr val="dk1"/>
                        </a:solidFill>
                      </a:endParaRPr>
                    </a:p>
                  </a:txBody>
                  <a:tcPr marL="91450" marR="91450" marT="45725" marB="45725" anchor="ct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ja-JP" sz="1400"/>
                        <a:t>フロントエンドサーバ</a:t>
                      </a:r>
                      <a:endParaRPr/>
                    </a:p>
                  </a:txBody>
                  <a:tcPr marL="91450" marR="91450" marT="45725" marB="45725" anchor="ctr"/>
                </a:tc>
                <a:tc>
                  <a:txBody>
                    <a:bodyPr/>
                    <a:lstStyle/>
                    <a:p>
                      <a:pPr marL="0" marR="0" lvl="0" indent="0" algn="l" rtl="0">
                        <a:spcBef>
                          <a:spcPts val="0"/>
                        </a:spcBef>
                        <a:spcAft>
                          <a:spcPts val="0"/>
                        </a:spcAft>
                        <a:buNone/>
                      </a:pPr>
                      <a:r>
                        <a:rPr lang="ja-JP" sz="1400"/>
                        <a:t>Laravel、Redis、NginxをDockerコンテナ上に配置し、AWS上のステージング環境にて実行する。</a:t>
                      </a:r>
                      <a:endParaRPr/>
                    </a:p>
                  </a:txBody>
                  <a:tcPr marL="91450" marR="91450" marT="45725" marB="45725" anchor="ctr"/>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ja-JP" sz="1400"/>
                        <a:t>バックエンドサーバ</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400"/>
                        <a:buFont typeface="Meiryo"/>
                        <a:buNone/>
                      </a:pPr>
                      <a:r>
                        <a:rPr lang="ja-JP" sz="1400"/>
                        <a:t>Node.js、RedisをDockerコンテナ上に配置、AWS上のステージング環境にて実行する。</a:t>
                      </a:r>
                      <a:endParaRPr/>
                    </a:p>
                  </a:txBody>
                  <a:tcPr marL="91450" marR="91450" marT="45725" marB="45725" anchor="ctr"/>
                </a:tc>
                <a:extLst>
                  <a:ext uri="{0D108BD9-81ED-4DB2-BD59-A6C34878D82A}">
                    <a16:rowId xmlns:a16="http://schemas.microsoft.com/office/drawing/2014/main" val="10007"/>
                  </a:ext>
                </a:extLst>
              </a:tr>
            </a:tbl>
          </a:graphicData>
        </a:graphic>
      </p:graphicFrame>
      <p:sp>
        <p:nvSpPr>
          <p:cNvPr id="192" name="Google Shape;192;p8"/>
          <p:cNvSpPr txBox="1"/>
          <p:nvPr/>
        </p:nvSpPr>
        <p:spPr>
          <a:xfrm>
            <a:off x="345223" y="889613"/>
            <a:ext cx="11523846" cy="5585430"/>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r>
              <a:rPr lang="ja-JP" sz="1800" b="1">
                <a:solidFill>
                  <a:schemeClr val="dk1"/>
                </a:solidFill>
                <a:latin typeface="Meiryo"/>
                <a:ea typeface="Meiryo"/>
                <a:cs typeface="Meiryo"/>
                <a:sym typeface="Meiryo"/>
              </a:rPr>
              <a:t>4.1 テスト端末環境</a:t>
            </a:r>
            <a:endParaRPr sz="1800" b="1">
              <a:solidFill>
                <a:schemeClr val="dk1"/>
              </a:solidFill>
              <a:latin typeface="Meiryo"/>
              <a:ea typeface="Meiryo"/>
              <a:cs typeface="Meiryo"/>
              <a:sym typeface="Meiry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9"/>
          <p:cNvSpPr txBox="1">
            <a:spLocks noGrp="1"/>
          </p:cNvSpPr>
          <p:nvPr>
            <p:ph type="title"/>
          </p:nvPr>
        </p:nvSpPr>
        <p:spPr>
          <a:xfrm>
            <a:off x="356225" y="182220"/>
            <a:ext cx="11512844" cy="515111"/>
          </a:xfrm>
          <a:prstGeom prst="rect">
            <a:avLst/>
          </a:prstGeom>
          <a:noFill/>
          <a:ln>
            <a:noFill/>
          </a:ln>
        </p:spPr>
        <p:txBody>
          <a:bodyPr spcFirstLastPara="1" wrap="square" lIns="0" tIns="45700" rIns="144000" bIns="45700" anchor="ctr" anchorCtr="0">
            <a:normAutofit/>
          </a:bodyPr>
          <a:lstStyle/>
          <a:p>
            <a:pPr marL="0" lvl="0" indent="0" algn="l" rtl="0">
              <a:lnSpc>
                <a:spcPct val="90000"/>
              </a:lnSpc>
              <a:spcBef>
                <a:spcPts val="0"/>
              </a:spcBef>
              <a:spcAft>
                <a:spcPts val="0"/>
              </a:spcAft>
              <a:buClr>
                <a:schemeClr val="dk1"/>
              </a:buClr>
              <a:buSzPts val="2880"/>
              <a:buFont typeface="Meiryo"/>
              <a:buNone/>
            </a:pPr>
            <a:r>
              <a:rPr lang="ja-JP" sz="2880">
                <a:latin typeface="Meiryo"/>
                <a:ea typeface="Meiryo"/>
                <a:cs typeface="Meiryo"/>
                <a:sym typeface="Meiryo"/>
              </a:rPr>
              <a:t>４</a:t>
            </a:r>
            <a:r>
              <a:rPr lang="ja-JP" sz="2880"/>
              <a:t>.</a:t>
            </a:r>
            <a:r>
              <a:rPr lang="ja-JP" sz="2880">
                <a:latin typeface="Meiryo"/>
                <a:ea typeface="Meiryo"/>
                <a:cs typeface="Meiryo"/>
                <a:sym typeface="Meiryo"/>
              </a:rPr>
              <a:t>テスト環境</a:t>
            </a:r>
            <a:endParaRPr sz="2880"/>
          </a:p>
        </p:txBody>
      </p:sp>
      <p:sp>
        <p:nvSpPr>
          <p:cNvPr id="199" name="Google Shape;199;p9"/>
          <p:cNvSpPr txBox="1">
            <a:spLocks noGrp="1"/>
          </p:cNvSpPr>
          <p:nvPr>
            <p:ph type="ftr" idx="11"/>
          </p:nvPr>
        </p:nvSpPr>
        <p:spPr>
          <a:xfrm>
            <a:off x="9927431" y="6580204"/>
            <a:ext cx="1821983" cy="2447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ja-JP"/>
              <a:t>Sasuke Financial Lab株式会社</a:t>
            </a:r>
            <a:endParaRPr/>
          </a:p>
        </p:txBody>
      </p:sp>
      <p:sp>
        <p:nvSpPr>
          <p:cNvPr id="200" name="Google Shape;200;p9"/>
          <p:cNvSpPr txBox="1">
            <a:spLocks noGrp="1"/>
          </p:cNvSpPr>
          <p:nvPr>
            <p:ph type="sldNum" idx="12"/>
          </p:nvPr>
        </p:nvSpPr>
        <p:spPr>
          <a:xfrm>
            <a:off x="11749414" y="6576221"/>
            <a:ext cx="442586" cy="281780"/>
          </a:xfrm>
          <a:prstGeom prst="rect">
            <a:avLst/>
          </a:prstGeom>
          <a:solidFill>
            <a:srgbClr val="33DD00"/>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8</a:t>
            </a:fld>
            <a:endParaRPr/>
          </a:p>
        </p:txBody>
      </p:sp>
      <p:sp>
        <p:nvSpPr>
          <p:cNvPr id="201" name="Google Shape;201;p9"/>
          <p:cNvSpPr txBox="1"/>
          <p:nvPr/>
        </p:nvSpPr>
        <p:spPr>
          <a:xfrm>
            <a:off x="345223" y="775063"/>
            <a:ext cx="11523846" cy="5699980"/>
          </a:xfrm>
          <a:prstGeom prst="rect">
            <a:avLst/>
          </a:prstGeom>
          <a:noFill/>
          <a:ln>
            <a:noFill/>
          </a:ln>
        </p:spPr>
        <p:txBody>
          <a:bodyPr spcFirstLastPara="1" wrap="square" lIns="91425" tIns="45700" rIns="91425" bIns="45700" anchor="t" anchorCtr="0">
            <a:noAutofit/>
          </a:bodyPr>
          <a:lstStyle/>
          <a:p>
            <a:pPr marL="0" marR="0" lvl="0" indent="0" algn="l" rtl="0">
              <a:lnSpc>
                <a:spcPct val="155555"/>
              </a:lnSpc>
              <a:spcBef>
                <a:spcPts val="0"/>
              </a:spcBef>
              <a:spcAft>
                <a:spcPts val="0"/>
              </a:spcAft>
              <a:buClr>
                <a:schemeClr val="dk1"/>
              </a:buClr>
              <a:buSzPts val="1800"/>
              <a:buFont typeface="Arial"/>
              <a:buNone/>
            </a:pPr>
            <a:r>
              <a:rPr lang="ja-JP" sz="1800" b="1">
                <a:solidFill>
                  <a:schemeClr val="dk1"/>
                </a:solidFill>
                <a:latin typeface="Meiryo"/>
                <a:ea typeface="Meiryo"/>
                <a:cs typeface="Meiryo"/>
                <a:sym typeface="Meiryo"/>
              </a:rPr>
              <a:t>4.２ テスト端末</a:t>
            </a:r>
            <a:endParaRPr sz="1800" b="1">
              <a:solidFill>
                <a:schemeClr val="dk1"/>
              </a:solidFill>
              <a:latin typeface="Meiryo"/>
              <a:ea typeface="Meiryo"/>
              <a:cs typeface="Meiryo"/>
              <a:sym typeface="Meiryo"/>
            </a:endParaRPr>
          </a:p>
        </p:txBody>
      </p:sp>
      <p:graphicFrame>
        <p:nvGraphicFramePr>
          <p:cNvPr id="202" name="Google Shape;202;p9"/>
          <p:cNvGraphicFramePr/>
          <p:nvPr/>
        </p:nvGraphicFramePr>
        <p:xfrm>
          <a:off x="398793" y="1140824"/>
          <a:ext cx="11512850" cy="4624200"/>
        </p:xfrm>
        <a:graphic>
          <a:graphicData uri="http://schemas.openxmlformats.org/drawingml/2006/table">
            <a:tbl>
              <a:tblPr firstRow="1" bandRow="1">
                <a:noFill/>
                <a:tableStyleId>{8326F50A-D15E-44EE-B60B-A74AA5BC160B}</a:tableStyleId>
              </a:tblPr>
              <a:tblGrid>
                <a:gridCol w="999700">
                  <a:extLst>
                    <a:ext uri="{9D8B030D-6E8A-4147-A177-3AD203B41FA5}">
                      <a16:colId xmlns:a16="http://schemas.microsoft.com/office/drawing/2014/main" val="20000"/>
                    </a:ext>
                  </a:extLst>
                </a:gridCol>
                <a:gridCol w="1872800">
                  <a:extLst>
                    <a:ext uri="{9D8B030D-6E8A-4147-A177-3AD203B41FA5}">
                      <a16:colId xmlns:a16="http://schemas.microsoft.com/office/drawing/2014/main" val="20001"/>
                    </a:ext>
                  </a:extLst>
                </a:gridCol>
                <a:gridCol w="4035200">
                  <a:extLst>
                    <a:ext uri="{9D8B030D-6E8A-4147-A177-3AD203B41FA5}">
                      <a16:colId xmlns:a16="http://schemas.microsoft.com/office/drawing/2014/main" val="20002"/>
                    </a:ext>
                  </a:extLst>
                </a:gridCol>
                <a:gridCol w="2302575">
                  <a:extLst>
                    <a:ext uri="{9D8B030D-6E8A-4147-A177-3AD203B41FA5}">
                      <a16:colId xmlns:a16="http://schemas.microsoft.com/office/drawing/2014/main" val="20003"/>
                    </a:ext>
                  </a:extLst>
                </a:gridCol>
                <a:gridCol w="2302575">
                  <a:extLst>
                    <a:ext uri="{9D8B030D-6E8A-4147-A177-3AD203B41FA5}">
                      <a16:colId xmlns:a16="http://schemas.microsoft.com/office/drawing/2014/main" val="20004"/>
                    </a:ext>
                  </a:extLst>
                </a:gridCol>
              </a:tblGrid>
              <a:tr h="513800">
                <a:tc>
                  <a:txBody>
                    <a:bodyPr/>
                    <a:lstStyle/>
                    <a:p>
                      <a:pPr marL="0" marR="0" lvl="0" indent="0" algn="ctr" rtl="0">
                        <a:spcBef>
                          <a:spcPts val="0"/>
                        </a:spcBef>
                        <a:spcAft>
                          <a:spcPts val="0"/>
                        </a:spcAft>
                        <a:buNone/>
                      </a:pPr>
                      <a:r>
                        <a:rPr lang="ja-JP" sz="1400"/>
                        <a:t>端末</a:t>
                      </a:r>
                      <a:endParaRPr/>
                    </a:p>
                  </a:txBody>
                  <a:tcPr marL="91450" marR="91450" marT="45725" marB="45725" anchor="ctr"/>
                </a:tc>
                <a:tc>
                  <a:txBody>
                    <a:bodyPr/>
                    <a:lstStyle/>
                    <a:p>
                      <a:pPr marL="0" marR="0" lvl="0" indent="0" algn="ctr" rtl="0">
                        <a:spcBef>
                          <a:spcPts val="0"/>
                        </a:spcBef>
                        <a:spcAft>
                          <a:spcPts val="0"/>
                        </a:spcAft>
                        <a:buNone/>
                      </a:pPr>
                      <a:r>
                        <a:rPr lang="ja-JP" sz="1400"/>
                        <a:t>機種</a:t>
                      </a:r>
                      <a:endParaRPr/>
                    </a:p>
                  </a:txBody>
                  <a:tcPr marL="91450" marR="91450" marT="45725" marB="45725" anchor="ctr"/>
                </a:tc>
                <a:tc>
                  <a:txBody>
                    <a:bodyPr/>
                    <a:lstStyle/>
                    <a:p>
                      <a:pPr marL="0" marR="0" lvl="0" indent="0" algn="ctr" rtl="0">
                        <a:spcBef>
                          <a:spcPts val="0"/>
                        </a:spcBef>
                        <a:spcAft>
                          <a:spcPts val="0"/>
                        </a:spcAft>
                        <a:buNone/>
                      </a:pPr>
                      <a:r>
                        <a:rPr lang="ja-JP" sz="1400"/>
                        <a:t>OS</a:t>
                      </a:r>
                      <a:endParaRPr sz="1400"/>
                    </a:p>
                  </a:txBody>
                  <a:tcPr marL="91450" marR="91450" marT="45725" marB="45725" anchor="ctr"/>
                </a:tc>
                <a:tc>
                  <a:txBody>
                    <a:bodyPr/>
                    <a:lstStyle/>
                    <a:p>
                      <a:pPr marL="0" marR="0" lvl="0" indent="0" algn="ctr" rtl="0">
                        <a:spcBef>
                          <a:spcPts val="0"/>
                        </a:spcBef>
                        <a:spcAft>
                          <a:spcPts val="0"/>
                        </a:spcAft>
                        <a:buNone/>
                      </a:pPr>
                      <a:r>
                        <a:rPr lang="ja-JP" sz="1400"/>
                        <a:t>ブラウザ</a:t>
                      </a:r>
                      <a:endParaRPr/>
                    </a:p>
                  </a:txBody>
                  <a:tcPr marL="91450" marR="91450" marT="45725" marB="45725" anchor="ctr"/>
                </a:tc>
                <a:tc>
                  <a:txBody>
                    <a:bodyPr/>
                    <a:lstStyle/>
                    <a:p>
                      <a:pPr marL="0" marR="0" lvl="0" indent="0" algn="ctr" rtl="0">
                        <a:spcBef>
                          <a:spcPts val="0"/>
                        </a:spcBef>
                        <a:spcAft>
                          <a:spcPts val="0"/>
                        </a:spcAft>
                        <a:buNone/>
                      </a:pPr>
                      <a:r>
                        <a:rPr lang="ja-JP" sz="1400"/>
                        <a:t>バージョン</a:t>
                      </a:r>
                      <a:endParaRPr/>
                    </a:p>
                  </a:txBody>
                  <a:tcPr marL="91450" marR="91450" marT="45725" marB="45725" anchor="ctr"/>
                </a:tc>
                <a:extLst>
                  <a:ext uri="{0D108BD9-81ED-4DB2-BD59-A6C34878D82A}">
                    <a16:rowId xmlns:a16="http://schemas.microsoft.com/office/drawing/2014/main" val="10000"/>
                  </a:ext>
                </a:extLst>
              </a:tr>
              <a:tr h="513800">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Iphone</a:t>
                      </a:r>
                      <a:endParaRPr sz="1200" b="0" i="0" u="none" strike="noStrike">
                        <a:solidFill>
                          <a:srgbClr val="000000"/>
                        </a:solidFill>
                        <a:latin typeface="Arial"/>
                        <a:ea typeface="Arial"/>
                        <a:cs typeface="Arial"/>
                        <a:sym typeface="Arial"/>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iPhone6S Plus</a:t>
                      </a:r>
                      <a:endParaRPr sz="1200" b="0" i="0" u="none" strike="noStrike">
                        <a:solidFill>
                          <a:srgbClr val="000000"/>
                        </a:solidFill>
                        <a:latin typeface="Arial"/>
                        <a:ea typeface="Arial"/>
                        <a:cs typeface="Arial"/>
                        <a:sym typeface="Arial"/>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ios（14.1）</a:t>
                      </a:r>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Google Chrome</a:t>
                      </a:r>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87</a:t>
                      </a:r>
                      <a:endParaRPr/>
                    </a:p>
                  </a:txBody>
                  <a:tcPr marL="4225" marR="4225" marT="4225" marB="0" anchor="ctr"/>
                </a:tc>
                <a:extLst>
                  <a:ext uri="{0D108BD9-81ED-4DB2-BD59-A6C34878D82A}">
                    <a16:rowId xmlns:a16="http://schemas.microsoft.com/office/drawing/2014/main" val="10001"/>
                  </a:ext>
                </a:extLst>
              </a:tr>
              <a:tr h="513800">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Iphone</a:t>
                      </a:r>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iPhone6S Plus</a:t>
                      </a:r>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ios（14.1）</a:t>
                      </a:r>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Safari</a:t>
                      </a:r>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14</a:t>
                      </a:r>
                      <a:endParaRPr/>
                    </a:p>
                  </a:txBody>
                  <a:tcPr marL="4225" marR="4225" marT="4225" marB="0" anchor="ctr"/>
                </a:tc>
                <a:extLst>
                  <a:ext uri="{0D108BD9-81ED-4DB2-BD59-A6C34878D82A}">
                    <a16:rowId xmlns:a16="http://schemas.microsoft.com/office/drawing/2014/main" val="10002"/>
                  </a:ext>
                </a:extLst>
              </a:tr>
              <a:tr h="513800">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Android</a:t>
                      </a:r>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SC-04F</a:t>
                      </a:r>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Android OS(6.0.1)</a:t>
                      </a:r>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Google Chrome</a:t>
                      </a:r>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87</a:t>
                      </a:r>
                      <a:endParaRPr/>
                    </a:p>
                  </a:txBody>
                  <a:tcPr marL="4225" marR="4225" marT="4225" marB="0" anchor="ctr"/>
                </a:tc>
                <a:extLst>
                  <a:ext uri="{0D108BD9-81ED-4DB2-BD59-A6C34878D82A}">
                    <a16:rowId xmlns:a16="http://schemas.microsoft.com/office/drawing/2014/main" val="10003"/>
                  </a:ext>
                </a:extLst>
              </a:tr>
              <a:tr h="513800">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IPad</a:t>
                      </a:r>
                      <a:endParaRPr sz="1200" b="0" i="0" u="none" strike="noStrike">
                        <a:solidFill>
                          <a:srgbClr val="000000"/>
                        </a:solidFill>
                        <a:latin typeface="Arial"/>
                        <a:ea typeface="Arial"/>
                        <a:cs typeface="Arial"/>
                        <a:sym typeface="Arial"/>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Ipad Pro</a:t>
                      </a:r>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IPadOS（14.0以上）</a:t>
                      </a:r>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Safari</a:t>
                      </a:r>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14</a:t>
                      </a:r>
                      <a:endParaRPr/>
                    </a:p>
                  </a:txBody>
                  <a:tcPr marL="4225" marR="4225" marT="4225" marB="0" anchor="ctr"/>
                </a:tc>
                <a:extLst>
                  <a:ext uri="{0D108BD9-81ED-4DB2-BD59-A6C34878D82A}">
                    <a16:rowId xmlns:a16="http://schemas.microsoft.com/office/drawing/2014/main" val="10004"/>
                  </a:ext>
                </a:extLst>
              </a:tr>
              <a:tr h="513800">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Windows</a:t>
                      </a:r>
                      <a:endParaRPr sz="1200" b="0" i="0" u="none" strike="noStrike">
                        <a:solidFill>
                          <a:srgbClr val="000000"/>
                        </a:solidFill>
                        <a:latin typeface="Arial"/>
                        <a:ea typeface="Arial"/>
                        <a:cs typeface="Arial"/>
                        <a:sym typeface="Arial"/>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VAIO</a:t>
                      </a:r>
                      <a:endParaRPr/>
                    </a:p>
                  </a:txBody>
                  <a:tcPr marL="4225" marR="4225" marT="4225" marB="0" anchor="ctr"/>
                </a:tc>
                <a:tc>
                  <a:txBody>
                    <a:bodyPr/>
                    <a:lstStyle/>
                    <a:p>
                      <a:pPr marL="0" marR="0" lvl="0" indent="0" algn="ctr" rtl="0">
                        <a:lnSpc>
                          <a:spcPct val="100000"/>
                        </a:lnSpc>
                        <a:spcBef>
                          <a:spcPts val="0"/>
                        </a:spcBef>
                        <a:spcAft>
                          <a:spcPts val="0"/>
                        </a:spcAft>
                        <a:buClr>
                          <a:schemeClr val="dk1"/>
                        </a:buClr>
                        <a:buSzPts val="1200"/>
                        <a:buFont typeface="Meiryo"/>
                        <a:buNone/>
                      </a:pPr>
                      <a:r>
                        <a:rPr lang="ja-JP" sz="1200"/>
                        <a:t>Windows 10</a:t>
                      </a:r>
                      <a:endParaRPr/>
                    </a:p>
                  </a:txBody>
                  <a:tcPr marL="4225" marR="4225" marT="4225" marB="0" anchor="ctr"/>
                </a:tc>
                <a:tc>
                  <a:txBody>
                    <a:bodyPr/>
                    <a:lstStyle/>
                    <a:p>
                      <a:pPr marL="0" marR="0" lvl="0" indent="0" algn="ctr" rtl="0">
                        <a:spcBef>
                          <a:spcPts val="0"/>
                        </a:spcBef>
                        <a:spcAft>
                          <a:spcPts val="0"/>
                        </a:spcAft>
                        <a:buNone/>
                      </a:pPr>
                      <a:r>
                        <a:rPr lang="ja-JP" sz="1200"/>
                        <a:t>Edge</a:t>
                      </a:r>
                      <a:endParaRPr sz="1200" b="0" i="0" u="none" strike="noStrike">
                        <a:solidFill>
                          <a:srgbClr val="000000"/>
                        </a:solidFill>
                        <a:latin typeface="Arial"/>
                        <a:ea typeface="Arial"/>
                        <a:cs typeface="Arial"/>
                        <a:sym typeface="Arial"/>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87</a:t>
                      </a:r>
                      <a:endParaRPr/>
                    </a:p>
                  </a:txBody>
                  <a:tcPr marL="4225" marR="4225" marT="4225" marB="0" anchor="ctr"/>
                </a:tc>
                <a:extLst>
                  <a:ext uri="{0D108BD9-81ED-4DB2-BD59-A6C34878D82A}">
                    <a16:rowId xmlns:a16="http://schemas.microsoft.com/office/drawing/2014/main" val="10005"/>
                  </a:ext>
                </a:extLst>
              </a:tr>
              <a:tr h="513800">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Windows</a:t>
                      </a:r>
                      <a:endParaRPr sz="1200" b="0" i="0" u="none" strike="noStrike">
                        <a:solidFill>
                          <a:srgbClr val="000000"/>
                        </a:solidFill>
                        <a:latin typeface="Arial"/>
                        <a:ea typeface="Arial"/>
                        <a:cs typeface="Arial"/>
                        <a:sym typeface="Arial"/>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VAIO</a:t>
                      </a:r>
                      <a:endParaRPr/>
                    </a:p>
                  </a:txBody>
                  <a:tcPr marL="4225" marR="4225" marT="4225" marB="0" anchor="ctr"/>
                </a:tc>
                <a:tc>
                  <a:txBody>
                    <a:bodyPr/>
                    <a:lstStyle/>
                    <a:p>
                      <a:pPr marL="0" marR="0" lvl="0" indent="0" algn="ctr" rtl="0">
                        <a:lnSpc>
                          <a:spcPct val="100000"/>
                        </a:lnSpc>
                        <a:spcBef>
                          <a:spcPts val="0"/>
                        </a:spcBef>
                        <a:spcAft>
                          <a:spcPts val="0"/>
                        </a:spcAft>
                        <a:buClr>
                          <a:schemeClr val="dk1"/>
                        </a:buClr>
                        <a:buSzPts val="1200"/>
                        <a:buFont typeface="Meiryo"/>
                        <a:buNone/>
                      </a:pPr>
                      <a:r>
                        <a:rPr lang="ja-JP" sz="1200"/>
                        <a:t>Windows 10</a:t>
                      </a:r>
                      <a:endParaRPr/>
                    </a:p>
                  </a:txBody>
                  <a:tcPr marL="4225" marR="4225" marT="4225" marB="0" anchor="ctr"/>
                </a:tc>
                <a:tc>
                  <a:txBody>
                    <a:bodyPr/>
                    <a:lstStyle/>
                    <a:p>
                      <a:pPr marL="0" marR="0" lvl="0" indent="0" algn="ctr" rtl="0">
                        <a:spcBef>
                          <a:spcPts val="0"/>
                        </a:spcBef>
                        <a:spcAft>
                          <a:spcPts val="0"/>
                        </a:spcAft>
                        <a:buNone/>
                      </a:pPr>
                      <a:r>
                        <a:rPr lang="ja-JP" sz="1200"/>
                        <a:t>InternetExplorer</a:t>
                      </a:r>
                      <a:endParaRPr sz="1200" b="0" i="0" u="none" strike="noStrike">
                        <a:solidFill>
                          <a:srgbClr val="000000"/>
                        </a:solidFill>
                        <a:latin typeface="Arial"/>
                        <a:ea typeface="Arial"/>
                        <a:cs typeface="Arial"/>
                        <a:sym typeface="Arial"/>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11</a:t>
                      </a:r>
                      <a:endParaRPr/>
                    </a:p>
                  </a:txBody>
                  <a:tcPr marL="4225" marR="4225" marT="4225" marB="0" anchor="ctr"/>
                </a:tc>
                <a:extLst>
                  <a:ext uri="{0D108BD9-81ED-4DB2-BD59-A6C34878D82A}">
                    <a16:rowId xmlns:a16="http://schemas.microsoft.com/office/drawing/2014/main" val="10006"/>
                  </a:ext>
                </a:extLst>
              </a:tr>
              <a:tr h="513800">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Windows</a:t>
                      </a:r>
                      <a:endParaRPr sz="1200" b="0" i="0" u="none" strike="noStrike">
                        <a:solidFill>
                          <a:srgbClr val="000000"/>
                        </a:solidFill>
                        <a:latin typeface="Arial"/>
                        <a:ea typeface="Arial"/>
                        <a:cs typeface="Arial"/>
                        <a:sym typeface="Arial"/>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VAIO</a:t>
                      </a:r>
                      <a:endParaRPr/>
                    </a:p>
                  </a:txBody>
                  <a:tcPr marL="4225" marR="4225" marT="4225" marB="0" anchor="ctr"/>
                </a:tc>
                <a:tc>
                  <a:txBody>
                    <a:bodyPr/>
                    <a:lstStyle/>
                    <a:p>
                      <a:pPr marL="0" marR="0" lvl="0" indent="0" algn="ctr" rtl="0">
                        <a:lnSpc>
                          <a:spcPct val="100000"/>
                        </a:lnSpc>
                        <a:spcBef>
                          <a:spcPts val="0"/>
                        </a:spcBef>
                        <a:spcAft>
                          <a:spcPts val="0"/>
                        </a:spcAft>
                        <a:buClr>
                          <a:schemeClr val="dk1"/>
                        </a:buClr>
                        <a:buSzPts val="1200"/>
                        <a:buFont typeface="Meiryo"/>
                        <a:buNone/>
                      </a:pPr>
                      <a:r>
                        <a:rPr lang="ja-JP" sz="1200"/>
                        <a:t>Windows 10</a:t>
                      </a:r>
                      <a:endParaRPr/>
                    </a:p>
                  </a:txBody>
                  <a:tcPr marL="4225" marR="4225" marT="4225" marB="0" anchor="ctr"/>
                </a:tc>
                <a:tc>
                  <a:txBody>
                    <a:bodyPr/>
                    <a:lstStyle/>
                    <a:p>
                      <a:pPr marL="0" marR="0" lvl="0" indent="0" algn="ctr" rtl="0">
                        <a:spcBef>
                          <a:spcPts val="0"/>
                        </a:spcBef>
                        <a:spcAft>
                          <a:spcPts val="0"/>
                        </a:spcAft>
                        <a:buNone/>
                      </a:pPr>
                      <a:r>
                        <a:rPr lang="ja-JP" sz="1200"/>
                        <a:t>Chrome</a:t>
                      </a:r>
                      <a:endParaRPr sz="1200" b="0" i="0" u="none" strike="noStrike">
                        <a:solidFill>
                          <a:srgbClr val="000000"/>
                        </a:solidFill>
                        <a:latin typeface="Arial"/>
                        <a:ea typeface="Arial"/>
                        <a:cs typeface="Arial"/>
                        <a:sym typeface="Arial"/>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87</a:t>
                      </a:r>
                      <a:endParaRPr/>
                    </a:p>
                  </a:txBody>
                  <a:tcPr marL="4225" marR="4225" marT="4225" marB="0" anchor="ctr"/>
                </a:tc>
                <a:extLst>
                  <a:ext uri="{0D108BD9-81ED-4DB2-BD59-A6C34878D82A}">
                    <a16:rowId xmlns:a16="http://schemas.microsoft.com/office/drawing/2014/main" val="10007"/>
                  </a:ext>
                </a:extLst>
              </a:tr>
              <a:tr h="513800">
                <a:tc>
                  <a:txBody>
                    <a:bodyPr/>
                    <a:lstStyle/>
                    <a:p>
                      <a:pPr marL="0" marR="0" lvl="0" indent="0" algn="ctr" rtl="0">
                        <a:lnSpc>
                          <a:spcPct val="100000"/>
                        </a:lnSpc>
                        <a:spcBef>
                          <a:spcPts val="0"/>
                        </a:spcBef>
                        <a:spcAft>
                          <a:spcPts val="0"/>
                        </a:spcAft>
                        <a:buClr>
                          <a:schemeClr val="dk1"/>
                        </a:buClr>
                        <a:buSzPts val="1200"/>
                        <a:buFont typeface="Meiryo"/>
                        <a:buNone/>
                      </a:pPr>
                      <a:r>
                        <a:rPr lang="ja-JP" sz="1200"/>
                        <a:t>Mac </a:t>
                      </a:r>
                      <a:endParaRPr sz="1200"/>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Mac Book</a:t>
                      </a:r>
                      <a:endParaRPr/>
                    </a:p>
                  </a:txBody>
                  <a:tcPr marL="4225" marR="4225" marT="4225" marB="0" anchor="ctr"/>
                </a:tc>
                <a:tc>
                  <a:txBody>
                    <a:bodyPr/>
                    <a:lstStyle/>
                    <a:p>
                      <a:pPr marL="0" marR="0" lvl="0" indent="0" algn="ctr" rtl="0">
                        <a:lnSpc>
                          <a:spcPct val="100000"/>
                        </a:lnSpc>
                        <a:spcBef>
                          <a:spcPts val="0"/>
                        </a:spcBef>
                        <a:spcAft>
                          <a:spcPts val="0"/>
                        </a:spcAft>
                        <a:buClr>
                          <a:schemeClr val="dk1"/>
                        </a:buClr>
                        <a:buSzPts val="1200"/>
                        <a:buFont typeface="Meiryo"/>
                        <a:buNone/>
                      </a:pPr>
                      <a:r>
                        <a:rPr lang="ja-JP" sz="1200"/>
                        <a:t>MacOS（10.15.5(Catalina)）</a:t>
                      </a:r>
                      <a:endParaRPr sz="1200"/>
                    </a:p>
                  </a:txBody>
                  <a:tcPr marL="4225" marR="4225" marT="4225"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ja-JP" sz="1200" b="0" i="0" u="none" strike="noStrike">
                          <a:solidFill>
                            <a:srgbClr val="000000"/>
                          </a:solidFill>
                          <a:latin typeface="Arial"/>
                          <a:ea typeface="Arial"/>
                          <a:cs typeface="Arial"/>
                          <a:sym typeface="Arial"/>
                        </a:rPr>
                        <a:t>Safari</a:t>
                      </a:r>
                      <a:endParaRPr/>
                    </a:p>
                  </a:txBody>
                  <a:tcPr marL="4225" marR="4225" marT="4225" marB="0" anchor="ctr"/>
                </a:tc>
                <a:tc>
                  <a:txBody>
                    <a:bodyPr/>
                    <a:lstStyle/>
                    <a:p>
                      <a:pPr marL="0" marR="0" lvl="0" indent="0" algn="ctr" rtl="0">
                        <a:spcBef>
                          <a:spcPts val="0"/>
                        </a:spcBef>
                        <a:spcAft>
                          <a:spcPts val="0"/>
                        </a:spcAft>
                        <a:buNone/>
                      </a:pPr>
                      <a:r>
                        <a:rPr lang="ja-JP" sz="1200" b="0" i="0" u="none" strike="noStrike">
                          <a:solidFill>
                            <a:srgbClr val="000000"/>
                          </a:solidFill>
                          <a:latin typeface="Arial"/>
                          <a:ea typeface="Arial"/>
                          <a:cs typeface="Arial"/>
                          <a:sym typeface="Arial"/>
                        </a:rPr>
                        <a:t>14</a:t>
                      </a:r>
                      <a:endParaRPr/>
                    </a:p>
                  </a:txBody>
                  <a:tcPr marL="4225" marR="4225" marT="4225" marB="0" anchor="ctr"/>
                </a:tc>
                <a:extLst>
                  <a:ext uri="{0D108BD9-81ED-4DB2-BD59-A6C34878D82A}">
                    <a16:rowId xmlns:a16="http://schemas.microsoft.com/office/drawing/2014/main" val="10008"/>
                  </a:ext>
                </a:extLst>
              </a:tr>
            </a:tbl>
          </a:graphicData>
        </a:graphic>
      </p:graphicFrame>
      <p:sp>
        <p:nvSpPr>
          <p:cNvPr id="203" name="Google Shape;203;p9"/>
          <p:cNvSpPr/>
          <p:nvPr/>
        </p:nvSpPr>
        <p:spPr>
          <a:xfrm>
            <a:off x="6105300" y="-205850"/>
            <a:ext cx="4993800" cy="1193700"/>
          </a:xfrm>
          <a:prstGeom prst="rect">
            <a:avLst/>
          </a:prstGeom>
          <a:solidFill>
            <a:schemeClr val="accent5"/>
          </a:solidFill>
          <a:ln w="12700" cap="flat" cmpd="sng">
            <a:solidFill>
              <a:srgbClr val="BA4A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500">
                <a:solidFill>
                  <a:schemeClr val="lt1"/>
                </a:solidFill>
                <a:latin typeface="Meiryo"/>
                <a:ea typeface="Meiryo"/>
                <a:cs typeface="Meiryo"/>
                <a:sym typeface="Meiryo"/>
              </a:rPr>
              <a:t>（サスケ緒方追加）ITa、ITbのスケジュール次第では、端末準備が間に合わない場合があるとShift社から、相談を受けております。バージョン対応の範囲と含め、本件、ご相談させていただければと思います。</a:t>
            </a:r>
            <a:endParaRPr sz="1100"/>
          </a:p>
        </p:txBody>
      </p:sp>
    </p:spTree>
  </p:cSld>
  <p:clrMapOvr>
    <a:masterClrMapping/>
  </p:clrMapOvr>
</p:sld>
</file>

<file path=ppt/theme/theme1.xml><?xml version="1.0" encoding="utf-8"?>
<a:theme xmlns:a="http://schemas.openxmlformats.org/drawingml/2006/main" name="表紙標準">
  <a:themeElements>
    <a:clrScheme name="Sasuke">
      <a:dk1>
        <a:srgbClr val="333344"/>
      </a:dk1>
      <a:lt1>
        <a:srgbClr val="FFFFFF"/>
      </a:lt1>
      <a:dk2>
        <a:srgbClr val="666677"/>
      </a:dk2>
      <a:lt2>
        <a:srgbClr val="AABBCC"/>
      </a:lt2>
      <a:accent1>
        <a:srgbClr val="FF6666"/>
      </a:accent1>
      <a:accent2>
        <a:srgbClr val="FFEE00"/>
      </a:accent2>
      <a:accent3>
        <a:srgbClr val="FFD1D1"/>
      </a:accent3>
      <a:accent4>
        <a:srgbClr val="CCFFFA"/>
      </a:accent4>
      <a:accent5>
        <a:srgbClr val="00BBBB"/>
      </a:accent5>
      <a:accent6>
        <a:srgbClr val="33DD00"/>
      </a:accent6>
      <a:hlink>
        <a:srgbClr val="00BBDD"/>
      </a:hlink>
      <a:folHlink>
        <a:srgbClr val="66667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表紙標準">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2836</Words>
  <Application>Microsoft Macintosh PowerPoint</Application>
  <PresentationFormat>ワイド画面</PresentationFormat>
  <Paragraphs>618</Paragraphs>
  <Slides>21</Slides>
  <Notes>21</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21</vt:i4>
      </vt:variant>
    </vt:vector>
  </HeadingPairs>
  <TitlesOfParts>
    <vt:vector size="29" baseType="lpstr">
      <vt:lpstr>Meiryo</vt:lpstr>
      <vt:lpstr>Helvetica Neue</vt:lpstr>
      <vt:lpstr>Noto Sans Symbols</vt:lpstr>
      <vt:lpstr>Arial</vt:lpstr>
      <vt:lpstr>Times New Roman</vt:lpstr>
      <vt:lpstr>Meiryo</vt:lpstr>
      <vt:lpstr>表紙標準</vt:lpstr>
      <vt:lpstr>表紙標準</vt:lpstr>
      <vt:lpstr>IT計画</vt:lpstr>
      <vt:lpstr>更新履歴</vt:lpstr>
      <vt:lpstr>目次</vt:lpstr>
      <vt:lpstr>１.はじめに</vt:lpstr>
      <vt:lpstr>２.スケジュール</vt:lpstr>
      <vt:lpstr>２.スケジュール</vt:lpstr>
      <vt:lpstr>３.テスト対象　</vt:lpstr>
      <vt:lpstr>４.テスト環境</vt:lpstr>
      <vt:lpstr>４.テスト環境</vt:lpstr>
      <vt:lpstr>４.テスト環境</vt:lpstr>
      <vt:lpstr>PowerPoint プレゼンテーション</vt:lpstr>
      <vt:lpstr>６.テスト方法</vt:lpstr>
      <vt:lpstr>７.各工程別開始/終了基準</vt:lpstr>
      <vt:lpstr>８.体制</vt:lpstr>
      <vt:lpstr>PowerPoint プレゼンテーション</vt:lpstr>
      <vt:lpstr>８.体制</vt:lpstr>
      <vt:lpstr>９.運営方針</vt:lpstr>
      <vt:lpstr>９.運営方針</vt:lpstr>
      <vt:lpstr>10.コミュニケーション</vt:lpstr>
      <vt:lpstr>10.コミュニケーション</vt:lpstr>
      <vt:lpstr>11.成果物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IT計画</dc:title>
  <dc:creator>i.shiraishi</dc:creator>
  <cp:lastModifiedBy>緒方 正純</cp:lastModifiedBy>
  <cp:revision>2</cp:revision>
  <dcterms:created xsi:type="dcterms:W3CDTF">2020-09-22T09:24:18Z</dcterms:created>
  <dcterms:modified xsi:type="dcterms:W3CDTF">2021-01-13T08:54:27Z</dcterms:modified>
</cp:coreProperties>
</file>