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10"/>
  </p:notesMasterIdLst>
  <p:handoutMasterIdLst>
    <p:handoutMasterId r:id="rId11"/>
  </p:handoutMasterIdLst>
  <p:sldIdLst>
    <p:sldId id="868" r:id="rId5"/>
    <p:sldId id="875" r:id="rId6"/>
    <p:sldId id="878" r:id="rId7"/>
    <p:sldId id="879" r:id="rId8"/>
    <p:sldId id="880" r:id="rId9"/>
  </p:sldIdLst>
  <p:sldSz cx="9906000" cy="6858000" type="A4"/>
  <p:notesSz cx="6735763" cy="9866313"/>
  <p:defaultTex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890">
          <p15:clr>
            <a:srgbClr val="A4A3A4"/>
          </p15:clr>
        </p15:guide>
        <p15:guide id="4" orient="horz" pos="799">
          <p15:clr>
            <a:srgbClr val="A4A3A4"/>
          </p15:clr>
        </p15:guide>
        <p15:guide id="5" orient="horz" pos="4156">
          <p15:clr>
            <a:srgbClr val="A4A3A4"/>
          </p15:clr>
        </p15:guide>
        <p15:guide id="6" pos="6023">
          <p15:clr>
            <a:srgbClr val="A4A3A4"/>
          </p15:clr>
        </p15:guide>
        <p15:guide id="7" pos="3120">
          <p15:clr>
            <a:srgbClr val="A4A3A4"/>
          </p15:clr>
        </p15:guide>
        <p15:guide id="8" pos="217">
          <p15:clr>
            <a:srgbClr val="A4A3A4"/>
          </p15:clr>
        </p15:guide>
        <p15:guide id="9" pos="262">
          <p15:clr>
            <a:srgbClr val="A4A3A4"/>
          </p15:clr>
        </p15:guide>
        <p15:guide id="10" pos="5978">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大槻 宏美" initials="大槻" lastIdx="1" clrIdx="0"/>
  <p:cmAuthor id="1" name="小泉 岳人" initials="小泉" lastIdx="1" clrIdx="1">
    <p:extLst>
      <p:ext uri="{19B8F6BF-5375-455C-9EA6-DF929625EA0E}">
        <p15:presenceInfo xmlns:p15="http://schemas.microsoft.com/office/powerpoint/2012/main" userId="小泉 岳人" providerId="None"/>
      </p:ext>
    </p:extLst>
  </p:cmAuthor>
  <p:cmAuthor id="2" name="矢田部 藍" initials="矢田部" lastIdx="1" clrIdx="2"/>
  <p:cmAuthor id="3" name="小泉 岳人" initials="小泉 [2]" lastIdx="2" clrIdx="3">
    <p:extLst>
      <p:ext uri="{19B8F6BF-5375-455C-9EA6-DF929625EA0E}">
        <p15:presenceInfo xmlns:p15="http://schemas.microsoft.com/office/powerpoint/2012/main" userId="S::528061@nissay-it.co.jp::79aa7e8e-74c2-4f99-8c5a-91dc897a7a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E67E22"/>
    <a:srgbClr val="009900"/>
    <a:srgbClr val="0000FF"/>
    <a:srgbClr val="F9F9F9"/>
    <a:srgbClr val="0202F8"/>
    <a:srgbClr val="000000"/>
    <a:srgbClr val="FF116C"/>
    <a:srgbClr val="CCFFFF"/>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6235" autoAdjust="0"/>
  </p:normalViewPr>
  <p:slideViewPr>
    <p:cSldViewPr showGuides="1">
      <p:cViewPr varScale="1">
        <p:scale>
          <a:sx n="127" d="100"/>
          <a:sy n="127" d="100"/>
        </p:scale>
        <p:origin x="1002" y="90"/>
      </p:cViewPr>
      <p:guideLst>
        <p:guide orient="horz" pos="2160"/>
        <p:guide orient="horz" pos="4065"/>
        <p:guide orient="horz" pos="890"/>
        <p:guide orient="horz" pos="799"/>
        <p:guide orient="horz" pos="4156"/>
        <p:guide pos="6023"/>
        <p:guide pos="3120"/>
        <p:guide pos="217"/>
        <p:guide pos="262"/>
        <p:guide pos="5978"/>
      </p:guideLst>
    </p:cSldViewPr>
  </p:slideViewPr>
  <p:outlineViewPr>
    <p:cViewPr>
      <p:scale>
        <a:sx n="25" d="100"/>
        <a:sy n="25" d="100"/>
      </p:scale>
      <p:origin x="0" y="0"/>
    </p:cViewPr>
    <p:sldLst>
      <p:sld r:id="rId1" collapse="1"/>
      <p:sld r:id="rId2" collapse="1"/>
      <p:sld r:id="rId3" collapse="1"/>
      <p:sld r:id="rId4" collapse="1"/>
      <p:sld r:id="rId5" collapse="1"/>
    </p:sldLst>
  </p:outlineViewPr>
  <p:notesTextViewPr>
    <p:cViewPr>
      <p:scale>
        <a:sx n="400" d="100"/>
        <a:sy n="400" d="100"/>
      </p:scale>
      <p:origin x="0" y="0"/>
    </p:cViewPr>
  </p:notesTextViewPr>
  <p:sorterViewPr>
    <p:cViewPr>
      <p:scale>
        <a:sx n="66" d="100"/>
        <a:sy n="66" d="100"/>
      </p:scale>
      <p:origin x="0" y="0"/>
    </p:cViewPr>
  </p:sorterViewPr>
  <p:notesViewPr>
    <p:cSldViewPr showGuides="1">
      <p:cViewPr varScale="1">
        <p:scale>
          <a:sx n="58" d="100"/>
          <a:sy n="58" d="100"/>
        </p:scale>
        <p:origin x="-3378"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5.xml"/><Relationship Id="rId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2918830" cy="493316"/>
          </a:xfrm>
          <a:prstGeom prst="rect">
            <a:avLst/>
          </a:prstGeom>
        </p:spPr>
        <p:txBody>
          <a:bodyPr vert="horz" lIns="90728" tIns="45364" rIns="90728" bIns="45364"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7" y="2"/>
            <a:ext cx="2918830" cy="493316"/>
          </a:xfrm>
          <a:prstGeom prst="rect">
            <a:avLst/>
          </a:prstGeom>
        </p:spPr>
        <p:txBody>
          <a:bodyPr vert="horz" lIns="90728" tIns="45364" rIns="90728" bIns="45364" rtlCol="0"/>
          <a:lstStyle>
            <a:lvl1pPr algn="r">
              <a:defRPr sz="1200"/>
            </a:lvl1pPr>
          </a:lstStyle>
          <a:p>
            <a:fld id="{D5D47C3E-8523-47E0-A581-67CE298A6C0A}" type="datetimeFigureOut">
              <a:rPr kumimoji="1" lang="ja-JP" altLang="en-US" smtClean="0"/>
              <a:pPr/>
              <a:t>2020/12/29</a:t>
            </a:fld>
            <a:endParaRPr kumimoji="1" lang="ja-JP" altLang="en-US" dirty="0"/>
          </a:p>
        </p:txBody>
      </p:sp>
      <p:sp>
        <p:nvSpPr>
          <p:cNvPr id="4" name="フッター プレースホルダー 3"/>
          <p:cNvSpPr>
            <a:spLocks noGrp="1"/>
          </p:cNvSpPr>
          <p:nvPr>
            <p:ph type="ftr" sz="quarter" idx="2"/>
          </p:nvPr>
        </p:nvSpPr>
        <p:spPr>
          <a:xfrm>
            <a:off x="5" y="9371285"/>
            <a:ext cx="2918830" cy="493316"/>
          </a:xfrm>
          <a:prstGeom prst="rect">
            <a:avLst/>
          </a:prstGeom>
        </p:spPr>
        <p:txBody>
          <a:bodyPr vert="horz" lIns="90728" tIns="45364" rIns="90728" bIns="45364"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7" y="9371285"/>
            <a:ext cx="2918830" cy="493316"/>
          </a:xfrm>
          <a:prstGeom prst="rect">
            <a:avLst/>
          </a:prstGeom>
        </p:spPr>
        <p:txBody>
          <a:bodyPr vert="horz" lIns="90728" tIns="45364" rIns="90728" bIns="45364" rtlCol="0" anchor="b"/>
          <a:lstStyle>
            <a:lvl1pPr algn="r">
              <a:defRPr sz="1200"/>
            </a:lvl1pPr>
          </a:lstStyle>
          <a:p>
            <a:fld id="{7F48C7F7-E1AF-437B-861B-958A5CE56513}" type="slidenum">
              <a:rPr kumimoji="1" lang="ja-JP" altLang="en-US" smtClean="0"/>
              <a:pPr/>
              <a:t>‹#›</a:t>
            </a:fld>
            <a:endParaRPr kumimoji="1" lang="ja-JP" altLang="en-US" dirty="0"/>
          </a:p>
        </p:txBody>
      </p:sp>
    </p:spTree>
    <p:extLst>
      <p:ext uri="{BB962C8B-B14F-4D97-AF65-F5344CB8AC3E}">
        <p14:creationId xmlns:p14="http://schemas.microsoft.com/office/powerpoint/2010/main" val="325009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2918830" cy="493316"/>
          </a:xfrm>
          <a:prstGeom prst="rect">
            <a:avLst/>
          </a:prstGeom>
        </p:spPr>
        <p:txBody>
          <a:bodyPr vert="horz" lIns="90728" tIns="45364" rIns="90728" bIns="45364"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7" y="2"/>
            <a:ext cx="2918830" cy="493316"/>
          </a:xfrm>
          <a:prstGeom prst="rect">
            <a:avLst/>
          </a:prstGeom>
        </p:spPr>
        <p:txBody>
          <a:bodyPr vert="horz" lIns="90728" tIns="45364" rIns="90728" bIns="45364" rtlCol="0"/>
          <a:lstStyle>
            <a:lvl1pPr algn="r">
              <a:defRPr sz="1200"/>
            </a:lvl1pPr>
          </a:lstStyle>
          <a:p>
            <a:fld id="{9069B325-69FF-4024-A536-50A2199A7B3E}" type="datetimeFigureOut">
              <a:rPr kumimoji="1" lang="ja-JP" altLang="en-US" smtClean="0"/>
              <a:pPr/>
              <a:t>2020/12/29</a:t>
            </a:fld>
            <a:endParaRPr kumimoji="1" lang="ja-JP" altLang="en-US" dirty="0"/>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0728" tIns="45364" rIns="90728" bIns="45364" rtlCol="0" anchor="ctr"/>
          <a:lstStyle/>
          <a:p>
            <a:endParaRPr lang="ja-JP" altLang="en-US" dirty="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28" tIns="45364" rIns="90728" bIns="4536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5" y="9371285"/>
            <a:ext cx="2918830" cy="493316"/>
          </a:xfrm>
          <a:prstGeom prst="rect">
            <a:avLst/>
          </a:prstGeom>
        </p:spPr>
        <p:txBody>
          <a:bodyPr vert="horz" lIns="90728" tIns="45364" rIns="90728" bIns="45364"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7" y="9371285"/>
            <a:ext cx="2918830" cy="493316"/>
          </a:xfrm>
          <a:prstGeom prst="rect">
            <a:avLst/>
          </a:prstGeom>
        </p:spPr>
        <p:txBody>
          <a:bodyPr vert="horz" lIns="90728" tIns="45364" rIns="90728" bIns="45364" rtlCol="0" anchor="b"/>
          <a:lstStyle>
            <a:lvl1pPr algn="r">
              <a:defRPr sz="1200"/>
            </a:lvl1pPr>
          </a:lstStyle>
          <a:p>
            <a:fld id="{6B55DC69-3DC2-4D9C-B1E5-118A0DA0ECAA}" type="slidenum">
              <a:rPr kumimoji="1" lang="ja-JP" altLang="en-US" smtClean="0"/>
              <a:pPr/>
              <a:t>‹#›</a:t>
            </a:fld>
            <a:endParaRPr kumimoji="1" lang="ja-JP" altLang="en-US" dirty="0"/>
          </a:p>
        </p:txBody>
      </p:sp>
    </p:spTree>
    <p:extLst>
      <p:ext uri="{BB962C8B-B14F-4D97-AF65-F5344CB8AC3E}">
        <p14:creationId xmlns:p14="http://schemas.microsoft.com/office/powerpoint/2010/main" val="346087202"/>
      </p:ext>
    </p:extLst>
  </p:cSld>
  <p:clrMap bg1="lt1" tx1="dk1" bg2="lt2" tx2="dk2" accent1="accent1" accent2="accent2" accent3="accent3" accent4="accent4" accent5="accent5" accent6="accent6" hlink="hlink" folHlink="folHlink"/>
  <p:notesStyle>
    <a:lvl1pPr marL="0" algn="l" defTabSz="1072866" rtl="0" eaLnBrk="1" latinLnBrk="0" hangingPunct="1">
      <a:defRPr kumimoji="1" sz="1400" kern="1200">
        <a:solidFill>
          <a:schemeClr val="tx1"/>
        </a:solidFill>
        <a:latin typeface="+mn-lt"/>
        <a:ea typeface="+mn-ea"/>
        <a:cs typeface="+mn-cs"/>
      </a:defRPr>
    </a:lvl1pPr>
    <a:lvl2pPr marL="536433" algn="l" defTabSz="1072866" rtl="0" eaLnBrk="1" latinLnBrk="0" hangingPunct="1">
      <a:defRPr kumimoji="1" sz="1400" kern="1200">
        <a:solidFill>
          <a:schemeClr val="tx1"/>
        </a:solidFill>
        <a:latin typeface="+mn-lt"/>
        <a:ea typeface="+mn-ea"/>
        <a:cs typeface="+mn-cs"/>
      </a:defRPr>
    </a:lvl2pPr>
    <a:lvl3pPr marL="1072866" algn="l" defTabSz="1072866" rtl="0" eaLnBrk="1" latinLnBrk="0" hangingPunct="1">
      <a:defRPr kumimoji="1" sz="1400" kern="1200">
        <a:solidFill>
          <a:schemeClr val="tx1"/>
        </a:solidFill>
        <a:latin typeface="+mn-lt"/>
        <a:ea typeface="+mn-ea"/>
        <a:cs typeface="+mn-cs"/>
      </a:defRPr>
    </a:lvl3pPr>
    <a:lvl4pPr marL="1609298" algn="l" defTabSz="1072866" rtl="0" eaLnBrk="1" latinLnBrk="0" hangingPunct="1">
      <a:defRPr kumimoji="1" sz="1400" kern="1200">
        <a:solidFill>
          <a:schemeClr val="tx1"/>
        </a:solidFill>
        <a:latin typeface="+mn-lt"/>
        <a:ea typeface="+mn-ea"/>
        <a:cs typeface="+mn-cs"/>
      </a:defRPr>
    </a:lvl4pPr>
    <a:lvl5pPr marL="2145731" algn="l" defTabSz="1072866" rtl="0" eaLnBrk="1" latinLnBrk="0" hangingPunct="1">
      <a:defRPr kumimoji="1" sz="1400" kern="1200">
        <a:solidFill>
          <a:schemeClr val="tx1"/>
        </a:solidFill>
        <a:latin typeface="+mn-lt"/>
        <a:ea typeface="+mn-ea"/>
        <a:cs typeface="+mn-cs"/>
      </a:defRPr>
    </a:lvl5pPr>
    <a:lvl6pPr marL="2682164" algn="l" defTabSz="1072866" rtl="0" eaLnBrk="1" latinLnBrk="0" hangingPunct="1">
      <a:defRPr kumimoji="1" sz="1400" kern="1200">
        <a:solidFill>
          <a:schemeClr val="tx1"/>
        </a:solidFill>
        <a:latin typeface="+mn-lt"/>
        <a:ea typeface="+mn-ea"/>
        <a:cs typeface="+mn-cs"/>
      </a:defRPr>
    </a:lvl6pPr>
    <a:lvl7pPr marL="3218597" algn="l" defTabSz="1072866" rtl="0" eaLnBrk="1" latinLnBrk="0" hangingPunct="1">
      <a:defRPr kumimoji="1" sz="1400" kern="1200">
        <a:solidFill>
          <a:schemeClr val="tx1"/>
        </a:solidFill>
        <a:latin typeface="+mn-lt"/>
        <a:ea typeface="+mn-ea"/>
        <a:cs typeface="+mn-cs"/>
      </a:defRPr>
    </a:lvl7pPr>
    <a:lvl8pPr marL="3755029" algn="l" defTabSz="1072866" rtl="0" eaLnBrk="1" latinLnBrk="0" hangingPunct="1">
      <a:defRPr kumimoji="1" sz="1400" kern="1200">
        <a:solidFill>
          <a:schemeClr val="tx1"/>
        </a:solidFill>
        <a:latin typeface="+mn-lt"/>
        <a:ea typeface="+mn-ea"/>
        <a:cs typeface="+mn-cs"/>
      </a:defRPr>
    </a:lvl8pPr>
    <a:lvl9pPr marL="4291462" algn="l" defTabSz="1072866"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55DC69-3DC2-4D9C-B1E5-118A0DA0ECAA}" type="slidenum">
              <a:rPr kumimoji="1" lang="ja-JP" altLang="en-US" smtClean="0"/>
              <a:pPr/>
              <a:t>1</a:t>
            </a:fld>
            <a:endParaRPr kumimoji="1" lang="ja-JP" altLang="en-US" dirty="0"/>
          </a:p>
        </p:txBody>
      </p:sp>
    </p:spTree>
    <p:extLst>
      <p:ext uri="{BB962C8B-B14F-4D97-AF65-F5344CB8AC3E}">
        <p14:creationId xmlns:p14="http://schemas.microsoft.com/office/powerpoint/2010/main" val="36463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55DC69-3DC2-4D9C-B1E5-118A0DA0ECAA}" type="slidenum">
              <a:rPr kumimoji="1" lang="ja-JP" altLang="en-US" smtClean="0"/>
              <a:pPr/>
              <a:t>2</a:t>
            </a:fld>
            <a:endParaRPr kumimoji="1" lang="ja-JP" altLang="en-US" dirty="0"/>
          </a:p>
        </p:txBody>
      </p:sp>
    </p:spTree>
    <p:extLst>
      <p:ext uri="{BB962C8B-B14F-4D97-AF65-F5344CB8AC3E}">
        <p14:creationId xmlns:p14="http://schemas.microsoft.com/office/powerpoint/2010/main" val="277600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55DC69-3DC2-4D9C-B1E5-118A0DA0ECAA}" type="slidenum">
              <a:rPr kumimoji="1" lang="ja-JP" altLang="en-US" smtClean="0"/>
              <a:pPr/>
              <a:t>3</a:t>
            </a:fld>
            <a:endParaRPr kumimoji="1" lang="ja-JP" altLang="en-US" dirty="0"/>
          </a:p>
        </p:txBody>
      </p:sp>
    </p:spTree>
    <p:extLst>
      <p:ext uri="{BB962C8B-B14F-4D97-AF65-F5344CB8AC3E}">
        <p14:creationId xmlns:p14="http://schemas.microsoft.com/office/powerpoint/2010/main" val="1522790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55DC69-3DC2-4D9C-B1E5-118A0DA0ECAA}" type="slidenum">
              <a:rPr kumimoji="1" lang="ja-JP" altLang="en-US" smtClean="0"/>
              <a:pPr/>
              <a:t>4</a:t>
            </a:fld>
            <a:endParaRPr kumimoji="1" lang="ja-JP" altLang="en-US" dirty="0"/>
          </a:p>
        </p:txBody>
      </p:sp>
    </p:spTree>
    <p:extLst>
      <p:ext uri="{BB962C8B-B14F-4D97-AF65-F5344CB8AC3E}">
        <p14:creationId xmlns:p14="http://schemas.microsoft.com/office/powerpoint/2010/main" val="2063167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55DC69-3DC2-4D9C-B1E5-118A0DA0ECAA}" type="slidenum">
              <a:rPr kumimoji="1" lang="ja-JP" altLang="en-US" smtClean="0"/>
              <a:pPr/>
              <a:t>5</a:t>
            </a:fld>
            <a:endParaRPr kumimoji="1" lang="ja-JP" altLang="en-US" dirty="0"/>
          </a:p>
        </p:txBody>
      </p:sp>
    </p:spTree>
    <p:extLst>
      <p:ext uri="{BB962C8B-B14F-4D97-AF65-F5344CB8AC3E}">
        <p14:creationId xmlns:p14="http://schemas.microsoft.com/office/powerpoint/2010/main" val="2639731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パターン①赤（アーク）用">
    <p:spTree>
      <p:nvGrpSpPr>
        <p:cNvPr id="1" name=""/>
        <p:cNvGrpSpPr/>
        <p:nvPr/>
      </p:nvGrpSpPr>
      <p:grpSpPr>
        <a:xfrm>
          <a:off x="0" y="0"/>
          <a:ext cx="0" cy="0"/>
          <a:chOff x="0" y="0"/>
          <a:chExt cx="0" cy="0"/>
        </a:xfrm>
      </p:grpSpPr>
      <p:pic>
        <p:nvPicPr>
          <p:cNvPr id="2050" name="Picture 2" descr="\\is\creative\社外案件\ニッセイ情報テクノロジー\00_提案書テンプレート作成\表紙デザイン\hyousi-bg-red.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375" t="29434" r="9375"/>
          <a:stretch/>
        </p:blipFill>
        <p:spPr bwMode="auto">
          <a:xfrm>
            <a:off x="0" y="0"/>
            <a:ext cx="9906000" cy="688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0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パターン②赤">
    <p:spTree>
      <p:nvGrpSpPr>
        <p:cNvPr id="1" name=""/>
        <p:cNvGrpSpPr/>
        <p:nvPr/>
      </p:nvGrpSpPr>
      <p:grpSpPr>
        <a:xfrm>
          <a:off x="0" y="0"/>
          <a:ext cx="0" cy="0"/>
          <a:chOff x="0" y="0"/>
          <a:chExt cx="0" cy="0"/>
        </a:xfrm>
      </p:grpSpPr>
      <p:pic>
        <p:nvPicPr>
          <p:cNvPr id="1026" name="Picture 2" descr="C:\Users\k-seino\Desktop\hyousi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3919"/>
          <a:stretch/>
        </p:blipFill>
        <p:spPr bwMode="auto">
          <a:xfrm>
            <a:off x="1074" y="-1752"/>
            <a:ext cx="9961253" cy="685975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userDrawn="1"/>
        </p:nvSpPr>
        <p:spPr>
          <a:xfrm>
            <a:off x="0" y="0"/>
            <a:ext cx="1568624" cy="685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234174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汎用スライド">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314486" y="275317"/>
            <a:ext cx="8694966" cy="345371"/>
          </a:xfrm>
          <a:prstGeom prst="rect">
            <a:avLst/>
          </a:prstGeom>
        </p:spPr>
        <p:txBody>
          <a:bodyPr>
            <a:noAutofit/>
          </a:bodyPr>
          <a:lstStyle>
            <a:lvl1pPr algn="l">
              <a:defRPr sz="1800" b="1">
                <a:solidFill>
                  <a:schemeClr val="tx2"/>
                </a:solidFill>
                <a:latin typeface="メイリオ" panose="020B0604030504040204" pitchFamily="50" charset="-128"/>
                <a:ea typeface="メイリオ" panose="020B0604030504040204" pitchFamily="50" charset="-128"/>
                <a:cs typeface="メイリオ" pitchFamily="50" charset="-128"/>
              </a:defRPr>
            </a:lvl1pPr>
          </a:lstStyle>
          <a:p>
            <a:r>
              <a:rPr kumimoji="1" lang="ja-JP" altLang="en-US" dirty="0"/>
              <a:t>ページタイトルを入力（汎用スライド）</a:t>
            </a:r>
          </a:p>
        </p:txBody>
      </p:sp>
      <p:cxnSp>
        <p:nvCxnSpPr>
          <p:cNvPr id="7" name="直線コネクタ 6"/>
          <p:cNvCxnSpPr/>
          <p:nvPr userDrawn="1"/>
        </p:nvCxnSpPr>
        <p:spPr>
          <a:xfrm>
            <a:off x="319207" y="620688"/>
            <a:ext cx="8690244" cy="0"/>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コンテンツ プレースホルダー 2"/>
          <p:cNvSpPr>
            <a:spLocks noGrp="1"/>
          </p:cNvSpPr>
          <p:nvPr>
            <p:ph idx="1" hasCustomPrompt="1"/>
          </p:nvPr>
        </p:nvSpPr>
        <p:spPr>
          <a:xfrm>
            <a:off x="320836" y="692696"/>
            <a:ext cx="8694965" cy="576064"/>
          </a:xfrm>
          <a:prstGeom prst="rect">
            <a:avLst/>
          </a:prstGeom>
        </p:spPr>
        <p:txBody>
          <a:bodyPr tIns="36000" bIns="36000">
            <a:noAutofit/>
          </a:bodyPr>
          <a:lstStyle>
            <a:lvl1pPr marL="0" indent="0">
              <a:lnSpc>
                <a:spcPct val="130000"/>
              </a:lnSpc>
              <a:spcBef>
                <a:spcPts val="0"/>
              </a:spcBef>
              <a:buNone/>
              <a:defRPr lang="ja-JP" altLang="en-US" sz="1400" dirty="0" smtClean="0">
                <a:solidFill>
                  <a:schemeClr val="tx2"/>
                </a:solidFill>
                <a:latin typeface="メイリオ" pitchFamily="50" charset="-128"/>
                <a:ea typeface="メイリオ" pitchFamily="50" charset="-128"/>
                <a:cs typeface="メイリオ" pitchFamily="50" charset="-128"/>
              </a:defRPr>
            </a:lvl1pPr>
            <a:lvl2pPr>
              <a:lnSpc>
                <a:spcPct val="120000"/>
              </a:lnSpc>
              <a:defRPr lang="ja-JP" altLang="en-US" sz="1400" dirty="0" smtClean="0">
                <a:latin typeface="メイリオ" pitchFamily="50" charset="-128"/>
                <a:ea typeface="メイリオ" pitchFamily="50" charset="-128"/>
                <a:cs typeface="メイリオ" pitchFamily="50" charset="-128"/>
              </a:defRPr>
            </a:lvl2pPr>
            <a:lvl3pPr>
              <a:lnSpc>
                <a:spcPct val="120000"/>
              </a:lnSpc>
              <a:defRPr lang="ja-JP" altLang="en-US" sz="1400" dirty="0" smtClean="0">
                <a:latin typeface="メイリオ" pitchFamily="50" charset="-128"/>
                <a:ea typeface="メイリオ" pitchFamily="50" charset="-128"/>
                <a:cs typeface="メイリオ" pitchFamily="50" charset="-128"/>
              </a:defRPr>
            </a:lvl3pPr>
            <a:lvl4pPr>
              <a:lnSpc>
                <a:spcPct val="120000"/>
              </a:lnSpc>
              <a:defRPr lang="ja-JP" altLang="en-US" sz="1400" dirty="0" smtClean="0">
                <a:latin typeface="メイリオ" pitchFamily="50" charset="-128"/>
                <a:ea typeface="メイリオ" pitchFamily="50" charset="-128"/>
                <a:cs typeface="メイリオ" pitchFamily="50" charset="-128"/>
              </a:defRPr>
            </a:lvl4pPr>
            <a:lvl5pPr>
              <a:lnSpc>
                <a:spcPct val="120000"/>
              </a:lnSpc>
              <a:defRPr lang="ja-JP" altLang="en-US" sz="1400" dirty="0">
                <a:latin typeface="メイリオ" pitchFamily="50" charset="-128"/>
                <a:ea typeface="メイリオ" pitchFamily="50" charset="-128"/>
                <a:cs typeface="メイリオ" pitchFamily="50" charset="-128"/>
              </a:defRPr>
            </a:lvl5pPr>
          </a:lstStyle>
          <a:p>
            <a:pPr lvl="0"/>
            <a:r>
              <a:rPr kumimoji="1" lang="ja-JP" altLang="en-US" dirty="0"/>
              <a:t>リードを入力してください。</a:t>
            </a:r>
            <a:endParaRPr kumimoji="1" lang="en-US" altLang="ja-JP" dirty="0"/>
          </a:p>
          <a:p>
            <a:pPr lvl="0"/>
            <a:r>
              <a:rPr kumimoji="1" lang="ja-JP" altLang="en-US" dirty="0"/>
              <a:t>（２行まで）</a:t>
            </a:r>
            <a:endParaRPr kumimoji="1" lang="en-US" altLang="ja-JP" dirty="0"/>
          </a:p>
        </p:txBody>
      </p:sp>
      <p:sp>
        <p:nvSpPr>
          <p:cNvPr id="13" name="スライド番号プレースホルダー 5"/>
          <p:cNvSpPr>
            <a:spLocks noGrp="1"/>
          </p:cNvSpPr>
          <p:nvPr>
            <p:ph type="sldNum" sz="quarter" idx="12"/>
          </p:nvPr>
        </p:nvSpPr>
        <p:spPr>
          <a:xfrm>
            <a:off x="7963503" y="6498400"/>
            <a:ext cx="1687331" cy="365125"/>
          </a:xfrm>
          <a:prstGeom prst="rect">
            <a:avLst/>
          </a:prstGeom>
        </p:spPr>
        <p:txBody>
          <a:bodyPr anchor="b"/>
          <a:lstStyle>
            <a:lvl1pPr algn="r">
              <a:defRPr sz="1050" b="1" i="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99D0D5FA-769D-4ADE-A1CA-9D54BDE987FC}" type="slidenum">
              <a:rPr lang="ja-JP" altLang="en-US" smtClean="0"/>
              <a:pPr/>
              <a:t>‹#›</a:t>
            </a:fld>
            <a:endParaRPr lang="ja-JP" altLang="en-US" dirty="0"/>
          </a:p>
        </p:txBody>
      </p:sp>
      <p:cxnSp>
        <p:nvCxnSpPr>
          <p:cNvPr id="14" name="直線コネクタ 13"/>
          <p:cNvCxnSpPr/>
          <p:nvPr userDrawn="1"/>
        </p:nvCxnSpPr>
        <p:spPr>
          <a:xfrm>
            <a:off x="319207" y="6597352"/>
            <a:ext cx="9261356" cy="0"/>
          </a:xfrm>
          <a:prstGeom prst="line">
            <a:avLst/>
          </a:prstGeom>
          <a:ln w="6350" cap="sq">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descr="\\is\creative\社外案件\ニッセイ情報テクノロジー\ロゴ画像\logo01.png"/>
          <p:cNvPicPr>
            <a:picLocks noChangeAspect="1" noChangeArrowheads="1"/>
          </p:cNvPicPr>
          <p:nvPr userDrawn="1"/>
        </p:nvPicPr>
        <p:blipFill>
          <a:blip r:embed="rId2" cstate="print"/>
          <a:srcRect/>
          <a:stretch>
            <a:fillRect/>
          </a:stretch>
        </p:blipFill>
        <p:spPr bwMode="auto">
          <a:xfrm>
            <a:off x="9417496" y="61640"/>
            <a:ext cx="344488" cy="523922"/>
          </a:xfrm>
          <a:prstGeom prst="rect">
            <a:avLst/>
          </a:prstGeom>
          <a:noFill/>
        </p:spPr>
      </p:pic>
      <p:sp>
        <p:nvSpPr>
          <p:cNvPr id="37" name="テキスト ボックス 36"/>
          <p:cNvSpPr txBox="1"/>
          <p:nvPr userDrawn="1"/>
        </p:nvSpPr>
        <p:spPr>
          <a:xfrm>
            <a:off x="221988" y="6632077"/>
            <a:ext cx="2765444" cy="231444"/>
          </a:xfrm>
          <a:prstGeom prst="rect">
            <a:avLst/>
          </a:prstGeom>
          <a:noFill/>
        </p:spPr>
        <p:txBody>
          <a:bodyPr wrap="none" lIns="107287" tIns="53643" rIns="107287" bIns="53643" rtlCol="0">
            <a:spAutoFit/>
          </a:bodyPr>
          <a:lstStyle/>
          <a:p>
            <a:pPr marL="0" marR="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solidFill>
                  <a:schemeClr val="tx2"/>
                </a:solidFill>
                <a:latin typeface="+mn-ea"/>
                <a:ea typeface="+mn-ea"/>
                <a:cs typeface="メイリオ" pitchFamily="50" charset="-128"/>
              </a:rPr>
              <a:t>© 2020 </a:t>
            </a:r>
            <a:r>
              <a:rPr kumimoji="1" lang="en-US" altLang="ja-JP" sz="800" dirty="0" err="1">
                <a:solidFill>
                  <a:schemeClr val="tx2"/>
                </a:solidFill>
                <a:latin typeface="+mn-ea"/>
                <a:ea typeface="+mn-ea"/>
                <a:cs typeface="メイリオ" pitchFamily="50" charset="-128"/>
              </a:rPr>
              <a:t>Nissay</a:t>
            </a:r>
            <a:r>
              <a:rPr kumimoji="1" lang="en-US" altLang="ja-JP" sz="800" dirty="0">
                <a:solidFill>
                  <a:schemeClr val="tx2"/>
                </a:solidFill>
                <a:latin typeface="+mn-ea"/>
                <a:ea typeface="+mn-ea"/>
                <a:cs typeface="メイリオ" pitchFamily="50" charset="-128"/>
              </a:rPr>
              <a:t> Information Technology Co., Ltd.</a:t>
            </a:r>
            <a:endParaRPr kumimoji="0" lang="en-US" altLang="ja-JP" sz="800" dirty="0">
              <a:solidFill>
                <a:schemeClr val="tx1"/>
              </a:solidFill>
              <a:latin typeface="+mn-ea"/>
              <a:ea typeface="+mn-ea"/>
            </a:endParaRPr>
          </a:p>
        </p:txBody>
      </p:sp>
    </p:spTree>
    <p:extLst>
      <p:ext uri="{BB962C8B-B14F-4D97-AF65-F5344CB8AC3E}">
        <p14:creationId xmlns:p14="http://schemas.microsoft.com/office/powerpoint/2010/main" val="1990374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テキスト プレースホルダー 8"/>
          <p:cNvSpPr>
            <a:spLocks noGrp="1"/>
          </p:cNvSpPr>
          <p:nvPr>
            <p:ph type="body" idx="1"/>
          </p:nvPr>
        </p:nvSpPr>
        <p:spPr>
          <a:xfrm>
            <a:off x="415925" y="692700"/>
            <a:ext cx="9074150" cy="5472607"/>
          </a:xfrm>
          <a:prstGeom prst="rect">
            <a:avLst/>
          </a:prstGeom>
        </p:spPr>
        <p:txBody>
          <a:bodyPr vert="horz" lIns="91440" tIns="45720" rIns="91440" bIns="45720" rtlCol="0">
            <a:normAutofit/>
          </a:bodyPr>
          <a:lstStyle/>
          <a:p>
            <a:pPr lvl="0"/>
            <a:r>
              <a:rPr kumimoji="1" lang="ja-JP" altLang="en-US" dirty="0"/>
              <a:t>提案書テンプレート</a:t>
            </a:r>
            <a:endParaRPr kumimoji="1" lang="en-US" altLang="ja-JP" dirty="0"/>
          </a:p>
          <a:p>
            <a:pPr lvl="0"/>
            <a:r>
              <a:rPr kumimoji="1" lang="ja-JP" altLang="en-US" dirty="0"/>
              <a:t>バージョン情報　初版　　作成日　</a:t>
            </a:r>
            <a:r>
              <a:rPr kumimoji="1" lang="en-US" altLang="ja-JP" dirty="0"/>
              <a:t>2014.3</a:t>
            </a:r>
          </a:p>
          <a:p>
            <a:pPr lvl="0"/>
            <a:endParaRPr kumimoji="1" lang="en-US" altLang="ja-JP" dirty="0"/>
          </a:p>
          <a:p>
            <a:pPr lvl="0"/>
            <a:endParaRPr kumimoji="1" lang="en-US" altLang="ja-JP" dirty="0"/>
          </a:p>
          <a:p>
            <a:pPr lvl="0"/>
            <a:r>
              <a:rPr kumimoji="1" lang="en-US" altLang="ja-JP" dirty="0"/>
              <a:t>※</a:t>
            </a:r>
            <a:r>
              <a:rPr kumimoji="1" lang="ja-JP" altLang="en-US" dirty="0"/>
              <a:t>このテンプレートの文字色およびサイズは、変更しないでください。</a:t>
            </a:r>
            <a:endParaRPr kumimoji="1" lang="en-US" altLang="ja-JP" dirty="0"/>
          </a:p>
          <a:p>
            <a:pPr lvl="0"/>
            <a:endParaRPr kumimoji="1" lang="ja-JP" altLang="en-US" dirty="0"/>
          </a:p>
        </p:txBody>
      </p:sp>
    </p:spTree>
    <p:extLst>
      <p:ext uri="{BB962C8B-B14F-4D97-AF65-F5344CB8AC3E}">
        <p14:creationId xmlns:p14="http://schemas.microsoft.com/office/powerpoint/2010/main" val="29466045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3" r:id="rId3"/>
  </p:sldLayoutIdLst>
  <p:hf hdr="0" ftr="0" dt="0"/>
  <p:txStyles>
    <p:titleStyle>
      <a:lvl1pPr algn="l" defTabSz="1072866" rtl="0" eaLnBrk="1" latinLnBrk="0" hangingPunct="1">
        <a:spcBef>
          <a:spcPct val="0"/>
        </a:spcBef>
        <a:buNone/>
        <a:defRPr kumimoji="1" sz="2000" b="0" kern="1200" baseline="0">
          <a:solidFill>
            <a:schemeClr val="tx1"/>
          </a:solidFill>
          <a:latin typeface="+mj-lt"/>
          <a:ea typeface="+mj-ea"/>
          <a:cs typeface="+mj-cs"/>
        </a:defRPr>
      </a:lvl1pPr>
    </p:titleStyle>
    <p:bodyStyle>
      <a:lvl1pPr marL="0"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1pPr>
      <a:lvl2pPr marL="536433"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2pPr>
      <a:lvl3pPr marL="1072866"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3pPr>
      <a:lvl4pPr marL="1609299"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4pPr>
      <a:lvl5pPr marL="2145731"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9pPr>
    </p:bodyStyle>
    <p:other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タイトル 4">
            <a:extLst>
              <a:ext uri="{FF2B5EF4-FFF2-40B4-BE49-F238E27FC236}">
                <a16:creationId xmlns:a16="http://schemas.microsoft.com/office/drawing/2014/main" id="{34820824-16B6-4B69-A9F9-9AE62214CD8C}"/>
              </a:ext>
            </a:extLst>
          </p:cNvPr>
          <p:cNvSpPr>
            <a:spLocks noGrp="1"/>
          </p:cNvSpPr>
          <p:nvPr>
            <p:ph type="title"/>
          </p:nvPr>
        </p:nvSpPr>
        <p:spPr>
          <a:xfrm>
            <a:off x="319085" y="268116"/>
            <a:ext cx="8694966" cy="345371"/>
          </a:xfrm>
        </p:spPr>
        <p:txBody>
          <a:bodyPr/>
          <a:lstStyle/>
          <a:p>
            <a:r>
              <a:rPr lang="ja-JP" altLang="en-US" dirty="0"/>
              <a:t>１．局面</a:t>
            </a:r>
            <a:r>
              <a:rPr lang="en-US" altLang="ja-JP" dirty="0"/>
              <a:t>SCD</a:t>
            </a:r>
            <a:endParaRPr lang="ja-JP" altLang="en-US" dirty="0"/>
          </a:p>
        </p:txBody>
      </p:sp>
      <p:sp>
        <p:nvSpPr>
          <p:cNvPr id="2" name="スライド番号プレースホルダー 1">
            <a:extLst>
              <a:ext uri="{FF2B5EF4-FFF2-40B4-BE49-F238E27FC236}">
                <a16:creationId xmlns:a16="http://schemas.microsoft.com/office/drawing/2014/main" id="{F289C9B7-30AF-46B6-A595-15957187FA3E}"/>
              </a:ext>
            </a:extLst>
          </p:cNvPr>
          <p:cNvSpPr>
            <a:spLocks noGrp="1"/>
          </p:cNvSpPr>
          <p:nvPr>
            <p:ph type="sldNum" sz="quarter" idx="12"/>
          </p:nvPr>
        </p:nvSpPr>
        <p:spPr>
          <a:xfrm>
            <a:off x="7963503" y="6752401"/>
            <a:ext cx="1687331" cy="276999"/>
          </a:xfrm>
        </p:spPr>
        <p:txBody>
          <a:bodyPr/>
          <a:lstStyle/>
          <a:p>
            <a:fld id="{99D0D5FA-769D-4ADE-A1CA-9D54BDE987FC}" type="slidenum">
              <a:rPr lang="ja-JP" altLang="en-US" smtClean="0"/>
              <a:pPr/>
              <a:t>1</a:t>
            </a:fld>
            <a:endParaRPr lang="ja-JP" altLang="en-US" dirty="0"/>
          </a:p>
        </p:txBody>
      </p:sp>
      <p:graphicFrame>
        <p:nvGraphicFramePr>
          <p:cNvPr id="3" name="表 4">
            <a:extLst>
              <a:ext uri="{FF2B5EF4-FFF2-40B4-BE49-F238E27FC236}">
                <a16:creationId xmlns:a16="http://schemas.microsoft.com/office/drawing/2014/main" id="{A29F1CB7-F4B1-4ADC-AA5E-4927648FED21}"/>
              </a:ext>
            </a:extLst>
          </p:cNvPr>
          <p:cNvGraphicFramePr>
            <a:graphicFrameLocks noGrp="1"/>
          </p:cNvGraphicFramePr>
          <p:nvPr>
            <p:extLst>
              <p:ext uri="{D42A27DB-BD31-4B8C-83A1-F6EECF244321}">
                <p14:modId xmlns:p14="http://schemas.microsoft.com/office/powerpoint/2010/main" val="2639905910"/>
              </p:ext>
            </p:extLst>
          </p:nvPr>
        </p:nvGraphicFramePr>
        <p:xfrm>
          <a:off x="54003" y="692696"/>
          <a:ext cx="9577066" cy="5904656"/>
        </p:xfrm>
        <a:graphic>
          <a:graphicData uri="http://schemas.openxmlformats.org/drawingml/2006/table">
            <a:tbl>
              <a:tblPr firstRow="1" bandRow="1">
                <a:tableStyleId>{5940675A-B579-460E-94D1-54222C63F5DA}</a:tableStyleId>
              </a:tblPr>
              <a:tblGrid>
                <a:gridCol w="989500">
                  <a:extLst>
                    <a:ext uri="{9D8B030D-6E8A-4147-A177-3AD203B41FA5}">
                      <a16:colId xmlns:a16="http://schemas.microsoft.com/office/drawing/2014/main" val="1379230807"/>
                    </a:ext>
                  </a:extLst>
                </a:gridCol>
                <a:gridCol w="660582">
                  <a:extLst>
                    <a:ext uri="{9D8B030D-6E8A-4147-A177-3AD203B41FA5}">
                      <a16:colId xmlns:a16="http://schemas.microsoft.com/office/drawing/2014/main" val="1677447459"/>
                    </a:ext>
                  </a:extLst>
                </a:gridCol>
                <a:gridCol w="660582">
                  <a:extLst>
                    <a:ext uri="{9D8B030D-6E8A-4147-A177-3AD203B41FA5}">
                      <a16:colId xmlns:a16="http://schemas.microsoft.com/office/drawing/2014/main" val="369096978"/>
                    </a:ext>
                  </a:extLst>
                </a:gridCol>
                <a:gridCol w="660582">
                  <a:extLst>
                    <a:ext uri="{9D8B030D-6E8A-4147-A177-3AD203B41FA5}">
                      <a16:colId xmlns:a16="http://schemas.microsoft.com/office/drawing/2014/main" val="2317895682"/>
                    </a:ext>
                  </a:extLst>
                </a:gridCol>
                <a:gridCol w="660582">
                  <a:extLst>
                    <a:ext uri="{9D8B030D-6E8A-4147-A177-3AD203B41FA5}">
                      <a16:colId xmlns:a16="http://schemas.microsoft.com/office/drawing/2014/main" val="2431211150"/>
                    </a:ext>
                  </a:extLst>
                </a:gridCol>
                <a:gridCol w="660582">
                  <a:extLst>
                    <a:ext uri="{9D8B030D-6E8A-4147-A177-3AD203B41FA5}">
                      <a16:colId xmlns:a16="http://schemas.microsoft.com/office/drawing/2014/main" val="537914105"/>
                    </a:ext>
                  </a:extLst>
                </a:gridCol>
                <a:gridCol w="660582">
                  <a:extLst>
                    <a:ext uri="{9D8B030D-6E8A-4147-A177-3AD203B41FA5}">
                      <a16:colId xmlns:a16="http://schemas.microsoft.com/office/drawing/2014/main" val="3237949287"/>
                    </a:ext>
                  </a:extLst>
                </a:gridCol>
                <a:gridCol w="660582">
                  <a:extLst>
                    <a:ext uri="{9D8B030D-6E8A-4147-A177-3AD203B41FA5}">
                      <a16:colId xmlns:a16="http://schemas.microsoft.com/office/drawing/2014/main" val="3201389943"/>
                    </a:ext>
                  </a:extLst>
                </a:gridCol>
                <a:gridCol w="660582">
                  <a:extLst>
                    <a:ext uri="{9D8B030D-6E8A-4147-A177-3AD203B41FA5}">
                      <a16:colId xmlns:a16="http://schemas.microsoft.com/office/drawing/2014/main" val="618194639"/>
                    </a:ext>
                  </a:extLst>
                </a:gridCol>
                <a:gridCol w="660582">
                  <a:extLst>
                    <a:ext uri="{9D8B030D-6E8A-4147-A177-3AD203B41FA5}">
                      <a16:colId xmlns:a16="http://schemas.microsoft.com/office/drawing/2014/main" val="2838186974"/>
                    </a:ext>
                  </a:extLst>
                </a:gridCol>
                <a:gridCol w="660582">
                  <a:extLst>
                    <a:ext uri="{9D8B030D-6E8A-4147-A177-3AD203B41FA5}">
                      <a16:colId xmlns:a16="http://schemas.microsoft.com/office/drawing/2014/main" val="3114074933"/>
                    </a:ext>
                  </a:extLst>
                </a:gridCol>
                <a:gridCol w="660582">
                  <a:extLst>
                    <a:ext uri="{9D8B030D-6E8A-4147-A177-3AD203B41FA5}">
                      <a16:colId xmlns:a16="http://schemas.microsoft.com/office/drawing/2014/main" val="748571825"/>
                    </a:ext>
                  </a:extLst>
                </a:gridCol>
                <a:gridCol w="660582">
                  <a:extLst>
                    <a:ext uri="{9D8B030D-6E8A-4147-A177-3AD203B41FA5}">
                      <a16:colId xmlns:a16="http://schemas.microsoft.com/office/drawing/2014/main" val="418974125"/>
                    </a:ext>
                  </a:extLst>
                </a:gridCol>
                <a:gridCol w="660582">
                  <a:extLst>
                    <a:ext uri="{9D8B030D-6E8A-4147-A177-3AD203B41FA5}">
                      <a16:colId xmlns:a16="http://schemas.microsoft.com/office/drawing/2014/main" val="2660108129"/>
                    </a:ext>
                  </a:extLst>
                </a:gridCol>
              </a:tblGrid>
              <a:tr h="0">
                <a:tc rowSpan="2">
                  <a:txBody>
                    <a:bodyPr/>
                    <a:lstStyle/>
                    <a:p>
                      <a:endParaRPr kumimoji="1" lang="ja-JP" altLang="en-US" sz="800" dirty="0">
                        <a:solidFill>
                          <a:schemeClr val="bg1"/>
                        </a:solidFill>
                      </a:endParaRPr>
                    </a:p>
                  </a:txBody>
                  <a:tcPr>
                    <a:solidFill>
                      <a:schemeClr val="accent6"/>
                    </a:solidFill>
                  </a:tcPr>
                </a:tc>
                <a:tc gridSpan="4">
                  <a:txBody>
                    <a:bodyPr/>
                    <a:lstStyle/>
                    <a:p>
                      <a:r>
                        <a:rPr kumimoji="1" lang="en-US" altLang="ja-JP" sz="800" dirty="0">
                          <a:solidFill>
                            <a:schemeClr val="bg1"/>
                          </a:solidFill>
                        </a:rPr>
                        <a:t>12</a:t>
                      </a:r>
                      <a:r>
                        <a:rPr kumimoji="1" lang="ja-JP" altLang="en-US" sz="800" dirty="0">
                          <a:solidFill>
                            <a:schemeClr val="bg1"/>
                          </a:solidFill>
                        </a:rPr>
                        <a:t>月</a:t>
                      </a:r>
                    </a:p>
                  </a:txBody>
                  <a:tcPr>
                    <a:solidFill>
                      <a:schemeClr val="accent6"/>
                    </a:solidFill>
                  </a:tcPr>
                </a:tc>
                <a:tc hMerge="1">
                  <a:txBody>
                    <a:bodyPr/>
                    <a:lstStyle/>
                    <a:p>
                      <a:endParaRPr kumimoji="1" lang="ja-JP" altLang="en-US" sz="800" dirty="0"/>
                    </a:p>
                  </a:txBody>
                  <a:tcPr/>
                </a:tc>
                <a:tc hMerge="1">
                  <a:txBody>
                    <a:bodyPr/>
                    <a:lstStyle/>
                    <a:p>
                      <a:endParaRPr kumimoji="1" lang="ja-JP" altLang="en-US" sz="800" dirty="0"/>
                    </a:p>
                  </a:txBody>
                  <a:tcPr/>
                </a:tc>
                <a:tc hMerge="1">
                  <a:txBody>
                    <a:bodyPr/>
                    <a:lstStyle/>
                    <a:p>
                      <a:endParaRPr kumimoji="1" lang="ja-JP" altLang="en-US" sz="800" dirty="0"/>
                    </a:p>
                  </a:txBody>
                  <a:tcPr/>
                </a:tc>
                <a:tc gridSpan="4">
                  <a:txBody>
                    <a:bodyPr/>
                    <a:lstStyle/>
                    <a:p>
                      <a:r>
                        <a:rPr kumimoji="1" lang="en-US" altLang="ja-JP" sz="800" dirty="0">
                          <a:solidFill>
                            <a:schemeClr val="bg1"/>
                          </a:solidFill>
                        </a:rPr>
                        <a:t>1</a:t>
                      </a:r>
                      <a:r>
                        <a:rPr kumimoji="1" lang="ja-JP" altLang="en-US" sz="800" dirty="0">
                          <a:solidFill>
                            <a:schemeClr val="bg1"/>
                          </a:solidFill>
                        </a:rPr>
                        <a:t>月</a:t>
                      </a:r>
                    </a:p>
                  </a:txBody>
                  <a:tcPr>
                    <a:lnR w="12700" cap="flat" cmpd="sng" algn="ctr">
                      <a:solidFill>
                        <a:schemeClr val="tx1"/>
                      </a:solidFill>
                      <a:prstDash val="solid"/>
                      <a:round/>
                      <a:headEnd type="none" w="med" len="med"/>
                      <a:tailEnd type="none" w="med" len="med"/>
                    </a:lnR>
                    <a:solidFill>
                      <a:schemeClr val="accent6"/>
                    </a:solidFill>
                  </a:tcPr>
                </a:tc>
                <a:tc hMerge="1">
                  <a:txBody>
                    <a:bodyPr/>
                    <a:lstStyle/>
                    <a:p>
                      <a:endParaRPr kumimoji="1" lang="ja-JP" altLang="en-US" sz="800" dirty="0"/>
                    </a:p>
                  </a:txBody>
                  <a:tcPr/>
                </a:tc>
                <a:tc hMerge="1">
                  <a:txBody>
                    <a:bodyPr/>
                    <a:lstStyle/>
                    <a:p>
                      <a:endParaRPr kumimoji="1" lang="ja-JP" altLang="en-US" sz="800" dirty="0"/>
                    </a:p>
                  </a:txBody>
                  <a:tcPr/>
                </a:tc>
                <a:tc hMerge="1">
                  <a:txBody>
                    <a:bodyPr/>
                    <a:lstStyle/>
                    <a:p>
                      <a:endParaRPr kumimoji="1" lang="ja-JP" altLang="en-US" sz="800" dirty="0"/>
                    </a:p>
                  </a:txBody>
                  <a:tcPr/>
                </a:tc>
                <a:tc gridSpan="4">
                  <a:txBody>
                    <a:bodyPr/>
                    <a:lstStyle/>
                    <a:p>
                      <a:r>
                        <a:rPr kumimoji="1" lang="en-US" altLang="ja-JP" sz="800" dirty="0">
                          <a:solidFill>
                            <a:schemeClr val="bg1"/>
                          </a:solidFill>
                        </a:rPr>
                        <a:t>2</a:t>
                      </a:r>
                      <a:r>
                        <a:rPr kumimoji="1" lang="ja-JP" altLang="en-US" sz="800" dirty="0">
                          <a:solidFill>
                            <a:schemeClr val="bg1"/>
                          </a:solidFill>
                        </a:rPr>
                        <a:t>月</a:t>
                      </a:r>
                    </a:p>
                  </a:txBody>
                  <a:tcPr>
                    <a:lnL w="12700" cap="flat" cmpd="sng" algn="ctr">
                      <a:solidFill>
                        <a:schemeClr val="tx1"/>
                      </a:solidFill>
                      <a:prstDash val="solid"/>
                      <a:round/>
                      <a:headEnd type="none" w="med" len="med"/>
                      <a:tailEnd type="none" w="med" len="med"/>
                    </a:lnL>
                    <a:solidFill>
                      <a:schemeClr val="accent6"/>
                    </a:solidFill>
                  </a:tcPr>
                </a:tc>
                <a:tc hMerge="1">
                  <a:txBody>
                    <a:bodyPr/>
                    <a:lstStyle/>
                    <a:p>
                      <a:endParaRPr kumimoji="1" lang="ja-JP" altLang="en-US" sz="800" dirty="0"/>
                    </a:p>
                  </a:txBody>
                  <a:tcPr/>
                </a:tc>
                <a:tc hMerge="1">
                  <a:txBody>
                    <a:bodyPr/>
                    <a:lstStyle/>
                    <a:p>
                      <a:endParaRPr kumimoji="1" lang="ja-JP" altLang="en-US" sz="800" dirty="0"/>
                    </a:p>
                  </a:txBody>
                  <a:tcPr/>
                </a:tc>
                <a:tc hMerge="1">
                  <a:txBody>
                    <a:bodyPr/>
                    <a:lstStyle/>
                    <a:p>
                      <a:endParaRPr kumimoji="1" lang="ja-JP" altLang="en-US" sz="800" dirty="0"/>
                    </a:p>
                  </a:txBody>
                  <a:tcPr/>
                </a:tc>
                <a:tc>
                  <a:txBody>
                    <a:bodyPr/>
                    <a:lstStyle/>
                    <a:p>
                      <a:r>
                        <a:rPr kumimoji="1" lang="en-US" altLang="ja-JP" sz="800" dirty="0">
                          <a:solidFill>
                            <a:schemeClr val="bg1"/>
                          </a:solidFill>
                        </a:rPr>
                        <a:t>3</a:t>
                      </a:r>
                      <a:r>
                        <a:rPr kumimoji="1" lang="ja-JP" altLang="en-US" sz="800" dirty="0">
                          <a:solidFill>
                            <a:schemeClr val="bg1"/>
                          </a:solidFill>
                        </a:rPr>
                        <a:t>月</a:t>
                      </a:r>
                    </a:p>
                  </a:txBody>
                  <a:tcPr>
                    <a:solidFill>
                      <a:schemeClr val="accent6"/>
                    </a:solidFill>
                  </a:tcPr>
                </a:tc>
                <a:extLst>
                  <a:ext uri="{0D108BD9-81ED-4DB2-BD59-A6C34878D82A}">
                    <a16:rowId xmlns:a16="http://schemas.microsoft.com/office/drawing/2014/main" val="3334603566"/>
                  </a:ext>
                </a:extLst>
              </a:tr>
              <a:tr h="0">
                <a:tc vMerge="1">
                  <a:txBody>
                    <a:bodyPr/>
                    <a:lstStyle/>
                    <a:p>
                      <a:endParaRPr kumimoji="1" lang="ja-JP" altLang="en-US" sz="800" dirty="0"/>
                    </a:p>
                  </a:txBody>
                  <a:tcPr/>
                </a:tc>
                <a:tc>
                  <a:txBody>
                    <a:bodyPr/>
                    <a:lstStyle/>
                    <a:p>
                      <a:r>
                        <a:rPr kumimoji="1" lang="en-US" altLang="ja-JP" sz="800" dirty="0">
                          <a:solidFill>
                            <a:schemeClr val="bg1"/>
                          </a:solidFill>
                        </a:rPr>
                        <a:t>7-11</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14-18</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21-25</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28-30</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4-8</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12-15</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18-22</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25-29</a:t>
                      </a:r>
                      <a:endParaRPr kumimoji="1" lang="ja-JP" altLang="en-US" sz="800" dirty="0">
                        <a:solidFill>
                          <a:schemeClr val="bg1"/>
                        </a:solidFill>
                      </a:endParaRPr>
                    </a:p>
                  </a:txBody>
                  <a:tcPr>
                    <a:lnR w="12700" cap="flat" cmpd="sng" algn="ctr">
                      <a:solidFill>
                        <a:schemeClr val="tx1"/>
                      </a:solidFill>
                      <a:prstDash val="solid"/>
                      <a:round/>
                      <a:headEnd type="none" w="med" len="med"/>
                      <a:tailEnd type="none" w="med" len="med"/>
                    </a:lnR>
                    <a:solidFill>
                      <a:schemeClr val="accent6"/>
                    </a:solidFill>
                  </a:tcPr>
                </a:tc>
                <a:tc>
                  <a:txBody>
                    <a:bodyPr/>
                    <a:lstStyle/>
                    <a:p>
                      <a:r>
                        <a:rPr kumimoji="1" lang="en-US" altLang="ja-JP" sz="800" dirty="0">
                          <a:solidFill>
                            <a:schemeClr val="bg1"/>
                          </a:solidFill>
                        </a:rPr>
                        <a:t>1-5</a:t>
                      </a:r>
                      <a:endParaRPr kumimoji="1" lang="ja-JP" altLang="en-US" sz="800" dirty="0">
                        <a:solidFill>
                          <a:schemeClr val="bg1"/>
                        </a:solidFill>
                      </a:endParaRPr>
                    </a:p>
                  </a:txBody>
                  <a:tcPr>
                    <a:lnL w="12700" cap="flat" cmpd="sng" algn="ctr">
                      <a:solidFill>
                        <a:schemeClr val="tx1"/>
                      </a:solidFill>
                      <a:prstDash val="solid"/>
                      <a:round/>
                      <a:headEnd type="none" w="med" len="med"/>
                      <a:tailEnd type="none" w="med" len="med"/>
                    </a:lnL>
                    <a:solidFill>
                      <a:schemeClr val="accent6"/>
                    </a:solidFill>
                  </a:tcPr>
                </a:tc>
                <a:tc>
                  <a:txBody>
                    <a:bodyPr/>
                    <a:lstStyle/>
                    <a:p>
                      <a:r>
                        <a:rPr kumimoji="1" lang="en-US" altLang="ja-JP" sz="800" dirty="0">
                          <a:solidFill>
                            <a:schemeClr val="bg1"/>
                          </a:solidFill>
                        </a:rPr>
                        <a:t>8-12</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15-19</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22-26</a:t>
                      </a:r>
                      <a:endParaRPr kumimoji="1" lang="ja-JP" altLang="en-US" sz="800" dirty="0">
                        <a:solidFill>
                          <a:schemeClr val="bg1"/>
                        </a:solidFill>
                      </a:endParaRPr>
                    </a:p>
                  </a:txBody>
                  <a:tcPr>
                    <a:solidFill>
                      <a:schemeClr val="accent6"/>
                    </a:solidFill>
                  </a:tcPr>
                </a:tc>
                <a:tc>
                  <a:txBody>
                    <a:bodyPr/>
                    <a:lstStyle/>
                    <a:p>
                      <a:r>
                        <a:rPr kumimoji="1" lang="en-US" altLang="ja-JP" sz="800" dirty="0">
                          <a:solidFill>
                            <a:schemeClr val="bg1"/>
                          </a:solidFill>
                        </a:rPr>
                        <a:t>1-5</a:t>
                      </a:r>
                      <a:endParaRPr kumimoji="1" lang="ja-JP" altLang="en-US" sz="800" dirty="0">
                        <a:solidFill>
                          <a:schemeClr val="bg1"/>
                        </a:solidFill>
                      </a:endParaRPr>
                    </a:p>
                  </a:txBody>
                  <a:tcPr>
                    <a:solidFill>
                      <a:schemeClr val="accent6"/>
                    </a:solidFill>
                  </a:tcPr>
                </a:tc>
                <a:extLst>
                  <a:ext uri="{0D108BD9-81ED-4DB2-BD59-A6C34878D82A}">
                    <a16:rowId xmlns:a16="http://schemas.microsoft.com/office/drawing/2014/main" val="2202291567"/>
                  </a:ext>
                </a:extLst>
              </a:tr>
              <a:tr h="437376">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dirty="0"/>
                    </a:p>
                  </a:txBody>
                  <a:tcPr/>
                </a:tc>
                <a:extLst>
                  <a:ext uri="{0D108BD9-81ED-4DB2-BD59-A6C34878D82A}">
                    <a16:rowId xmlns:a16="http://schemas.microsoft.com/office/drawing/2014/main" val="241397123"/>
                  </a:ext>
                </a:extLst>
              </a:tr>
              <a:tr h="360040">
                <a:tc>
                  <a:txBody>
                    <a:bodyPr/>
                    <a:lstStyle/>
                    <a:p>
                      <a:r>
                        <a:rPr kumimoji="1" lang="ja-JP" altLang="en-US" sz="800" dirty="0"/>
                        <a:t>インフラ</a:t>
                      </a:r>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dirty="0"/>
                    </a:p>
                  </a:txBody>
                  <a:tcPr/>
                </a:tc>
                <a:extLst>
                  <a:ext uri="{0D108BD9-81ED-4DB2-BD59-A6C34878D82A}">
                    <a16:rowId xmlns:a16="http://schemas.microsoft.com/office/drawing/2014/main" val="3032873890"/>
                  </a:ext>
                </a:extLst>
              </a:tr>
              <a:tr h="1611865">
                <a:tc>
                  <a:txBody>
                    <a:bodyPr/>
                    <a:lstStyle/>
                    <a:p>
                      <a:r>
                        <a:rPr kumimoji="1" lang="ja-JP" altLang="en-US" sz="800" dirty="0"/>
                        <a:t>フロントエンド</a:t>
                      </a:r>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1334424938"/>
                  </a:ext>
                </a:extLst>
              </a:tr>
              <a:tr h="908415">
                <a:tc>
                  <a:txBody>
                    <a:bodyPr/>
                    <a:lstStyle/>
                    <a:p>
                      <a:r>
                        <a:rPr kumimoji="1" lang="ja-JP" altLang="en-US" sz="800" dirty="0"/>
                        <a:t>バックエンド</a:t>
                      </a:r>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dirty="0"/>
                    </a:p>
                  </a:txBody>
                  <a:tcPr/>
                </a:tc>
                <a:extLst>
                  <a:ext uri="{0D108BD9-81ED-4DB2-BD59-A6C34878D82A}">
                    <a16:rowId xmlns:a16="http://schemas.microsoft.com/office/drawing/2014/main" val="3799434028"/>
                  </a:ext>
                </a:extLst>
              </a:tr>
              <a:tr h="1296144">
                <a:tc>
                  <a:txBody>
                    <a:bodyPr/>
                    <a:lstStyle/>
                    <a:p>
                      <a:r>
                        <a:rPr kumimoji="1" lang="ja-JP" altLang="en-US" sz="800" dirty="0"/>
                        <a:t>統合</a:t>
                      </a:r>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extLst>
                  <a:ext uri="{0D108BD9-81ED-4DB2-BD59-A6C34878D82A}">
                    <a16:rowId xmlns:a16="http://schemas.microsoft.com/office/drawing/2014/main" val="1470887957"/>
                  </a:ext>
                </a:extLst>
              </a:tr>
              <a:tr h="0">
                <a:tc>
                  <a:txBody>
                    <a:bodyPr/>
                    <a:lstStyle/>
                    <a:p>
                      <a:r>
                        <a:rPr kumimoji="1" lang="ja-JP" altLang="en-US" sz="800" dirty="0"/>
                        <a:t>ポップアップ制作</a:t>
                      </a:r>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167813498"/>
                  </a:ext>
                </a:extLst>
              </a:tr>
              <a:tr h="528816">
                <a:tc>
                  <a:txBody>
                    <a:bodyPr/>
                    <a:lstStyle/>
                    <a:p>
                      <a:r>
                        <a:rPr kumimoji="1" lang="ja-JP" altLang="en-US" sz="800" dirty="0"/>
                        <a:t>公式</a:t>
                      </a:r>
                      <a:r>
                        <a:rPr kumimoji="1" lang="en-US" altLang="ja-JP" sz="800" dirty="0"/>
                        <a:t>HP</a:t>
                      </a:r>
                      <a:r>
                        <a:rPr kumimoji="1" lang="ja-JP" altLang="en-US" sz="800" dirty="0"/>
                        <a:t>静的コンテンツ</a:t>
                      </a:r>
                    </a:p>
                  </a:txBody>
                  <a:tcPr/>
                </a:tc>
                <a:tc>
                  <a:txBody>
                    <a:bodyPr/>
                    <a:lstStyle/>
                    <a:p>
                      <a:endParaRPr kumimoji="1" lang="ja-JP" altLang="en-US" sz="800" dirty="0"/>
                    </a:p>
                  </a:txBody>
                  <a:tcPr/>
                </a:tc>
                <a:tc>
                  <a:txBody>
                    <a:bodyPr/>
                    <a:lstStyle/>
                    <a:p>
                      <a:endParaRPr kumimoji="1" lang="ja-JP" altLang="en-US" sz="80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tc>
                  <a:txBody>
                    <a:bodyPr/>
                    <a:lstStyle/>
                    <a:p>
                      <a:endParaRPr kumimoji="1" lang="ja-JP" altLang="en-US" sz="800" dirty="0"/>
                    </a:p>
                  </a:txBody>
                  <a:tcPr/>
                </a:tc>
                <a:extLst>
                  <a:ext uri="{0D108BD9-81ED-4DB2-BD59-A6C34878D82A}">
                    <a16:rowId xmlns:a16="http://schemas.microsoft.com/office/drawing/2014/main" val="1035769852"/>
                  </a:ext>
                </a:extLst>
              </a:tr>
            </a:tbl>
          </a:graphicData>
        </a:graphic>
      </p:graphicFrame>
      <p:sp>
        <p:nvSpPr>
          <p:cNvPr id="7" name="矢印: 右 6">
            <a:extLst>
              <a:ext uri="{FF2B5EF4-FFF2-40B4-BE49-F238E27FC236}">
                <a16:creationId xmlns:a16="http://schemas.microsoft.com/office/drawing/2014/main" id="{63F41FDE-7348-4165-9FDD-3696FBF9DD4F}"/>
              </a:ext>
            </a:extLst>
          </p:cNvPr>
          <p:cNvSpPr/>
          <p:nvPr/>
        </p:nvSpPr>
        <p:spPr>
          <a:xfrm>
            <a:off x="2432720" y="2665350"/>
            <a:ext cx="1296144" cy="184517"/>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Spirint7</a:t>
            </a:r>
            <a:endParaRPr kumimoji="1" lang="ja-JP" altLang="en-US" sz="800" dirty="0">
              <a:solidFill>
                <a:schemeClr val="bg1"/>
              </a:solidFill>
            </a:endParaRPr>
          </a:p>
        </p:txBody>
      </p:sp>
      <p:sp>
        <p:nvSpPr>
          <p:cNvPr id="19" name="矢印: 右 18">
            <a:extLst>
              <a:ext uri="{FF2B5EF4-FFF2-40B4-BE49-F238E27FC236}">
                <a16:creationId xmlns:a16="http://schemas.microsoft.com/office/drawing/2014/main" id="{1E05CC9D-B285-48A3-B8CB-B838A9A67D31}"/>
              </a:ext>
            </a:extLst>
          </p:cNvPr>
          <p:cNvSpPr/>
          <p:nvPr/>
        </p:nvSpPr>
        <p:spPr>
          <a:xfrm>
            <a:off x="1064568" y="2194328"/>
            <a:ext cx="1296144" cy="200269"/>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Spirint5</a:t>
            </a:r>
            <a:endParaRPr kumimoji="1" lang="ja-JP" altLang="en-US" sz="800" dirty="0">
              <a:solidFill>
                <a:schemeClr val="bg1"/>
              </a:solidFill>
            </a:endParaRPr>
          </a:p>
        </p:txBody>
      </p:sp>
      <p:sp>
        <p:nvSpPr>
          <p:cNvPr id="20" name="矢印: 右 19">
            <a:extLst>
              <a:ext uri="{FF2B5EF4-FFF2-40B4-BE49-F238E27FC236}">
                <a16:creationId xmlns:a16="http://schemas.microsoft.com/office/drawing/2014/main" id="{D43A4EFE-7FC3-4525-8E8C-4CB93B2EA797}"/>
              </a:ext>
            </a:extLst>
          </p:cNvPr>
          <p:cNvSpPr/>
          <p:nvPr/>
        </p:nvSpPr>
        <p:spPr>
          <a:xfrm>
            <a:off x="1064568" y="2426104"/>
            <a:ext cx="1944216" cy="184517"/>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Spirint6</a:t>
            </a:r>
            <a:endParaRPr kumimoji="1" lang="ja-JP" altLang="en-US" sz="800" dirty="0">
              <a:solidFill>
                <a:schemeClr val="bg1"/>
              </a:solidFill>
            </a:endParaRPr>
          </a:p>
        </p:txBody>
      </p:sp>
      <p:sp>
        <p:nvSpPr>
          <p:cNvPr id="21" name="矢印: 右 20">
            <a:extLst>
              <a:ext uri="{FF2B5EF4-FFF2-40B4-BE49-F238E27FC236}">
                <a16:creationId xmlns:a16="http://schemas.microsoft.com/office/drawing/2014/main" id="{8369C092-BBF7-4436-804D-82BAA0434540}"/>
              </a:ext>
            </a:extLst>
          </p:cNvPr>
          <p:cNvSpPr/>
          <p:nvPr/>
        </p:nvSpPr>
        <p:spPr>
          <a:xfrm>
            <a:off x="4376936" y="2322589"/>
            <a:ext cx="1944216" cy="200871"/>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管理画面</a:t>
            </a:r>
            <a:r>
              <a:rPr kumimoji="1" lang="en-US" altLang="ja-JP" sz="800" dirty="0">
                <a:solidFill>
                  <a:schemeClr val="bg1"/>
                </a:solidFill>
              </a:rPr>
              <a:t>PG/UT</a:t>
            </a:r>
            <a:endParaRPr kumimoji="1" lang="ja-JP" altLang="en-US" sz="800" dirty="0">
              <a:solidFill>
                <a:schemeClr val="bg1"/>
              </a:solidFill>
            </a:endParaRPr>
          </a:p>
        </p:txBody>
      </p:sp>
      <p:sp>
        <p:nvSpPr>
          <p:cNvPr id="22" name="矢印: 右 21">
            <a:extLst>
              <a:ext uri="{FF2B5EF4-FFF2-40B4-BE49-F238E27FC236}">
                <a16:creationId xmlns:a16="http://schemas.microsoft.com/office/drawing/2014/main" id="{31AE5D8F-3FBC-41F9-987D-8050142A5B85}"/>
              </a:ext>
            </a:extLst>
          </p:cNvPr>
          <p:cNvSpPr/>
          <p:nvPr/>
        </p:nvSpPr>
        <p:spPr>
          <a:xfrm>
            <a:off x="2408367" y="2004614"/>
            <a:ext cx="3264713" cy="188438"/>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err="1">
                <a:solidFill>
                  <a:schemeClr val="bg1"/>
                </a:solidFill>
              </a:rPr>
              <a:t>IT</a:t>
            </a:r>
            <a:r>
              <a:rPr lang="en-US" altLang="ja-JP" sz="800" dirty="0" err="1">
                <a:solidFill>
                  <a:schemeClr val="bg1"/>
                </a:solidFill>
              </a:rPr>
              <a:t>a</a:t>
            </a:r>
            <a:endParaRPr kumimoji="1" lang="ja-JP" altLang="en-US" sz="800" dirty="0">
              <a:solidFill>
                <a:schemeClr val="bg1"/>
              </a:solidFill>
            </a:endParaRPr>
          </a:p>
        </p:txBody>
      </p:sp>
      <p:sp>
        <p:nvSpPr>
          <p:cNvPr id="24" name="矢印: 右 23">
            <a:extLst>
              <a:ext uri="{FF2B5EF4-FFF2-40B4-BE49-F238E27FC236}">
                <a16:creationId xmlns:a16="http://schemas.microsoft.com/office/drawing/2014/main" id="{5C07A475-85AA-4F68-AF63-E02D39EC27A1}"/>
              </a:ext>
            </a:extLst>
          </p:cNvPr>
          <p:cNvSpPr/>
          <p:nvPr/>
        </p:nvSpPr>
        <p:spPr>
          <a:xfrm>
            <a:off x="1424609" y="2908646"/>
            <a:ext cx="2952328" cy="206032"/>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ja-JP" altLang="en-US" sz="800" dirty="0">
                <a:solidFill>
                  <a:schemeClr val="bg1"/>
                </a:solidFill>
              </a:rPr>
              <a:t>試算画面</a:t>
            </a:r>
            <a:r>
              <a:rPr lang="en-US" altLang="ja-JP" sz="800" dirty="0">
                <a:solidFill>
                  <a:schemeClr val="bg1"/>
                </a:solidFill>
              </a:rPr>
              <a:t>SS-UT</a:t>
            </a:r>
            <a:endParaRPr kumimoji="1" lang="ja-JP" altLang="en-US" sz="800" dirty="0">
              <a:solidFill>
                <a:schemeClr val="bg1"/>
              </a:solidFill>
            </a:endParaRPr>
          </a:p>
        </p:txBody>
      </p:sp>
      <p:sp>
        <p:nvSpPr>
          <p:cNvPr id="25" name="矢印: 右 24">
            <a:extLst>
              <a:ext uri="{FF2B5EF4-FFF2-40B4-BE49-F238E27FC236}">
                <a16:creationId xmlns:a16="http://schemas.microsoft.com/office/drawing/2014/main" id="{631BF18F-0753-416F-98A6-777F7D25C7AD}"/>
              </a:ext>
            </a:extLst>
          </p:cNvPr>
          <p:cNvSpPr/>
          <p:nvPr/>
        </p:nvSpPr>
        <p:spPr>
          <a:xfrm>
            <a:off x="1085020" y="2898653"/>
            <a:ext cx="339588" cy="248116"/>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a:solidFill>
                  <a:schemeClr val="bg1"/>
                </a:solidFill>
              </a:rPr>
              <a:t>SA/UI</a:t>
            </a:r>
            <a:endParaRPr kumimoji="1" lang="ja-JP" altLang="en-US" sz="800" dirty="0">
              <a:solidFill>
                <a:schemeClr val="bg1"/>
              </a:solidFill>
            </a:endParaRPr>
          </a:p>
        </p:txBody>
      </p:sp>
      <p:sp>
        <p:nvSpPr>
          <p:cNvPr id="26" name="矢印: 右 25">
            <a:extLst>
              <a:ext uri="{FF2B5EF4-FFF2-40B4-BE49-F238E27FC236}">
                <a16:creationId xmlns:a16="http://schemas.microsoft.com/office/drawing/2014/main" id="{63633CF6-DCCF-40B1-A15A-CB4437CC8CA1}"/>
              </a:ext>
            </a:extLst>
          </p:cNvPr>
          <p:cNvSpPr/>
          <p:nvPr/>
        </p:nvSpPr>
        <p:spPr>
          <a:xfrm>
            <a:off x="1064568" y="1962549"/>
            <a:ext cx="648072" cy="216024"/>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Spirint4</a:t>
            </a:r>
            <a:endParaRPr kumimoji="1" lang="ja-JP" altLang="en-US" sz="800" dirty="0">
              <a:solidFill>
                <a:schemeClr val="bg1"/>
              </a:solidFill>
            </a:endParaRPr>
          </a:p>
        </p:txBody>
      </p:sp>
      <p:sp>
        <p:nvSpPr>
          <p:cNvPr id="27" name="矢印: 右 26">
            <a:extLst>
              <a:ext uri="{FF2B5EF4-FFF2-40B4-BE49-F238E27FC236}">
                <a16:creationId xmlns:a16="http://schemas.microsoft.com/office/drawing/2014/main" id="{88844549-7D49-4637-B7A6-3E4E05DDCD0D}"/>
              </a:ext>
            </a:extLst>
          </p:cNvPr>
          <p:cNvSpPr/>
          <p:nvPr/>
        </p:nvSpPr>
        <p:spPr>
          <a:xfrm>
            <a:off x="4351214" y="2875374"/>
            <a:ext cx="1296144" cy="200872"/>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ja-JP" altLang="en-US" sz="800" dirty="0">
                <a:solidFill>
                  <a:schemeClr val="bg1"/>
                </a:solidFill>
              </a:rPr>
              <a:t>試算画面</a:t>
            </a:r>
            <a:r>
              <a:rPr lang="en-US" altLang="ja-JP" sz="800" dirty="0" err="1">
                <a:solidFill>
                  <a:schemeClr val="bg1"/>
                </a:solidFill>
              </a:rPr>
              <a:t>ITa</a:t>
            </a:r>
            <a:endParaRPr kumimoji="1" lang="ja-JP" altLang="en-US" sz="800" dirty="0">
              <a:solidFill>
                <a:schemeClr val="bg1"/>
              </a:solidFill>
            </a:endParaRPr>
          </a:p>
        </p:txBody>
      </p:sp>
      <p:sp>
        <p:nvSpPr>
          <p:cNvPr id="28" name="矢印: 右 27">
            <a:extLst>
              <a:ext uri="{FF2B5EF4-FFF2-40B4-BE49-F238E27FC236}">
                <a16:creationId xmlns:a16="http://schemas.microsoft.com/office/drawing/2014/main" id="{E6E63096-317F-432D-AC1D-5E6234AE8A4A}"/>
              </a:ext>
            </a:extLst>
          </p:cNvPr>
          <p:cNvSpPr/>
          <p:nvPr/>
        </p:nvSpPr>
        <p:spPr>
          <a:xfrm>
            <a:off x="1088395" y="3573016"/>
            <a:ext cx="624245" cy="184517"/>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a:solidFill>
                  <a:schemeClr val="bg1"/>
                </a:solidFill>
              </a:rPr>
              <a:t>PG/UT</a:t>
            </a:r>
          </a:p>
        </p:txBody>
      </p:sp>
      <p:sp>
        <p:nvSpPr>
          <p:cNvPr id="29" name="矢印: 右 28">
            <a:extLst>
              <a:ext uri="{FF2B5EF4-FFF2-40B4-BE49-F238E27FC236}">
                <a16:creationId xmlns:a16="http://schemas.microsoft.com/office/drawing/2014/main" id="{C70B1705-EC03-4034-8636-127AF5D3090B}"/>
              </a:ext>
            </a:extLst>
          </p:cNvPr>
          <p:cNvSpPr/>
          <p:nvPr/>
        </p:nvSpPr>
        <p:spPr>
          <a:xfrm>
            <a:off x="2432720" y="3583009"/>
            <a:ext cx="3240360" cy="164254"/>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err="1">
                <a:solidFill>
                  <a:schemeClr val="bg1"/>
                </a:solidFill>
              </a:rPr>
              <a:t>ITa</a:t>
            </a:r>
            <a:endParaRPr lang="en-US" altLang="ja-JP" sz="800" dirty="0">
              <a:solidFill>
                <a:schemeClr val="bg1"/>
              </a:solidFill>
            </a:endParaRPr>
          </a:p>
        </p:txBody>
      </p:sp>
      <p:sp>
        <p:nvSpPr>
          <p:cNvPr id="31" name="矢印: 右 30">
            <a:extLst>
              <a:ext uri="{FF2B5EF4-FFF2-40B4-BE49-F238E27FC236}">
                <a16:creationId xmlns:a16="http://schemas.microsoft.com/office/drawing/2014/main" id="{398CF7C0-B63F-42CA-80A0-54AB66B87E72}"/>
              </a:ext>
            </a:extLst>
          </p:cNvPr>
          <p:cNvSpPr/>
          <p:nvPr/>
        </p:nvSpPr>
        <p:spPr>
          <a:xfrm>
            <a:off x="4376936" y="3789040"/>
            <a:ext cx="1944216" cy="174524"/>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管理画面</a:t>
            </a:r>
            <a:r>
              <a:rPr kumimoji="1" lang="en-US" altLang="ja-JP" sz="800" dirty="0">
                <a:solidFill>
                  <a:schemeClr val="bg1"/>
                </a:solidFill>
              </a:rPr>
              <a:t>PG/UT</a:t>
            </a:r>
            <a:endParaRPr kumimoji="1" lang="ja-JP" altLang="en-US" sz="800" dirty="0">
              <a:solidFill>
                <a:schemeClr val="bg1"/>
              </a:solidFill>
            </a:endParaRPr>
          </a:p>
        </p:txBody>
      </p:sp>
      <p:sp>
        <p:nvSpPr>
          <p:cNvPr id="32" name="矢印: 右 31">
            <a:extLst>
              <a:ext uri="{FF2B5EF4-FFF2-40B4-BE49-F238E27FC236}">
                <a16:creationId xmlns:a16="http://schemas.microsoft.com/office/drawing/2014/main" id="{5AF6E0ED-43D2-4C7B-9D25-126838AA8E69}"/>
              </a:ext>
            </a:extLst>
          </p:cNvPr>
          <p:cNvSpPr/>
          <p:nvPr/>
        </p:nvSpPr>
        <p:spPr>
          <a:xfrm>
            <a:off x="5655765" y="4480714"/>
            <a:ext cx="3340972" cy="147580"/>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err="1">
                <a:solidFill>
                  <a:schemeClr val="bg1"/>
                </a:solidFill>
              </a:rPr>
              <a:t>ITb</a:t>
            </a:r>
            <a:endParaRPr kumimoji="1" lang="ja-JP" altLang="en-US" sz="800" dirty="0">
              <a:solidFill>
                <a:schemeClr val="bg1"/>
              </a:solidFill>
            </a:endParaRPr>
          </a:p>
        </p:txBody>
      </p:sp>
      <p:sp>
        <p:nvSpPr>
          <p:cNvPr id="33" name="矢印: 右 32">
            <a:extLst>
              <a:ext uri="{FF2B5EF4-FFF2-40B4-BE49-F238E27FC236}">
                <a16:creationId xmlns:a16="http://schemas.microsoft.com/office/drawing/2014/main" id="{E1937923-3A72-4739-96F1-A62FD98E56BB}"/>
              </a:ext>
            </a:extLst>
          </p:cNvPr>
          <p:cNvSpPr/>
          <p:nvPr/>
        </p:nvSpPr>
        <p:spPr>
          <a:xfrm>
            <a:off x="9014050" y="2040450"/>
            <a:ext cx="617019" cy="3813364"/>
          </a:xfrm>
          <a:prstGeom prst="rightArrow">
            <a:avLst>
              <a:gd name="adj1" fmla="val 100000"/>
              <a:gd name="adj2" fmla="val 19873"/>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ST/UAT</a:t>
            </a:r>
            <a:endParaRPr kumimoji="1" lang="ja-JP" altLang="en-US" sz="800" dirty="0">
              <a:solidFill>
                <a:schemeClr val="bg1"/>
              </a:solidFill>
            </a:endParaRPr>
          </a:p>
        </p:txBody>
      </p:sp>
      <p:sp>
        <p:nvSpPr>
          <p:cNvPr id="34" name="矢印: 右 33">
            <a:extLst>
              <a:ext uri="{FF2B5EF4-FFF2-40B4-BE49-F238E27FC236}">
                <a16:creationId xmlns:a16="http://schemas.microsoft.com/office/drawing/2014/main" id="{CEE1BE76-9000-4D46-A281-2E901DBB20E8}"/>
              </a:ext>
            </a:extLst>
          </p:cNvPr>
          <p:cNvSpPr/>
          <p:nvPr/>
        </p:nvSpPr>
        <p:spPr>
          <a:xfrm>
            <a:off x="1067706" y="5732216"/>
            <a:ext cx="624245" cy="184516"/>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第</a:t>
            </a:r>
            <a:r>
              <a:rPr kumimoji="1" lang="en-US" altLang="ja-JP" sz="800" dirty="0">
                <a:solidFill>
                  <a:schemeClr val="bg1"/>
                </a:solidFill>
              </a:rPr>
              <a:t>4</a:t>
            </a:r>
            <a:r>
              <a:rPr kumimoji="1" lang="ja-JP" altLang="en-US" sz="800" dirty="0">
                <a:solidFill>
                  <a:schemeClr val="bg1"/>
                </a:solidFill>
              </a:rPr>
              <a:t>回制作</a:t>
            </a:r>
          </a:p>
        </p:txBody>
      </p:sp>
      <p:sp>
        <p:nvSpPr>
          <p:cNvPr id="35" name="矢印: 右 34">
            <a:extLst>
              <a:ext uri="{FF2B5EF4-FFF2-40B4-BE49-F238E27FC236}">
                <a16:creationId xmlns:a16="http://schemas.microsoft.com/office/drawing/2014/main" id="{ECE845D3-45ED-4911-907E-C1C3881D399E}"/>
              </a:ext>
            </a:extLst>
          </p:cNvPr>
          <p:cNvSpPr/>
          <p:nvPr/>
        </p:nvSpPr>
        <p:spPr>
          <a:xfrm>
            <a:off x="1742980" y="5742206"/>
            <a:ext cx="1968570" cy="174526"/>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本審査</a:t>
            </a:r>
          </a:p>
        </p:txBody>
      </p:sp>
      <p:sp>
        <p:nvSpPr>
          <p:cNvPr id="36" name="矢印: 右 35">
            <a:extLst>
              <a:ext uri="{FF2B5EF4-FFF2-40B4-BE49-F238E27FC236}">
                <a16:creationId xmlns:a16="http://schemas.microsoft.com/office/drawing/2014/main" id="{F245D4FD-969B-4ABF-910E-BDC1E2A92794}"/>
              </a:ext>
            </a:extLst>
          </p:cNvPr>
          <p:cNvSpPr/>
          <p:nvPr/>
        </p:nvSpPr>
        <p:spPr>
          <a:xfrm>
            <a:off x="1098754" y="6029951"/>
            <a:ext cx="8534766" cy="184517"/>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r>
              <a:rPr kumimoji="1" lang="ja-JP" altLang="en-US" sz="800" dirty="0">
                <a:solidFill>
                  <a:schemeClr val="bg1"/>
                </a:solidFill>
              </a:rPr>
              <a:t>　　　　　　　　　　　　　　　　　　　　　　　　</a:t>
            </a:r>
            <a:r>
              <a:rPr kumimoji="1" lang="en-US" altLang="ja-JP" sz="800" dirty="0">
                <a:solidFill>
                  <a:schemeClr val="bg1"/>
                </a:solidFill>
              </a:rPr>
              <a:t>SA/UI/IT</a:t>
            </a:r>
            <a:r>
              <a:rPr kumimoji="1" lang="ja-JP" altLang="en-US" sz="800" dirty="0">
                <a:solidFill>
                  <a:schemeClr val="bg1"/>
                </a:solidFill>
              </a:rPr>
              <a:t>　　　　　　</a:t>
            </a:r>
            <a:r>
              <a:rPr lang="ja-JP" altLang="en-US" sz="800" dirty="0">
                <a:solidFill>
                  <a:schemeClr val="bg1"/>
                </a:solidFill>
              </a:rPr>
              <a:t>　　　</a:t>
            </a:r>
            <a:endParaRPr kumimoji="1" lang="en-US" altLang="ja-JP" sz="800" dirty="0">
              <a:solidFill>
                <a:schemeClr val="bg1"/>
              </a:solidFill>
            </a:endParaRPr>
          </a:p>
        </p:txBody>
      </p:sp>
      <p:sp>
        <p:nvSpPr>
          <p:cNvPr id="41" name="テキスト ボックス 40">
            <a:extLst>
              <a:ext uri="{FF2B5EF4-FFF2-40B4-BE49-F238E27FC236}">
                <a16:creationId xmlns:a16="http://schemas.microsoft.com/office/drawing/2014/main" id="{59620C96-BC56-4B61-937E-3FE188C88AFD}"/>
              </a:ext>
            </a:extLst>
          </p:cNvPr>
          <p:cNvSpPr txBox="1"/>
          <p:nvPr/>
        </p:nvSpPr>
        <p:spPr>
          <a:xfrm>
            <a:off x="947678" y="1128704"/>
            <a:ext cx="843501" cy="276999"/>
          </a:xfrm>
          <a:prstGeom prst="rect">
            <a:avLst/>
          </a:prstGeom>
          <a:noFill/>
        </p:spPr>
        <p:txBody>
          <a:bodyPr wrap="none" rtlCol="0">
            <a:spAutoFit/>
          </a:bodyPr>
          <a:lstStyle/>
          <a:p>
            <a:r>
              <a:rPr lang="ja-JP" altLang="en-US" sz="600" dirty="0">
                <a:solidFill>
                  <a:srgbClr val="009900"/>
                </a:solidFill>
                <a:latin typeface="メイリオ" pitchFamily="50" charset="-128"/>
                <a:ea typeface="メイリオ" pitchFamily="50" charset="-128"/>
                <a:cs typeface="メイリオ" pitchFamily="50" charset="-128"/>
              </a:rPr>
              <a:t>★</a:t>
            </a:r>
            <a:r>
              <a:rPr lang="en-US" altLang="ja-JP" sz="600" dirty="0">
                <a:solidFill>
                  <a:srgbClr val="009900"/>
                </a:solidFill>
                <a:latin typeface="メイリオ" pitchFamily="50" charset="-128"/>
                <a:ea typeface="メイリオ" pitchFamily="50" charset="-128"/>
                <a:cs typeface="メイリオ" pitchFamily="50" charset="-128"/>
              </a:rPr>
              <a:t>1205</a:t>
            </a:r>
          </a:p>
          <a:p>
            <a:r>
              <a:rPr lang="ja-JP" altLang="en-US" sz="600" dirty="0">
                <a:solidFill>
                  <a:srgbClr val="009900"/>
                </a:solidFill>
                <a:latin typeface="メイリオ" pitchFamily="50" charset="-128"/>
                <a:ea typeface="メイリオ" pitchFamily="50" charset="-128"/>
                <a:cs typeface="メイリオ" pitchFamily="50" charset="-128"/>
              </a:rPr>
              <a:t>インフラ疎通</a:t>
            </a:r>
            <a:r>
              <a:rPr lang="en-US" altLang="ja-JP" sz="600" dirty="0">
                <a:solidFill>
                  <a:srgbClr val="009900"/>
                </a:solidFill>
                <a:latin typeface="メイリオ" pitchFamily="50" charset="-128"/>
                <a:ea typeface="メイリオ" pitchFamily="50" charset="-128"/>
                <a:cs typeface="メイリオ" pitchFamily="50" charset="-128"/>
              </a:rPr>
              <a:t>(API)</a:t>
            </a:r>
            <a:endParaRPr kumimoji="1" lang="ja-JP" altLang="en-US" sz="600" dirty="0">
              <a:solidFill>
                <a:srgbClr val="009900"/>
              </a:solidFill>
              <a:latin typeface="メイリオ" pitchFamily="50" charset="-128"/>
              <a:ea typeface="メイリオ" pitchFamily="50" charset="-128"/>
              <a:cs typeface="メイリオ" pitchFamily="50" charset="-128"/>
            </a:endParaRPr>
          </a:p>
        </p:txBody>
      </p:sp>
      <p:sp>
        <p:nvSpPr>
          <p:cNvPr id="42" name="テキスト ボックス 41">
            <a:extLst>
              <a:ext uri="{FF2B5EF4-FFF2-40B4-BE49-F238E27FC236}">
                <a16:creationId xmlns:a16="http://schemas.microsoft.com/office/drawing/2014/main" id="{42C89144-E2A7-43DE-A6C2-20574A7AA74B}"/>
              </a:ext>
            </a:extLst>
          </p:cNvPr>
          <p:cNvSpPr txBox="1"/>
          <p:nvPr/>
        </p:nvSpPr>
        <p:spPr>
          <a:xfrm>
            <a:off x="2319205" y="1149642"/>
            <a:ext cx="1055097" cy="276999"/>
          </a:xfrm>
          <a:prstGeom prst="rect">
            <a:avLst/>
          </a:prstGeom>
          <a:noFill/>
        </p:spPr>
        <p:txBody>
          <a:bodyPr wrap="none" rtlCol="0">
            <a:spAutoFit/>
          </a:bodyPr>
          <a:lstStyle/>
          <a:p>
            <a:r>
              <a:rPr lang="ja-JP" altLang="en-US" sz="600" dirty="0">
                <a:solidFill>
                  <a:srgbClr val="009900"/>
                </a:solidFill>
                <a:latin typeface="メイリオ" pitchFamily="50" charset="-128"/>
                <a:ea typeface="メイリオ" pitchFamily="50" charset="-128"/>
                <a:cs typeface="メイリオ" pitchFamily="50" charset="-128"/>
              </a:rPr>
              <a:t>★</a:t>
            </a:r>
            <a:r>
              <a:rPr lang="en-US" altLang="ja-JP" sz="600" dirty="0">
                <a:solidFill>
                  <a:srgbClr val="009900"/>
                </a:solidFill>
                <a:latin typeface="メイリオ" pitchFamily="50" charset="-128"/>
                <a:ea typeface="メイリオ" pitchFamily="50" charset="-128"/>
                <a:cs typeface="メイリオ" pitchFamily="50" charset="-128"/>
              </a:rPr>
              <a:t>1221</a:t>
            </a:r>
          </a:p>
          <a:p>
            <a:r>
              <a:rPr lang="ja-JP" altLang="en-US" sz="600" dirty="0">
                <a:solidFill>
                  <a:srgbClr val="009900"/>
                </a:solidFill>
                <a:latin typeface="メイリオ" pitchFamily="50" charset="-128"/>
                <a:ea typeface="メイリオ" pitchFamily="50" charset="-128"/>
                <a:cs typeface="メイリオ" pitchFamily="50" charset="-128"/>
              </a:rPr>
              <a:t>インフラ疎通</a:t>
            </a:r>
            <a:r>
              <a:rPr lang="en-US" altLang="ja-JP" sz="600" dirty="0">
                <a:solidFill>
                  <a:srgbClr val="009900"/>
                </a:solidFill>
                <a:latin typeface="メイリオ" pitchFamily="50" charset="-128"/>
                <a:ea typeface="メイリオ" pitchFamily="50" charset="-128"/>
                <a:cs typeface="メイリオ" pitchFamily="50" charset="-128"/>
              </a:rPr>
              <a:t>(</a:t>
            </a:r>
            <a:r>
              <a:rPr lang="ja-JP" altLang="en-US" sz="600" dirty="0">
                <a:solidFill>
                  <a:srgbClr val="009900"/>
                </a:solidFill>
                <a:latin typeface="メイリオ" pitchFamily="50" charset="-128"/>
                <a:ea typeface="メイリオ" pitchFamily="50" charset="-128"/>
                <a:cs typeface="メイリオ" pitchFamily="50" charset="-128"/>
              </a:rPr>
              <a:t>外部</a:t>
            </a:r>
            <a:r>
              <a:rPr lang="en-US" altLang="ja-JP" sz="600" dirty="0">
                <a:solidFill>
                  <a:srgbClr val="009900"/>
                </a:solidFill>
                <a:latin typeface="メイリオ" pitchFamily="50" charset="-128"/>
                <a:ea typeface="メイリオ" pitchFamily="50" charset="-128"/>
                <a:cs typeface="メイリオ" pitchFamily="50" charset="-128"/>
              </a:rPr>
              <a:t>,AGX)</a:t>
            </a:r>
            <a:endParaRPr kumimoji="1" lang="ja-JP" altLang="en-US" sz="600" dirty="0">
              <a:solidFill>
                <a:srgbClr val="009900"/>
              </a:solidFill>
              <a:latin typeface="メイリオ" pitchFamily="50" charset="-128"/>
              <a:ea typeface="メイリオ" pitchFamily="50" charset="-128"/>
              <a:cs typeface="メイリオ" pitchFamily="50" charset="-128"/>
            </a:endParaRPr>
          </a:p>
        </p:txBody>
      </p:sp>
      <p:sp>
        <p:nvSpPr>
          <p:cNvPr id="43" name="テキスト ボックス 42">
            <a:extLst>
              <a:ext uri="{FF2B5EF4-FFF2-40B4-BE49-F238E27FC236}">
                <a16:creationId xmlns:a16="http://schemas.microsoft.com/office/drawing/2014/main" id="{CB3B8740-7917-4331-8437-C9EF2F56E37A}"/>
              </a:ext>
            </a:extLst>
          </p:cNvPr>
          <p:cNvSpPr txBox="1"/>
          <p:nvPr/>
        </p:nvSpPr>
        <p:spPr>
          <a:xfrm>
            <a:off x="2792760" y="1340768"/>
            <a:ext cx="1011815" cy="276999"/>
          </a:xfrm>
          <a:prstGeom prst="rect">
            <a:avLst/>
          </a:prstGeom>
          <a:noFill/>
        </p:spPr>
        <p:txBody>
          <a:bodyPr wrap="none" rtlCol="0">
            <a:spAutoFit/>
          </a:bodyPr>
          <a:lstStyle/>
          <a:p>
            <a:r>
              <a:rPr lang="ja-JP" altLang="en-US" sz="600" dirty="0">
                <a:solidFill>
                  <a:srgbClr val="009900"/>
                </a:solidFill>
                <a:latin typeface="メイリオ" pitchFamily="50" charset="-128"/>
                <a:ea typeface="メイリオ" pitchFamily="50" charset="-128"/>
                <a:cs typeface="メイリオ" pitchFamily="50" charset="-128"/>
              </a:rPr>
              <a:t>★</a:t>
            </a:r>
            <a:r>
              <a:rPr lang="en-US" altLang="ja-JP" sz="600" dirty="0">
                <a:solidFill>
                  <a:srgbClr val="009900"/>
                </a:solidFill>
                <a:latin typeface="メイリオ" pitchFamily="50" charset="-128"/>
                <a:ea typeface="メイリオ" pitchFamily="50" charset="-128"/>
                <a:cs typeface="メイリオ" pitchFamily="50" charset="-128"/>
              </a:rPr>
              <a:t>1225</a:t>
            </a:r>
          </a:p>
          <a:p>
            <a:r>
              <a:rPr lang="ja-JP" altLang="en-US" sz="600" dirty="0">
                <a:solidFill>
                  <a:srgbClr val="009900"/>
                </a:solidFill>
                <a:latin typeface="メイリオ" pitchFamily="50" charset="-128"/>
                <a:ea typeface="メイリオ" pitchFamily="50" charset="-128"/>
                <a:cs typeface="メイリオ" pitchFamily="50" charset="-128"/>
              </a:rPr>
              <a:t>インフラ疎通</a:t>
            </a:r>
            <a:r>
              <a:rPr lang="en-US" altLang="ja-JP" sz="600" dirty="0">
                <a:solidFill>
                  <a:srgbClr val="009900"/>
                </a:solidFill>
                <a:latin typeface="メイリオ" pitchFamily="50" charset="-128"/>
                <a:ea typeface="メイリオ" pitchFamily="50" charset="-128"/>
                <a:cs typeface="メイリオ" pitchFamily="50" charset="-128"/>
              </a:rPr>
              <a:t>(</a:t>
            </a:r>
            <a:r>
              <a:rPr lang="en-US" altLang="ja-JP" sz="600" dirty="0" err="1">
                <a:solidFill>
                  <a:srgbClr val="009900"/>
                </a:solidFill>
                <a:latin typeface="メイリオ" pitchFamily="50" charset="-128"/>
                <a:ea typeface="メイリオ" pitchFamily="50" charset="-128"/>
                <a:cs typeface="メイリオ" pitchFamily="50" charset="-128"/>
              </a:rPr>
              <a:t>docomo</a:t>
            </a:r>
            <a:r>
              <a:rPr lang="en-US" altLang="ja-JP" sz="600" dirty="0">
                <a:solidFill>
                  <a:srgbClr val="009900"/>
                </a:solidFill>
                <a:latin typeface="メイリオ" pitchFamily="50" charset="-128"/>
                <a:ea typeface="メイリオ" pitchFamily="50" charset="-128"/>
                <a:cs typeface="メイリオ" pitchFamily="50" charset="-128"/>
              </a:rPr>
              <a:t>)</a:t>
            </a:r>
            <a:endParaRPr kumimoji="1" lang="ja-JP" altLang="en-US" sz="600" dirty="0">
              <a:solidFill>
                <a:srgbClr val="009900"/>
              </a:solidFill>
              <a:latin typeface="メイリオ" pitchFamily="50" charset="-128"/>
              <a:ea typeface="メイリオ" pitchFamily="50" charset="-128"/>
              <a:cs typeface="メイリオ" pitchFamily="50" charset="-128"/>
            </a:endParaRPr>
          </a:p>
        </p:txBody>
      </p:sp>
      <p:sp>
        <p:nvSpPr>
          <p:cNvPr id="44" name="テキスト ボックス 43">
            <a:extLst>
              <a:ext uri="{FF2B5EF4-FFF2-40B4-BE49-F238E27FC236}">
                <a16:creationId xmlns:a16="http://schemas.microsoft.com/office/drawing/2014/main" id="{150F5DF5-DB29-4E5D-8870-1E89DE9D4E90}"/>
              </a:ext>
            </a:extLst>
          </p:cNvPr>
          <p:cNvSpPr txBox="1"/>
          <p:nvPr/>
        </p:nvSpPr>
        <p:spPr>
          <a:xfrm>
            <a:off x="3634955" y="1124671"/>
            <a:ext cx="766557" cy="276999"/>
          </a:xfrm>
          <a:prstGeom prst="rect">
            <a:avLst/>
          </a:prstGeom>
          <a:noFill/>
        </p:spPr>
        <p:txBody>
          <a:bodyPr wrap="none" rtlCol="0">
            <a:spAutoFit/>
          </a:bodyPr>
          <a:lstStyle/>
          <a:p>
            <a:r>
              <a:rPr lang="ja-JP" altLang="en-US" sz="600" dirty="0">
                <a:solidFill>
                  <a:srgbClr val="009900"/>
                </a:solidFill>
                <a:latin typeface="メイリオ" pitchFamily="50" charset="-128"/>
                <a:ea typeface="メイリオ" pitchFamily="50" charset="-128"/>
                <a:cs typeface="メイリオ" pitchFamily="50" charset="-128"/>
              </a:rPr>
              <a:t>★</a:t>
            </a:r>
            <a:r>
              <a:rPr lang="en-US" altLang="ja-JP" sz="600" dirty="0">
                <a:solidFill>
                  <a:srgbClr val="009900"/>
                </a:solidFill>
                <a:latin typeface="メイリオ" pitchFamily="50" charset="-128"/>
                <a:ea typeface="メイリオ" pitchFamily="50" charset="-128"/>
                <a:cs typeface="メイリオ" pitchFamily="50" charset="-128"/>
              </a:rPr>
              <a:t>0104</a:t>
            </a:r>
          </a:p>
          <a:p>
            <a:r>
              <a:rPr lang="ja-JP" altLang="en-US" sz="600" dirty="0">
                <a:solidFill>
                  <a:srgbClr val="009900"/>
                </a:solidFill>
                <a:latin typeface="メイリオ" pitchFamily="50" charset="-128"/>
                <a:ea typeface="メイリオ" pitchFamily="50" charset="-128"/>
                <a:cs typeface="メイリオ" pitchFamily="50" charset="-128"/>
              </a:rPr>
              <a:t>アプリ疎通</a:t>
            </a:r>
            <a:r>
              <a:rPr lang="en-US" altLang="ja-JP" sz="600" dirty="0">
                <a:solidFill>
                  <a:srgbClr val="009900"/>
                </a:solidFill>
                <a:latin typeface="メイリオ" pitchFamily="50" charset="-128"/>
                <a:ea typeface="メイリオ" pitchFamily="50" charset="-128"/>
                <a:cs typeface="メイリオ" pitchFamily="50" charset="-128"/>
              </a:rPr>
              <a:t>(API)</a:t>
            </a:r>
            <a:endParaRPr kumimoji="1" lang="ja-JP" altLang="en-US" sz="600" dirty="0">
              <a:solidFill>
                <a:srgbClr val="009900"/>
              </a:solidFill>
              <a:latin typeface="メイリオ" pitchFamily="50" charset="-128"/>
              <a:ea typeface="メイリオ" pitchFamily="50" charset="-128"/>
              <a:cs typeface="メイリオ" pitchFamily="50" charset="-128"/>
            </a:endParaRPr>
          </a:p>
        </p:txBody>
      </p:sp>
      <p:sp>
        <p:nvSpPr>
          <p:cNvPr id="45" name="テキスト ボックス 44">
            <a:extLst>
              <a:ext uri="{FF2B5EF4-FFF2-40B4-BE49-F238E27FC236}">
                <a16:creationId xmlns:a16="http://schemas.microsoft.com/office/drawing/2014/main" id="{45D8C314-5C10-4395-92AE-91A8F1857BBE}"/>
              </a:ext>
            </a:extLst>
          </p:cNvPr>
          <p:cNvSpPr txBox="1"/>
          <p:nvPr/>
        </p:nvSpPr>
        <p:spPr>
          <a:xfrm>
            <a:off x="3843655" y="1340768"/>
            <a:ext cx="965329" cy="276999"/>
          </a:xfrm>
          <a:prstGeom prst="rect">
            <a:avLst/>
          </a:prstGeom>
          <a:noFill/>
        </p:spPr>
        <p:txBody>
          <a:bodyPr wrap="none" rtlCol="0">
            <a:spAutoFit/>
          </a:bodyPr>
          <a:lstStyle/>
          <a:p>
            <a:r>
              <a:rPr lang="ja-JP" altLang="en-US" sz="600" dirty="0">
                <a:solidFill>
                  <a:srgbClr val="009900"/>
                </a:solidFill>
                <a:latin typeface="メイリオ" pitchFamily="50" charset="-128"/>
                <a:ea typeface="メイリオ" pitchFamily="50" charset="-128"/>
                <a:cs typeface="メイリオ" pitchFamily="50" charset="-128"/>
              </a:rPr>
              <a:t>★</a:t>
            </a:r>
            <a:r>
              <a:rPr lang="en-US" altLang="ja-JP" sz="600" dirty="0">
                <a:solidFill>
                  <a:srgbClr val="009900"/>
                </a:solidFill>
                <a:latin typeface="メイリオ" pitchFamily="50" charset="-128"/>
                <a:ea typeface="メイリオ" pitchFamily="50" charset="-128"/>
                <a:cs typeface="メイリオ" pitchFamily="50" charset="-128"/>
              </a:rPr>
              <a:t>0106</a:t>
            </a:r>
          </a:p>
          <a:p>
            <a:r>
              <a:rPr lang="ja-JP" altLang="en-US" sz="600" dirty="0">
                <a:solidFill>
                  <a:srgbClr val="009900"/>
                </a:solidFill>
                <a:latin typeface="メイリオ" pitchFamily="50" charset="-128"/>
                <a:ea typeface="メイリオ" pitchFamily="50" charset="-128"/>
                <a:cs typeface="メイリオ" pitchFamily="50" charset="-128"/>
              </a:rPr>
              <a:t>アプリ疎通</a:t>
            </a:r>
            <a:r>
              <a:rPr lang="en-US" altLang="ja-JP" sz="600" dirty="0">
                <a:solidFill>
                  <a:srgbClr val="009900"/>
                </a:solidFill>
                <a:latin typeface="メイリオ" pitchFamily="50" charset="-128"/>
                <a:ea typeface="メイリオ" pitchFamily="50" charset="-128"/>
                <a:cs typeface="メイリオ" pitchFamily="50" charset="-128"/>
              </a:rPr>
              <a:t>(</a:t>
            </a:r>
            <a:r>
              <a:rPr lang="en-US" altLang="ja-JP" sz="600" dirty="0" err="1">
                <a:solidFill>
                  <a:srgbClr val="009900"/>
                </a:solidFill>
                <a:latin typeface="メイリオ" pitchFamily="50" charset="-128"/>
                <a:ea typeface="メイリオ" pitchFamily="50" charset="-128"/>
                <a:cs typeface="メイリオ" pitchFamily="50" charset="-128"/>
              </a:rPr>
              <a:t>docomo</a:t>
            </a:r>
            <a:r>
              <a:rPr lang="en-US" altLang="ja-JP" sz="600" dirty="0">
                <a:solidFill>
                  <a:srgbClr val="009900"/>
                </a:solidFill>
                <a:latin typeface="メイリオ" pitchFamily="50" charset="-128"/>
                <a:ea typeface="メイリオ" pitchFamily="50" charset="-128"/>
                <a:cs typeface="メイリオ" pitchFamily="50" charset="-128"/>
              </a:rPr>
              <a:t>)</a:t>
            </a:r>
            <a:endParaRPr kumimoji="1" lang="ja-JP" altLang="en-US" sz="600" dirty="0">
              <a:solidFill>
                <a:srgbClr val="009900"/>
              </a:solidFill>
              <a:latin typeface="メイリオ" pitchFamily="50" charset="-128"/>
              <a:ea typeface="メイリオ" pitchFamily="50" charset="-128"/>
              <a:cs typeface="メイリオ" pitchFamily="50" charset="-128"/>
            </a:endParaRPr>
          </a:p>
        </p:txBody>
      </p:sp>
      <p:sp>
        <p:nvSpPr>
          <p:cNvPr id="46" name="テキスト ボックス 45">
            <a:extLst>
              <a:ext uri="{FF2B5EF4-FFF2-40B4-BE49-F238E27FC236}">
                <a16:creationId xmlns:a16="http://schemas.microsoft.com/office/drawing/2014/main" id="{2CF55F31-9D9A-4C5C-B3BE-1FB45E4B047E}"/>
              </a:ext>
            </a:extLst>
          </p:cNvPr>
          <p:cNvSpPr txBox="1"/>
          <p:nvPr/>
        </p:nvSpPr>
        <p:spPr>
          <a:xfrm>
            <a:off x="4183279" y="1082101"/>
            <a:ext cx="797013" cy="276999"/>
          </a:xfrm>
          <a:prstGeom prst="rect">
            <a:avLst/>
          </a:prstGeom>
          <a:noFill/>
        </p:spPr>
        <p:txBody>
          <a:bodyPr wrap="none" rtlCol="0">
            <a:spAutoFit/>
          </a:bodyPr>
          <a:lstStyle/>
          <a:p>
            <a:r>
              <a:rPr lang="ja-JP" altLang="en-US" sz="600" dirty="0">
                <a:solidFill>
                  <a:srgbClr val="009900"/>
                </a:solidFill>
                <a:latin typeface="メイリオ" pitchFamily="50" charset="-128"/>
                <a:ea typeface="メイリオ" pitchFamily="50" charset="-128"/>
                <a:cs typeface="メイリオ" pitchFamily="50" charset="-128"/>
              </a:rPr>
              <a:t>★</a:t>
            </a:r>
            <a:r>
              <a:rPr lang="en-US" altLang="ja-JP" sz="600" dirty="0">
                <a:solidFill>
                  <a:srgbClr val="009900"/>
                </a:solidFill>
                <a:latin typeface="メイリオ" pitchFamily="50" charset="-128"/>
                <a:ea typeface="メイリオ" pitchFamily="50" charset="-128"/>
                <a:cs typeface="メイリオ" pitchFamily="50" charset="-128"/>
              </a:rPr>
              <a:t>0108</a:t>
            </a:r>
          </a:p>
          <a:p>
            <a:r>
              <a:rPr lang="ja-JP" altLang="en-US" sz="600" dirty="0">
                <a:solidFill>
                  <a:srgbClr val="009900"/>
                </a:solidFill>
                <a:latin typeface="メイリオ" pitchFamily="50" charset="-128"/>
                <a:ea typeface="メイリオ" pitchFamily="50" charset="-128"/>
                <a:cs typeface="メイリオ" pitchFamily="50" charset="-128"/>
              </a:rPr>
              <a:t>アプリ疎通</a:t>
            </a:r>
            <a:r>
              <a:rPr lang="en-US" altLang="ja-JP" sz="600" dirty="0">
                <a:solidFill>
                  <a:srgbClr val="009900"/>
                </a:solidFill>
                <a:latin typeface="メイリオ" pitchFamily="50" charset="-128"/>
                <a:ea typeface="メイリオ" pitchFamily="50" charset="-128"/>
                <a:cs typeface="メイリオ" pitchFamily="50" charset="-128"/>
              </a:rPr>
              <a:t>(AGX)</a:t>
            </a:r>
            <a:endParaRPr kumimoji="1" lang="ja-JP" altLang="en-US" sz="600" dirty="0">
              <a:solidFill>
                <a:srgbClr val="009900"/>
              </a:solidFill>
              <a:latin typeface="メイリオ" pitchFamily="50" charset="-128"/>
              <a:ea typeface="メイリオ" pitchFamily="50" charset="-128"/>
              <a:cs typeface="メイリオ" pitchFamily="50" charset="-128"/>
            </a:endParaRPr>
          </a:p>
        </p:txBody>
      </p:sp>
      <p:sp>
        <p:nvSpPr>
          <p:cNvPr id="47" name="矢印: 右 46">
            <a:extLst>
              <a:ext uri="{FF2B5EF4-FFF2-40B4-BE49-F238E27FC236}">
                <a16:creationId xmlns:a16="http://schemas.microsoft.com/office/drawing/2014/main" id="{46861A1A-B873-418B-8936-55343BCD3DDF}"/>
              </a:ext>
            </a:extLst>
          </p:cNvPr>
          <p:cNvSpPr/>
          <p:nvPr/>
        </p:nvSpPr>
        <p:spPr>
          <a:xfrm>
            <a:off x="2911631" y="3789040"/>
            <a:ext cx="1465304" cy="174524"/>
          </a:xfrm>
          <a:prstGeom prst="rightArrow">
            <a:avLst>
              <a:gd name="adj1" fmla="val 100000"/>
              <a:gd name="adj2" fmla="val 41262"/>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API</a:t>
            </a:r>
            <a:r>
              <a:rPr kumimoji="1" lang="ja-JP" altLang="en-US" sz="800" dirty="0">
                <a:solidFill>
                  <a:schemeClr val="bg1"/>
                </a:solidFill>
              </a:rPr>
              <a:t>疎通</a:t>
            </a:r>
          </a:p>
        </p:txBody>
      </p:sp>
      <p:sp>
        <p:nvSpPr>
          <p:cNvPr id="48" name="矢印: 右 47">
            <a:extLst>
              <a:ext uri="{FF2B5EF4-FFF2-40B4-BE49-F238E27FC236}">
                <a16:creationId xmlns:a16="http://schemas.microsoft.com/office/drawing/2014/main" id="{7821A5A9-6383-4FAC-B310-A57A8FC1C935}"/>
              </a:ext>
            </a:extLst>
          </p:cNvPr>
          <p:cNvSpPr/>
          <p:nvPr/>
        </p:nvSpPr>
        <p:spPr>
          <a:xfrm>
            <a:off x="4359622" y="4480713"/>
            <a:ext cx="1277663" cy="149736"/>
          </a:xfrm>
          <a:prstGeom prst="rightArrow">
            <a:avLst>
              <a:gd name="adj1" fmla="val 100000"/>
              <a:gd name="adj2" fmla="val 41262"/>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プレ</a:t>
            </a:r>
            <a:r>
              <a:rPr kumimoji="1" lang="en-US" altLang="ja-JP" sz="800" dirty="0" err="1">
                <a:solidFill>
                  <a:schemeClr val="bg1"/>
                </a:solidFill>
              </a:rPr>
              <a:t>ITb</a:t>
            </a:r>
            <a:endParaRPr kumimoji="1" lang="ja-JP" altLang="en-US" sz="800" dirty="0">
              <a:solidFill>
                <a:schemeClr val="bg1"/>
              </a:solidFill>
            </a:endParaRPr>
          </a:p>
        </p:txBody>
      </p:sp>
      <p:sp>
        <p:nvSpPr>
          <p:cNvPr id="49" name="矢印: 右 48">
            <a:extLst>
              <a:ext uri="{FF2B5EF4-FFF2-40B4-BE49-F238E27FC236}">
                <a16:creationId xmlns:a16="http://schemas.microsoft.com/office/drawing/2014/main" id="{1F4EB6C7-178B-49A5-83F3-68C0EB544061}"/>
              </a:ext>
            </a:extLst>
          </p:cNvPr>
          <p:cNvSpPr/>
          <p:nvPr/>
        </p:nvSpPr>
        <p:spPr>
          <a:xfrm>
            <a:off x="5655764" y="4628294"/>
            <a:ext cx="1902489" cy="120708"/>
          </a:xfrm>
          <a:prstGeom prst="rightArrow">
            <a:avLst>
              <a:gd name="adj1" fmla="val 100000"/>
              <a:gd name="adj2" fmla="val 41262"/>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err="1">
                <a:solidFill>
                  <a:schemeClr val="bg1"/>
                </a:solidFill>
              </a:rPr>
              <a:t>Itb</a:t>
            </a:r>
            <a:r>
              <a:rPr lang="ja-JP" altLang="en-US" sz="800" dirty="0">
                <a:solidFill>
                  <a:schemeClr val="bg1"/>
                </a:solidFill>
              </a:rPr>
              <a:t>テスト実施</a:t>
            </a:r>
            <a:endParaRPr kumimoji="1" lang="ja-JP" altLang="en-US" sz="800" dirty="0">
              <a:solidFill>
                <a:schemeClr val="bg1"/>
              </a:solidFill>
            </a:endParaRPr>
          </a:p>
        </p:txBody>
      </p:sp>
      <p:sp>
        <p:nvSpPr>
          <p:cNvPr id="52" name="矢印: 右 51">
            <a:extLst>
              <a:ext uri="{FF2B5EF4-FFF2-40B4-BE49-F238E27FC236}">
                <a16:creationId xmlns:a16="http://schemas.microsoft.com/office/drawing/2014/main" id="{E11411AD-81C5-4B23-AB21-1AB0FF166FF1}"/>
              </a:ext>
            </a:extLst>
          </p:cNvPr>
          <p:cNvSpPr/>
          <p:nvPr/>
        </p:nvSpPr>
        <p:spPr>
          <a:xfrm>
            <a:off x="3719623" y="3173457"/>
            <a:ext cx="1260670" cy="157244"/>
          </a:xfrm>
          <a:prstGeom prst="rightArrow">
            <a:avLst>
              <a:gd name="adj1" fmla="val 100000"/>
              <a:gd name="adj2" fmla="val 41262"/>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a:solidFill>
                  <a:schemeClr val="bg1"/>
                </a:solidFill>
              </a:rPr>
              <a:t>SA/UI</a:t>
            </a:r>
            <a:endParaRPr kumimoji="1" lang="ja-JP" altLang="en-US" sz="800" dirty="0">
              <a:solidFill>
                <a:schemeClr val="bg1"/>
              </a:solidFill>
            </a:endParaRPr>
          </a:p>
        </p:txBody>
      </p:sp>
      <p:sp>
        <p:nvSpPr>
          <p:cNvPr id="53" name="矢印: 右 52">
            <a:extLst>
              <a:ext uri="{FF2B5EF4-FFF2-40B4-BE49-F238E27FC236}">
                <a16:creationId xmlns:a16="http://schemas.microsoft.com/office/drawing/2014/main" id="{0B918DC3-E1F7-4862-9639-1C0B693C73D2}"/>
              </a:ext>
            </a:extLst>
          </p:cNvPr>
          <p:cNvSpPr/>
          <p:nvPr/>
        </p:nvSpPr>
        <p:spPr>
          <a:xfrm>
            <a:off x="4357071" y="3377748"/>
            <a:ext cx="3288540" cy="147580"/>
          </a:xfrm>
          <a:prstGeom prst="rightArrow">
            <a:avLst>
              <a:gd name="adj1" fmla="val 100000"/>
              <a:gd name="adj2" fmla="val 41262"/>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a:solidFill>
                  <a:schemeClr val="bg1"/>
                </a:solidFill>
              </a:rPr>
              <a:t>SS/UT</a:t>
            </a:r>
            <a:endParaRPr kumimoji="1" lang="ja-JP" altLang="en-US" sz="800" dirty="0">
              <a:solidFill>
                <a:schemeClr val="bg1"/>
              </a:solidFill>
            </a:endParaRPr>
          </a:p>
        </p:txBody>
      </p:sp>
      <p:sp>
        <p:nvSpPr>
          <p:cNvPr id="54" name="矢印: 右 53">
            <a:extLst>
              <a:ext uri="{FF2B5EF4-FFF2-40B4-BE49-F238E27FC236}">
                <a16:creationId xmlns:a16="http://schemas.microsoft.com/office/drawing/2014/main" id="{38F66937-CCBA-48DD-89AB-4CFDBDC0B537}"/>
              </a:ext>
            </a:extLst>
          </p:cNvPr>
          <p:cNvSpPr/>
          <p:nvPr/>
        </p:nvSpPr>
        <p:spPr>
          <a:xfrm>
            <a:off x="5690055" y="3192231"/>
            <a:ext cx="3223385" cy="133638"/>
          </a:xfrm>
          <a:prstGeom prst="rightArrow">
            <a:avLst>
              <a:gd name="adj1" fmla="val 100000"/>
              <a:gd name="adj2" fmla="val 41262"/>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err="1">
                <a:solidFill>
                  <a:schemeClr val="bg1"/>
                </a:solidFill>
              </a:rPr>
              <a:t>Ita,ITb</a:t>
            </a:r>
            <a:endParaRPr kumimoji="1" lang="ja-JP" altLang="en-US" sz="800" dirty="0">
              <a:solidFill>
                <a:schemeClr val="bg1"/>
              </a:solidFill>
            </a:endParaRPr>
          </a:p>
        </p:txBody>
      </p:sp>
      <p:sp>
        <p:nvSpPr>
          <p:cNvPr id="55" name="矢印: 右 54">
            <a:extLst>
              <a:ext uri="{FF2B5EF4-FFF2-40B4-BE49-F238E27FC236}">
                <a16:creationId xmlns:a16="http://schemas.microsoft.com/office/drawing/2014/main" id="{C4E6263A-6976-4B68-87CB-0E7A4E3F53F8}"/>
              </a:ext>
            </a:extLst>
          </p:cNvPr>
          <p:cNvSpPr/>
          <p:nvPr/>
        </p:nvSpPr>
        <p:spPr>
          <a:xfrm>
            <a:off x="3728863" y="4022567"/>
            <a:ext cx="1925735" cy="143825"/>
          </a:xfrm>
          <a:prstGeom prst="rightArrow">
            <a:avLst>
              <a:gd name="adj1" fmla="val 100000"/>
              <a:gd name="adj2" fmla="val 41262"/>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a:solidFill>
                  <a:schemeClr val="bg1"/>
                </a:solidFill>
              </a:rPr>
              <a:t>SA/UI</a:t>
            </a:r>
            <a:endParaRPr kumimoji="1" lang="ja-JP" altLang="en-US" sz="800" dirty="0">
              <a:solidFill>
                <a:schemeClr val="bg1"/>
              </a:solidFill>
            </a:endParaRPr>
          </a:p>
        </p:txBody>
      </p:sp>
      <p:sp>
        <p:nvSpPr>
          <p:cNvPr id="56" name="矢印: 右 55">
            <a:extLst>
              <a:ext uri="{FF2B5EF4-FFF2-40B4-BE49-F238E27FC236}">
                <a16:creationId xmlns:a16="http://schemas.microsoft.com/office/drawing/2014/main" id="{96788554-21F6-435B-BF5E-E8E28942B097}"/>
              </a:ext>
            </a:extLst>
          </p:cNvPr>
          <p:cNvSpPr/>
          <p:nvPr/>
        </p:nvSpPr>
        <p:spPr>
          <a:xfrm>
            <a:off x="4366312" y="4217524"/>
            <a:ext cx="3288540" cy="147580"/>
          </a:xfrm>
          <a:prstGeom prst="rightArrow">
            <a:avLst>
              <a:gd name="adj1" fmla="val 100000"/>
              <a:gd name="adj2" fmla="val 41262"/>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a:solidFill>
                  <a:schemeClr val="bg1"/>
                </a:solidFill>
              </a:rPr>
              <a:t>SS/UT</a:t>
            </a:r>
            <a:endParaRPr kumimoji="1" lang="ja-JP" altLang="en-US" sz="800" dirty="0">
              <a:solidFill>
                <a:schemeClr val="bg1"/>
              </a:solidFill>
            </a:endParaRPr>
          </a:p>
        </p:txBody>
      </p:sp>
      <p:sp>
        <p:nvSpPr>
          <p:cNvPr id="57" name="矢印: 右 56">
            <a:extLst>
              <a:ext uri="{FF2B5EF4-FFF2-40B4-BE49-F238E27FC236}">
                <a16:creationId xmlns:a16="http://schemas.microsoft.com/office/drawing/2014/main" id="{EA3BBFF9-AE41-43AF-9C32-E220F8CD0BB1}"/>
              </a:ext>
            </a:extLst>
          </p:cNvPr>
          <p:cNvSpPr/>
          <p:nvPr/>
        </p:nvSpPr>
        <p:spPr>
          <a:xfrm>
            <a:off x="5699296" y="4006992"/>
            <a:ext cx="3931773" cy="143824"/>
          </a:xfrm>
          <a:prstGeom prst="rightArrow">
            <a:avLst>
              <a:gd name="adj1" fmla="val 100000"/>
              <a:gd name="adj2" fmla="val 41262"/>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en-US" altLang="ja-JP" sz="800" dirty="0" err="1">
                <a:solidFill>
                  <a:schemeClr val="bg1"/>
                </a:solidFill>
              </a:rPr>
              <a:t>Ita,ITb</a:t>
            </a:r>
            <a:endParaRPr kumimoji="1" lang="ja-JP" altLang="en-US" sz="800" dirty="0">
              <a:solidFill>
                <a:schemeClr val="bg1"/>
              </a:solidFill>
            </a:endParaRPr>
          </a:p>
        </p:txBody>
      </p:sp>
      <p:sp>
        <p:nvSpPr>
          <p:cNvPr id="60" name="テキスト ボックス 59">
            <a:extLst>
              <a:ext uri="{FF2B5EF4-FFF2-40B4-BE49-F238E27FC236}">
                <a16:creationId xmlns:a16="http://schemas.microsoft.com/office/drawing/2014/main" id="{E15C6760-5E85-433E-A263-A2B4AC2AB0C1}"/>
              </a:ext>
            </a:extLst>
          </p:cNvPr>
          <p:cNvSpPr txBox="1"/>
          <p:nvPr/>
        </p:nvSpPr>
        <p:spPr>
          <a:xfrm>
            <a:off x="1884953" y="6597352"/>
            <a:ext cx="902811" cy="338554"/>
          </a:xfrm>
          <a:prstGeom prst="rect">
            <a:avLst/>
          </a:prstGeom>
          <a:noFill/>
        </p:spPr>
        <p:txBody>
          <a:bodyPr wrap="none" rtlCol="0">
            <a:spAutoFit/>
          </a:bodyPr>
          <a:lstStyle/>
          <a:p>
            <a:r>
              <a:rPr kumimoji="1" lang="en-US" altLang="ja-JP" sz="800" b="1" dirty="0">
                <a:solidFill>
                  <a:schemeClr val="accent2"/>
                </a:solidFill>
                <a:latin typeface="メイリオ" pitchFamily="50" charset="-128"/>
                <a:ea typeface="メイリオ" pitchFamily="50" charset="-128"/>
                <a:cs typeface="メイリオ" pitchFamily="50" charset="-128"/>
              </a:rPr>
              <a:t>12/18</a:t>
            </a:r>
          </a:p>
          <a:p>
            <a:r>
              <a:rPr kumimoji="1" lang="ja-JP" altLang="en-US" sz="800" b="1" dirty="0">
                <a:solidFill>
                  <a:schemeClr val="accent2"/>
                </a:solidFill>
                <a:latin typeface="メイリオ" pitchFamily="50" charset="-128"/>
                <a:ea typeface="メイリオ" pitchFamily="50" charset="-128"/>
                <a:cs typeface="メイリオ" pitchFamily="50" charset="-128"/>
              </a:rPr>
              <a:t>マイルストン</a:t>
            </a:r>
            <a:r>
              <a:rPr lang="ja-JP" altLang="en-US" sz="800" b="1" dirty="0">
                <a:solidFill>
                  <a:schemeClr val="accent2"/>
                </a:solidFill>
                <a:latin typeface="メイリオ" pitchFamily="50" charset="-128"/>
                <a:ea typeface="メイリオ" pitchFamily="50" charset="-128"/>
                <a:cs typeface="メイリオ" pitchFamily="50" charset="-128"/>
              </a:rPr>
              <a:t>①</a:t>
            </a:r>
            <a:endParaRPr kumimoji="1" lang="ja-JP" altLang="en-US" sz="800" b="1" dirty="0">
              <a:solidFill>
                <a:schemeClr val="accent2"/>
              </a:solidFill>
              <a:latin typeface="メイリオ" pitchFamily="50" charset="-128"/>
              <a:ea typeface="メイリオ" pitchFamily="50" charset="-128"/>
              <a:cs typeface="メイリオ" pitchFamily="50" charset="-128"/>
            </a:endParaRPr>
          </a:p>
        </p:txBody>
      </p:sp>
      <p:sp>
        <p:nvSpPr>
          <p:cNvPr id="64" name="テキスト ボックス 63">
            <a:extLst>
              <a:ext uri="{FF2B5EF4-FFF2-40B4-BE49-F238E27FC236}">
                <a16:creationId xmlns:a16="http://schemas.microsoft.com/office/drawing/2014/main" id="{AB410A1C-F348-45C1-AC0E-0F950DD68FD4}"/>
              </a:ext>
            </a:extLst>
          </p:cNvPr>
          <p:cNvSpPr txBox="1"/>
          <p:nvPr/>
        </p:nvSpPr>
        <p:spPr>
          <a:xfrm>
            <a:off x="2917900" y="6618838"/>
            <a:ext cx="902811" cy="338554"/>
          </a:xfrm>
          <a:prstGeom prst="rect">
            <a:avLst/>
          </a:prstGeom>
          <a:noFill/>
        </p:spPr>
        <p:txBody>
          <a:bodyPr wrap="none" rtlCol="0">
            <a:spAutoFit/>
          </a:bodyPr>
          <a:lstStyle/>
          <a:p>
            <a:r>
              <a:rPr kumimoji="1" lang="en-US" altLang="ja-JP" sz="800" b="1" dirty="0">
                <a:solidFill>
                  <a:schemeClr val="accent2"/>
                </a:solidFill>
                <a:latin typeface="メイリオ" pitchFamily="50" charset="-128"/>
                <a:ea typeface="メイリオ" pitchFamily="50" charset="-128"/>
                <a:cs typeface="メイリオ" pitchFamily="50" charset="-128"/>
              </a:rPr>
              <a:t>12/28</a:t>
            </a:r>
          </a:p>
          <a:p>
            <a:r>
              <a:rPr kumimoji="1" lang="ja-JP" altLang="en-US" sz="800" b="1" dirty="0">
                <a:solidFill>
                  <a:schemeClr val="accent2"/>
                </a:solidFill>
                <a:latin typeface="メイリオ" pitchFamily="50" charset="-128"/>
                <a:ea typeface="メイリオ" pitchFamily="50" charset="-128"/>
                <a:cs typeface="メイリオ" pitchFamily="50" charset="-128"/>
              </a:rPr>
              <a:t>マイルストン②</a:t>
            </a:r>
          </a:p>
        </p:txBody>
      </p:sp>
      <p:sp>
        <p:nvSpPr>
          <p:cNvPr id="66" name="テキスト ボックス 65">
            <a:extLst>
              <a:ext uri="{FF2B5EF4-FFF2-40B4-BE49-F238E27FC236}">
                <a16:creationId xmlns:a16="http://schemas.microsoft.com/office/drawing/2014/main" id="{E1972D62-4915-4F5E-8616-109A332DC135}"/>
              </a:ext>
            </a:extLst>
          </p:cNvPr>
          <p:cNvSpPr txBox="1"/>
          <p:nvPr/>
        </p:nvSpPr>
        <p:spPr>
          <a:xfrm>
            <a:off x="4011900" y="6584447"/>
            <a:ext cx="902811" cy="338554"/>
          </a:xfrm>
          <a:prstGeom prst="rect">
            <a:avLst/>
          </a:prstGeom>
          <a:noFill/>
        </p:spPr>
        <p:txBody>
          <a:bodyPr wrap="none" rtlCol="0">
            <a:spAutoFit/>
          </a:bodyPr>
          <a:lstStyle/>
          <a:p>
            <a:r>
              <a:rPr kumimoji="1" lang="en-US" altLang="ja-JP" sz="800" b="1" dirty="0">
                <a:solidFill>
                  <a:schemeClr val="accent2"/>
                </a:solidFill>
                <a:latin typeface="メイリオ" pitchFamily="50" charset="-128"/>
                <a:ea typeface="メイリオ" pitchFamily="50" charset="-128"/>
                <a:cs typeface="メイリオ" pitchFamily="50" charset="-128"/>
              </a:rPr>
              <a:t>1/8</a:t>
            </a:r>
          </a:p>
          <a:p>
            <a:r>
              <a:rPr kumimoji="1" lang="ja-JP" altLang="en-US" sz="800" b="1" dirty="0">
                <a:solidFill>
                  <a:schemeClr val="accent2"/>
                </a:solidFill>
                <a:latin typeface="メイリオ" pitchFamily="50" charset="-128"/>
                <a:ea typeface="メイリオ" pitchFamily="50" charset="-128"/>
                <a:cs typeface="メイリオ" pitchFamily="50" charset="-128"/>
              </a:rPr>
              <a:t>マイルストン③</a:t>
            </a:r>
          </a:p>
        </p:txBody>
      </p:sp>
      <p:sp>
        <p:nvSpPr>
          <p:cNvPr id="68" name="テキスト ボックス 67">
            <a:extLst>
              <a:ext uri="{FF2B5EF4-FFF2-40B4-BE49-F238E27FC236}">
                <a16:creationId xmlns:a16="http://schemas.microsoft.com/office/drawing/2014/main" id="{DCA74289-B1E6-4A83-8445-999DC644DB2E}"/>
              </a:ext>
            </a:extLst>
          </p:cNvPr>
          <p:cNvSpPr txBox="1"/>
          <p:nvPr/>
        </p:nvSpPr>
        <p:spPr>
          <a:xfrm>
            <a:off x="5236036" y="6584447"/>
            <a:ext cx="902811" cy="338554"/>
          </a:xfrm>
          <a:prstGeom prst="rect">
            <a:avLst/>
          </a:prstGeom>
          <a:noFill/>
        </p:spPr>
        <p:txBody>
          <a:bodyPr wrap="none" rtlCol="0">
            <a:spAutoFit/>
          </a:bodyPr>
          <a:lstStyle/>
          <a:p>
            <a:r>
              <a:rPr kumimoji="1" lang="en-US" altLang="ja-JP" sz="800" b="1" dirty="0">
                <a:solidFill>
                  <a:schemeClr val="accent2"/>
                </a:solidFill>
                <a:latin typeface="メイリオ" pitchFamily="50" charset="-128"/>
                <a:ea typeface="メイリオ" pitchFamily="50" charset="-128"/>
                <a:cs typeface="メイリオ" pitchFamily="50" charset="-128"/>
              </a:rPr>
              <a:t>1/22</a:t>
            </a:r>
          </a:p>
          <a:p>
            <a:r>
              <a:rPr kumimoji="1" lang="ja-JP" altLang="en-US" sz="800" b="1" dirty="0">
                <a:solidFill>
                  <a:schemeClr val="accent2"/>
                </a:solidFill>
                <a:latin typeface="メイリオ" pitchFamily="50" charset="-128"/>
                <a:ea typeface="メイリオ" pitchFamily="50" charset="-128"/>
                <a:cs typeface="メイリオ" pitchFamily="50" charset="-128"/>
              </a:rPr>
              <a:t>マイルストン</a:t>
            </a:r>
            <a:r>
              <a:rPr lang="ja-JP" altLang="en-US" sz="800" b="1" dirty="0">
                <a:solidFill>
                  <a:schemeClr val="accent2"/>
                </a:solidFill>
                <a:latin typeface="メイリオ" pitchFamily="50" charset="-128"/>
                <a:ea typeface="メイリオ" pitchFamily="50" charset="-128"/>
                <a:cs typeface="メイリオ" pitchFamily="50" charset="-128"/>
              </a:rPr>
              <a:t>④</a:t>
            </a:r>
            <a:endParaRPr kumimoji="1" lang="ja-JP" altLang="en-US" sz="800" b="1" dirty="0">
              <a:solidFill>
                <a:schemeClr val="accent2"/>
              </a:solidFill>
              <a:latin typeface="メイリオ" pitchFamily="50" charset="-128"/>
              <a:ea typeface="メイリオ" pitchFamily="50" charset="-128"/>
              <a:cs typeface="メイリオ" pitchFamily="50" charset="-128"/>
            </a:endParaRPr>
          </a:p>
        </p:txBody>
      </p:sp>
      <p:sp>
        <p:nvSpPr>
          <p:cNvPr id="70" name="テキスト ボックス 69">
            <a:extLst>
              <a:ext uri="{FF2B5EF4-FFF2-40B4-BE49-F238E27FC236}">
                <a16:creationId xmlns:a16="http://schemas.microsoft.com/office/drawing/2014/main" id="{2E48B152-EA12-4BF6-ADF8-7E5C6F07888C}"/>
              </a:ext>
            </a:extLst>
          </p:cNvPr>
          <p:cNvSpPr txBox="1"/>
          <p:nvPr/>
        </p:nvSpPr>
        <p:spPr>
          <a:xfrm>
            <a:off x="7357561" y="6584447"/>
            <a:ext cx="902811" cy="338554"/>
          </a:xfrm>
          <a:prstGeom prst="rect">
            <a:avLst/>
          </a:prstGeom>
          <a:noFill/>
        </p:spPr>
        <p:txBody>
          <a:bodyPr wrap="none" rtlCol="0">
            <a:spAutoFit/>
          </a:bodyPr>
          <a:lstStyle/>
          <a:p>
            <a:r>
              <a:rPr lang="en-US" altLang="ja-JP" sz="800" b="1" dirty="0">
                <a:solidFill>
                  <a:schemeClr val="accent2"/>
                </a:solidFill>
                <a:latin typeface="メイリオ" pitchFamily="50" charset="-128"/>
                <a:ea typeface="メイリオ" pitchFamily="50" charset="-128"/>
                <a:cs typeface="メイリオ" pitchFamily="50" charset="-128"/>
              </a:rPr>
              <a:t>2</a:t>
            </a:r>
            <a:r>
              <a:rPr kumimoji="1" lang="en-US" altLang="ja-JP" sz="800" b="1" dirty="0">
                <a:solidFill>
                  <a:schemeClr val="accent2"/>
                </a:solidFill>
                <a:latin typeface="メイリオ" pitchFamily="50" charset="-128"/>
                <a:ea typeface="メイリオ" pitchFamily="50" charset="-128"/>
                <a:cs typeface="メイリオ" pitchFamily="50" charset="-128"/>
              </a:rPr>
              <a:t>/12</a:t>
            </a:r>
          </a:p>
          <a:p>
            <a:r>
              <a:rPr kumimoji="1" lang="ja-JP" altLang="en-US" sz="800" b="1" dirty="0">
                <a:solidFill>
                  <a:schemeClr val="accent2"/>
                </a:solidFill>
                <a:latin typeface="メイリオ" pitchFamily="50" charset="-128"/>
                <a:ea typeface="メイリオ" pitchFamily="50" charset="-128"/>
                <a:cs typeface="メイリオ" pitchFamily="50" charset="-128"/>
              </a:rPr>
              <a:t>マイルストン</a:t>
            </a:r>
            <a:r>
              <a:rPr lang="ja-JP" altLang="en-US" sz="800" b="1" dirty="0">
                <a:solidFill>
                  <a:schemeClr val="accent2"/>
                </a:solidFill>
                <a:latin typeface="メイリオ" pitchFamily="50" charset="-128"/>
                <a:ea typeface="メイリオ" pitchFamily="50" charset="-128"/>
                <a:cs typeface="メイリオ" pitchFamily="50" charset="-128"/>
              </a:rPr>
              <a:t>⑤</a:t>
            </a:r>
            <a:endParaRPr kumimoji="1" lang="ja-JP" altLang="en-US" sz="800" b="1" dirty="0">
              <a:solidFill>
                <a:schemeClr val="accent2"/>
              </a:solidFill>
              <a:latin typeface="メイリオ" pitchFamily="50" charset="-128"/>
              <a:ea typeface="メイリオ" pitchFamily="50" charset="-128"/>
              <a:cs typeface="メイリオ" pitchFamily="50" charset="-128"/>
            </a:endParaRPr>
          </a:p>
        </p:txBody>
      </p:sp>
      <p:sp>
        <p:nvSpPr>
          <p:cNvPr id="72" name="矢印: 右 71">
            <a:extLst>
              <a:ext uri="{FF2B5EF4-FFF2-40B4-BE49-F238E27FC236}">
                <a16:creationId xmlns:a16="http://schemas.microsoft.com/office/drawing/2014/main" id="{6E010756-24B2-4EE9-901C-0EEC109427A7}"/>
              </a:ext>
            </a:extLst>
          </p:cNvPr>
          <p:cNvSpPr/>
          <p:nvPr/>
        </p:nvSpPr>
        <p:spPr>
          <a:xfrm>
            <a:off x="874636" y="4500886"/>
            <a:ext cx="477474" cy="248116"/>
          </a:xfrm>
          <a:prstGeom prst="rightArrow">
            <a:avLst>
              <a:gd name="adj1" fmla="val 100000"/>
              <a:gd name="adj2" fmla="val 2250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600" dirty="0" err="1">
                <a:solidFill>
                  <a:schemeClr val="bg1"/>
                </a:solidFill>
              </a:rPr>
              <a:t>Ita</a:t>
            </a:r>
            <a:r>
              <a:rPr kumimoji="1" lang="ja-JP" altLang="en-US" sz="600" dirty="0">
                <a:solidFill>
                  <a:schemeClr val="bg1"/>
                </a:solidFill>
              </a:rPr>
              <a:t>テスト仕様書</a:t>
            </a:r>
          </a:p>
        </p:txBody>
      </p:sp>
      <p:sp>
        <p:nvSpPr>
          <p:cNvPr id="73" name="矢印: 右 72">
            <a:extLst>
              <a:ext uri="{FF2B5EF4-FFF2-40B4-BE49-F238E27FC236}">
                <a16:creationId xmlns:a16="http://schemas.microsoft.com/office/drawing/2014/main" id="{83AAF342-EAAD-4DE4-B97B-D253BFF64B80}"/>
              </a:ext>
            </a:extLst>
          </p:cNvPr>
          <p:cNvSpPr/>
          <p:nvPr/>
        </p:nvSpPr>
        <p:spPr>
          <a:xfrm>
            <a:off x="1722263" y="4500887"/>
            <a:ext cx="579628" cy="161982"/>
          </a:xfrm>
          <a:prstGeom prst="rightArrow">
            <a:avLst>
              <a:gd name="adj1" fmla="val 100000"/>
              <a:gd name="adj2" fmla="val 2250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err="1">
                <a:solidFill>
                  <a:schemeClr val="bg1"/>
                </a:solidFill>
              </a:rPr>
              <a:t>Ita</a:t>
            </a:r>
            <a:r>
              <a:rPr kumimoji="1" lang="ja-JP" altLang="en-US" sz="800" dirty="0">
                <a:solidFill>
                  <a:schemeClr val="bg1"/>
                </a:solidFill>
              </a:rPr>
              <a:t>疎通</a:t>
            </a:r>
          </a:p>
        </p:txBody>
      </p:sp>
      <p:sp>
        <p:nvSpPr>
          <p:cNvPr id="74" name="矢印: 右 73">
            <a:extLst>
              <a:ext uri="{FF2B5EF4-FFF2-40B4-BE49-F238E27FC236}">
                <a16:creationId xmlns:a16="http://schemas.microsoft.com/office/drawing/2014/main" id="{00F8B2AF-F92B-4601-833F-DD67A4ED31AD}"/>
              </a:ext>
            </a:extLst>
          </p:cNvPr>
          <p:cNvSpPr/>
          <p:nvPr/>
        </p:nvSpPr>
        <p:spPr>
          <a:xfrm>
            <a:off x="2343398" y="4671199"/>
            <a:ext cx="3236977" cy="149811"/>
          </a:xfrm>
          <a:prstGeom prst="rightArrow">
            <a:avLst>
              <a:gd name="adj1" fmla="val 100000"/>
              <a:gd name="adj2" fmla="val 2250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err="1">
                <a:solidFill>
                  <a:schemeClr val="bg1"/>
                </a:solidFill>
              </a:rPr>
              <a:t>Ita</a:t>
            </a:r>
            <a:endParaRPr kumimoji="1" lang="ja-JP" altLang="en-US" sz="800" dirty="0">
              <a:solidFill>
                <a:schemeClr val="bg1"/>
              </a:solidFill>
            </a:endParaRPr>
          </a:p>
        </p:txBody>
      </p:sp>
      <p:sp>
        <p:nvSpPr>
          <p:cNvPr id="75" name="矢印: 右 74">
            <a:extLst>
              <a:ext uri="{FF2B5EF4-FFF2-40B4-BE49-F238E27FC236}">
                <a16:creationId xmlns:a16="http://schemas.microsoft.com/office/drawing/2014/main" id="{70C46C31-E06C-413A-BA12-3417A90F9B89}"/>
              </a:ext>
            </a:extLst>
          </p:cNvPr>
          <p:cNvSpPr/>
          <p:nvPr/>
        </p:nvSpPr>
        <p:spPr>
          <a:xfrm>
            <a:off x="1047254" y="4821010"/>
            <a:ext cx="1296144" cy="149811"/>
          </a:xfrm>
          <a:prstGeom prst="rightArrow">
            <a:avLst>
              <a:gd name="adj1" fmla="val 100000"/>
              <a:gd name="adj2" fmla="val 2250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err="1">
                <a:solidFill>
                  <a:schemeClr val="bg1"/>
                </a:solidFill>
              </a:rPr>
              <a:t>Itb</a:t>
            </a:r>
            <a:r>
              <a:rPr kumimoji="1" lang="ja-JP" altLang="en-US" sz="800" dirty="0">
                <a:solidFill>
                  <a:schemeClr val="bg1"/>
                </a:solidFill>
              </a:rPr>
              <a:t>テスト計画</a:t>
            </a:r>
          </a:p>
        </p:txBody>
      </p:sp>
      <p:cxnSp>
        <p:nvCxnSpPr>
          <p:cNvPr id="11" name="直線コネクタ 10">
            <a:extLst>
              <a:ext uri="{FF2B5EF4-FFF2-40B4-BE49-F238E27FC236}">
                <a16:creationId xmlns:a16="http://schemas.microsoft.com/office/drawing/2014/main" id="{66A33FF3-48BC-41D1-9B81-64F25D3F7BE1}"/>
              </a:ext>
            </a:extLst>
          </p:cNvPr>
          <p:cNvCxnSpPr>
            <a:cxnSpLocks/>
          </p:cNvCxnSpPr>
          <p:nvPr/>
        </p:nvCxnSpPr>
        <p:spPr>
          <a:xfrm flipV="1">
            <a:off x="2288704" y="1112690"/>
            <a:ext cx="0" cy="5315915"/>
          </a:xfrm>
          <a:prstGeom prst="line">
            <a:avLst/>
          </a:prstGeom>
          <a:ln w="28575">
            <a:solidFill>
              <a:schemeClr val="accent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77" name="矢印: 右 76">
            <a:extLst>
              <a:ext uri="{FF2B5EF4-FFF2-40B4-BE49-F238E27FC236}">
                <a16:creationId xmlns:a16="http://schemas.microsoft.com/office/drawing/2014/main" id="{CCDE05A5-907C-436A-845D-2F5DDCA8B4E5}"/>
              </a:ext>
            </a:extLst>
          </p:cNvPr>
          <p:cNvSpPr/>
          <p:nvPr/>
        </p:nvSpPr>
        <p:spPr>
          <a:xfrm>
            <a:off x="5655764" y="4822344"/>
            <a:ext cx="644691" cy="205966"/>
          </a:xfrm>
          <a:prstGeom prst="rightArrow">
            <a:avLst>
              <a:gd name="adj1" fmla="val 100000"/>
              <a:gd name="adj2" fmla="val 2250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600" dirty="0">
                <a:solidFill>
                  <a:schemeClr val="bg1"/>
                </a:solidFill>
              </a:rPr>
              <a:t>性能検証</a:t>
            </a:r>
            <a:endParaRPr kumimoji="1" lang="en-US" altLang="ja-JP" sz="600" dirty="0">
              <a:solidFill>
                <a:schemeClr val="bg1"/>
              </a:solidFill>
            </a:endParaRPr>
          </a:p>
          <a:p>
            <a:pPr algn="ctr"/>
            <a:r>
              <a:rPr lang="en-US" altLang="ja-JP" sz="600" dirty="0">
                <a:solidFill>
                  <a:schemeClr val="bg1"/>
                </a:solidFill>
              </a:rPr>
              <a:t>(Phase1)</a:t>
            </a:r>
            <a:endParaRPr kumimoji="1" lang="ja-JP" altLang="en-US" sz="600" dirty="0">
              <a:solidFill>
                <a:schemeClr val="bg1"/>
              </a:solidFill>
            </a:endParaRPr>
          </a:p>
        </p:txBody>
      </p:sp>
      <p:sp>
        <p:nvSpPr>
          <p:cNvPr id="78" name="矢印: 右 77">
            <a:extLst>
              <a:ext uri="{FF2B5EF4-FFF2-40B4-BE49-F238E27FC236}">
                <a16:creationId xmlns:a16="http://schemas.microsoft.com/office/drawing/2014/main" id="{0B716815-CB81-40E6-896E-17A5F40AB942}"/>
              </a:ext>
            </a:extLst>
          </p:cNvPr>
          <p:cNvSpPr/>
          <p:nvPr/>
        </p:nvSpPr>
        <p:spPr>
          <a:xfrm>
            <a:off x="6324796" y="4832206"/>
            <a:ext cx="644691" cy="205966"/>
          </a:xfrm>
          <a:prstGeom prst="rightArrow">
            <a:avLst>
              <a:gd name="adj1" fmla="val 100000"/>
              <a:gd name="adj2" fmla="val 2250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600" dirty="0">
                <a:solidFill>
                  <a:schemeClr val="bg1"/>
                </a:solidFill>
              </a:rPr>
              <a:t>性能検証報告</a:t>
            </a:r>
          </a:p>
        </p:txBody>
      </p:sp>
      <p:cxnSp>
        <p:nvCxnSpPr>
          <p:cNvPr id="63" name="直線コネクタ 62">
            <a:extLst>
              <a:ext uri="{FF2B5EF4-FFF2-40B4-BE49-F238E27FC236}">
                <a16:creationId xmlns:a16="http://schemas.microsoft.com/office/drawing/2014/main" id="{A23E19EB-5F6A-4CC1-9361-00E8785F2533}"/>
              </a:ext>
            </a:extLst>
          </p:cNvPr>
          <p:cNvCxnSpPr>
            <a:cxnSpLocks/>
          </p:cNvCxnSpPr>
          <p:nvPr/>
        </p:nvCxnSpPr>
        <p:spPr>
          <a:xfrm flipV="1">
            <a:off x="3152800" y="1149642"/>
            <a:ext cx="0" cy="5278963"/>
          </a:xfrm>
          <a:prstGeom prst="line">
            <a:avLst/>
          </a:prstGeom>
          <a:ln w="28575">
            <a:solidFill>
              <a:schemeClr val="accent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4" name="矢印: 右 83">
            <a:extLst>
              <a:ext uri="{FF2B5EF4-FFF2-40B4-BE49-F238E27FC236}">
                <a16:creationId xmlns:a16="http://schemas.microsoft.com/office/drawing/2014/main" id="{51EFD604-875F-411B-BEA6-C2B41AB0FDBB}"/>
              </a:ext>
            </a:extLst>
          </p:cNvPr>
          <p:cNvSpPr/>
          <p:nvPr/>
        </p:nvSpPr>
        <p:spPr>
          <a:xfrm>
            <a:off x="1054374" y="1556792"/>
            <a:ext cx="648073" cy="155549"/>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600" dirty="0" err="1">
                <a:solidFill>
                  <a:schemeClr val="bg1"/>
                </a:solidFill>
              </a:rPr>
              <a:t>Ita</a:t>
            </a:r>
            <a:r>
              <a:rPr kumimoji="1" lang="ja-JP" altLang="en-US" sz="600" dirty="0">
                <a:solidFill>
                  <a:schemeClr val="bg1"/>
                </a:solidFill>
              </a:rPr>
              <a:t>環境構築</a:t>
            </a:r>
          </a:p>
        </p:txBody>
      </p:sp>
      <p:sp>
        <p:nvSpPr>
          <p:cNvPr id="85" name="矢印: 右 84">
            <a:extLst>
              <a:ext uri="{FF2B5EF4-FFF2-40B4-BE49-F238E27FC236}">
                <a16:creationId xmlns:a16="http://schemas.microsoft.com/office/drawing/2014/main" id="{E4739385-511C-48E8-8730-FE8B05817DEE}"/>
              </a:ext>
            </a:extLst>
          </p:cNvPr>
          <p:cNvSpPr/>
          <p:nvPr/>
        </p:nvSpPr>
        <p:spPr>
          <a:xfrm>
            <a:off x="1064568" y="1719748"/>
            <a:ext cx="1271791" cy="142404"/>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600" dirty="0" err="1">
                <a:solidFill>
                  <a:schemeClr val="bg1"/>
                </a:solidFill>
              </a:rPr>
              <a:t>Itb</a:t>
            </a:r>
            <a:r>
              <a:rPr kumimoji="1" lang="ja-JP" altLang="en-US" sz="600" dirty="0">
                <a:solidFill>
                  <a:schemeClr val="bg1"/>
                </a:solidFill>
              </a:rPr>
              <a:t>環境構築</a:t>
            </a:r>
          </a:p>
        </p:txBody>
      </p:sp>
      <p:sp>
        <p:nvSpPr>
          <p:cNvPr id="86" name="矢印: 右 85">
            <a:extLst>
              <a:ext uri="{FF2B5EF4-FFF2-40B4-BE49-F238E27FC236}">
                <a16:creationId xmlns:a16="http://schemas.microsoft.com/office/drawing/2014/main" id="{8B1EED4E-EAA3-4098-AE33-99BD586228F4}"/>
              </a:ext>
            </a:extLst>
          </p:cNvPr>
          <p:cNvSpPr/>
          <p:nvPr/>
        </p:nvSpPr>
        <p:spPr>
          <a:xfrm>
            <a:off x="1049212" y="6021288"/>
            <a:ext cx="1294181" cy="129766"/>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インフラ設計</a:t>
            </a:r>
          </a:p>
        </p:txBody>
      </p:sp>
      <p:sp>
        <p:nvSpPr>
          <p:cNvPr id="88" name="矢印: 右 87">
            <a:extLst>
              <a:ext uri="{FF2B5EF4-FFF2-40B4-BE49-F238E27FC236}">
                <a16:creationId xmlns:a16="http://schemas.microsoft.com/office/drawing/2014/main" id="{97F37D63-65D3-4A1B-85DB-66F2EBA79976}"/>
              </a:ext>
            </a:extLst>
          </p:cNvPr>
          <p:cNvSpPr/>
          <p:nvPr/>
        </p:nvSpPr>
        <p:spPr>
          <a:xfrm>
            <a:off x="1049212" y="6165304"/>
            <a:ext cx="1942254" cy="134448"/>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デザイン確定①</a:t>
            </a:r>
          </a:p>
        </p:txBody>
      </p:sp>
      <p:sp>
        <p:nvSpPr>
          <p:cNvPr id="89" name="矢印: 右 88">
            <a:extLst>
              <a:ext uri="{FF2B5EF4-FFF2-40B4-BE49-F238E27FC236}">
                <a16:creationId xmlns:a16="http://schemas.microsoft.com/office/drawing/2014/main" id="{1B8D8808-EC0B-414D-9A55-3F95FEC21078}"/>
              </a:ext>
            </a:extLst>
          </p:cNvPr>
          <p:cNvSpPr/>
          <p:nvPr/>
        </p:nvSpPr>
        <p:spPr>
          <a:xfrm>
            <a:off x="5421985" y="6070452"/>
            <a:ext cx="902811" cy="160907"/>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デザイン確定③</a:t>
            </a:r>
          </a:p>
        </p:txBody>
      </p:sp>
      <p:sp>
        <p:nvSpPr>
          <p:cNvPr id="90" name="矢印: 右 89">
            <a:extLst>
              <a:ext uri="{FF2B5EF4-FFF2-40B4-BE49-F238E27FC236}">
                <a16:creationId xmlns:a16="http://schemas.microsoft.com/office/drawing/2014/main" id="{1DAD8996-9425-4FFE-85B1-52D8B562CEB4}"/>
              </a:ext>
            </a:extLst>
          </p:cNvPr>
          <p:cNvSpPr/>
          <p:nvPr/>
        </p:nvSpPr>
        <p:spPr>
          <a:xfrm>
            <a:off x="3689628" y="6165304"/>
            <a:ext cx="1942254" cy="134448"/>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デザイン確定②</a:t>
            </a:r>
          </a:p>
        </p:txBody>
      </p:sp>
      <p:sp>
        <p:nvSpPr>
          <p:cNvPr id="91" name="矢印: 右 90">
            <a:extLst>
              <a:ext uri="{FF2B5EF4-FFF2-40B4-BE49-F238E27FC236}">
                <a16:creationId xmlns:a16="http://schemas.microsoft.com/office/drawing/2014/main" id="{5F8C37B4-721D-4BF3-939C-85DCEF1502AD}"/>
              </a:ext>
            </a:extLst>
          </p:cNvPr>
          <p:cNvSpPr/>
          <p:nvPr/>
        </p:nvSpPr>
        <p:spPr>
          <a:xfrm>
            <a:off x="7040578" y="6080278"/>
            <a:ext cx="1888270" cy="135868"/>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ja-JP" altLang="en-US" sz="800" dirty="0">
                <a:solidFill>
                  <a:schemeClr val="bg1"/>
                </a:solidFill>
              </a:rPr>
              <a:t>単体テスト</a:t>
            </a:r>
            <a:endParaRPr kumimoji="1" lang="ja-JP" altLang="en-US" sz="800" dirty="0">
              <a:solidFill>
                <a:schemeClr val="bg1"/>
              </a:solidFill>
            </a:endParaRPr>
          </a:p>
        </p:txBody>
      </p:sp>
      <p:sp>
        <p:nvSpPr>
          <p:cNvPr id="92" name="矢印: 右 91">
            <a:extLst>
              <a:ext uri="{FF2B5EF4-FFF2-40B4-BE49-F238E27FC236}">
                <a16:creationId xmlns:a16="http://schemas.microsoft.com/office/drawing/2014/main" id="{6171644C-6F40-4F71-B651-05E50742C6D2}"/>
              </a:ext>
            </a:extLst>
          </p:cNvPr>
          <p:cNvSpPr/>
          <p:nvPr/>
        </p:nvSpPr>
        <p:spPr>
          <a:xfrm>
            <a:off x="8928848" y="6307748"/>
            <a:ext cx="694790" cy="172048"/>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ja-JP" altLang="en-US" sz="800" dirty="0">
                <a:solidFill>
                  <a:schemeClr val="bg1"/>
                </a:solidFill>
              </a:rPr>
              <a:t>結合テスト</a:t>
            </a:r>
            <a:endParaRPr kumimoji="1" lang="ja-JP" altLang="en-US" sz="800" dirty="0">
              <a:solidFill>
                <a:schemeClr val="bg1"/>
              </a:solidFill>
            </a:endParaRPr>
          </a:p>
        </p:txBody>
      </p:sp>
      <p:sp>
        <p:nvSpPr>
          <p:cNvPr id="93" name="矢印: 右 92">
            <a:extLst>
              <a:ext uri="{FF2B5EF4-FFF2-40B4-BE49-F238E27FC236}">
                <a16:creationId xmlns:a16="http://schemas.microsoft.com/office/drawing/2014/main" id="{F115B19F-7BDA-4978-89CF-0B6DF809C928}"/>
              </a:ext>
            </a:extLst>
          </p:cNvPr>
          <p:cNvSpPr/>
          <p:nvPr/>
        </p:nvSpPr>
        <p:spPr>
          <a:xfrm>
            <a:off x="3697313" y="6309320"/>
            <a:ext cx="1929573" cy="104512"/>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ja-JP" altLang="en-US" sz="800">
                <a:solidFill>
                  <a:schemeClr val="bg1"/>
                </a:solidFill>
              </a:rPr>
              <a:t>インフラ環境構築</a:t>
            </a:r>
            <a:endParaRPr kumimoji="1" lang="ja-JP" altLang="en-US" sz="800" dirty="0">
              <a:solidFill>
                <a:schemeClr val="bg1"/>
              </a:solidFill>
            </a:endParaRPr>
          </a:p>
        </p:txBody>
      </p:sp>
      <p:cxnSp>
        <p:nvCxnSpPr>
          <p:cNvPr id="65" name="直線コネクタ 64">
            <a:extLst>
              <a:ext uri="{FF2B5EF4-FFF2-40B4-BE49-F238E27FC236}">
                <a16:creationId xmlns:a16="http://schemas.microsoft.com/office/drawing/2014/main" id="{B4143645-E638-4ED4-BE16-C1460250E86C}"/>
              </a:ext>
            </a:extLst>
          </p:cNvPr>
          <p:cNvCxnSpPr>
            <a:cxnSpLocks/>
          </p:cNvCxnSpPr>
          <p:nvPr/>
        </p:nvCxnSpPr>
        <p:spPr>
          <a:xfrm flipV="1">
            <a:off x="4246871" y="1149642"/>
            <a:ext cx="0" cy="5303694"/>
          </a:xfrm>
          <a:prstGeom prst="line">
            <a:avLst/>
          </a:prstGeom>
          <a:ln w="28575">
            <a:solidFill>
              <a:schemeClr val="accent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76" name="矢印: 右 75">
            <a:extLst>
              <a:ext uri="{FF2B5EF4-FFF2-40B4-BE49-F238E27FC236}">
                <a16:creationId xmlns:a16="http://schemas.microsoft.com/office/drawing/2014/main" id="{86DC61D8-8468-4C86-B51E-40E08420A592}"/>
              </a:ext>
            </a:extLst>
          </p:cNvPr>
          <p:cNvSpPr/>
          <p:nvPr/>
        </p:nvSpPr>
        <p:spPr>
          <a:xfrm>
            <a:off x="1695325" y="5037034"/>
            <a:ext cx="3860117" cy="133352"/>
          </a:xfrm>
          <a:prstGeom prst="rightArrow">
            <a:avLst>
              <a:gd name="adj1" fmla="val 100000"/>
              <a:gd name="adj2" fmla="val 2250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err="1">
                <a:solidFill>
                  <a:schemeClr val="bg1"/>
                </a:solidFill>
              </a:rPr>
              <a:t>Itb</a:t>
            </a:r>
            <a:r>
              <a:rPr kumimoji="1" lang="ja-JP" altLang="en-US" sz="800" dirty="0">
                <a:solidFill>
                  <a:schemeClr val="bg1"/>
                </a:solidFill>
              </a:rPr>
              <a:t>テスト仕様書</a:t>
            </a:r>
          </a:p>
        </p:txBody>
      </p:sp>
      <p:cxnSp>
        <p:nvCxnSpPr>
          <p:cNvPr id="67" name="直線コネクタ 66">
            <a:extLst>
              <a:ext uri="{FF2B5EF4-FFF2-40B4-BE49-F238E27FC236}">
                <a16:creationId xmlns:a16="http://schemas.microsoft.com/office/drawing/2014/main" id="{3B930806-36A5-4276-A164-52FA2D0BBD5B}"/>
              </a:ext>
            </a:extLst>
          </p:cNvPr>
          <p:cNvCxnSpPr>
            <a:cxnSpLocks/>
          </p:cNvCxnSpPr>
          <p:nvPr/>
        </p:nvCxnSpPr>
        <p:spPr>
          <a:xfrm flipV="1">
            <a:off x="5597161" y="1134870"/>
            <a:ext cx="3911" cy="5428091"/>
          </a:xfrm>
          <a:prstGeom prst="line">
            <a:avLst/>
          </a:prstGeom>
          <a:ln w="28575">
            <a:solidFill>
              <a:schemeClr val="accent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01" name="矢印: 右 100">
            <a:extLst>
              <a:ext uri="{FF2B5EF4-FFF2-40B4-BE49-F238E27FC236}">
                <a16:creationId xmlns:a16="http://schemas.microsoft.com/office/drawing/2014/main" id="{12501F60-74B2-4FA8-969F-7173D970C990}"/>
              </a:ext>
            </a:extLst>
          </p:cNvPr>
          <p:cNvSpPr/>
          <p:nvPr/>
        </p:nvSpPr>
        <p:spPr>
          <a:xfrm>
            <a:off x="6357691" y="5230974"/>
            <a:ext cx="1312070" cy="128673"/>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セキュリティ事前チェック</a:t>
            </a:r>
          </a:p>
        </p:txBody>
      </p:sp>
      <p:sp>
        <p:nvSpPr>
          <p:cNvPr id="102" name="矢印: 右 101">
            <a:extLst>
              <a:ext uri="{FF2B5EF4-FFF2-40B4-BE49-F238E27FC236}">
                <a16:creationId xmlns:a16="http://schemas.microsoft.com/office/drawing/2014/main" id="{7BCBF208-5EE3-4585-829E-FFDE550E32A1}"/>
              </a:ext>
            </a:extLst>
          </p:cNvPr>
          <p:cNvSpPr/>
          <p:nvPr/>
        </p:nvSpPr>
        <p:spPr>
          <a:xfrm>
            <a:off x="7669761" y="5224844"/>
            <a:ext cx="1197938" cy="134803"/>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lang="ja-JP" altLang="en-US" sz="800" dirty="0">
                <a:solidFill>
                  <a:schemeClr val="bg1"/>
                </a:solidFill>
              </a:rPr>
              <a:t>セキュリティ確認</a:t>
            </a:r>
            <a:endParaRPr kumimoji="1" lang="ja-JP" altLang="en-US" sz="800" dirty="0">
              <a:solidFill>
                <a:schemeClr val="bg1"/>
              </a:solidFill>
            </a:endParaRPr>
          </a:p>
        </p:txBody>
      </p:sp>
      <p:sp>
        <p:nvSpPr>
          <p:cNvPr id="103" name="矢印: 右 102">
            <a:extLst>
              <a:ext uri="{FF2B5EF4-FFF2-40B4-BE49-F238E27FC236}">
                <a16:creationId xmlns:a16="http://schemas.microsoft.com/office/drawing/2014/main" id="{864DB4E0-66AF-469D-857A-DFB585120E07}"/>
              </a:ext>
            </a:extLst>
          </p:cNvPr>
          <p:cNvSpPr/>
          <p:nvPr/>
        </p:nvSpPr>
        <p:spPr>
          <a:xfrm>
            <a:off x="3745477" y="5388378"/>
            <a:ext cx="5135700" cy="133352"/>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保守契約準備　、　平常時</a:t>
            </a:r>
            <a:r>
              <a:rPr kumimoji="1" lang="en-US" altLang="ja-JP" sz="800" dirty="0">
                <a:solidFill>
                  <a:schemeClr val="bg1"/>
                </a:solidFill>
              </a:rPr>
              <a:t>/</a:t>
            </a:r>
            <a:r>
              <a:rPr kumimoji="1" lang="ja-JP" altLang="en-US" sz="800" dirty="0">
                <a:solidFill>
                  <a:schemeClr val="bg1"/>
                </a:solidFill>
              </a:rPr>
              <a:t>異常時マニュアル</a:t>
            </a:r>
          </a:p>
        </p:txBody>
      </p:sp>
      <p:sp>
        <p:nvSpPr>
          <p:cNvPr id="104" name="矢印: 右 103">
            <a:extLst>
              <a:ext uri="{FF2B5EF4-FFF2-40B4-BE49-F238E27FC236}">
                <a16:creationId xmlns:a16="http://schemas.microsoft.com/office/drawing/2014/main" id="{152BE81C-77B2-43CE-A0E5-6D35D0F26DD3}"/>
              </a:ext>
            </a:extLst>
          </p:cNvPr>
          <p:cNvSpPr/>
          <p:nvPr/>
        </p:nvSpPr>
        <p:spPr>
          <a:xfrm>
            <a:off x="2049232" y="3176550"/>
            <a:ext cx="959551" cy="159097"/>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変更管理詳細計画</a:t>
            </a:r>
          </a:p>
        </p:txBody>
      </p:sp>
      <p:sp>
        <p:nvSpPr>
          <p:cNvPr id="105" name="矢印: 右 104">
            <a:extLst>
              <a:ext uri="{FF2B5EF4-FFF2-40B4-BE49-F238E27FC236}">
                <a16:creationId xmlns:a16="http://schemas.microsoft.com/office/drawing/2014/main" id="{60890837-B24C-45CC-8E3A-F878C70AA514}"/>
              </a:ext>
            </a:extLst>
          </p:cNvPr>
          <p:cNvSpPr/>
          <p:nvPr/>
        </p:nvSpPr>
        <p:spPr>
          <a:xfrm>
            <a:off x="2019401" y="4030977"/>
            <a:ext cx="959551" cy="159097"/>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変更管理詳細計画</a:t>
            </a:r>
          </a:p>
        </p:txBody>
      </p:sp>
      <p:cxnSp>
        <p:nvCxnSpPr>
          <p:cNvPr id="69" name="直線コネクタ 68">
            <a:extLst>
              <a:ext uri="{FF2B5EF4-FFF2-40B4-BE49-F238E27FC236}">
                <a16:creationId xmlns:a16="http://schemas.microsoft.com/office/drawing/2014/main" id="{5536C9A1-F9CF-4650-BB0F-5F8FF6F4285C}"/>
              </a:ext>
            </a:extLst>
          </p:cNvPr>
          <p:cNvCxnSpPr>
            <a:cxnSpLocks/>
          </p:cNvCxnSpPr>
          <p:nvPr/>
        </p:nvCxnSpPr>
        <p:spPr>
          <a:xfrm flipV="1">
            <a:off x="7604764" y="1149642"/>
            <a:ext cx="12532" cy="5278963"/>
          </a:xfrm>
          <a:prstGeom prst="line">
            <a:avLst/>
          </a:prstGeom>
          <a:ln w="28575">
            <a:solidFill>
              <a:schemeClr val="accent2"/>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B96EA8DB-11C0-4AE1-8AAC-215CFDBA9384}"/>
              </a:ext>
            </a:extLst>
          </p:cNvPr>
          <p:cNvCxnSpPr>
            <a:cxnSpLocks/>
          </p:cNvCxnSpPr>
          <p:nvPr/>
        </p:nvCxnSpPr>
        <p:spPr>
          <a:xfrm flipH="1" flipV="1">
            <a:off x="8898534" y="1124671"/>
            <a:ext cx="14906" cy="5303934"/>
          </a:xfrm>
          <a:prstGeom prst="line">
            <a:avLst/>
          </a:prstGeom>
          <a:ln w="28575">
            <a:solidFill>
              <a:schemeClr val="accent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F88DBEA5-CA59-4A46-8951-9F39195EF29B}"/>
              </a:ext>
            </a:extLst>
          </p:cNvPr>
          <p:cNvSpPr txBox="1"/>
          <p:nvPr/>
        </p:nvSpPr>
        <p:spPr>
          <a:xfrm>
            <a:off x="8636402" y="6584447"/>
            <a:ext cx="902811" cy="338554"/>
          </a:xfrm>
          <a:prstGeom prst="rect">
            <a:avLst/>
          </a:prstGeom>
          <a:noFill/>
        </p:spPr>
        <p:txBody>
          <a:bodyPr wrap="none" rtlCol="0">
            <a:spAutoFit/>
          </a:bodyPr>
          <a:lstStyle/>
          <a:p>
            <a:r>
              <a:rPr lang="en-US" altLang="ja-JP" sz="800" b="1" dirty="0">
                <a:solidFill>
                  <a:schemeClr val="accent2"/>
                </a:solidFill>
                <a:latin typeface="メイリオ" pitchFamily="50" charset="-128"/>
                <a:ea typeface="メイリオ" pitchFamily="50" charset="-128"/>
                <a:cs typeface="メイリオ" pitchFamily="50" charset="-128"/>
              </a:rPr>
              <a:t>2</a:t>
            </a:r>
            <a:r>
              <a:rPr kumimoji="1" lang="en-US" altLang="ja-JP" sz="800" b="1" dirty="0">
                <a:solidFill>
                  <a:schemeClr val="accent2"/>
                </a:solidFill>
                <a:latin typeface="メイリオ" pitchFamily="50" charset="-128"/>
                <a:ea typeface="メイリオ" pitchFamily="50" charset="-128"/>
                <a:cs typeface="メイリオ" pitchFamily="50" charset="-128"/>
              </a:rPr>
              <a:t>/26</a:t>
            </a:r>
          </a:p>
          <a:p>
            <a:r>
              <a:rPr kumimoji="1" lang="ja-JP" altLang="en-US" sz="800" b="1" dirty="0">
                <a:solidFill>
                  <a:schemeClr val="accent2"/>
                </a:solidFill>
                <a:latin typeface="メイリオ" pitchFamily="50" charset="-128"/>
                <a:ea typeface="メイリオ" pitchFamily="50" charset="-128"/>
                <a:cs typeface="メイリオ" pitchFamily="50" charset="-128"/>
              </a:rPr>
              <a:t>マイルストン⑥</a:t>
            </a:r>
          </a:p>
        </p:txBody>
      </p:sp>
      <p:grpSp>
        <p:nvGrpSpPr>
          <p:cNvPr id="97" name="グループ化 96">
            <a:extLst>
              <a:ext uri="{FF2B5EF4-FFF2-40B4-BE49-F238E27FC236}">
                <a16:creationId xmlns:a16="http://schemas.microsoft.com/office/drawing/2014/main" id="{110D3982-1C6C-47E8-98BD-EE5419ECD3CE}"/>
              </a:ext>
            </a:extLst>
          </p:cNvPr>
          <p:cNvGrpSpPr/>
          <p:nvPr/>
        </p:nvGrpSpPr>
        <p:grpSpPr>
          <a:xfrm>
            <a:off x="6492143" y="1376845"/>
            <a:ext cx="2349289" cy="1008112"/>
            <a:chOff x="6708167" y="1196752"/>
            <a:chExt cx="2349289" cy="1008112"/>
          </a:xfrm>
        </p:grpSpPr>
        <p:sp>
          <p:nvSpPr>
            <p:cNvPr id="8" name="正方形/長方形 7">
              <a:extLst>
                <a:ext uri="{FF2B5EF4-FFF2-40B4-BE49-F238E27FC236}">
                  <a16:creationId xmlns:a16="http://schemas.microsoft.com/office/drawing/2014/main" id="{FED48D44-DDE2-477F-A3F9-5ABB0D1ED5D7}"/>
                </a:ext>
              </a:extLst>
            </p:cNvPr>
            <p:cNvSpPr/>
            <p:nvPr/>
          </p:nvSpPr>
          <p:spPr>
            <a:xfrm>
              <a:off x="6708167" y="1196752"/>
              <a:ext cx="2304256" cy="985898"/>
            </a:xfrm>
            <a:prstGeom prst="rect">
              <a:avLst/>
            </a:prstGeom>
            <a:solidFill>
              <a:schemeClr val="bg1"/>
            </a:solidFill>
            <a:ln w="1905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kumimoji="1" lang="ja-JP" altLang="en-US" sz="1050" dirty="0">
                <a:solidFill>
                  <a:srgbClr val="FF0000"/>
                </a:solidFill>
              </a:endParaRPr>
            </a:p>
          </p:txBody>
        </p:sp>
        <p:sp>
          <p:nvSpPr>
            <p:cNvPr id="37" name="矢印: 右 36">
              <a:extLst>
                <a:ext uri="{FF2B5EF4-FFF2-40B4-BE49-F238E27FC236}">
                  <a16:creationId xmlns:a16="http://schemas.microsoft.com/office/drawing/2014/main" id="{258EBE75-7B61-4A1A-9D05-3CC067354090}"/>
                </a:ext>
              </a:extLst>
            </p:cNvPr>
            <p:cNvSpPr/>
            <p:nvPr/>
          </p:nvSpPr>
          <p:spPr>
            <a:xfrm>
              <a:off x="6753200" y="1244285"/>
              <a:ext cx="376312" cy="151100"/>
            </a:xfrm>
            <a:prstGeom prst="rightArrow">
              <a:avLst>
                <a:gd name="adj1" fmla="val 100000"/>
                <a:gd name="adj2" fmla="val 41262"/>
              </a:avLst>
            </a:prstGeom>
            <a:solidFill>
              <a:schemeClr val="accent6">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XX</a:t>
              </a:r>
              <a:endParaRPr kumimoji="1" lang="ja-JP" altLang="en-US" sz="800" dirty="0">
                <a:solidFill>
                  <a:schemeClr val="bg1"/>
                </a:solidFill>
              </a:endParaRPr>
            </a:p>
          </p:txBody>
        </p:sp>
        <p:sp>
          <p:nvSpPr>
            <p:cNvPr id="9" name="テキスト ボックス 8">
              <a:extLst>
                <a:ext uri="{FF2B5EF4-FFF2-40B4-BE49-F238E27FC236}">
                  <a16:creationId xmlns:a16="http://schemas.microsoft.com/office/drawing/2014/main" id="{BCF0EA96-5633-4001-AFE0-C320C4FEC0EC}"/>
                </a:ext>
              </a:extLst>
            </p:cNvPr>
            <p:cNvSpPr txBox="1"/>
            <p:nvPr/>
          </p:nvSpPr>
          <p:spPr>
            <a:xfrm>
              <a:off x="7329264" y="1198459"/>
              <a:ext cx="1319592" cy="215444"/>
            </a:xfrm>
            <a:prstGeom prst="rect">
              <a:avLst/>
            </a:prstGeom>
            <a:noFill/>
          </p:spPr>
          <p:txBody>
            <a:bodyPr wrap="none" rtlCol="0">
              <a:spAutoFit/>
            </a:bodyPr>
            <a:lstStyle/>
            <a:p>
              <a:r>
                <a:rPr kumimoji="1" lang="en-US" altLang="ja-JP" sz="800" dirty="0">
                  <a:solidFill>
                    <a:schemeClr val="tx2"/>
                  </a:solidFill>
                  <a:latin typeface="メイリオ" pitchFamily="50" charset="-128"/>
                  <a:ea typeface="メイリオ" pitchFamily="50" charset="-128"/>
                  <a:cs typeface="メイリオ" pitchFamily="50" charset="-128"/>
                </a:rPr>
                <a:t>…</a:t>
              </a:r>
              <a:r>
                <a:rPr kumimoji="1" lang="ja-JP" altLang="en-US" sz="800" dirty="0">
                  <a:solidFill>
                    <a:schemeClr val="tx2"/>
                  </a:solidFill>
                  <a:latin typeface="メイリオ" pitchFamily="50" charset="-128"/>
                  <a:ea typeface="メイリオ" pitchFamily="50" charset="-128"/>
                  <a:cs typeface="メイリオ" pitchFamily="50" charset="-128"/>
                </a:rPr>
                <a:t>マスター</a:t>
              </a:r>
              <a:r>
                <a:rPr kumimoji="1" lang="en-US" altLang="ja-JP" sz="800" dirty="0">
                  <a:solidFill>
                    <a:schemeClr val="tx2"/>
                  </a:solidFill>
                  <a:latin typeface="メイリオ" pitchFamily="50" charset="-128"/>
                  <a:ea typeface="メイリオ" pitchFamily="50" charset="-128"/>
                  <a:cs typeface="メイリオ" pitchFamily="50" charset="-128"/>
                </a:rPr>
                <a:t>SCD</a:t>
              </a:r>
              <a:r>
                <a:rPr lang="ja-JP" altLang="en-US" sz="800" dirty="0">
                  <a:solidFill>
                    <a:schemeClr val="tx2"/>
                  </a:solidFill>
                  <a:latin typeface="メイリオ" pitchFamily="50" charset="-128"/>
                  <a:ea typeface="メイリオ" pitchFamily="50" charset="-128"/>
                  <a:cs typeface="メイリオ" pitchFamily="50" charset="-128"/>
                </a:rPr>
                <a:t>から転記</a:t>
              </a:r>
              <a:endParaRPr kumimoji="1" lang="ja-JP" altLang="en-US" sz="800" dirty="0">
                <a:solidFill>
                  <a:schemeClr val="tx2"/>
                </a:solidFill>
                <a:latin typeface="メイリオ" pitchFamily="50" charset="-128"/>
                <a:ea typeface="メイリオ" pitchFamily="50" charset="-128"/>
                <a:cs typeface="メイリオ" pitchFamily="50" charset="-128"/>
              </a:endParaRPr>
            </a:p>
          </p:txBody>
        </p:sp>
        <p:sp>
          <p:nvSpPr>
            <p:cNvPr id="38" name="矢印: 右 37">
              <a:extLst>
                <a:ext uri="{FF2B5EF4-FFF2-40B4-BE49-F238E27FC236}">
                  <a16:creationId xmlns:a16="http://schemas.microsoft.com/office/drawing/2014/main" id="{B3414787-6B02-4EAD-A438-A79EC3A6BAEE}"/>
                </a:ext>
              </a:extLst>
            </p:cNvPr>
            <p:cNvSpPr/>
            <p:nvPr/>
          </p:nvSpPr>
          <p:spPr>
            <a:xfrm>
              <a:off x="6753200" y="1422112"/>
              <a:ext cx="376312" cy="151100"/>
            </a:xfrm>
            <a:prstGeom prst="rightArrow">
              <a:avLst>
                <a:gd name="adj1" fmla="val 100000"/>
                <a:gd name="adj2" fmla="val 41262"/>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XX</a:t>
              </a:r>
              <a:endParaRPr kumimoji="1" lang="ja-JP" altLang="en-US" sz="800" dirty="0">
                <a:solidFill>
                  <a:schemeClr val="bg1"/>
                </a:solidFill>
              </a:endParaRPr>
            </a:p>
          </p:txBody>
        </p:sp>
        <p:sp>
          <p:nvSpPr>
            <p:cNvPr id="39" name="テキスト ボックス 38">
              <a:extLst>
                <a:ext uri="{FF2B5EF4-FFF2-40B4-BE49-F238E27FC236}">
                  <a16:creationId xmlns:a16="http://schemas.microsoft.com/office/drawing/2014/main" id="{4EDDC1E9-1A5D-4A59-BD8F-BE9CBAA36903}"/>
                </a:ext>
              </a:extLst>
            </p:cNvPr>
            <p:cNvSpPr txBox="1"/>
            <p:nvPr/>
          </p:nvSpPr>
          <p:spPr>
            <a:xfrm>
              <a:off x="7057891" y="1395813"/>
              <a:ext cx="287258" cy="215444"/>
            </a:xfrm>
            <a:prstGeom prst="rect">
              <a:avLst/>
            </a:prstGeom>
            <a:noFill/>
          </p:spPr>
          <p:txBody>
            <a:bodyPr wrap="none" rtlCol="0">
              <a:spAutoFit/>
            </a:bodyPr>
            <a:lstStyle/>
            <a:p>
              <a:r>
                <a:rPr lang="ja-JP" altLang="en-US" sz="800" dirty="0">
                  <a:solidFill>
                    <a:srgbClr val="009900"/>
                  </a:solidFill>
                  <a:latin typeface="メイリオ" pitchFamily="50" charset="-128"/>
                  <a:ea typeface="メイリオ" pitchFamily="50" charset="-128"/>
                  <a:cs typeface="メイリオ" pitchFamily="50" charset="-128"/>
                </a:rPr>
                <a:t>★</a:t>
              </a:r>
              <a:endParaRPr kumimoji="1" lang="ja-JP" altLang="en-US" sz="800" dirty="0">
                <a:solidFill>
                  <a:srgbClr val="009900"/>
                </a:solidFill>
                <a:latin typeface="メイリオ" pitchFamily="50" charset="-128"/>
                <a:ea typeface="メイリオ" pitchFamily="50" charset="-128"/>
                <a:cs typeface="メイリオ" pitchFamily="50" charset="-128"/>
              </a:endParaRPr>
            </a:p>
          </p:txBody>
        </p:sp>
        <p:sp>
          <p:nvSpPr>
            <p:cNvPr id="40" name="テキスト ボックス 39">
              <a:extLst>
                <a:ext uri="{FF2B5EF4-FFF2-40B4-BE49-F238E27FC236}">
                  <a16:creationId xmlns:a16="http://schemas.microsoft.com/office/drawing/2014/main" id="{DDB71D03-957B-479C-99A1-4830EFBB5C27}"/>
                </a:ext>
              </a:extLst>
            </p:cNvPr>
            <p:cNvSpPr txBox="1"/>
            <p:nvPr/>
          </p:nvSpPr>
          <p:spPr>
            <a:xfrm>
              <a:off x="7333907" y="1376076"/>
              <a:ext cx="1723549" cy="215444"/>
            </a:xfrm>
            <a:prstGeom prst="rect">
              <a:avLst/>
            </a:prstGeom>
            <a:noFill/>
          </p:spPr>
          <p:txBody>
            <a:bodyPr wrap="none" rtlCol="0">
              <a:spAutoFit/>
            </a:bodyPr>
            <a:lstStyle/>
            <a:p>
              <a:r>
                <a:rPr kumimoji="1" lang="en-US" altLang="ja-JP" sz="800" dirty="0">
                  <a:solidFill>
                    <a:schemeClr val="tx2"/>
                  </a:solidFill>
                  <a:latin typeface="メイリオ" pitchFamily="50" charset="-128"/>
                  <a:ea typeface="メイリオ" pitchFamily="50" charset="-128"/>
                  <a:cs typeface="メイリオ" pitchFamily="50" charset="-128"/>
                </a:rPr>
                <a:t>…</a:t>
              </a:r>
              <a:r>
                <a:rPr kumimoji="1" lang="ja-JP" altLang="en-US" sz="800" dirty="0">
                  <a:solidFill>
                    <a:schemeClr val="tx2"/>
                  </a:solidFill>
                  <a:latin typeface="メイリオ" pitchFamily="50" charset="-128"/>
                  <a:ea typeface="メイリオ" pitchFamily="50" charset="-128"/>
                  <a:cs typeface="メイリオ" pitchFamily="50" charset="-128"/>
                </a:rPr>
                <a:t>依存関係一覧、疎通表より転記</a:t>
              </a:r>
            </a:p>
          </p:txBody>
        </p:sp>
        <p:sp>
          <p:nvSpPr>
            <p:cNvPr id="50" name="矢印: 右 49">
              <a:extLst>
                <a:ext uri="{FF2B5EF4-FFF2-40B4-BE49-F238E27FC236}">
                  <a16:creationId xmlns:a16="http://schemas.microsoft.com/office/drawing/2014/main" id="{BD4BA0E9-23A5-41B3-A145-ECD401EC4B22}"/>
                </a:ext>
              </a:extLst>
            </p:cNvPr>
            <p:cNvSpPr/>
            <p:nvPr/>
          </p:nvSpPr>
          <p:spPr>
            <a:xfrm>
              <a:off x="6753200" y="1591151"/>
              <a:ext cx="376312" cy="151100"/>
            </a:xfrm>
            <a:prstGeom prst="rightArrow">
              <a:avLst>
                <a:gd name="adj1" fmla="val 100000"/>
                <a:gd name="adj2" fmla="val 41262"/>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XX</a:t>
              </a:r>
              <a:endParaRPr kumimoji="1" lang="ja-JP" altLang="en-US" sz="800" dirty="0">
                <a:solidFill>
                  <a:schemeClr val="bg1"/>
                </a:solidFill>
              </a:endParaRPr>
            </a:p>
          </p:txBody>
        </p:sp>
        <p:sp>
          <p:nvSpPr>
            <p:cNvPr id="51" name="テキスト ボックス 50">
              <a:extLst>
                <a:ext uri="{FF2B5EF4-FFF2-40B4-BE49-F238E27FC236}">
                  <a16:creationId xmlns:a16="http://schemas.microsoft.com/office/drawing/2014/main" id="{417EF90E-8B77-40C1-921F-142931E0A757}"/>
                </a:ext>
              </a:extLst>
            </p:cNvPr>
            <p:cNvSpPr txBox="1"/>
            <p:nvPr/>
          </p:nvSpPr>
          <p:spPr>
            <a:xfrm>
              <a:off x="7345149" y="1561593"/>
              <a:ext cx="1165704" cy="215444"/>
            </a:xfrm>
            <a:prstGeom prst="rect">
              <a:avLst/>
            </a:prstGeom>
            <a:noFill/>
          </p:spPr>
          <p:txBody>
            <a:bodyPr wrap="none" rtlCol="0">
              <a:spAutoFit/>
            </a:bodyPr>
            <a:lstStyle/>
            <a:p>
              <a:r>
                <a:rPr kumimoji="1" lang="en-US" altLang="ja-JP" sz="800" dirty="0">
                  <a:solidFill>
                    <a:schemeClr val="tx2"/>
                  </a:solidFill>
                  <a:latin typeface="メイリオ" pitchFamily="50" charset="-128"/>
                  <a:ea typeface="メイリオ" pitchFamily="50" charset="-128"/>
                  <a:cs typeface="メイリオ" pitchFamily="50" charset="-128"/>
                </a:rPr>
                <a:t>…</a:t>
              </a:r>
              <a:r>
                <a:rPr kumimoji="1" lang="ja-JP" altLang="en-US" sz="800" dirty="0">
                  <a:solidFill>
                    <a:schemeClr val="tx2"/>
                  </a:solidFill>
                  <a:latin typeface="メイリオ" pitchFamily="50" charset="-128"/>
                  <a:ea typeface="メイリオ" pitchFamily="50" charset="-128"/>
                  <a:cs typeface="メイリオ" pitchFamily="50" charset="-128"/>
                </a:rPr>
                <a:t>変更管理</a:t>
              </a:r>
              <a:r>
                <a:rPr kumimoji="1" lang="en-US" altLang="ja-JP" sz="800" dirty="0">
                  <a:solidFill>
                    <a:schemeClr val="tx2"/>
                  </a:solidFill>
                  <a:latin typeface="メイリオ" pitchFamily="50" charset="-128"/>
                  <a:ea typeface="メイリオ" pitchFamily="50" charset="-128"/>
                  <a:cs typeface="メイリオ" pitchFamily="50" charset="-128"/>
                </a:rPr>
                <a:t>SCD1202</a:t>
              </a:r>
              <a:endParaRPr kumimoji="1" lang="ja-JP" altLang="en-US" sz="800" dirty="0">
                <a:solidFill>
                  <a:schemeClr val="tx2"/>
                </a:solidFill>
                <a:latin typeface="メイリオ" pitchFamily="50" charset="-128"/>
                <a:ea typeface="メイリオ" pitchFamily="50" charset="-128"/>
                <a:cs typeface="メイリオ" pitchFamily="50" charset="-128"/>
              </a:endParaRPr>
            </a:p>
          </p:txBody>
        </p:sp>
        <p:sp>
          <p:nvSpPr>
            <p:cNvPr id="58" name="矢印: 右 57">
              <a:extLst>
                <a:ext uri="{FF2B5EF4-FFF2-40B4-BE49-F238E27FC236}">
                  <a16:creationId xmlns:a16="http://schemas.microsoft.com/office/drawing/2014/main" id="{768D682D-F41B-47F3-994C-99066CB1DCB0}"/>
                </a:ext>
              </a:extLst>
            </p:cNvPr>
            <p:cNvSpPr/>
            <p:nvPr/>
          </p:nvSpPr>
          <p:spPr>
            <a:xfrm>
              <a:off x="6753200" y="1795020"/>
              <a:ext cx="376312" cy="151100"/>
            </a:xfrm>
            <a:prstGeom prst="rightArrow">
              <a:avLst>
                <a:gd name="adj1" fmla="val 100000"/>
                <a:gd name="adj2" fmla="val 41262"/>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XX</a:t>
              </a:r>
              <a:endParaRPr kumimoji="1" lang="ja-JP" altLang="en-US" sz="800" dirty="0">
                <a:solidFill>
                  <a:schemeClr val="bg1"/>
                </a:solidFill>
              </a:endParaRPr>
            </a:p>
          </p:txBody>
        </p:sp>
        <p:sp>
          <p:nvSpPr>
            <p:cNvPr id="59" name="テキスト ボックス 58">
              <a:extLst>
                <a:ext uri="{FF2B5EF4-FFF2-40B4-BE49-F238E27FC236}">
                  <a16:creationId xmlns:a16="http://schemas.microsoft.com/office/drawing/2014/main" id="{15672CF5-C52D-49B3-A42D-2EC3699AE88E}"/>
                </a:ext>
              </a:extLst>
            </p:cNvPr>
            <p:cNvSpPr txBox="1"/>
            <p:nvPr/>
          </p:nvSpPr>
          <p:spPr>
            <a:xfrm>
              <a:off x="7329264" y="1773396"/>
              <a:ext cx="729687" cy="215444"/>
            </a:xfrm>
            <a:prstGeom prst="rect">
              <a:avLst/>
            </a:prstGeom>
            <a:noFill/>
          </p:spPr>
          <p:txBody>
            <a:bodyPr wrap="none" rtlCol="0">
              <a:spAutoFit/>
            </a:bodyPr>
            <a:lstStyle/>
            <a:p>
              <a:r>
                <a:rPr kumimoji="1" lang="en-US" altLang="ja-JP" sz="800" dirty="0">
                  <a:solidFill>
                    <a:schemeClr val="tx2"/>
                  </a:solidFill>
                  <a:latin typeface="メイリオ" pitchFamily="50" charset="-128"/>
                  <a:ea typeface="メイリオ" pitchFamily="50" charset="-128"/>
                  <a:cs typeface="メイリオ" pitchFamily="50" charset="-128"/>
                </a:rPr>
                <a:t>…WBS</a:t>
              </a:r>
              <a:r>
                <a:rPr lang="ja-JP" altLang="en-US" sz="800" dirty="0">
                  <a:solidFill>
                    <a:schemeClr val="tx2"/>
                  </a:solidFill>
                  <a:latin typeface="メイリオ" pitchFamily="50" charset="-128"/>
                  <a:ea typeface="メイリオ" pitchFamily="50" charset="-128"/>
                  <a:cs typeface="メイリオ" pitchFamily="50" charset="-128"/>
                </a:rPr>
                <a:t>より</a:t>
              </a:r>
              <a:endParaRPr kumimoji="1" lang="en-US" altLang="ja-JP" sz="800" dirty="0">
                <a:solidFill>
                  <a:schemeClr val="tx2"/>
                </a:solidFill>
                <a:latin typeface="メイリオ" pitchFamily="50" charset="-128"/>
                <a:ea typeface="メイリオ" pitchFamily="50" charset="-128"/>
                <a:cs typeface="メイリオ" pitchFamily="50" charset="-128"/>
              </a:endParaRPr>
            </a:p>
          </p:txBody>
        </p:sp>
        <p:sp>
          <p:nvSpPr>
            <p:cNvPr id="99" name="矢印: 右 98">
              <a:extLst>
                <a:ext uri="{FF2B5EF4-FFF2-40B4-BE49-F238E27FC236}">
                  <a16:creationId xmlns:a16="http://schemas.microsoft.com/office/drawing/2014/main" id="{F82EC0B2-C40B-4C6A-87BE-D3CB6F34A210}"/>
                </a:ext>
              </a:extLst>
            </p:cNvPr>
            <p:cNvSpPr/>
            <p:nvPr/>
          </p:nvSpPr>
          <p:spPr>
            <a:xfrm>
              <a:off x="6753878" y="1990298"/>
              <a:ext cx="376312" cy="151100"/>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XX</a:t>
              </a:r>
              <a:endParaRPr kumimoji="1" lang="ja-JP" altLang="en-US" sz="800" dirty="0">
                <a:solidFill>
                  <a:schemeClr val="bg1"/>
                </a:solidFill>
              </a:endParaRPr>
            </a:p>
          </p:txBody>
        </p:sp>
        <p:sp>
          <p:nvSpPr>
            <p:cNvPr id="100" name="テキスト ボックス 99">
              <a:extLst>
                <a:ext uri="{FF2B5EF4-FFF2-40B4-BE49-F238E27FC236}">
                  <a16:creationId xmlns:a16="http://schemas.microsoft.com/office/drawing/2014/main" id="{DA0ABC21-8D85-4B28-8696-B3E4CE232742}"/>
                </a:ext>
              </a:extLst>
            </p:cNvPr>
            <p:cNvSpPr txBox="1"/>
            <p:nvPr/>
          </p:nvSpPr>
          <p:spPr>
            <a:xfrm>
              <a:off x="7329264" y="1989420"/>
              <a:ext cx="1005403" cy="215444"/>
            </a:xfrm>
            <a:prstGeom prst="rect">
              <a:avLst/>
            </a:prstGeom>
            <a:noFill/>
          </p:spPr>
          <p:txBody>
            <a:bodyPr wrap="none" rtlCol="0">
              <a:spAutoFit/>
            </a:bodyPr>
            <a:lstStyle/>
            <a:p>
              <a:r>
                <a:rPr kumimoji="1" lang="en-US" altLang="ja-JP" sz="800" dirty="0">
                  <a:solidFill>
                    <a:schemeClr val="tx2"/>
                  </a:solidFill>
                  <a:latin typeface="メイリオ" pitchFamily="50" charset="-128"/>
                  <a:ea typeface="メイリオ" pitchFamily="50" charset="-128"/>
                  <a:cs typeface="メイリオ" pitchFamily="50" charset="-128"/>
                </a:rPr>
                <a:t>…</a:t>
              </a:r>
              <a:r>
                <a:rPr kumimoji="1" lang="ja-JP" altLang="en-US" sz="800" dirty="0">
                  <a:solidFill>
                    <a:schemeClr val="tx2"/>
                  </a:solidFill>
                  <a:latin typeface="メイリオ" pitchFamily="50" charset="-128"/>
                  <a:ea typeface="メイリオ" pitchFamily="50" charset="-128"/>
                  <a:cs typeface="メイリオ" pitchFamily="50" charset="-128"/>
                </a:rPr>
                <a:t>追加したタスク</a:t>
              </a:r>
              <a:endParaRPr kumimoji="1" lang="en-US" altLang="ja-JP" sz="800" dirty="0">
                <a:solidFill>
                  <a:schemeClr val="tx2"/>
                </a:solidFill>
                <a:latin typeface="メイリオ" pitchFamily="50" charset="-128"/>
                <a:ea typeface="メイリオ" pitchFamily="50" charset="-128"/>
                <a:cs typeface="メイリオ" pitchFamily="50" charset="-128"/>
              </a:endParaRPr>
            </a:p>
          </p:txBody>
        </p:sp>
      </p:grpSp>
      <p:sp>
        <p:nvSpPr>
          <p:cNvPr id="110" name="矢印: 右 109">
            <a:extLst>
              <a:ext uri="{FF2B5EF4-FFF2-40B4-BE49-F238E27FC236}">
                <a16:creationId xmlns:a16="http://schemas.microsoft.com/office/drawing/2014/main" id="{38F54228-C381-4692-A02C-ABC7ABCBE648}"/>
              </a:ext>
            </a:extLst>
          </p:cNvPr>
          <p:cNvSpPr/>
          <p:nvPr/>
        </p:nvSpPr>
        <p:spPr>
          <a:xfrm>
            <a:off x="7654853" y="5550461"/>
            <a:ext cx="1228274" cy="103316"/>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ST</a:t>
            </a:r>
            <a:r>
              <a:rPr kumimoji="1" lang="ja-JP" altLang="en-US" sz="800" dirty="0">
                <a:solidFill>
                  <a:schemeClr val="bg1"/>
                </a:solidFill>
              </a:rPr>
              <a:t>データ準備</a:t>
            </a:r>
          </a:p>
        </p:txBody>
      </p:sp>
      <p:sp>
        <p:nvSpPr>
          <p:cNvPr id="111" name="矢印: 右 110">
            <a:extLst>
              <a:ext uri="{FF2B5EF4-FFF2-40B4-BE49-F238E27FC236}">
                <a16:creationId xmlns:a16="http://schemas.microsoft.com/office/drawing/2014/main" id="{D254D84B-F052-4158-A874-96FA83C781E5}"/>
              </a:ext>
            </a:extLst>
          </p:cNvPr>
          <p:cNvSpPr/>
          <p:nvPr/>
        </p:nvSpPr>
        <p:spPr>
          <a:xfrm>
            <a:off x="6315341" y="5544543"/>
            <a:ext cx="1289423" cy="116705"/>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ST</a:t>
            </a:r>
            <a:r>
              <a:rPr kumimoji="1" lang="ja-JP" altLang="en-US" sz="800" dirty="0">
                <a:solidFill>
                  <a:schemeClr val="bg1"/>
                </a:solidFill>
              </a:rPr>
              <a:t>シナリオ策定</a:t>
            </a:r>
          </a:p>
        </p:txBody>
      </p:sp>
      <p:sp>
        <p:nvSpPr>
          <p:cNvPr id="87" name="矢印: 右 86">
            <a:extLst>
              <a:ext uri="{FF2B5EF4-FFF2-40B4-BE49-F238E27FC236}">
                <a16:creationId xmlns:a16="http://schemas.microsoft.com/office/drawing/2014/main" id="{C8532D35-EF9E-4A1D-AEC5-C398590A89A2}"/>
              </a:ext>
            </a:extLst>
          </p:cNvPr>
          <p:cNvSpPr/>
          <p:nvPr/>
        </p:nvSpPr>
        <p:spPr>
          <a:xfrm>
            <a:off x="2391904" y="1626431"/>
            <a:ext cx="594155" cy="168738"/>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資料整備</a:t>
            </a:r>
          </a:p>
        </p:txBody>
      </p:sp>
      <p:sp>
        <p:nvSpPr>
          <p:cNvPr id="94" name="矢印: 右 93">
            <a:extLst>
              <a:ext uri="{FF2B5EF4-FFF2-40B4-BE49-F238E27FC236}">
                <a16:creationId xmlns:a16="http://schemas.microsoft.com/office/drawing/2014/main" id="{81B44C60-A7D2-44B6-9E85-E0C28D7B9828}"/>
              </a:ext>
            </a:extLst>
          </p:cNvPr>
          <p:cNvSpPr/>
          <p:nvPr/>
        </p:nvSpPr>
        <p:spPr>
          <a:xfrm>
            <a:off x="7693211" y="5054072"/>
            <a:ext cx="1838794" cy="123552"/>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性能検証</a:t>
            </a:r>
            <a:r>
              <a:rPr kumimoji="1" lang="en-US" altLang="ja-JP" sz="800" dirty="0">
                <a:solidFill>
                  <a:schemeClr val="bg1"/>
                </a:solidFill>
              </a:rPr>
              <a:t>(Phase2)</a:t>
            </a:r>
            <a:endParaRPr kumimoji="1" lang="ja-JP" altLang="en-US" sz="800" dirty="0">
              <a:solidFill>
                <a:schemeClr val="bg1"/>
              </a:solidFill>
            </a:endParaRPr>
          </a:p>
        </p:txBody>
      </p:sp>
      <p:sp>
        <p:nvSpPr>
          <p:cNvPr id="98" name="テキスト ボックス 97">
            <a:extLst>
              <a:ext uri="{FF2B5EF4-FFF2-40B4-BE49-F238E27FC236}">
                <a16:creationId xmlns:a16="http://schemas.microsoft.com/office/drawing/2014/main" id="{512EC0F2-4A2C-4E89-9D02-7F6E006AE753}"/>
              </a:ext>
            </a:extLst>
          </p:cNvPr>
          <p:cNvSpPr txBox="1"/>
          <p:nvPr/>
        </p:nvSpPr>
        <p:spPr>
          <a:xfrm>
            <a:off x="6937962" y="1099516"/>
            <a:ext cx="694421" cy="276999"/>
          </a:xfrm>
          <a:prstGeom prst="rect">
            <a:avLst/>
          </a:prstGeom>
          <a:noFill/>
        </p:spPr>
        <p:txBody>
          <a:bodyPr wrap="none" rtlCol="0">
            <a:spAutoFit/>
          </a:bodyPr>
          <a:lstStyle/>
          <a:p>
            <a:r>
              <a:rPr lang="ja-JP" altLang="en-US" sz="600" dirty="0">
                <a:solidFill>
                  <a:schemeClr val="accent6">
                    <a:lumMod val="50000"/>
                  </a:schemeClr>
                </a:solidFill>
                <a:latin typeface="メイリオ" pitchFamily="50" charset="-128"/>
                <a:ea typeface="メイリオ" pitchFamily="50" charset="-128"/>
                <a:cs typeface="メイリオ" pitchFamily="50" charset="-128"/>
              </a:rPr>
              <a:t>★</a:t>
            </a:r>
            <a:r>
              <a:rPr lang="en-US" altLang="ja-JP" sz="600" dirty="0">
                <a:solidFill>
                  <a:schemeClr val="accent6">
                    <a:lumMod val="50000"/>
                  </a:schemeClr>
                </a:solidFill>
                <a:latin typeface="メイリオ" pitchFamily="50" charset="-128"/>
                <a:ea typeface="メイリオ" pitchFamily="50" charset="-128"/>
                <a:cs typeface="メイリオ" pitchFamily="50" charset="-128"/>
              </a:rPr>
              <a:t>0208</a:t>
            </a:r>
          </a:p>
          <a:p>
            <a:r>
              <a:rPr lang="en-US" altLang="ja-JP" sz="600" dirty="0">
                <a:solidFill>
                  <a:schemeClr val="accent6">
                    <a:lumMod val="50000"/>
                  </a:schemeClr>
                </a:solidFill>
                <a:latin typeface="メイリオ" pitchFamily="50" charset="-128"/>
                <a:ea typeface="メイリオ" pitchFamily="50" charset="-128"/>
                <a:cs typeface="メイリオ" pitchFamily="50" charset="-128"/>
              </a:rPr>
              <a:t>3</a:t>
            </a:r>
            <a:r>
              <a:rPr lang="ja-JP" altLang="en-US" sz="600" dirty="0">
                <a:solidFill>
                  <a:schemeClr val="accent6">
                    <a:lumMod val="50000"/>
                  </a:schemeClr>
                </a:solidFill>
                <a:latin typeface="メイリオ" pitchFamily="50" charset="-128"/>
                <a:ea typeface="メイリオ" pitchFamily="50" charset="-128"/>
                <a:cs typeface="メイリオ" pitchFamily="50" charset="-128"/>
              </a:rPr>
              <a:t>月契約準備〆</a:t>
            </a:r>
            <a:endParaRPr kumimoji="1" lang="ja-JP" altLang="en-US" sz="600" dirty="0">
              <a:solidFill>
                <a:schemeClr val="accent6">
                  <a:lumMod val="50000"/>
                </a:schemeClr>
              </a:solidFill>
              <a:latin typeface="メイリオ" pitchFamily="50" charset="-128"/>
              <a:ea typeface="メイリオ" pitchFamily="50" charset="-128"/>
              <a:cs typeface="メイリオ" pitchFamily="50" charset="-128"/>
            </a:endParaRPr>
          </a:p>
        </p:txBody>
      </p:sp>
      <p:sp>
        <p:nvSpPr>
          <p:cNvPr id="107" name="矢印: 右 106">
            <a:extLst>
              <a:ext uri="{FF2B5EF4-FFF2-40B4-BE49-F238E27FC236}">
                <a16:creationId xmlns:a16="http://schemas.microsoft.com/office/drawing/2014/main" id="{A3275C55-90A8-4667-8670-C7EC5948338D}"/>
              </a:ext>
            </a:extLst>
          </p:cNvPr>
          <p:cNvSpPr/>
          <p:nvPr/>
        </p:nvSpPr>
        <p:spPr>
          <a:xfrm>
            <a:off x="3008785" y="5581094"/>
            <a:ext cx="2544168" cy="152161"/>
          </a:xfrm>
          <a:prstGeom prst="rightArrow">
            <a:avLst>
              <a:gd name="adj1" fmla="val 100000"/>
              <a:gd name="adj2" fmla="val 41262"/>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en-US" altLang="ja-JP" sz="800" dirty="0">
                <a:solidFill>
                  <a:schemeClr val="bg1"/>
                </a:solidFill>
              </a:rPr>
              <a:t>3</a:t>
            </a:r>
            <a:r>
              <a:rPr kumimoji="1" lang="ja-JP" altLang="en-US" sz="800" dirty="0">
                <a:solidFill>
                  <a:schemeClr val="bg1"/>
                </a:solidFill>
              </a:rPr>
              <a:t>－４月契約</a:t>
            </a:r>
            <a:r>
              <a:rPr lang="ja-JP" altLang="en-US" sz="800" dirty="0">
                <a:solidFill>
                  <a:schemeClr val="bg1"/>
                </a:solidFill>
              </a:rPr>
              <a:t>見積もり</a:t>
            </a:r>
            <a:endParaRPr kumimoji="1" lang="ja-JP" altLang="en-US" sz="800" dirty="0">
              <a:solidFill>
                <a:schemeClr val="bg1"/>
              </a:solidFill>
            </a:endParaRPr>
          </a:p>
        </p:txBody>
      </p:sp>
      <p:sp>
        <p:nvSpPr>
          <p:cNvPr id="95" name="矢印: 右 94">
            <a:extLst>
              <a:ext uri="{FF2B5EF4-FFF2-40B4-BE49-F238E27FC236}">
                <a16:creationId xmlns:a16="http://schemas.microsoft.com/office/drawing/2014/main" id="{95B80767-256A-4A2D-A5A4-3A19E7EFD526}"/>
              </a:ext>
            </a:extLst>
          </p:cNvPr>
          <p:cNvSpPr/>
          <p:nvPr/>
        </p:nvSpPr>
        <p:spPr>
          <a:xfrm>
            <a:off x="3440833" y="6449343"/>
            <a:ext cx="1512168" cy="133530"/>
          </a:xfrm>
          <a:prstGeom prst="rightArrow">
            <a:avLst>
              <a:gd name="adj1" fmla="val 100000"/>
              <a:gd name="adj2" fmla="val 41262"/>
            </a:avLst>
          </a:prstGeom>
          <a:solidFill>
            <a:srgbClr val="92D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アプリ疎通</a:t>
            </a:r>
            <a:r>
              <a:rPr lang="ja-JP" altLang="en-US" sz="800" dirty="0">
                <a:solidFill>
                  <a:schemeClr val="bg1"/>
                </a:solidFill>
              </a:rPr>
              <a:t>①</a:t>
            </a:r>
            <a:endParaRPr kumimoji="1" lang="ja-JP" altLang="en-US" sz="800" dirty="0">
              <a:solidFill>
                <a:schemeClr val="bg1"/>
              </a:solidFill>
            </a:endParaRPr>
          </a:p>
        </p:txBody>
      </p:sp>
      <p:sp>
        <p:nvSpPr>
          <p:cNvPr id="96" name="矢印: 右 95">
            <a:extLst>
              <a:ext uri="{FF2B5EF4-FFF2-40B4-BE49-F238E27FC236}">
                <a16:creationId xmlns:a16="http://schemas.microsoft.com/office/drawing/2014/main" id="{48B9B96C-F213-4798-B5A6-C7F9342F8789}"/>
              </a:ext>
            </a:extLst>
          </p:cNvPr>
          <p:cNvSpPr/>
          <p:nvPr/>
        </p:nvSpPr>
        <p:spPr>
          <a:xfrm>
            <a:off x="5457319" y="6456611"/>
            <a:ext cx="1512168" cy="133530"/>
          </a:xfrm>
          <a:prstGeom prst="rightArrow">
            <a:avLst>
              <a:gd name="adj1" fmla="val 100000"/>
              <a:gd name="adj2" fmla="val 41262"/>
            </a:avLst>
          </a:prstGeom>
          <a:solidFill>
            <a:srgbClr val="92D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algn="ctr"/>
            <a:r>
              <a:rPr kumimoji="1" lang="ja-JP" altLang="en-US" sz="800" dirty="0">
                <a:solidFill>
                  <a:schemeClr val="bg1"/>
                </a:solidFill>
              </a:rPr>
              <a:t>アプリ疎通</a:t>
            </a:r>
            <a:r>
              <a:rPr lang="ja-JP" altLang="en-US" sz="800" dirty="0">
                <a:solidFill>
                  <a:schemeClr val="bg1"/>
                </a:solidFill>
              </a:rPr>
              <a:t>②</a:t>
            </a:r>
            <a:endParaRPr kumimoji="1" lang="ja-JP" altLang="en-US" sz="800" dirty="0">
              <a:solidFill>
                <a:schemeClr val="bg1"/>
              </a:solidFill>
            </a:endParaRPr>
          </a:p>
        </p:txBody>
      </p:sp>
    </p:spTree>
    <p:extLst>
      <p:ext uri="{BB962C8B-B14F-4D97-AF65-F5344CB8AC3E}">
        <p14:creationId xmlns:p14="http://schemas.microsoft.com/office/powerpoint/2010/main" val="23220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タイトル 4">
            <a:extLst>
              <a:ext uri="{FF2B5EF4-FFF2-40B4-BE49-F238E27FC236}">
                <a16:creationId xmlns:a16="http://schemas.microsoft.com/office/drawing/2014/main" id="{34820824-16B6-4B69-A9F9-9AE62214CD8C}"/>
              </a:ext>
            </a:extLst>
          </p:cNvPr>
          <p:cNvSpPr>
            <a:spLocks noGrp="1"/>
          </p:cNvSpPr>
          <p:nvPr>
            <p:ph type="title"/>
          </p:nvPr>
        </p:nvSpPr>
        <p:spPr>
          <a:xfrm>
            <a:off x="319085" y="268116"/>
            <a:ext cx="8694966" cy="345371"/>
          </a:xfrm>
        </p:spPr>
        <p:txBody>
          <a:bodyPr/>
          <a:lstStyle/>
          <a:p>
            <a:r>
              <a:rPr lang="ja-JP" altLang="en-US" dirty="0"/>
              <a:t>２．マイルストンのポイント</a:t>
            </a:r>
          </a:p>
        </p:txBody>
      </p:sp>
      <p:sp>
        <p:nvSpPr>
          <p:cNvPr id="2" name="スライド番号プレースホルダー 1">
            <a:extLst>
              <a:ext uri="{FF2B5EF4-FFF2-40B4-BE49-F238E27FC236}">
                <a16:creationId xmlns:a16="http://schemas.microsoft.com/office/drawing/2014/main" id="{F289C9B7-30AF-46B6-A595-15957187FA3E}"/>
              </a:ext>
            </a:extLst>
          </p:cNvPr>
          <p:cNvSpPr>
            <a:spLocks noGrp="1"/>
          </p:cNvSpPr>
          <p:nvPr>
            <p:ph type="sldNum" sz="quarter" idx="12"/>
          </p:nvPr>
        </p:nvSpPr>
        <p:spPr/>
        <p:txBody>
          <a:bodyPr/>
          <a:lstStyle/>
          <a:p>
            <a:fld id="{99D0D5FA-769D-4ADE-A1CA-9D54BDE987FC}" type="slidenum">
              <a:rPr lang="ja-JP" altLang="en-US" smtClean="0"/>
              <a:pPr/>
              <a:t>2</a:t>
            </a:fld>
            <a:endParaRPr lang="ja-JP" altLang="en-US" dirty="0"/>
          </a:p>
        </p:txBody>
      </p:sp>
      <p:sp>
        <p:nvSpPr>
          <p:cNvPr id="107" name="テキスト ボックス 106">
            <a:extLst>
              <a:ext uri="{FF2B5EF4-FFF2-40B4-BE49-F238E27FC236}">
                <a16:creationId xmlns:a16="http://schemas.microsoft.com/office/drawing/2014/main" id="{D19FCE64-BE1D-4075-80E0-606E998FFAB4}"/>
              </a:ext>
            </a:extLst>
          </p:cNvPr>
          <p:cNvSpPr txBox="1"/>
          <p:nvPr/>
        </p:nvSpPr>
        <p:spPr>
          <a:xfrm>
            <a:off x="328936" y="645070"/>
            <a:ext cx="9577064" cy="276999"/>
          </a:xfrm>
          <a:prstGeom prst="rect">
            <a:avLst/>
          </a:prstGeom>
          <a:noFill/>
        </p:spPr>
        <p:txBody>
          <a:bodyPr wrap="square" rtlCol="0">
            <a:spAutoFit/>
          </a:bodyPr>
          <a:lstStyle/>
          <a:p>
            <a:r>
              <a:rPr lang="ja-JP" altLang="en-US" sz="1200" dirty="0">
                <a:solidFill>
                  <a:schemeClr val="tx2"/>
                </a:solidFill>
                <a:latin typeface="メイリオ" pitchFamily="50" charset="-128"/>
                <a:ea typeface="メイリオ" pitchFamily="50" charset="-128"/>
                <a:cs typeface="メイリオ" pitchFamily="50" charset="-128"/>
              </a:rPr>
              <a:t>〇 前頁のマイルストンのポイント、コンティンジェンシープランを定義</a:t>
            </a:r>
            <a:endParaRPr lang="en-US" altLang="ja-JP" sz="1200" dirty="0">
              <a:solidFill>
                <a:schemeClr val="tx2"/>
              </a:solidFill>
              <a:latin typeface="メイリオ" pitchFamily="50" charset="-128"/>
              <a:ea typeface="メイリオ" pitchFamily="50" charset="-128"/>
              <a:cs typeface="メイリオ" pitchFamily="50" charset="-128"/>
            </a:endParaRPr>
          </a:p>
        </p:txBody>
      </p:sp>
      <p:graphicFrame>
        <p:nvGraphicFramePr>
          <p:cNvPr id="4" name="表 4">
            <a:extLst>
              <a:ext uri="{FF2B5EF4-FFF2-40B4-BE49-F238E27FC236}">
                <a16:creationId xmlns:a16="http://schemas.microsoft.com/office/drawing/2014/main" id="{3C2AB556-68B9-49D6-81D5-25BB108D24EE}"/>
              </a:ext>
            </a:extLst>
          </p:cNvPr>
          <p:cNvGraphicFramePr>
            <a:graphicFrameLocks noGrp="1"/>
          </p:cNvGraphicFramePr>
          <p:nvPr>
            <p:extLst>
              <p:ext uri="{D42A27DB-BD31-4B8C-83A1-F6EECF244321}">
                <p14:modId xmlns:p14="http://schemas.microsoft.com/office/powerpoint/2010/main" val="2373990907"/>
              </p:ext>
            </p:extLst>
          </p:nvPr>
        </p:nvGraphicFramePr>
        <p:xfrm>
          <a:off x="342940" y="836632"/>
          <a:ext cx="9333694" cy="5516880"/>
        </p:xfrm>
        <a:graphic>
          <a:graphicData uri="http://schemas.openxmlformats.org/drawingml/2006/table">
            <a:tbl>
              <a:tblPr firstRow="1" bandRow="1">
                <a:tableStyleId>{93296810-A885-4BE3-A3E7-6D5BEEA58F35}</a:tableStyleId>
              </a:tblPr>
              <a:tblGrid>
                <a:gridCol w="620726">
                  <a:extLst>
                    <a:ext uri="{9D8B030D-6E8A-4147-A177-3AD203B41FA5}">
                      <a16:colId xmlns:a16="http://schemas.microsoft.com/office/drawing/2014/main" val="890111322"/>
                    </a:ext>
                  </a:extLst>
                </a:gridCol>
                <a:gridCol w="936104">
                  <a:extLst>
                    <a:ext uri="{9D8B030D-6E8A-4147-A177-3AD203B41FA5}">
                      <a16:colId xmlns:a16="http://schemas.microsoft.com/office/drawing/2014/main" val="1656456177"/>
                    </a:ext>
                  </a:extLst>
                </a:gridCol>
                <a:gridCol w="2160240">
                  <a:extLst>
                    <a:ext uri="{9D8B030D-6E8A-4147-A177-3AD203B41FA5}">
                      <a16:colId xmlns:a16="http://schemas.microsoft.com/office/drawing/2014/main" val="939668541"/>
                    </a:ext>
                  </a:extLst>
                </a:gridCol>
                <a:gridCol w="3701302">
                  <a:extLst>
                    <a:ext uri="{9D8B030D-6E8A-4147-A177-3AD203B41FA5}">
                      <a16:colId xmlns:a16="http://schemas.microsoft.com/office/drawing/2014/main" val="727570385"/>
                    </a:ext>
                  </a:extLst>
                </a:gridCol>
                <a:gridCol w="1915322">
                  <a:extLst>
                    <a:ext uri="{9D8B030D-6E8A-4147-A177-3AD203B41FA5}">
                      <a16:colId xmlns:a16="http://schemas.microsoft.com/office/drawing/2014/main" val="1795233751"/>
                    </a:ext>
                  </a:extLst>
                </a:gridCol>
              </a:tblGrid>
              <a:tr h="264509">
                <a:tc>
                  <a:txBody>
                    <a:bodyPr/>
                    <a:lstStyle/>
                    <a:p>
                      <a:r>
                        <a:rPr kumimoji="1" lang="ja-JP" altLang="en-US" sz="1000" dirty="0"/>
                        <a:t>マイルストン</a:t>
                      </a:r>
                    </a:p>
                  </a:txBody>
                  <a:tcPr/>
                </a:tc>
                <a:tc>
                  <a:txBody>
                    <a:bodyPr/>
                    <a:lstStyle/>
                    <a:p>
                      <a:r>
                        <a:rPr kumimoji="1" lang="ja-JP" altLang="en-US" sz="1000" dirty="0"/>
                        <a:t>日程</a:t>
                      </a:r>
                    </a:p>
                  </a:txBody>
                  <a:tcPr/>
                </a:tc>
                <a:tc>
                  <a:txBody>
                    <a:bodyPr/>
                    <a:lstStyle/>
                    <a:p>
                      <a:r>
                        <a:rPr kumimoji="1" lang="ja-JP" altLang="en-US" sz="1000" dirty="0"/>
                        <a:t>ポイント</a:t>
                      </a:r>
                    </a:p>
                  </a:txBody>
                  <a:tcPr/>
                </a:tc>
                <a:tc>
                  <a:txBody>
                    <a:bodyPr/>
                    <a:lstStyle/>
                    <a:p>
                      <a:r>
                        <a:rPr kumimoji="1" lang="ja-JP" altLang="en-US" sz="1000" dirty="0"/>
                        <a:t>想定タスク</a:t>
                      </a:r>
                    </a:p>
                  </a:txBody>
                  <a:tcPr/>
                </a:tc>
                <a:tc>
                  <a:txBody>
                    <a:bodyPr/>
                    <a:lstStyle/>
                    <a:p>
                      <a:r>
                        <a:rPr kumimoji="1" lang="ja-JP" altLang="en-US" sz="1000" dirty="0"/>
                        <a:t>コンティンジェンシープラン</a:t>
                      </a:r>
                    </a:p>
                  </a:txBody>
                  <a:tcPr/>
                </a:tc>
                <a:extLst>
                  <a:ext uri="{0D108BD9-81ED-4DB2-BD59-A6C34878D82A}">
                    <a16:rowId xmlns:a16="http://schemas.microsoft.com/office/drawing/2014/main" val="3904383507"/>
                  </a:ext>
                </a:extLst>
              </a:tr>
              <a:tr h="687724">
                <a:tc>
                  <a:txBody>
                    <a:bodyPr/>
                    <a:lstStyle/>
                    <a:p>
                      <a:r>
                        <a:rPr kumimoji="1" lang="ja-JP" altLang="en-US" sz="1000" b="1" i="0" u="none" strike="noStrike" kern="1200" cap="none" spc="0" normalizeH="0" baseline="0" noProof="0" dirty="0">
                          <a:ln>
                            <a:noFill/>
                          </a:ln>
                          <a:solidFill>
                            <a:srgbClr val="1B2631"/>
                          </a:solidFill>
                          <a:effectLst/>
                          <a:uLnTx/>
                          <a:uFillTx/>
                          <a:latin typeface="メイリオ"/>
                          <a:ea typeface="メイリオ"/>
                          <a:cs typeface="+mn-cs"/>
                        </a:rPr>
                        <a:t>①</a:t>
                      </a:r>
                      <a:endParaRPr kumimoji="1" lang="ja-JP" altLang="en-US" sz="1000" b="1" dirty="0"/>
                    </a:p>
                  </a:txBody>
                  <a:tcPr/>
                </a:tc>
                <a:tc>
                  <a:txBody>
                    <a:bodyPr/>
                    <a:lstStyle/>
                    <a:p>
                      <a:r>
                        <a:rPr kumimoji="1" lang="en-US" altLang="ja-JP" sz="1000" dirty="0"/>
                        <a:t>12/18(</a:t>
                      </a:r>
                      <a:r>
                        <a:rPr kumimoji="1" lang="ja-JP" altLang="en-US" sz="1000" dirty="0"/>
                        <a:t>金</a:t>
                      </a:r>
                      <a:r>
                        <a:rPr kumimoji="1" lang="en-US" altLang="ja-JP" sz="1000" dirty="0"/>
                        <a:t>)</a:t>
                      </a:r>
                      <a:endParaRPr kumimoji="1" lang="ja-JP" altLang="en-US" sz="1000" dirty="0"/>
                    </a:p>
                  </a:txBody>
                  <a:tcPr/>
                </a:tc>
                <a:tc>
                  <a:txBody>
                    <a:bodyPr/>
                    <a:lstStyle/>
                    <a:p>
                      <a:r>
                        <a:rPr kumimoji="1" lang="en-US" altLang="ja-JP" sz="1000" dirty="0" err="1"/>
                        <a:t>Ita</a:t>
                      </a:r>
                      <a:r>
                        <a:rPr kumimoji="1" lang="ja-JP" altLang="en-US" sz="1000" dirty="0"/>
                        <a:t>開始に向けた準備が整っている</a:t>
                      </a:r>
                    </a:p>
                  </a:txBody>
                  <a:tcPr/>
                </a:tc>
                <a:tc>
                  <a:txBody>
                    <a:bodyPr/>
                    <a:lstStyle/>
                    <a:p>
                      <a:r>
                        <a:rPr kumimoji="1" lang="en-US" altLang="ja-JP" sz="1000" dirty="0"/>
                        <a:t>0.</a:t>
                      </a:r>
                      <a:r>
                        <a:rPr kumimoji="1" lang="ja-JP" altLang="en-US" sz="1000" dirty="0"/>
                        <a:t>当該計画</a:t>
                      </a:r>
                      <a:r>
                        <a:rPr kumimoji="1" lang="en-US" altLang="ja-JP" sz="1000" dirty="0"/>
                        <a:t>/</a:t>
                      </a:r>
                      <a:r>
                        <a:rPr kumimoji="1" lang="ja-JP" altLang="en-US" sz="1000" dirty="0"/>
                        <a:t>マイルストンの合意</a:t>
                      </a:r>
                      <a:endParaRPr kumimoji="1" lang="en-US" altLang="ja-JP" sz="1000" dirty="0"/>
                    </a:p>
                    <a:p>
                      <a:r>
                        <a:rPr kumimoji="1" lang="en-US" altLang="ja-JP" sz="1000" dirty="0"/>
                        <a:t>1.</a:t>
                      </a:r>
                      <a:r>
                        <a:rPr kumimoji="1" lang="ja-JP" altLang="en-US" sz="1000" dirty="0"/>
                        <a:t>バックエンドの</a:t>
                      </a:r>
                      <a:r>
                        <a:rPr kumimoji="1" lang="en-US" altLang="ja-JP" sz="1000" dirty="0"/>
                        <a:t>PG/UT</a:t>
                      </a:r>
                      <a:r>
                        <a:rPr kumimoji="1" lang="ja-JP" altLang="en-US" sz="1000" dirty="0"/>
                        <a:t>完了 </a:t>
                      </a:r>
                      <a:r>
                        <a:rPr kumimoji="1" lang="en-US" altLang="ja-JP" sz="1000" dirty="0"/>
                        <a:t>(</a:t>
                      </a:r>
                      <a:r>
                        <a:rPr kumimoji="1" lang="ja-JP" altLang="en-US" sz="1000" dirty="0"/>
                        <a:t>②で報告</a:t>
                      </a:r>
                      <a:r>
                        <a:rPr kumimoji="1" lang="en-US" altLang="ja-JP" sz="1000" dirty="0"/>
                        <a:t>)</a:t>
                      </a:r>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2.</a:t>
                      </a:r>
                      <a:r>
                        <a:rPr kumimoji="1" lang="ja-JP" altLang="en-US" sz="1000" dirty="0"/>
                        <a:t>フロント⇔バックの疎通</a:t>
                      </a:r>
                      <a:endParaRPr kumimoji="1" lang="en-US" altLang="ja-JP" sz="10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3.Ita</a:t>
                      </a:r>
                      <a:r>
                        <a:rPr kumimoji="1" lang="ja-JP" altLang="en-US" sz="1000" dirty="0"/>
                        <a:t>テスト仕様完成</a:t>
                      </a:r>
                      <a:endParaRPr kumimoji="1" lang="en-US" altLang="ja-JP" sz="10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4.</a:t>
                      </a:r>
                      <a:r>
                        <a:rPr kumimoji="1" lang="ja-JP" altLang="en-US" sz="1000" dirty="0"/>
                        <a:t>インフラのテスト環境構築</a:t>
                      </a:r>
                      <a:endParaRPr kumimoji="1" lang="en-US" altLang="ja-JP" sz="10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5.It</a:t>
                      </a:r>
                      <a:r>
                        <a:rPr kumimoji="1" lang="ja-JP" altLang="en-US" sz="1000" dirty="0"/>
                        <a:t>ｂテスト計画策定</a:t>
                      </a:r>
                    </a:p>
                  </a:txBody>
                  <a:tcPr/>
                </a:tc>
                <a:tc rowSpan="5">
                  <a:txBody>
                    <a:bodyPr/>
                    <a:lstStyle/>
                    <a:p>
                      <a:r>
                        <a:rPr kumimoji="1" lang="ja-JP" altLang="en-US" sz="1000" dirty="0"/>
                        <a:t>・タスク履行できないものがあれば、いつまでに完了予定か再スケジューリングを終わらす。</a:t>
                      </a:r>
                      <a:endParaRPr kumimoji="1" lang="en-US" altLang="ja-JP" sz="1000" dirty="0"/>
                    </a:p>
                    <a:p>
                      <a:endParaRPr kumimoji="1" lang="en-US" altLang="ja-JP" sz="1000" dirty="0"/>
                    </a:p>
                    <a:p>
                      <a:r>
                        <a:rPr kumimoji="1" lang="ja-JP" altLang="en-US" sz="1000" dirty="0"/>
                        <a:t>・計画自体が難しい場合や次のマイルストンまでに完了できない場合、もしくは遅延に伴い、次のマイルストンタスクも遅延が濃厚となる場合は、マスター</a:t>
                      </a:r>
                      <a:r>
                        <a:rPr kumimoji="1" lang="en-US" altLang="ja-JP" sz="1000" dirty="0"/>
                        <a:t>SCD</a:t>
                      </a:r>
                      <a:r>
                        <a:rPr kumimoji="1" lang="ja-JP" altLang="en-US" sz="1000" dirty="0"/>
                        <a:t>変更</a:t>
                      </a:r>
                      <a:r>
                        <a:rPr kumimoji="1" lang="en-US" altLang="ja-JP" sz="1000" dirty="0"/>
                        <a:t>/</a:t>
                      </a:r>
                      <a:r>
                        <a:rPr kumimoji="1" lang="ja-JP" altLang="en-US" sz="1000" dirty="0"/>
                        <a:t>本番延期も視野に入れて翌週</a:t>
                      </a:r>
                      <a:r>
                        <a:rPr kumimoji="1" lang="en-US" altLang="ja-JP" sz="1000" dirty="0"/>
                        <a:t>1</a:t>
                      </a:r>
                      <a:r>
                        <a:rPr kumimoji="1" lang="ja-JP" altLang="en-US" sz="1000" dirty="0"/>
                        <a:t>週間で協議</a:t>
                      </a:r>
                      <a:endParaRPr kumimoji="1" lang="en-US" altLang="ja-JP" sz="1000" dirty="0"/>
                    </a:p>
                  </a:txBody>
                  <a:tcPr/>
                </a:tc>
                <a:extLst>
                  <a:ext uri="{0D108BD9-81ED-4DB2-BD59-A6C34878D82A}">
                    <a16:rowId xmlns:a16="http://schemas.microsoft.com/office/drawing/2014/main" val="3351326665"/>
                  </a:ext>
                </a:extLst>
              </a:tr>
              <a:tr h="370313">
                <a:tc>
                  <a:txBody>
                    <a:bodyPr/>
                    <a:lstStyle/>
                    <a:p>
                      <a:r>
                        <a:rPr kumimoji="1" lang="ja-JP" altLang="en-US" sz="1000" b="1" i="0" u="none" strike="noStrike" kern="1200" cap="none" spc="0" normalizeH="0" baseline="0" noProof="0" dirty="0">
                          <a:ln>
                            <a:noFill/>
                          </a:ln>
                          <a:solidFill>
                            <a:srgbClr val="1B2631"/>
                          </a:solidFill>
                          <a:effectLst/>
                          <a:uLnTx/>
                          <a:uFillTx/>
                          <a:latin typeface="メイリオ"/>
                          <a:ea typeface="メイリオ"/>
                          <a:cs typeface="+mn-cs"/>
                        </a:rPr>
                        <a:t>②</a:t>
                      </a:r>
                      <a:endParaRPr kumimoji="1" lang="ja-JP" altLang="en-US" sz="1000" b="1" dirty="0"/>
                    </a:p>
                  </a:txBody>
                  <a:tcPr/>
                </a:tc>
                <a:tc>
                  <a:txBody>
                    <a:bodyPr/>
                    <a:lstStyle/>
                    <a:p>
                      <a:r>
                        <a:rPr kumimoji="1" lang="en-US" altLang="ja-JP" sz="1000" dirty="0"/>
                        <a:t>12/28(</a:t>
                      </a:r>
                      <a:r>
                        <a:rPr kumimoji="1" lang="ja-JP" altLang="en-US" sz="1000" dirty="0"/>
                        <a:t>月</a:t>
                      </a:r>
                      <a:r>
                        <a:rPr kumimoji="1" lang="en-US" altLang="ja-JP" sz="1000" dirty="0"/>
                        <a:t>)</a:t>
                      </a:r>
                    </a:p>
                  </a:txBody>
                  <a:tcPr/>
                </a:tc>
                <a:tc>
                  <a:txBody>
                    <a:bodyPr/>
                    <a:lstStyle/>
                    <a:p>
                      <a:r>
                        <a:rPr kumimoji="1" lang="ja-JP" altLang="en-US" sz="1000" dirty="0"/>
                        <a:t>インフラの外部環境疎通準備ができている</a:t>
                      </a:r>
                      <a:endParaRPr kumimoji="1" lang="en-US" altLang="ja-JP" sz="10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6.</a:t>
                      </a:r>
                      <a:r>
                        <a:rPr kumimoji="1" lang="ja-JP" altLang="en-US" sz="1000" dirty="0"/>
                        <a:t>インフラ設計資料の再確認</a:t>
                      </a:r>
                    </a:p>
                    <a:p>
                      <a:r>
                        <a:rPr kumimoji="1" lang="en-US" altLang="ja-JP" sz="1000" dirty="0"/>
                        <a:t>7.</a:t>
                      </a:r>
                      <a:r>
                        <a:rPr kumimoji="1" lang="ja-JP" altLang="en-US" sz="1000" dirty="0"/>
                        <a:t>インフラ疎通完了</a:t>
                      </a:r>
                      <a:r>
                        <a:rPr kumimoji="1" lang="en-US" altLang="ja-JP" sz="1000" dirty="0"/>
                        <a:t>(</a:t>
                      </a:r>
                      <a:r>
                        <a:rPr kumimoji="1" lang="ja-JP" altLang="en-US" sz="1000" dirty="0"/>
                        <a:t>アプリも一部機能疎通済</a:t>
                      </a:r>
                      <a:r>
                        <a:rPr kumimoji="1" lang="en-US" altLang="ja-JP" sz="1000" dirty="0"/>
                        <a:t>)</a:t>
                      </a:r>
                    </a:p>
                    <a:p>
                      <a:r>
                        <a:rPr kumimoji="1" lang="en-US" altLang="ja-JP" sz="1000" dirty="0"/>
                        <a:t>8.</a:t>
                      </a:r>
                      <a:r>
                        <a:rPr kumimoji="1" lang="ja-JP" altLang="en-US" sz="1000" dirty="0"/>
                        <a:t>変更管理の詳細計画</a:t>
                      </a:r>
                      <a:endParaRPr kumimoji="1" lang="en-US" altLang="ja-JP" sz="1000" dirty="0"/>
                    </a:p>
                  </a:txBody>
                  <a:tcPr/>
                </a:tc>
                <a:tc vMerge="1">
                  <a:txBody>
                    <a:bodyPr/>
                    <a:lstStyle/>
                    <a:p>
                      <a:endParaRPr kumimoji="1" lang="ja-JP" altLang="en-US" sz="800" dirty="0"/>
                    </a:p>
                  </a:txBody>
                  <a:tcPr/>
                </a:tc>
                <a:extLst>
                  <a:ext uri="{0D108BD9-81ED-4DB2-BD59-A6C34878D82A}">
                    <a16:rowId xmlns:a16="http://schemas.microsoft.com/office/drawing/2014/main" val="2132219463"/>
                  </a:ext>
                </a:extLst>
              </a:tr>
              <a:tr h="370313">
                <a:tc>
                  <a:txBody>
                    <a:bodyPr/>
                    <a:lstStyle/>
                    <a:p>
                      <a:r>
                        <a:rPr kumimoji="1" lang="ja-JP" altLang="en-US" sz="1000" b="1" i="0" u="none" strike="noStrike" kern="1200" cap="none" spc="0" normalizeH="0" baseline="0" noProof="0" dirty="0">
                          <a:ln>
                            <a:noFill/>
                          </a:ln>
                          <a:solidFill>
                            <a:srgbClr val="1B2631"/>
                          </a:solidFill>
                          <a:effectLst/>
                          <a:uLnTx/>
                          <a:uFillTx/>
                          <a:latin typeface="メイリオ"/>
                          <a:ea typeface="メイリオ"/>
                          <a:cs typeface="+mn-cs"/>
                        </a:rPr>
                        <a:t>③</a:t>
                      </a:r>
                      <a:endParaRPr kumimoji="1" lang="ja-JP" altLang="en-US" sz="1000" b="1" dirty="0"/>
                    </a:p>
                  </a:txBody>
                  <a:tcPr/>
                </a:tc>
                <a:tc>
                  <a:txBody>
                    <a:bodyPr/>
                    <a:lstStyle/>
                    <a:p>
                      <a:r>
                        <a:rPr kumimoji="1" lang="en-US" altLang="ja-JP" sz="1000" dirty="0"/>
                        <a:t>1/8(</a:t>
                      </a:r>
                      <a:r>
                        <a:rPr kumimoji="1" lang="ja-JP" altLang="en-US" sz="1000" dirty="0"/>
                        <a:t>金</a:t>
                      </a:r>
                      <a:r>
                        <a:rPr kumimoji="1" lang="en-US" altLang="ja-JP" sz="1000" dirty="0"/>
                        <a:t>)</a:t>
                      </a:r>
                    </a:p>
                  </a:txBody>
                  <a:tcPr/>
                </a:tc>
                <a:tc>
                  <a:txBody>
                    <a:bodyPr/>
                    <a:lstStyle/>
                    <a:p>
                      <a:r>
                        <a:rPr kumimoji="1" lang="ja-JP" altLang="en-US" sz="1000" dirty="0"/>
                        <a:t>アプリとして外部環境との疎通が見れている</a:t>
                      </a:r>
                      <a:r>
                        <a:rPr kumimoji="1" lang="en-US" altLang="ja-JP" sz="1000" dirty="0"/>
                        <a:t>(</a:t>
                      </a:r>
                      <a:r>
                        <a:rPr kumimoji="1" lang="en-US" altLang="ja-JP" sz="1000" dirty="0" err="1"/>
                        <a:t>Itb</a:t>
                      </a:r>
                      <a:r>
                        <a:rPr kumimoji="1" lang="ja-JP" altLang="en-US" sz="1000" dirty="0"/>
                        <a:t>までにキャッチアップできる状態</a:t>
                      </a:r>
                      <a:r>
                        <a:rPr kumimoji="1" lang="en-US" altLang="ja-JP" sz="1000" dirty="0"/>
                        <a:t>)</a:t>
                      </a:r>
                    </a:p>
                  </a:txBody>
                  <a:tcPr/>
                </a:tc>
                <a:tc>
                  <a:txBody>
                    <a:bodyPr/>
                    <a:lstStyle/>
                    <a:p>
                      <a:r>
                        <a:rPr kumimoji="1" lang="en-US" altLang="ja-JP" sz="1000" dirty="0"/>
                        <a:t>9.</a:t>
                      </a:r>
                      <a:r>
                        <a:rPr kumimoji="1" lang="ja-JP" altLang="en-US" sz="1000" dirty="0"/>
                        <a:t>フロントスプリントの完了</a:t>
                      </a:r>
                      <a:endParaRPr kumimoji="1" lang="en-US" altLang="ja-JP" sz="1000" dirty="0"/>
                    </a:p>
                    <a:p>
                      <a:r>
                        <a:rPr kumimoji="1" lang="en-US" altLang="ja-JP" sz="1000" dirty="0"/>
                        <a:t>10.</a:t>
                      </a:r>
                      <a:r>
                        <a:rPr kumimoji="1" lang="ja-JP" altLang="en-US" sz="1000" dirty="0"/>
                        <a:t>外部環境とのアプリ疎通の実施</a:t>
                      </a:r>
                      <a:r>
                        <a:rPr kumimoji="1" lang="en-US" altLang="ja-JP" sz="1000" dirty="0"/>
                        <a:t>(</a:t>
                      </a:r>
                      <a:r>
                        <a:rPr kumimoji="1" lang="ja-JP" altLang="en-US" sz="1000" dirty="0"/>
                        <a:t>課題</a:t>
                      </a:r>
                      <a:r>
                        <a:rPr kumimoji="1" lang="en-US" altLang="ja-JP" sz="1000" dirty="0"/>
                        <a:t>/</a:t>
                      </a:r>
                      <a:r>
                        <a:rPr kumimoji="1" lang="ja-JP" altLang="en-US" sz="1000" dirty="0"/>
                        <a:t>対応</a:t>
                      </a:r>
                      <a:r>
                        <a:rPr kumimoji="1" lang="en-US" altLang="ja-JP" sz="1000" dirty="0"/>
                        <a:t>SCD</a:t>
                      </a:r>
                      <a:r>
                        <a:rPr kumimoji="1" lang="ja-JP" altLang="en-US" sz="1000" dirty="0"/>
                        <a:t>が立っている</a:t>
                      </a:r>
                      <a:r>
                        <a:rPr kumimoji="1" lang="en-US" altLang="ja-JP" sz="1000" dirty="0"/>
                        <a:t>)</a:t>
                      </a:r>
                      <a:endParaRPr kumimoji="1" lang="ja-JP" altLang="en-US" sz="1000" dirty="0"/>
                    </a:p>
                  </a:txBody>
                  <a:tcPr/>
                </a:tc>
                <a:tc vMerge="1">
                  <a:txBody>
                    <a:bodyPr/>
                    <a:lstStyle/>
                    <a:p>
                      <a:endParaRPr kumimoji="1" lang="ja-JP" altLang="en-US" sz="800" dirty="0"/>
                    </a:p>
                  </a:txBody>
                  <a:tcPr/>
                </a:tc>
                <a:extLst>
                  <a:ext uri="{0D108BD9-81ED-4DB2-BD59-A6C34878D82A}">
                    <a16:rowId xmlns:a16="http://schemas.microsoft.com/office/drawing/2014/main" val="3793021678"/>
                  </a:ext>
                </a:extLst>
              </a:tr>
              <a:tr h="687724">
                <a:tc>
                  <a:txBody>
                    <a:bodyPr/>
                    <a:lstStyle/>
                    <a:p>
                      <a:r>
                        <a:rPr kumimoji="1" lang="ja-JP" altLang="en-US" sz="1000" b="1" i="0" u="none" strike="noStrike" kern="1200" cap="none" spc="0" normalizeH="0" baseline="0" noProof="0" dirty="0">
                          <a:ln>
                            <a:noFill/>
                          </a:ln>
                          <a:solidFill>
                            <a:srgbClr val="1B2631"/>
                          </a:solidFill>
                          <a:effectLst/>
                          <a:uLnTx/>
                          <a:uFillTx/>
                          <a:latin typeface="メイリオ"/>
                          <a:ea typeface="メイリオ"/>
                          <a:cs typeface="+mn-cs"/>
                        </a:rPr>
                        <a:t>④</a:t>
                      </a:r>
                      <a:endParaRPr kumimoji="1" lang="ja-JP" altLang="en-US" sz="1000" b="1" dirty="0"/>
                    </a:p>
                  </a:txBody>
                  <a:tcPr/>
                </a:tc>
                <a:tc>
                  <a:txBody>
                    <a:bodyPr/>
                    <a:lstStyle/>
                    <a:p>
                      <a:r>
                        <a:rPr kumimoji="1" lang="en-US" altLang="ja-JP" sz="1000" dirty="0"/>
                        <a:t>1/22(</a:t>
                      </a:r>
                      <a:r>
                        <a:rPr kumimoji="1" lang="ja-JP" altLang="en-US" sz="1000" dirty="0"/>
                        <a:t>金</a:t>
                      </a:r>
                      <a:r>
                        <a:rPr kumimoji="1" lang="en-US" altLang="ja-JP" sz="1000" dirty="0"/>
                        <a:t>)</a:t>
                      </a:r>
                    </a:p>
                  </a:txBody>
                  <a:tcPr/>
                </a:tc>
                <a:tc>
                  <a:txBody>
                    <a:bodyPr/>
                    <a:lstStyle/>
                    <a:p>
                      <a:r>
                        <a:rPr kumimoji="1" lang="en-US" altLang="ja-JP" sz="1000" dirty="0" err="1"/>
                        <a:t>Ita</a:t>
                      </a:r>
                      <a:r>
                        <a:rPr kumimoji="1" lang="ja-JP" altLang="en-US" sz="1000" dirty="0"/>
                        <a:t>が完了している</a:t>
                      </a:r>
                      <a:endParaRPr kumimoji="1" lang="en-US" altLang="ja-JP" sz="10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11.</a:t>
                      </a:r>
                      <a:r>
                        <a:rPr kumimoji="1" lang="ja-JP" altLang="en-US" sz="1000" dirty="0"/>
                        <a:t>フロントエンドの</a:t>
                      </a:r>
                      <a:r>
                        <a:rPr kumimoji="1" lang="en-US" altLang="ja-JP" sz="1000" dirty="0"/>
                        <a:t>UT</a:t>
                      </a:r>
                      <a:r>
                        <a:rPr kumimoji="1" lang="ja-JP" altLang="en-US" sz="1000" dirty="0"/>
                        <a:t>完了</a:t>
                      </a:r>
                      <a:endParaRPr kumimoji="1" lang="en-US" altLang="ja-JP" sz="1000" dirty="0"/>
                    </a:p>
                    <a:p>
                      <a:r>
                        <a:rPr kumimoji="1" lang="en-US" altLang="ja-JP" sz="1000" dirty="0"/>
                        <a:t>12.</a:t>
                      </a:r>
                      <a:r>
                        <a:rPr kumimoji="1" lang="ja-JP" altLang="en-US" sz="1000" dirty="0"/>
                        <a:t>変更管理分の</a:t>
                      </a:r>
                      <a:r>
                        <a:rPr kumimoji="1" lang="en-US" altLang="ja-JP" sz="1000" dirty="0"/>
                        <a:t>UI-EXIT</a:t>
                      </a:r>
                    </a:p>
                    <a:p>
                      <a:r>
                        <a:rPr kumimoji="1" lang="en-US" altLang="ja-JP" sz="1000" dirty="0"/>
                        <a:t>13.</a:t>
                      </a:r>
                      <a:r>
                        <a:rPr kumimoji="1" lang="ja-JP" altLang="en-US" sz="1000" dirty="0"/>
                        <a:t>試算画面の再実装完了</a:t>
                      </a:r>
                      <a:endParaRPr kumimoji="1" lang="en-US" altLang="ja-JP" sz="1000" dirty="0"/>
                    </a:p>
                    <a:p>
                      <a:r>
                        <a:rPr kumimoji="1" lang="en-US" altLang="ja-JP" sz="1000" dirty="0"/>
                        <a:t>14.Ita</a:t>
                      </a:r>
                      <a:r>
                        <a:rPr kumimoji="1" lang="ja-JP" altLang="en-US" sz="1000" dirty="0"/>
                        <a:t>の完了</a:t>
                      </a:r>
                      <a:r>
                        <a:rPr kumimoji="1" lang="en-US" altLang="ja-JP" sz="1000" dirty="0"/>
                        <a:t>(</a:t>
                      </a:r>
                      <a:r>
                        <a:rPr kumimoji="1" lang="ja-JP" altLang="en-US" sz="1000" dirty="0"/>
                        <a:t>報告書自体は</a:t>
                      </a:r>
                      <a:r>
                        <a:rPr kumimoji="1" lang="en-US" altLang="ja-JP" sz="1000" dirty="0"/>
                        <a:t>1/29</a:t>
                      </a:r>
                      <a:r>
                        <a:rPr kumimoji="1" lang="ja-JP" altLang="en-US" sz="1000" dirty="0"/>
                        <a:t>〆</a:t>
                      </a:r>
                      <a:r>
                        <a:rPr kumimoji="1" lang="en-US" altLang="ja-JP" sz="1000" dirty="0"/>
                        <a:t>)</a:t>
                      </a:r>
                    </a:p>
                    <a:p>
                      <a:r>
                        <a:rPr kumimoji="1" lang="en-US" altLang="ja-JP" sz="1000" dirty="0"/>
                        <a:t>15.Itb</a:t>
                      </a:r>
                      <a:r>
                        <a:rPr kumimoji="1" lang="ja-JP" altLang="en-US" sz="1000" dirty="0"/>
                        <a:t>設計の完了</a:t>
                      </a:r>
                      <a:r>
                        <a:rPr kumimoji="1" lang="en-US" altLang="ja-JP" sz="1000" dirty="0"/>
                        <a:t>(</a:t>
                      </a:r>
                      <a:r>
                        <a:rPr kumimoji="1" lang="ja-JP" altLang="en-US" sz="1000" dirty="0"/>
                        <a:t>領域間での合意</a:t>
                      </a:r>
                      <a:r>
                        <a:rPr kumimoji="1" lang="en-US" altLang="ja-JP" sz="1000" dirty="0"/>
                        <a:t>)</a:t>
                      </a:r>
                    </a:p>
                    <a:p>
                      <a:r>
                        <a:rPr kumimoji="1" lang="en-US" altLang="ja-JP" sz="1000" dirty="0"/>
                        <a:t>16.</a:t>
                      </a:r>
                      <a:r>
                        <a:rPr kumimoji="1" lang="ja-JP" altLang="en-US" sz="1000" dirty="0"/>
                        <a:t>外部環境とのアプリ疎通の完了</a:t>
                      </a:r>
                      <a:endParaRPr kumimoji="1" lang="en-US" altLang="ja-JP" sz="1000" dirty="0"/>
                    </a:p>
                    <a:p>
                      <a:r>
                        <a:rPr kumimoji="1" lang="en-US" altLang="ja-JP" sz="1000" dirty="0"/>
                        <a:t>17.3-4</a:t>
                      </a:r>
                      <a:r>
                        <a:rPr kumimoji="1" lang="ja-JP" altLang="en-US" sz="1000" dirty="0"/>
                        <a:t>月の工数提示が完了している</a:t>
                      </a:r>
                      <a:endParaRPr kumimoji="1" lang="en-US" altLang="ja-JP" sz="1000" dirty="0"/>
                    </a:p>
                    <a:p>
                      <a:r>
                        <a:rPr kumimoji="1" lang="ja-JP" altLang="en-US" sz="1000" dirty="0">
                          <a:solidFill>
                            <a:srgbClr val="FF0000"/>
                          </a:solidFill>
                        </a:rPr>
                        <a:t>追加</a:t>
                      </a:r>
                      <a:r>
                        <a:rPr kumimoji="1" lang="en-US" altLang="ja-JP" sz="1000" dirty="0">
                          <a:solidFill>
                            <a:srgbClr val="FF0000"/>
                          </a:solidFill>
                        </a:rPr>
                        <a:t>1.</a:t>
                      </a:r>
                      <a:r>
                        <a:rPr kumimoji="1" lang="ja-JP" altLang="en-US" sz="1000" dirty="0">
                          <a:solidFill>
                            <a:srgbClr val="FF0000"/>
                          </a:solidFill>
                        </a:rPr>
                        <a:t>リバプロに関してコンテンツが無い状態での疎通が見れている</a:t>
                      </a:r>
                      <a:r>
                        <a:rPr kumimoji="1" lang="en-US" altLang="ja-JP" sz="1000" dirty="0">
                          <a:solidFill>
                            <a:srgbClr val="FF0000"/>
                          </a:solidFill>
                        </a:rPr>
                        <a:t>(</a:t>
                      </a:r>
                      <a:r>
                        <a:rPr kumimoji="1" lang="ja-JP" altLang="en-US" sz="1000" dirty="0">
                          <a:solidFill>
                            <a:srgbClr val="FF0000"/>
                          </a:solidFill>
                        </a:rPr>
                        <a:t>疎通状況確認表</a:t>
                      </a:r>
                      <a:r>
                        <a:rPr kumimoji="1" lang="en-US" altLang="ja-JP" sz="1000" dirty="0">
                          <a:solidFill>
                            <a:srgbClr val="FF0000"/>
                          </a:solidFill>
                        </a:rPr>
                        <a:t>)</a:t>
                      </a:r>
                      <a:endParaRPr kumimoji="1" lang="ja-JP" altLang="en-US" sz="1000" dirty="0">
                        <a:solidFill>
                          <a:srgbClr val="FF0000"/>
                        </a:solidFill>
                      </a:endParaRPr>
                    </a:p>
                  </a:txBody>
                  <a:tcPr/>
                </a:tc>
                <a:tc vMerge="1">
                  <a:txBody>
                    <a:bodyPr/>
                    <a:lstStyle/>
                    <a:p>
                      <a:endParaRPr kumimoji="1" lang="ja-JP" altLang="en-US" sz="800"/>
                    </a:p>
                  </a:txBody>
                  <a:tcPr/>
                </a:tc>
                <a:extLst>
                  <a:ext uri="{0D108BD9-81ED-4DB2-BD59-A6C34878D82A}">
                    <a16:rowId xmlns:a16="http://schemas.microsoft.com/office/drawing/2014/main" val="1181779680"/>
                  </a:ext>
                </a:extLst>
              </a:tr>
              <a:tr h="370313">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dirty="0">
                          <a:ln>
                            <a:noFill/>
                          </a:ln>
                          <a:solidFill>
                            <a:srgbClr val="1B2631"/>
                          </a:solidFill>
                          <a:effectLst/>
                          <a:uLnTx/>
                          <a:uFillTx/>
                          <a:latin typeface="+mn-lt"/>
                          <a:ea typeface="+mn-ea"/>
                          <a:cs typeface="+mn-cs"/>
                        </a:rPr>
                        <a:t>⑤</a:t>
                      </a:r>
                      <a:endParaRPr kumimoji="1" lang="ja-JP" altLang="en-US" sz="1000" b="1" dirty="0"/>
                    </a:p>
                    <a:p>
                      <a:endParaRPr kumimoji="1" lang="ja-JP" altLang="en-US" sz="1000" b="1" dirty="0"/>
                    </a:p>
                  </a:txBody>
                  <a:tcPr/>
                </a:tc>
                <a:tc>
                  <a:txBody>
                    <a:bodyPr/>
                    <a:lstStyle/>
                    <a:p>
                      <a:r>
                        <a:rPr kumimoji="1" lang="en-US" altLang="ja-JP" sz="1000" dirty="0"/>
                        <a:t>2/12(</a:t>
                      </a:r>
                      <a:r>
                        <a:rPr kumimoji="1" lang="ja-JP" altLang="en-US" sz="1000" dirty="0"/>
                        <a:t>金</a:t>
                      </a:r>
                      <a:r>
                        <a:rPr kumimoji="1" lang="en-US" altLang="ja-JP" sz="1000" dirty="0"/>
                        <a:t>)</a:t>
                      </a:r>
                    </a:p>
                  </a:txBody>
                  <a:tcPr/>
                </a:tc>
                <a:tc>
                  <a:txBody>
                    <a:bodyPr/>
                    <a:lstStyle/>
                    <a:p>
                      <a:r>
                        <a:rPr kumimoji="1" lang="en-US" altLang="ja-JP" sz="1000" dirty="0" err="1"/>
                        <a:t>Itb</a:t>
                      </a:r>
                      <a:r>
                        <a:rPr kumimoji="1" lang="ja-JP" altLang="en-US" sz="1000" dirty="0"/>
                        <a:t>が一通りできて、</a:t>
                      </a:r>
                      <a:r>
                        <a:rPr kumimoji="1" lang="en-US" altLang="ja-JP" sz="1000" dirty="0"/>
                        <a:t>ST</a:t>
                      </a:r>
                      <a:r>
                        <a:rPr kumimoji="1" lang="ja-JP" altLang="en-US" sz="1000" dirty="0"/>
                        <a:t>の完了に間に合う目途が立っている</a:t>
                      </a:r>
                      <a:endParaRPr kumimoji="1" lang="en-US" altLang="ja-JP" sz="1000" dirty="0"/>
                    </a:p>
                  </a:txBody>
                  <a:tcPr/>
                </a:tc>
                <a:tc>
                  <a:txBody>
                    <a:bodyPr/>
                    <a:lstStyle/>
                    <a:p>
                      <a:r>
                        <a:rPr kumimoji="1" lang="en-US" altLang="ja-JP" sz="1000" dirty="0"/>
                        <a:t>18.Itb</a:t>
                      </a:r>
                      <a:r>
                        <a:rPr kumimoji="1" lang="ja-JP" altLang="en-US" sz="1000" dirty="0"/>
                        <a:t>の一通りの完了</a:t>
                      </a:r>
                      <a:r>
                        <a:rPr kumimoji="1" lang="en-US" altLang="ja-JP" sz="1000" dirty="0"/>
                        <a:t>(</a:t>
                      </a:r>
                      <a:r>
                        <a:rPr kumimoji="1" lang="ja-JP" altLang="en-US" sz="1000" dirty="0"/>
                        <a:t>欠陥</a:t>
                      </a:r>
                      <a:r>
                        <a:rPr kumimoji="1" lang="en-US" altLang="ja-JP" sz="1000" dirty="0"/>
                        <a:t>/</a:t>
                      </a:r>
                      <a:r>
                        <a:rPr kumimoji="1" lang="ja-JP" altLang="en-US" sz="1000" dirty="0"/>
                        <a:t>変更分のみ残</a:t>
                      </a:r>
                      <a:r>
                        <a:rPr kumimoji="1" lang="en-US" altLang="ja-JP" sz="1000" dirty="0"/>
                        <a:t>)</a:t>
                      </a:r>
                    </a:p>
                    <a:p>
                      <a:r>
                        <a:rPr kumimoji="1" lang="ja-JP" altLang="en-US" sz="1000" dirty="0"/>
                        <a:t>変更管理分の単体テスト完了</a:t>
                      </a:r>
                      <a:endParaRPr kumimoji="1" lang="en-US" altLang="ja-JP" sz="1000" dirty="0"/>
                    </a:p>
                    <a:p>
                      <a:r>
                        <a:rPr kumimoji="1" lang="en-US" altLang="ja-JP" sz="1000" dirty="0"/>
                        <a:t>19.</a:t>
                      </a:r>
                      <a:r>
                        <a:rPr kumimoji="1" lang="ja-JP" altLang="en-US" sz="1000" dirty="0"/>
                        <a:t>セキュリティ事前チェックが実施されている</a:t>
                      </a:r>
                      <a:endParaRPr kumimoji="1" lang="en-US" altLang="ja-JP" sz="10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dirty="0">
                          <a:solidFill>
                            <a:srgbClr val="FF0000"/>
                          </a:solidFill>
                        </a:rPr>
                        <a:t>追加</a:t>
                      </a:r>
                      <a:r>
                        <a:rPr kumimoji="1" lang="en-US" altLang="ja-JP" sz="1000" dirty="0">
                          <a:solidFill>
                            <a:srgbClr val="FF0000"/>
                          </a:solidFill>
                        </a:rPr>
                        <a:t>2.</a:t>
                      </a:r>
                      <a:r>
                        <a:rPr kumimoji="1" lang="ja-JP" altLang="en-US" sz="1000" dirty="0">
                          <a:solidFill>
                            <a:srgbClr val="FF0000"/>
                          </a:solidFill>
                        </a:rPr>
                        <a:t>リバプロに関してコンテンツがある状態での疎通が見れている</a:t>
                      </a:r>
                      <a:r>
                        <a:rPr kumimoji="1" lang="en-US" altLang="ja-JP" sz="1000" dirty="0">
                          <a:solidFill>
                            <a:srgbClr val="FF0000"/>
                          </a:solidFill>
                        </a:rPr>
                        <a:t>(</a:t>
                      </a:r>
                      <a:r>
                        <a:rPr kumimoji="1" lang="ja-JP" altLang="en-US" sz="1000" dirty="0">
                          <a:solidFill>
                            <a:srgbClr val="FF0000"/>
                          </a:solidFill>
                        </a:rPr>
                        <a:t>疎通状況確認表</a:t>
                      </a:r>
                      <a:r>
                        <a:rPr kumimoji="1" lang="en-US" altLang="ja-JP" sz="1000" dirty="0">
                          <a:solidFill>
                            <a:srgbClr val="FF0000"/>
                          </a:solidFill>
                        </a:rPr>
                        <a:t>)</a:t>
                      </a:r>
                      <a:endParaRPr kumimoji="1" lang="ja-JP" altLang="en-US" sz="1000" dirty="0">
                        <a:solidFill>
                          <a:srgbClr val="FF0000"/>
                        </a:solidFill>
                      </a:endParaRPr>
                    </a:p>
                  </a:txBody>
                  <a:tcPr/>
                </a:tc>
                <a:tc vMerge="1">
                  <a:txBody>
                    <a:bodyPr/>
                    <a:lstStyle/>
                    <a:p>
                      <a:endParaRPr kumimoji="1" lang="ja-JP" altLang="en-US" sz="800" dirty="0"/>
                    </a:p>
                  </a:txBody>
                  <a:tcPr/>
                </a:tc>
                <a:extLst>
                  <a:ext uri="{0D108BD9-81ED-4DB2-BD59-A6C34878D82A}">
                    <a16:rowId xmlns:a16="http://schemas.microsoft.com/office/drawing/2014/main" val="2587754808"/>
                  </a:ext>
                </a:extLst>
              </a:tr>
              <a:tr h="476116">
                <a:tc>
                  <a:txBody>
                    <a:bodyPr/>
                    <a:lstStyle/>
                    <a:p>
                      <a:r>
                        <a:rPr kumimoji="1" lang="ja-JP" altLang="en-US" sz="1000" b="1" dirty="0"/>
                        <a:t>⑥</a:t>
                      </a:r>
                    </a:p>
                  </a:txBody>
                  <a:tcPr/>
                </a:tc>
                <a:tc>
                  <a:txBody>
                    <a:bodyPr/>
                    <a:lstStyle/>
                    <a:p>
                      <a:r>
                        <a:rPr kumimoji="1" lang="en-US" altLang="ja-JP" sz="1000" dirty="0"/>
                        <a:t>2/26(</a:t>
                      </a:r>
                      <a:r>
                        <a:rPr kumimoji="1" lang="ja-JP" altLang="en-US" sz="1000" dirty="0"/>
                        <a:t>金</a:t>
                      </a:r>
                      <a:r>
                        <a:rPr kumimoji="1" lang="en-US" altLang="ja-JP" sz="1000" dirty="0"/>
                        <a:t>)</a:t>
                      </a:r>
                    </a:p>
                  </a:txBody>
                  <a:tcPr/>
                </a:tc>
                <a:tc>
                  <a:txBody>
                    <a:bodyPr/>
                    <a:lstStyle/>
                    <a:p>
                      <a:r>
                        <a:rPr kumimoji="1" lang="en-US" altLang="ja-JP" sz="1000" dirty="0" err="1"/>
                        <a:t>Itb</a:t>
                      </a:r>
                      <a:r>
                        <a:rPr kumimoji="1" lang="ja-JP" altLang="en-US" sz="1000" dirty="0"/>
                        <a:t>の完了</a:t>
                      </a:r>
                      <a:endParaRPr kumimoji="1" lang="en-US" altLang="ja-JP" sz="1000" dirty="0"/>
                    </a:p>
                  </a:txBody>
                  <a:tcPr/>
                </a:tc>
                <a:tc>
                  <a:txBody>
                    <a:bodyPr/>
                    <a:lstStyle/>
                    <a:p>
                      <a:r>
                        <a:rPr kumimoji="1" lang="en-US" altLang="ja-JP" sz="1000" dirty="0"/>
                        <a:t>20.Itb</a:t>
                      </a:r>
                      <a:r>
                        <a:rPr kumimoji="1" lang="ja-JP" altLang="en-US" sz="1000" dirty="0"/>
                        <a:t>の完了</a:t>
                      </a:r>
                      <a:endParaRPr kumimoji="1" lang="en-US" altLang="ja-JP" sz="10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21.</a:t>
                      </a:r>
                      <a:r>
                        <a:rPr kumimoji="1" lang="ja-JP" altLang="en-US" sz="1000" dirty="0"/>
                        <a:t>平常時、異常時のマニュアルの作成</a:t>
                      </a:r>
                      <a:endParaRPr kumimoji="1" lang="en-US" altLang="ja-JP" sz="10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22.ST</a:t>
                      </a:r>
                      <a:r>
                        <a:rPr kumimoji="1" lang="ja-JP" altLang="en-US" sz="1000" dirty="0"/>
                        <a:t>データ準備</a:t>
                      </a:r>
                      <a:endParaRPr kumimoji="1" lang="en-US" altLang="ja-JP" sz="10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a:t>23.</a:t>
                      </a:r>
                      <a:r>
                        <a:rPr kumimoji="1" lang="ja-JP" altLang="en-US" sz="1000" dirty="0"/>
                        <a:t>性能検証</a:t>
                      </a:r>
                      <a:r>
                        <a:rPr kumimoji="1" lang="en-US" altLang="ja-JP" sz="1000" dirty="0"/>
                        <a:t>Phase2</a:t>
                      </a:r>
                      <a:endParaRPr kumimoji="1" lang="ja-JP" altLang="en-US" sz="1000" dirty="0"/>
                    </a:p>
                  </a:txBody>
                  <a:tcPr/>
                </a:tc>
                <a:tc>
                  <a:txBody>
                    <a:bodyPr/>
                    <a:lstStyle/>
                    <a:p>
                      <a:endParaRPr kumimoji="1" lang="en-US" altLang="ja-JP" sz="1000" dirty="0"/>
                    </a:p>
                  </a:txBody>
                  <a:tcPr/>
                </a:tc>
                <a:extLst>
                  <a:ext uri="{0D108BD9-81ED-4DB2-BD59-A6C34878D82A}">
                    <a16:rowId xmlns:a16="http://schemas.microsoft.com/office/drawing/2014/main" val="1569337852"/>
                  </a:ext>
                </a:extLst>
              </a:tr>
            </a:tbl>
          </a:graphicData>
        </a:graphic>
      </p:graphicFrame>
      <p:sp>
        <p:nvSpPr>
          <p:cNvPr id="6" name="テキスト ボックス 5">
            <a:extLst>
              <a:ext uri="{FF2B5EF4-FFF2-40B4-BE49-F238E27FC236}">
                <a16:creationId xmlns:a16="http://schemas.microsoft.com/office/drawing/2014/main" id="{7B4ACD8D-432F-4477-B483-302AD2941B87}"/>
              </a:ext>
            </a:extLst>
          </p:cNvPr>
          <p:cNvSpPr txBox="1"/>
          <p:nvPr/>
        </p:nvSpPr>
        <p:spPr>
          <a:xfrm>
            <a:off x="1960133" y="6608385"/>
            <a:ext cx="7444667" cy="253916"/>
          </a:xfrm>
          <a:prstGeom prst="rect">
            <a:avLst/>
          </a:prstGeom>
          <a:solidFill>
            <a:schemeClr val="bg1"/>
          </a:solidFill>
        </p:spPr>
        <p:txBody>
          <a:bodyPr wrap="none" rtlCol="0">
            <a:spAutoFit/>
          </a:bodyPr>
          <a:lstStyle/>
          <a:p>
            <a:r>
              <a:rPr kumimoji="1" lang="en-US" altLang="ja-JP" sz="1050" b="1" dirty="0">
                <a:solidFill>
                  <a:schemeClr val="tx2"/>
                </a:solidFill>
                <a:latin typeface="メイリオ" pitchFamily="50" charset="-128"/>
                <a:ea typeface="メイリオ" pitchFamily="50" charset="-128"/>
                <a:cs typeface="メイリオ" pitchFamily="50" charset="-128"/>
              </a:rPr>
              <a:t>※</a:t>
            </a:r>
            <a:r>
              <a:rPr kumimoji="1" lang="ja-JP" altLang="en-US" sz="1050" b="1" dirty="0">
                <a:solidFill>
                  <a:schemeClr val="tx2"/>
                </a:solidFill>
                <a:latin typeface="メイリオ" pitchFamily="50" charset="-128"/>
                <a:ea typeface="メイリオ" pitchFamily="50" charset="-128"/>
                <a:cs typeface="メイリオ" pitchFamily="50" charset="-128"/>
              </a:rPr>
              <a:t>ポップアップ、公式</a:t>
            </a:r>
            <a:r>
              <a:rPr kumimoji="1" lang="en-US" altLang="ja-JP" sz="1050" b="1" dirty="0">
                <a:solidFill>
                  <a:schemeClr val="tx2"/>
                </a:solidFill>
                <a:latin typeface="メイリオ" pitchFamily="50" charset="-128"/>
                <a:ea typeface="メイリオ" pitchFamily="50" charset="-128"/>
                <a:cs typeface="メイリオ" pitchFamily="50" charset="-128"/>
              </a:rPr>
              <a:t>HP</a:t>
            </a:r>
            <a:r>
              <a:rPr kumimoji="1" lang="ja-JP" altLang="en-US" sz="1050" b="1" dirty="0">
                <a:solidFill>
                  <a:schemeClr val="tx2"/>
                </a:solidFill>
                <a:latin typeface="メイリオ" pitchFamily="50" charset="-128"/>
                <a:ea typeface="メイリオ" pitchFamily="50" charset="-128"/>
                <a:cs typeface="メイリオ" pitchFamily="50" charset="-128"/>
              </a:rPr>
              <a:t>については</a:t>
            </a:r>
            <a:r>
              <a:rPr kumimoji="1" lang="en-US" altLang="ja-JP" sz="1050" b="1" dirty="0">
                <a:solidFill>
                  <a:schemeClr val="tx2"/>
                </a:solidFill>
                <a:latin typeface="メイリオ" pitchFamily="50" charset="-128"/>
                <a:ea typeface="メイリオ" pitchFamily="50" charset="-128"/>
                <a:cs typeface="メイリオ" pitchFamily="50" charset="-128"/>
              </a:rPr>
              <a:t>2/5</a:t>
            </a:r>
            <a:r>
              <a:rPr kumimoji="1" lang="ja-JP" altLang="en-US" sz="1050" b="1" dirty="0">
                <a:solidFill>
                  <a:schemeClr val="tx2"/>
                </a:solidFill>
                <a:latin typeface="メイリオ" pitchFamily="50" charset="-128"/>
                <a:ea typeface="メイリオ" pitchFamily="50" charset="-128"/>
                <a:cs typeface="メイリオ" pitchFamily="50" charset="-128"/>
              </a:rPr>
              <a:t>のマイルストン</a:t>
            </a:r>
            <a:r>
              <a:rPr kumimoji="1" lang="en-US" altLang="ja-JP" sz="1050" b="1" dirty="0">
                <a:solidFill>
                  <a:schemeClr val="tx2"/>
                </a:solidFill>
                <a:latin typeface="メイリオ" pitchFamily="50" charset="-128"/>
                <a:ea typeface="メイリオ" pitchFamily="50" charset="-128"/>
                <a:cs typeface="メイリオ" pitchFamily="50" charset="-128"/>
              </a:rPr>
              <a:t>(</a:t>
            </a:r>
            <a:r>
              <a:rPr kumimoji="1" lang="ja-JP" altLang="en-US" sz="1050" b="1" dirty="0">
                <a:solidFill>
                  <a:schemeClr val="tx2"/>
                </a:solidFill>
                <a:latin typeface="メイリオ" pitchFamily="50" charset="-128"/>
                <a:ea typeface="メイリオ" pitchFamily="50" charset="-128"/>
                <a:cs typeface="メイリオ" pitchFamily="50" charset="-128"/>
              </a:rPr>
              <a:t>リバプロ疎通</a:t>
            </a:r>
            <a:r>
              <a:rPr kumimoji="1" lang="en-US" altLang="ja-JP" sz="1050" b="1" dirty="0">
                <a:solidFill>
                  <a:schemeClr val="tx2"/>
                </a:solidFill>
                <a:latin typeface="メイリオ" pitchFamily="50" charset="-128"/>
                <a:ea typeface="メイリオ" pitchFamily="50" charset="-128"/>
                <a:cs typeface="メイリオ" pitchFamily="50" charset="-128"/>
              </a:rPr>
              <a:t>)</a:t>
            </a:r>
            <a:r>
              <a:rPr kumimoji="1" lang="ja-JP" altLang="en-US" sz="1050" b="1" dirty="0">
                <a:solidFill>
                  <a:schemeClr val="tx2"/>
                </a:solidFill>
                <a:latin typeface="メイリオ" pitchFamily="50" charset="-128"/>
                <a:ea typeface="メイリオ" pitchFamily="50" charset="-128"/>
                <a:cs typeface="メイリオ" pitchFamily="50" charset="-128"/>
              </a:rPr>
              <a:t>についてまで追加しています</a:t>
            </a:r>
            <a:r>
              <a:rPr kumimoji="1" lang="en-US" altLang="ja-JP" sz="1050" b="1" dirty="0">
                <a:solidFill>
                  <a:schemeClr val="tx2"/>
                </a:solidFill>
                <a:latin typeface="メイリオ" pitchFamily="50" charset="-128"/>
                <a:ea typeface="メイリオ" pitchFamily="50" charset="-128"/>
                <a:cs typeface="メイリオ" pitchFamily="50" charset="-128"/>
              </a:rPr>
              <a:t>(</a:t>
            </a:r>
            <a:r>
              <a:rPr kumimoji="1" lang="ja-JP" altLang="en-US" sz="1050" b="1" dirty="0">
                <a:solidFill>
                  <a:schemeClr val="tx2"/>
                </a:solidFill>
                <a:latin typeface="メイリオ" pitchFamily="50" charset="-128"/>
                <a:ea typeface="メイリオ" pitchFamily="50" charset="-128"/>
                <a:cs typeface="メイリオ" pitchFamily="50" charset="-128"/>
              </a:rPr>
              <a:t>以降は精緻化要</a:t>
            </a:r>
            <a:r>
              <a:rPr kumimoji="1" lang="en-US" altLang="ja-JP" sz="1050" b="1" dirty="0">
                <a:solidFill>
                  <a:schemeClr val="tx2"/>
                </a:solidFill>
                <a:latin typeface="メイリオ" pitchFamily="50" charset="-128"/>
                <a:ea typeface="メイリオ" pitchFamily="50" charset="-128"/>
                <a:cs typeface="メイリオ" pitchFamily="50" charset="-128"/>
              </a:rPr>
              <a:t>)</a:t>
            </a:r>
            <a:endParaRPr kumimoji="1" lang="ja-JP" altLang="en-US" sz="1050" b="1" dirty="0">
              <a:solidFill>
                <a:schemeClr val="tx2"/>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26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タイトル 4">
            <a:extLst>
              <a:ext uri="{FF2B5EF4-FFF2-40B4-BE49-F238E27FC236}">
                <a16:creationId xmlns:a16="http://schemas.microsoft.com/office/drawing/2014/main" id="{34820824-16B6-4B69-A9F9-9AE62214CD8C}"/>
              </a:ext>
            </a:extLst>
          </p:cNvPr>
          <p:cNvSpPr>
            <a:spLocks noGrp="1"/>
          </p:cNvSpPr>
          <p:nvPr>
            <p:ph type="title"/>
          </p:nvPr>
        </p:nvSpPr>
        <p:spPr>
          <a:xfrm>
            <a:off x="319085" y="268116"/>
            <a:ext cx="8694966" cy="345371"/>
          </a:xfrm>
        </p:spPr>
        <p:txBody>
          <a:bodyPr/>
          <a:lstStyle/>
          <a:p>
            <a:r>
              <a:rPr lang="ja-JP" altLang="en-US" dirty="0"/>
              <a:t>３．マイルストン毎のタスクの成果物定義</a:t>
            </a:r>
          </a:p>
        </p:txBody>
      </p:sp>
      <p:sp>
        <p:nvSpPr>
          <p:cNvPr id="2" name="スライド番号プレースホルダー 1">
            <a:extLst>
              <a:ext uri="{FF2B5EF4-FFF2-40B4-BE49-F238E27FC236}">
                <a16:creationId xmlns:a16="http://schemas.microsoft.com/office/drawing/2014/main" id="{F289C9B7-30AF-46B6-A595-15957187FA3E}"/>
              </a:ext>
            </a:extLst>
          </p:cNvPr>
          <p:cNvSpPr>
            <a:spLocks noGrp="1"/>
          </p:cNvSpPr>
          <p:nvPr>
            <p:ph type="sldNum" sz="quarter" idx="12"/>
          </p:nvPr>
        </p:nvSpPr>
        <p:spPr/>
        <p:txBody>
          <a:bodyPr/>
          <a:lstStyle/>
          <a:p>
            <a:fld id="{99D0D5FA-769D-4ADE-A1CA-9D54BDE987FC}" type="slidenum">
              <a:rPr lang="ja-JP" altLang="en-US" smtClean="0"/>
              <a:pPr/>
              <a:t>3</a:t>
            </a:fld>
            <a:endParaRPr lang="ja-JP" altLang="en-US" dirty="0"/>
          </a:p>
        </p:txBody>
      </p:sp>
      <p:sp>
        <p:nvSpPr>
          <p:cNvPr id="107" name="テキスト ボックス 106">
            <a:extLst>
              <a:ext uri="{FF2B5EF4-FFF2-40B4-BE49-F238E27FC236}">
                <a16:creationId xmlns:a16="http://schemas.microsoft.com/office/drawing/2014/main" id="{D19FCE64-BE1D-4075-80E0-606E998FFAB4}"/>
              </a:ext>
            </a:extLst>
          </p:cNvPr>
          <p:cNvSpPr txBox="1"/>
          <p:nvPr/>
        </p:nvSpPr>
        <p:spPr>
          <a:xfrm>
            <a:off x="328936" y="645070"/>
            <a:ext cx="9577064" cy="276999"/>
          </a:xfrm>
          <a:prstGeom prst="rect">
            <a:avLst/>
          </a:prstGeom>
          <a:noFill/>
        </p:spPr>
        <p:txBody>
          <a:bodyPr wrap="square" rtlCol="0">
            <a:spAutoFit/>
          </a:bodyPr>
          <a:lstStyle/>
          <a:p>
            <a:r>
              <a:rPr lang="ja-JP" altLang="en-US" sz="1200" dirty="0">
                <a:solidFill>
                  <a:schemeClr val="tx2"/>
                </a:solidFill>
                <a:latin typeface="メイリオ" pitchFamily="50" charset="-128"/>
                <a:ea typeface="メイリオ" pitchFamily="50" charset="-128"/>
                <a:cs typeface="メイリオ" pitchFamily="50" charset="-128"/>
              </a:rPr>
              <a:t>〇 前頁の想定タスクについての具体的な成果物の状態を定義する</a:t>
            </a:r>
            <a:endParaRPr lang="en-US" altLang="ja-JP" sz="1200" dirty="0">
              <a:solidFill>
                <a:schemeClr val="tx2"/>
              </a:solidFill>
              <a:latin typeface="メイリオ" pitchFamily="50" charset="-128"/>
              <a:ea typeface="メイリオ" pitchFamily="50" charset="-128"/>
              <a:cs typeface="メイリオ" pitchFamily="50" charset="-128"/>
            </a:endParaRPr>
          </a:p>
        </p:txBody>
      </p:sp>
      <p:graphicFrame>
        <p:nvGraphicFramePr>
          <p:cNvPr id="4" name="表 4">
            <a:extLst>
              <a:ext uri="{FF2B5EF4-FFF2-40B4-BE49-F238E27FC236}">
                <a16:creationId xmlns:a16="http://schemas.microsoft.com/office/drawing/2014/main" id="{3C2AB556-68B9-49D6-81D5-25BB108D24EE}"/>
              </a:ext>
            </a:extLst>
          </p:cNvPr>
          <p:cNvGraphicFramePr>
            <a:graphicFrameLocks noGrp="1"/>
          </p:cNvGraphicFramePr>
          <p:nvPr>
            <p:extLst>
              <p:ext uri="{D42A27DB-BD31-4B8C-83A1-F6EECF244321}">
                <p14:modId xmlns:p14="http://schemas.microsoft.com/office/powerpoint/2010/main" val="298887013"/>
              </p:ext>
            </p:extLst>
          </p:nvPr>
        </p:nvGraphicFramePr>
        <p:xfrm>
          <a:off x="200472" y="908720"/>
          <a:ext cx="9505055" cy="6065520"/>
        </p:xfrm>
        <a:graphic>
          <a:graphicData uri="http://schemas.openxmlformats.org/drawingml/2006/table">
            <a:tbl>
              <a:tblPr firstRow="1" bandRow="1">
                <a:tableStyleId>{93296810-A885-4BE3-A3E7-6D5BEEA58F35}</a:tableStyleId>
              </a:tblPr>
              <a:tblGrid>
                <a:gridCol w="339466">
                  <a:extLst>
                    <a:ext uri="{9D8B030D-6E8A-4147-A177-3AD203B41FA5}">
                      <a16:colId xmlns:a16="http://schemas.microsoft.com/office/drawing/2014/main" val="890111322"/>
                    </a:ext>
                  </a:extLst>
                </a:gridCol>
                <a:gridCol w="2468846">
                  <a:extLst>
                    <a:ext uri="{9D8B030D-6E8A-4147-A177-3AD203B41FA5}">
                      <a16:colId xmlns:a16="http://schemas.microsoft.com/office/drawing/2014/main" val="727570385"/>
                    </a:ext>
                  </a:extLst>
                </a:gridCol>
                <a:gridCol w="720080">
                  <a:extLst>
                    <a:ext uri="{9D8B030D-6E8A-4147-A177-3AD203B41FA5}">
                      <a16:colId xmlns:a16="http://schemas.microsoft.com/office/drawing/2014/main" val="4225651976"/>
                    </a:ext>
                  </a:extLst>
                </a:gridCol>
                <a:gridCol w="648072">
                  <a:extLst>
                    <a:ext uri="{9D8B030D-6E8A-4147-A177-3AD203B41FA5}">
                      <a16:colId xmlns:a16="http://schemas.microsoft.com/office/drawing/2014/main" val="237422860"/>
                    </a:ext>
                  </a:extLst>
                </a:gridCol>
                <a:gridCol w="5328591">
                  <a:extLst>
                    <a:ext uri="{9D8B030D-6E8A-4147-A177-3AD203B41FA5}">
                      <a16:colId xmlns:a16="http://schemas.microsoft.com/office/drawing/2014/main" val="3912665523"/>
                    </a:ext>
                  </a:extLst>
                </a:gridCol>
              </a:tblGrid>
              <a:tr h="0">
                <a:tc>
                  <a:txBody>
                    <a:bodyPr/>
                    <a:lstStyle/>
                    <a:p>
                      <a:r>
                        <a:rPr kumimoji="1" lang="ja-JP" altLang="en-US" sz="800" dirty="0"/>
                        <a:t>№</a:t>
                      </a:r>
                    </a:p>
                  </a:txBody>
                  <a:tcPr/>
                </a:tc>
                <a:tc>
                  <a:txBody>
                    <a:bodyPr/>
                    <a:lstStyle/>
                    <a:p>
                      <a:r>
                        <a:rPr kumimoji="1" lang="ja-JP" altLang="en-US" sz="800" dirty="0"/>
                        <a:t>想定タスク</a:t>
                      </a:r>
                    </a:p>
                  </a:txBody>
                  <a:tcPr/>
                </a:tc>
                <a:tc>
                  <a:txBody>
                    <a:bodyPr/>
                    <a:lstStyle/>
                    <a:p>
                      <a:r>
                        <a:rPr kumimoji="1" lang="ja-JP" altLang="en-US" sz="800" dirty="0"/>
                        <a:t>担当者</a:t>
                      </a:r>
                    </a:p>
                  </a:txBody>
                  <a:tcPr/>
                </a:tc>
                <a:tc>
                  <a:txBody>
                    <a:bodyPr/>
                    <a:lstStyle/>
                    <a:p>
                      <a:r>
                        <a:rPr kumimoji="1" lang="ja-JP" altLang="en-US" sz="800" dirty="0"/>
                        <a:t>〆</a:t>
                      </a:r>
                    </a:p>
                  </a:txBody>
                  <a:tcPr/>
                </a:tc>
                <a:tc>
                  <a:txBody>
                    <a:bodyPr/>
                    <a:lstStyle/>
                    <a:p>
                      <a:r>
                        <a:rPr kumimoji="1" lang="ja-JP" altLang="en-US" sz="800" dirty="0"/>
                        <a:t>成果物、状態</a:t>
                      </a:r>
                    </a:p>
                  </a:txBody>
                  <a:tcPr/>
                </a:tc>
                <a:extLst>
                  <a:ext uri="{0D108BD9-81ED-4DB2-BD59-A6C34878D82A}">
                    <a16:rowId xmlns:a16="http://schemas.microsoft.com/office/drawing/2014/main" val="3904383507"/>
                  </a:ext>
                </a:extLst>
              </a:tr>
              <a:tr h="0">
                <a:tc>
                  <a:txBody>
                    <a:bodyPr/>
                    <a:lstStyle/>
                    <a:p>
                      <a:r>
                        <a:rPr kumimoji="1" lang="en-US" altLang="ja-JP" sz="800" dirty="0">
                          <a:highlight>
                            <a:srgbClr val="C0C0C0"/>
                          </a:highlight>
                        </a:rPr>
                        <a:t>0</a:t>
                      </a:r>
                      <a:endParaRPr kumimoji="1" lang="ja-JP" altLang="en-US" sz="800" dirty="0">
                        <a:highlight>
                          <a:srgbClr val="C0C0C0"/>
                        </a:highlight>
                      </a:endParaRPr>
                    </a:p>
                  </a:txBody>
                  <a:tcPr>
                    <a:solidFill>
                      <a:schemeClr val="bg1">
                        <a:lumMod val="75000"/>
                      </a:schemeClr>
                    </a:solidFill>
                  </a:tcPr>
                </a:tc>
                <a:tc>
                  <a:txBody>
                    <a:bodyPr/>
                    <a:lstStyle/>
                    <a:p>
                      <a:r>
                        <a:rPr kumimoji="1" lang="ja-JP" altLang="en-US" sz="800" dirty="0">
                          <a:highlight>
                            <a:srgbClr val="C0C0C0"/>
                          </a:highlight>
                        </a:rPr>
                        <a:t>当該計画、マイルストンの合意</a:t>
                      </a:r>
                      <a:endParaRPr kumimoji="1" lang="en-US" altLang="ja-JP" sz="800" dirty="0">
                        <a:highlight>
                          <a:srgbClr val="C0C0C0"/>
                        </a:highlight>
                      </a:endParaRPr>
                    </a:p>
                  </a:txBody>
                  <a:tcPr>
                    <a:solidFill>
                      <a:schemeClr val="bg1">
                        <a:lumMod val="75000"/>
                      </a:schemeClr>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白石</a:t>
                      </a:r>
                    </a:p>
                  </a:txBody>
                  <a:tcPr>
                    <a:solidFill>
                      <a:schemeClr val="bg1">
                        <a:lumMod val="75000"/>
                      </a:schemeClr>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1B2631"/>
                          </a:solidFill>
                          <a:effectLst/>
                          <a:highlight>
                            <a:srgbClr val="C0C0C0"/>
                          </a:highlight>
                          <a:uLnTx/>
                          <a:uFillTx/>
                          <a:latin typeface="メイリオ"/>
                          <a:ea typeface="メイリオ"/>
                          <a:cs typeface="+mn-cs"/>
                        </a:rPr>
                        <a:t>12/18</a:t>
                      </a:r>
                      <a:r>
                        <a:rPr kumimoji="1" lang="ja-JP" altLang="en-US" sz="800" b="0" i="0" u="none" strike="noStrike" kern="1200" cap="none" spc="0" normalizeH="0" baseline="0" noProof="0" dirty="0">
                          <a:ln>
                            <a:noFill/>
                          </a:ln>
                          <a:solidFill>
                            <a:srgbClr val="1B2631"/>
                          </a:solidFill>
                          <a:effectLst/>
                          <a:highlight>
                            <a:srgbClr val="C0C0C0"/>
                          </a:highlight>
                          <a:uLnTx/>
                          <a:uFillTx/>
                          <a:latin typeface="メイリオ"/>
                          <a:ea typeface="メイリオ"/>
                          <a:cs typeface="+mn-cs"/>
                        </a:rPr>
                        <a:t>済</a:t>
                      </a:r>
                      <a:endParaRPr kumimoji="1" lang="ja-JP" altLang="en-US" sz="800" dirty="0">
                        <a:highlight>
                          <a:srgbClr val="C0C0C0"/>
                        </a:highlight>
                      </a:endParaRPr>
                    </a:p>
                  </a:txBody>
                  <a:tcPr>
                    <a:solidFill>
                      <a:schemeClr val="bg1">
                        <a:lumMod val="75000"/>
                      </a:schemeClr>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highlight>
                            <a:srgbClr val="C0C0C0"/>
                          </a:highlight>
                        </a:rPr>
                        <a:t>「</a:t>
                      </a:r>
                      <a:r>
                        <a:rPr kumimoji="1" lang="ja-JP" altLang="en-US" sz="800" u="sng" dirty="0">
                          <a:highlight>
                            <a:srgbClr val="C0C0C0"/>
                          </a:highlight>
                        </a:rPr>
                        <a:t>当資料</a:t>
                      </a:r>
                      <a:r>
                        <a:rPr kumimoji="1" lang="ja-JP" altLang="en-US" sz="800" dirty="0">
                          <a:highlight>
                            <a:srgbClr val="C0C0C0"/>
                          </a:highlight>
                        </a:rPr>
                        <a:t>」について、タスク・〆の合意ができている</a:t>
                      </a:r>
                    </a:p>
                  </a:txBody>
                  <a:tcPr>
                    <a:solidFill>
                      <a:schemeClr val="bg1">
                        <a:lumMod val="75000"/>
                      </a:schemeClr>
                    </a:solidFill>
                  </a:tcPr>
                </a:tc>
                <a:extLst>
                  <a:ext uri="{0D108BD9-81ED-4DB2-BD59-A6C34878D82A}">
                    <a16:rowId xmlns:a16="http://schemas.microsoft.com/office/drawing/2014/main" val="3312842603"/>
                  </a:ext>
                </a:extLst>
              </a:tr>
              <a:tr h="0">
                <a:tc>
                  <a:txBody>
                    <a:bodyPr/>
                    <a:lstStyle/>
                    <a:p>
                      <a:r>
                        <a:rPr kumimoji="1" lang="en-US" altLang="ja-JP" sz="800" b="0" i="0" u="none" strike="noStrike" kern="1200" cap="none" spc="0" normalizeH="0" baseline="0" noProof="0" dirty="0">
                          <a:ln>
                            <a:noFill/>
                          </a:ln>
                          <a:solidFill>
                            <a:srgbClr val="1B2631"/>
                          </a:solidFill>
                          <a:effectLst/>
                          <a:uLnTx/>
                          <a:uFillTx/>
                          <a:latin typeface="メイリオ"/>
                          <a:ea typeface="メイリオ"/>
                          <a:cs typeface="+mn-cs"/>
                        </a:rPr>
                        <a:t>1</a:t>
                      </a:r>
                      <a:endParaRPr kumimoji="1" lang="ja-JP" altLang="en-US" sz="800" dirty="0"/>
                    </a:p>
                  </a:txBody>
                  <a:tcPr/>
                </a:tc>
                <a:tc>
                  <a:txBody>
                    <a:bodyPr/>
                    <a:lstStyle/>
                    <a:p>
                      <a:r>
                        <a:rPr kumimoji="1" lang="ja-JP" altLang="en-US" sz="800" dirty="0"/>
                        <a:t>バックエンドの</a:t>
                      </a:r>
                      <a:r>
                        <a:rPr kumimoji="1" lang="en-US" altLang="ja-JP" sz="800" dirty="0"/>
                        <a:t>PG/UT</a:t>
                      </a:r>
                      <a:r>
                        <a:rPr kumimoji="1" lang="ja-JP" altLang="en-US" sz="800" dirty="0"/>
                        <a:t>完了</a:t>
                      </a:r>
                      <a:endParaRPr kumimoji="1" lang="en-US" altLang="ja-JP"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白石</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0000"/>
                          </a:solidFill>
                          <a:effectLst/>
                          <a:uLnTx/>
                          <a:uFillTx/>
                          <a:latin typeface="メイリオ"/>
                          <a:ea typeface="メイリオ"/>
                          <a:cs typeface="+mn-cs"/>
                        </a:rPr>
                        <a:t>12/25</a:t>
                      </a:r>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srgbClr val="FF0000"/>
                          </a:solidFill>
                          <a:effectLst/>
                          <a:uLnTx/>
                          <a:uFillTx/>
                          <a:latin typeface="メイリオ"/>
                          <a:ea typeface="メイリオ"/>
                          <a:cs typeface="+mn-cs"/>
                        </a:rPr>
                        <a:t>⇒</a:t>
                      </a:r>
                      <a:r>
                        <a:rPr kumimoji="1" lang="en-US" altLang="ja-JP" sz="800" b="0" i="0" u="none" strike="noStrike" kern="1200" cap="none" spc="0" normalizeH="0" baseline="0" noProof="0" dirty="0">
                          <a:ln>
                            <a:noFill/>
                          </a:ln>
                          <a:solidFill>
                            <a:srgbClr val="FF0000"/>
                          </a:solidFill>
                          <a:effectLst/>
                          <a:uLnTx/>
                          <a:uFillTx/>
                          <a:latin typeface="メイリオ"/>
                          <a:ea typeface="メイリオ"/>
                          <a:cs typeface="+mn-cs"/>
                        </a:rPr>
                        <a:t>1/6</a:t>
                      </a:r>
                      <a:endParaRPr kumimoji="1" lang="ja-JP" altLang="en-US" sz="800" dirty="0">
                        <a:solidFill>
                          <a:srgbClr val="FF0000"/>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u="sng" dirty="0"/>
                        <a:t>「単体テスト結果報告書」</a:t>
                      </a:r>
                      <a:r>
                        <a:rPr kumimoji="1" lang="ja-JP" altLang="en-US" sz="800" dirty="0"/>
                        <a:t>にて状況共有　</a:t>
                      </a:r>
                      <a:r>
                        <a:rPr kumimoji="1" lang="en-US" altLang="ja-JP" sz="800" dirty="0"/>
                        <a:t>※</a:t>
                      </a:r>
                      <a:r>
                        <a:rPr kumimoji="1" lang="ja-JP" altLang="en-US" sz="800" dirty="0"/>
                        <a:t>バックエンド</a:t>
                      </a:r>
                      <a:endParaRPr kumimoji="1" lang="en-US" altLang="ja-JP" sz="8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rPr>
                        <a:t>2020/12/28</a:t>
                      </a:r>
                      <a:r>
                        <a:rPr kumimoji="1" lang="ja-JP" altLang="en-US" sz="800" dirty="0">
                          <a:solidFill>
                            <a:srgbClr val="FF0000"/>
                          </a:solidFill>
                        </a:rPr>
                        <a:t>時点の状況にて単体テスト結果報告書を作成。残の実装は</a:t>
                      </a:r>
                      <a:r>
                        <a:rPr kumimoji="1" lang="en-US" altLang="ja-JP" sz="800" dirty="0">
                          <a:solidFill>
                            <a:srgbClr val="FF0000"/>
                          </a:solidFill>
                        </a:rPr>
                        <a:t>1/6</a:t>
                      </a:r>
                      <a:r>
                        <a:rPr kumimoji="1" lang="ja-JP" altLang="en-US" sz="800" dirty="0">
                          <a:solidFill>
                            <a:srgbClr val="FF0000"/>
                          </a:solidFill>
                        </a:rPr>
                        <a:t>完了予定</a:t>
                      </a:r>
                    </a:p>
                  </a:txBody>
                  <a:tcPr/>
                </a:tc>
                <a:extLst>
                  <a:ext uri="{0D108BD9-81ED-4DB2-BD59-A6C34878D82A}">
                    <a16:rowId xmlns:a16="http://schemas.microsoft.com/office/drawing/2014/main" val="3351326665"/>
                  </a:ext>
                </a:extLst>
              </a:tr>
              <a:tr h="0">
                <a:tc>
                  <a:txBody>
                    <a:bodyPr/>
                    <a:lstStyle/>
                    <a:p>
                      <a:r>
                        <a:rPr kumimoji="1" lang="en-US" altLang="ja-JP" sz="800" dirty="0"/>
                        <a:t>2</a:t>
                      </a:r>
                      <a:endParaRPr kumimoji="1" lang="ja-JP" altLang="en-US" sz="800" dirty="0"/>
                    </a:p>
                  </a:txBody>
                  <a:tcPr>
                    <a:solidFill>
                      <a:schemeClr val="bg1">
                        <a:lumMod val="75000"/>
                      </a:schemeClr>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フロント⇔バックの疎通</a:t>
                      </a:r>
                      <a:endParaRPr kumimoji="1" lang="en-US" altLang="ja-JP" sz="800" dirty="0"/>
                    </a:p>
                  </a:txBody>
                  <a:tcPr>
                    <a:solidFill>
                      <a:schemeClr val="bg1">
                        <a:lumMod val="75000"/>
                      </a:schemeClr>
                    </a:solidFill>
                  </a:tcPr>
                </a:tc>
                <a:tc>
                  <a:txBody>
                    <a:bodyPr/>
                    <a:lstStyle/>
                    <a:p>
                      <a:r>
                        <a:rPr kumimoji="1" lang="ja-JP" altLang="en-US" sz="800" dirty="0"/>
                        <a:t>木下・杉本</a:t>
                      </a:r>
                    </a:p>
                  </a:txBody>
                  <a:tcPr>
                    <a:solidFill>
                      <a:schemeClr val="bg1">
                        <a:lumMod val="75000"/>
                      </a:schemeClr>
                    </a:solidFill>
                  </a:tcPr>
                </a:tc>
                <a:tc>
                  <a:txBody>
                    <a:bodyPr/>
                    <a:lstStyle/>
                    <a:p>
                      <a:r>
                        <a:rPr kumimoji="1" lang="en-US" altLang="ja-JP" sz="800" b="0" i="0" u="none" strike="noStrike" kern="1200" cap="none" spc="0" normalizeH="0" baseline="0" noProof="0" dirty="0">
                          <a:ln>
                            <a:noFill/>
                          </a:ln>
                          <a:solidFill>
                            <a:srgbClr val="1B2631"/>
                          </a:solidFill>
                          <a:effectLst/>
                          <a:uLnTx/>
                          <a:uFillTx/>
                          <a:latin typeface="メイリオ"/>
                          <a:ea typeface="メイリオ"/>
                          <a:cs typeface="+mn-cs"/>
                        </a:rPr>
                        <a:t>12/18</a:t>
                      </a:r>
                      <a:r>
                        <a:rPr kumimoji="1" lang="ja-JP" altLang="en-US" sz="800" b="0" i="0" u="none" strike="noStrike" kern="1200" cap="none" spc="0" normalizeH="0" baseline="0" noProof="0" dirty="0">
                          <a:ln>
                            <a:noFill/>
                          </a:ln>
                          <a:solidFill>
                            <a:srgbClr val="1B2631"/>
                          </a:solidFill>
                          <a:effectLst/>
                          <a:uLnTx/>
                          <a:uFillTx/>
                          <a:latin typeface="+mn-lt"/>
                          <a:ea typeface="+mn-ea"/>
                          <a:cs typeface="+mn-cs"/>
                        </a:rPr>
                        <a:t>済</a:t>
                      </a:r>
                      <a:endParaRPr kumimoji="1" lang="ja-JP" altLang="en-US" sz="800" dirty="0"/>
                    </a:p>
                  </a:txBody>
                  <a:tcPr>
                    <a:solidFill>
                      <a:schemeClr val="bg1">
                        <a:lumMod val="75000"/>
                      </a:schemeClr>
                    </a:solidFill>
                  </a:tcPr>
                </a:tc>
                <a:tc>
                  <a:txBody>
                    <a:bodyPr/>
                    <a:lstStyle/>
                    <a:p>
                      <a:r>
                        <a:rPr kumimoji="1" lang="ja-JP" altLang="en-US" sz="800" u="sng" dirty="0"/>
                        <a:t>「進捗報告書」</a:t>
                      </a:r>
                      <a:r>
                        <a:rPr kumimoji="1" lang="ja-JP" altLang="en-US" sz="800" dirty="0"/>
                        <a:t>で状況報告いただく</a:t>
                      </a:r>
                    </a:p>
                  </a:txBody>
                  <a:tcPr>
                    <a:solidFill>
                      <a:schemeClr val="bg1">
                        <a:lumMod val="75000"/>
                      </a:schemeClr>
                    </a:solidFill>
                  </a:tcPr>
                </a:tc>
                <a:extLst>
                  <a:ext uri="{0D108BD9-81ED-4DB2-BD59-A6C34878D82A}">
                    <a16:rowId xmlns:a16="http://schemas.microsoft.com/office/drawing/2014/main" val="1466035695"/>
                  </a:ext>
                </a:extLst>
              </a:tr>
              <a:tr h="0">
                <a:tc>
                  <a:txBody>
                    <a:bodyPr/>
                    <a:lstStyle/>
                    <a:p>
                      <a:r>
                        <a:rPr kumimoji="1" lang="en-US" altLang="ja-JP" sz="800" dirty="0"/>
                        <a:t>3</a:t>
                      </a:r>
                      <a:endParaRPr kumimoji="1" lang="ja-JP" altLang="en-US" sz="800" dirty="0"/>
                    </a:p>
                  </a:txBody>
                  <a:tcPr>
                    <a:solidFill>
                      <a:schemeClr val="bg1">
                        <a:lumMod val="75000"/>
                      </a:schemeClr>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err="1"/>
                        <a:t>Ita</a:t>
                      </a:r>
                      <a:r>
                        <a:rPr kumimoji="1" lang="ja-JP" altLang="en-US" sz="800" dirty="0"/>
                        <a:t>テスト仕様完成</a:t>
                      </a:r>
                      <a:endParaRPr kumimoji="1" lang="en-US" altLang="ja-JP" sz="800" dirty="0"/>
                    </a:p>
                  </a:txBody>
                  <a:tcPr>
                    <a:solidFill>
                      <a:schemeClr val="bg1">
                        <a:lumMod val="75000"/>
                      </a:schemeClr>
                    </a:solidFill>
                  </a:tcPr>
                </a:tc>
                <a:tc>
                  <a:txBody>
                    <a:bodyPr/>
                    <a:lstStyle/>
                    <a:p>
                      <a:r>
                        <a:rPr kumimoji="1" lang="ja-JP" altLang="en-US" sz="800" dirty="0"/>
                        <a:t>西尾</a:t>
                      </a:r>
                    </a:p>
                  </a:txBody>
                  <a:tcPr>
                    <a:solidFill>
                      <a:schemeClr val="bg1">
                        <a:lumMod val="75000"/>
                      </a:schemeClr>
                    </a:solidFill>
                  </a:tcPr>
                </a:tc>
                <a:tc>
                  <a:txBody>
                    <a:bodyPr/>
                    <a:lstStyle/>
                    <a:p>
                      <a:r>
                        <a:rPr kumimoji="1" lang="en-US" altLang="ja-JP" sz="800" b="0" i="0" u="none" strike="noStrike" kern="1200" cap="none" spc="0" normalizeH="0" baseline="0" noProof="0" dirty="0">
                          <a:ln>
                            <a:noFill/>
                          </a:ln>
                          <a:solidFill>
                            <a:srgbClr val="1B2631"/>
                          </a:solidFill>
                          <a:effectLst/>
                          <a:uLnTx/>
                          <a:uFillTx/>
                          <a:latin typeface="メイリオ"/>
                          <a:ea typeface="メイリオ"/>
                          <a:cs typeface="+mn-cs"/>
                        </a:rPr>
                        <a:t>12/18</a:t>
                      </a:r>
                      <a:r>
                        <a:rPr kumimoji="1" lang="ja-JP" altLang="en-US" sz="800" b="0" i="0" u="none" strike="noStrike" kern="1200" cap="none" spc="0" normalizeH="0" baseline="0" noProof="0" dirty="0">
                          <a:ln>
                            <a:noFill/>
                          </a:ln>
                          <a:solidFill>
                            <a:srgbClr val="1B2631"/>
                          </a:solidFill>
                          <a:effectLst/>
                          <a:uLnTx/>
                          <a:uFillTx/>
                          <a:latin typeface="+mn-lt"/>
                          <a:ea typeface="+mn-ea"/>
                          <a:cs typeface="+mn-cs"/>
                        </a:rPr>
                        <a:t>済</a:t>
                      </a:r>
                      <a:endParaRPr kumimoji="1" lang="ja-JP" altLang="en-US" sz="800" dirty="0"/>
                    </a:p>
                  </a:txBody>
                  <a:tcPr>
                    <a:solidFill>
                      <a:schemeClr val="bg1">
                        <a:lumMod val="75000"/>
                      </a:schemeClr>
                    </a:solidFill>
                  </a:tcPr>
                </a:tc>
                <a:tc>
                  <a:txBody>
                    <a:bodyPr/>
                    <a:lstStyle/>
                    <a:p>
                      <a:r>
                        <a:rPr kumimoji="1" lang="ja-JP" altLang="en-US" sz="800" u="sng" dirty="0"/>
                        <a:t>「</a:t>
                      </a:r>
                      <a:r>
                        <a:rPr kumimoji="1" lang="en-US" altLang="ja-JP" sz="800" u="sng" dirty="0" err="1"/>
                        <a:t>Ita</a:t>
                      </a:r>
                      <a:r>
                        <a:rPr kumimoji="1" lang="ja-JP" altLang="en-US" sz="800" u="sng" dirty="0"/>
                        <a:t>テスト仕様書」</a:t>
                      </a:r>
                      <a:r>
                        <a:rPr kumimoji="1" lang="ja-JP" altLang="en-US" sz="800" dirty="0"/>
                        <a:t>が機能分、作成され、</a:t>
                      </a:r>
                      <a:r>
                        <a:rPr kumimoji="1" lang="en-US" altLang="ja-JP" sz="800" dirty="0" err="1"/>
                        <a:t>Ita</a:t>
                      </a:r>
                      <a:r>
                        <a:rPr kumimoji="1" lang="ja-JP" altLang="en-US" sz="800" dirty="0"/>
                        <a:t>ケース数</a:t>
                      </a:r>
                      <a:r>
                        <a:rPr kumimoji="1" lang="en-US" altLang="ja-JP" sz="800" dirty="0"/>
                        <a:t>(</a:t>
                      </a:r>
                      <a:r>
                        <a:rPr kumimoji="1" lang="ja-JP" altLang="en-US" sz="800" dirty="0"/>
                        <a:t>シナリオ数</a:t>
                      </a:r>
                      <a:r>
                        <a:rPr kumimoji="1" lang="en-US" altLang="ja-JP" sz="800" dirty="0"/>
                        <a:t>)</a:t>
                      </a:r>
                      <a:r>
                        <a:rPr kumimoji="1" lang="ja-JP" altLang="en-US" sz="800" dirty="0"/>
                        <a:t>の全量が</a:t>
                      </a:r>
                      <a:r>
                        <a:rPr kumimoji="1" lang="ja-JP" altLang="en-US" sz="800" u="sng" dirty="0"/>
                        <a:t>「進捗報告書」</a:t>
                      </a:r>
                      <a:r>
                        <a:rPr kumimoji="1" lang="ja-JP" altLang="en-US" sz="800" dirty="0"/>
                        <a:t>に記載されている。</a:t>
                      </a:r>
                      <a:r>
                        <a:rPr kumimoji="1" lang="ja-JP" altLang="en-US" sz="800" i="0" u="sng" dirty="0"/>
                        <a:t>「</a:t>
                      </a:r>
                      <a:r>
                        <a:rPr kumimoji="1" lang="en-US" altLang="ja-JP" sz="800" i="0" u="sng" dirty="0" err="1"/>
                        <a:t>Ita</a:t>
                      </a:r>
                      <a:r>
                        <a:rPr kumimoji="1" lang="ja-JP" altLang="en-US" sz="800" i="0" u="sng" dirty="0"/>
                        <a:t>の</a:t>
                      </a:r>
                      <a:r>
                        <a:rPr kumimoji="1" lang="en-US" altLang="ja-JP" sz="800" i="0" u="sng" dirty="0"/>
                        <a:t>WBS</a:t>
                      </a:r>
                      <a:r>
                        <a:rPr kumimoji="1" lang="ja-JP" altLang="en-US" sz="800" i="0" u="sng" dirty="0"/>
                        <a:t>」</a:t>
                      </a:r>
                      <a:r>
                        <a:rPr kumimoji="1" lang="ja-JP" altLang="en-US" sz="800" dirty="0"/>
                        <a:t>が精緻化されている</a:t>
                      </a:r>
                    </a:p>
                  </a:txBody>
                  <a:tcPr>
                    <a:solidFill>
                      <a:schemeClr val="bg1">
                        <a:lumMod val="75000"/>
                      </a:schemeClr>
                    </a:solidFill>
                  </a:tcPr>
                </a:tc>
                <a:extLst>
                  <a:ext uri="{0D108BD9-81ED-4DB2-BD59-A6C34878D82A}">
                    <a16:rowId xmlns:a16="http://schemas.microsoft.com/office/drawing/2014/main" val="3406223618"/>
                  </a:ext>
                </a:extLst>
              </a:tr>
              <a:tr h="0">
                <a:tc>
                  <a:txBody>
                    <a:bodyPr/>
                    <a:lstStyle/>
                    <a:p>
                      <a:r>
                        <a:rPr kumimoji="1" lang="en-US" altLang="ja-JP" sz="800" dirty="0"/>
                        <a:t>4</a:t>
                      </a:r>
                      <a:endParaRPr kumimoji="1" lang="ja-JP" altLang="en-US" sz="800" dirty="0"/>
                    </a:p>
                  </a:txBody>
                  <a:tcPr>
                    <a:solidFill>
                      <a:schemeClr val="bg1">
                        <a:lumMod val="75000"/>
                      </a:schemeClr>
                    </a:solidFill>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インフラのテスト環境構築</a:t>
                      </a:r>
                      <a:endParaRPr kumimoji="1" lang="en-US" altLang="ja-JP" sz="800" dirty="0"/>
                    </a:p>
                  </a:txBody>
                  <a:tcPr>
                    <a:solidFill>
                      <a:schemeClr val="bg1">
                        <a:lumMod val="75000"/>
                      </a:schemeClr>
                    </a:solidFill>
                  </a:tcPr>
                </a:tc>
                <a:tc>
                  <a:txBody>
                    <a:bodyPr/>
                    <a:lstStyle/>
                    <a:p>
                      <a:r>
                        <a:rPr kumimoji="1" lang="ja-JP" altLang="en-US" sz="800" dirty="0"/>
                        <a:t>杉本</a:t>
                      </a:r>
                    </a:p>
                  </a:txBody>
                  <a:tcPr>
                    <a:solidFill>
                      <a:schemeClr val="bg1">
                        <a:lumMod val="75000"/>
                      </a:schemeClr>
                    </a:solidFill>
                  </a:tcPr>
                </a:tc>
                <a:tc>
                  <a:txBody>
                    <a:bodyPr/>
                    <a:lstStyle/>
                    <a:p>
                      <a:r>
                        <a:rPr kumimoji="1" lang="en-US" altLang="ja-JP" sz="800" dirty="0"/>
                        <a:t>12/18</a:t>
                      </a:r>
                      <a:r>
                        <a:rPr kumimoji="1" lang="ja-JP" altLang="en-US" sz="800" dirty="0"/>
                        <a:t>済</a:t>
                      </a:r>
                    </a:p>
                  </a:txBody>
                  <a:tcPr>
                    <a:solidFill>
                      <a:schemeClr val="bg1">
                        <a:lumMod val="75000"/>
                      </a:schemeClr>
                    </a:solidFill>
                  </a:tcPr>
                </a:tc>
                <a:tc>
                  <a:txBody>
                    <a:bodyPr/>
                    <a:lstStyle/>
                    <a:p>
                      <a:r>
                        <a:rPr kumimoji="1" lang="ja-JP" altLang="en-US" sz="800" u="sng" dirty="0"/>
                        <a:t>「進捗報告書」</a:t>
                      </a:r>
                      <a:r>
                        <a:rPr kumimoji="1" lang="ja-JP" altLang="en-US" sz="800" dirty="0"/>
                        <a:t>で状況報告いただく</a:t>
                      </a:r>
                    </a:p>
                  </a:txBody>
                  <a:tcPr>
                    <a:solidFill>
                      <a:schemeClr val="bg1">
                        <a:lumMod val="75000"/>
                      </a:schemeClr>
                    </a:solidFill>
                  </a:tcPr>
                </a:tc>
                <a:extLst>
                  <a:ext uri="{0D108BD9-81ED-4DB2-BD59-A6C34878D82A}">
                    <a16:rowId xmlns:a16="http://schemas.microsoft.com/office/drawing/2014/main" val="3277100205"/>
                  </a:ext>
                </a:extLst>
              </a:tr>
              <a:tr h="0">
                <a:tc>
                  <a:txBody>
                    <a:bodyPr/>
                    <a:lstStyle/>
                    <a:p>
                      <a:r>
                        <a:rPr kumimoji="1" lang="en-US" altLang="ja-JP" sz="800" dirty="0"/>
                        <a:t>5</a:t>
                      </a:r>
                      <a:endParaRPr kumimoji="1" lang="ja-JP" altLang="en-US"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t>It</a:t>
                      </a:r>
                      <a:r>
                        <a:rPr kumimoji="1" lang="ja-JP" altLang="en-US" sz="800" dirty="0"/>
                        <a:t>ｂテスト計画策定</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西尾・緒方</a:t>
                      </a:r>
                      <a:endParaRPr kumimoji="1" lang="en-US" altLang="ja-JP" sz="800" dirty="0"/>
                    </a:p>
                  </a:txBody>
                  <a:tcPr/>
                </a:tc>
                <a:tc>
                  <a:txBody>
                    <a:bodyPr/>
                    <a:lstStyle/>
                    <a:p>
                      <a:r>
                        <a:rPr kumimoji="1" lang="en-US" altLang="ja-JP" sz="800" dirty="0">
                          <a:solidFill>
                            <a:srgbClr val="FF0000"/>
                          </a:solidFill>
                        </a:rPr>
                        <a:t>12/18</a:t>
                      </a:r>
                    </a:p>
                    <a:p>
                      <a:r>
                        <a:rPr kumimoji="1" lang="ja-JP" altLang="en-US" sz="800" dirty="0">
                          <a:solidFill>
                            <a:srgbClr val="FF0000"/>
                          </a:solidFill>
                        </a:rPr>
                        <a:t>⇒</a:t>
                      </a:r>
                      <a:r>
                        <a:rPr kumimoji="1" lang="en-US" altLang="ja-JP" sz="800" dirty="0">
                          <a:solidFill>
                            <a:srgbClr val="FF0000"/>
                          </a:solidFill>
                        </a:rPr>
                        <a:t>1/8</a:t>
                      </a:r>
                      <a:endParaRPr kumimoji="1" lang="ja-JP" altLang="en-US" sz="800" dirty="0">
                        <a:solidFill>
                          <a:srgbClr val="FF0000"/>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u="sng" dirty="0"/>
                        <a:t>「</a:t>
                      </a:r>
                      <a:r>
                        <a:rPr kumimoji="1" lang="en-US" altLang="ja-JP" sz="800" u="sng" dirty="0" err="1"/>
                        <a:t>ITb</a:t>
                      </a:r>
                      <a:r>
                        <a:rPr kumimoji="1" lang="ja-JP" altLang="en-US" sz="800" u="sng" dirty="0"/>
                        <a:t>テスト計画書」</a:t>
                      </a:r>
                      <a:r>
                        <a:rPr kumimoji="1" lang="ja-JP" altLang="en-US" sz="800" u="none" dirty="0"/>
                        <a:t>を作成。プレ</a:t>
                      </a:r>
                      <a:r>
                        <a:rPr kumimoji="1" lang="en-US" altLang="ja-JP" sz="800" u="none" dirty="0" err="1"/>
                        <a:t>ITb</a:t>
                      </a:r>
                      <a:r>
                        <a:rPr kumimoji="1" lang="ja-JP" altLang="en-US" sz="800" u="none" dirty="0"/>
                        <a:t>のタイミングについても計画できている</a:t>
                      </a:r>
                      <a:r>
                        <a:rPr kumimoji="1" lang="en-US" altLang="ja-JP" sz="800" u="none" dirty="0"/>
                        <a:t>(</a:t>
                      </a:r>
                      <a:r>
                        <a:rPr kumimoji="1" lang="ja-JP" altLang="en-US" sz="800" u="sng" dirty="0"/>
                        <a:t>「依存関係一覧</a:t>
                      </a:r>
                      <a:r>
                        <a:rPr kumimoji="1" lang="en-US" altLang="ja-JP" sz="800" u="sng" dirty="0"/>
                        <a:t>(</a:t>
                      </a:r>
                      <a:r>
                        <a:rPr kumimoji="1" lang="ja-JP" altLang="en-US" sz="800" u="sng" dirty="0"/>
                        <a:t>別紙</a:t>
                      </a:r>
                      <a:r>
                        <a:rPr kumimoji="1" lang="en-US" altLang="ja-JP" sz="800" u="sng" dirty="0"/>
                        <a:t>)</a:t>
                      </a:r>
                      <a:r>
                        <a:rPr kumimoji="1" lang="ja-JP" altLang="en-US" sz="800" u="sng" dirty="0"/>
                        <a:t>」</a:t>
                      </a:r>
                      <a:r>
                        <a:rPr kumimoji="1" lang="en-US" altLang="ja-JP" sz="800" u="sng" dirty="0"/>
                        <a:t>)</a:t>
                      </a:r>
                      <a:endParaRPr kumimoji="1" lang="ja-JP" altLang="en-US" sz="800" u="none" dirty="0"/>
                    </a:p>
                  </a:txBody>
                  <a:tcPr/>
                </a:tc>
                <a:extLst>
                  <a:ext uri="{0D108BD9-81ED-4DB2-BD59-A6C34878D82A}">
                    <a16:rowId xmlns:a16="http://schemas.microsoft.com/office/drawing/2014/main" val="2259183286"/>
                  </a:ext>
                </a:extLst>
              </a:tr>
              <a:tr h="0">
                <a:tc>
                  <a:txBody>
                    <a:bodyPr/>
                    <a:lstStyle/>
                    <a:p>
                      <a:r>
                        <a:rPr kumimoji="1" lang="en-US" altLang="ja-JP" sz="800" dirty="0"/>
                        <a:t>6</a:t>
                      </a:r>
                      <a:endParaRPr kumimoji="1" lang="ja-JP" altLang="en-US"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「インフラ設計資料」「インフラ計画」の再確認</a:t>
                      </a:r>
                    </a:p>
                  </a:txBody>
                  <a:tcPr/>
                </a:tc>
                <a:tc>
                  <a:txBody>
                    <a:bodyPr/>
                    <a:lstStyle/>
                    <a:p>
                      <a:r>
                        <a:rPr kumimoji="1" lang="ja-JP" altLang="en-US" sz="800" dirty="0"/>
                        <a:t>杉本</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solidFill>
                            <a:srgbClr val="FF0000"/>
                          </a:solidFill>
                        </a:rPr>
                        <a:t>12/28</a:t>
                      </a:r>
                      <a:r>
                        <a:rPr kumimoji="1" lang="ja-JP" altLang="en-US" sz="800" dirty="0">
                          <a:solidFill>
                            <a:srgbClr val="FF0000"/>
                          </a:solidFill>
                        </a:rPr>
                        <a:t>済</a:t>
                      </a:r>
                      <a:endParaRPr kumimoji="1" lang="en-US" altLang="ja-JP" sz="800" dirty="0">
                        <a:solidFill>
                          <a:srgbClr val="FF0000"/>
                        </a:solidFill>
                      </a:endParaRPr>
                    </a:p>
                  </a:txBody>
                  <a:tcPr/>
                </a:tc>
                <a:tc>
                  <a:txBody>
                    <a:bodyPr/>
                    <a:lstStyle/>
                    <a:p>
                      <a:r>
                        <a:rPr kumimoji="1" lang="ja-JP" altLang="en-US" sz="800" u="sng" dirty="0"/>
                        <a:t>「インフラ設計資料」</a:t>
                      </a:r>
                      <a:r>
                        <a:rPr kumimoji="1" lang="ja-JP" altLang="en-US" sz="800" dirty="0"/>
                        <a:t>について、</a:t>
                      </a:r>
                      <a:r>
                        <a:rPr kumimoji="1" lang="en-US" altLang="ja-JP" sz="800" dirty="0"/>
                        <a:t>UI</a:t>
                      </a:r>
                      <a:r>
                        <a:rPr kumimoji="1" lang="ja-JP" altLang="en-US" sz="800" dirty="0"/>
                        <a:t>完了時からアプリ要件を受けて一定変更が入っている認識のため、当該設計内容を確認したい。また</a:t>
                      </a:r>
                      <a:r>
                        <a:rPr kumimoji="1" lang="ja-JP" altLang="en-US" sz="800" u="sng" dirty="0"/>
                        <a:t>「インフラ対応の</a:t>
                      </a:r>
                      <a:r>
                        <a:rPr kumimoji="1" lang="en-US" altLang="ja-JP" sz="800" u="sng" dirty="0"/>
                        <a:t>WBS</a:t>
                      </a:r>
                      <a:r>
                        <a:rPr kumimoji="1" lang="ja-JP" altLang="en-US" sz="800" u="sng" dirty="0"/>
                        <a:t>」</a:t>
                      </a:r>
                      <a:r>
                        <a:rPr kumimoji="1" lang="ja-JP" altLang="en-US" sz="800" dirty="0"/>
                        <a:t>についても洗い替え</a:t>
                      </a:r>
                      <a:r>
                        <a:rPr kumimoji="1" lang="en-US" altLang="ja-JP" sz="800" dirty="0"/>
                        <a:t>(</a:t>
                      </a:r>
                      <a:r>
                        <a:rPr kumimoji="1" lang="ja-JP" altLang="en-US" sz="800" dirty="0"/>
                        <a:t>本番構築等も含めて</a:t>
                      </a:r>
                      <a:r>
                        <a:rPr kumimoji="1" lang="en-US" altLang="ja-JP" sz="800" dirty="0"/>
                        <a:t>)</a:t>
                      </a:r>
                      <a:endParaRPr kumimoji="1" lang="ja-JP" altLang="en-US" sz="800" dirty="0"/>
                    </a:p>
                  </a:txBody>
                  <a:tcPr/>
                </a:tc>
                <a:extLst>
                  <a:ext uri="{0D108BD9-81ED-4DB2-BD59-A6C34878D82A}">
                    <a16:rowId xmlns:a16="http://schemas.microsoft.com/office/drawing/2014/main" val="683143629"/>
                  </a:ext>
                </a:extLst>
              </a:tr>
              <a:tr h="0">
                <a:tc>
                  <a:txBody>
                    <a:bodyPr/>
                    <a:lstStyle/>
                    <a:p>
                      <a:r>
                        <a:rPr kumimoji="1" lang="en-US" altLang="ja-JP" sz="800" dirty="0"/>
                        <a:t>7</a:t>
                      </a:r>
                      <a:endParaRPr kumimoji="1" lang="ja-JP" altLang="en-US"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インフラ疎通完了</a:t>
                      </a:r>
                    </a:p>
                  </a:txBody>
                  <a:tcPr/>
                </a:tc>
                <a:tc>
                  <a:txBody>
                    <a:bodyPr/>
                    <a:lstStyle/>
                    <a:p>
                      <a:r>
                        <a:rPr kumimoji="1" lang="ja-JP" altLang="en-US" sz="800" dirty="0"/>
                        <a:t>木下・杉本</a:t>
                      </a:r>
                    </a:p>
                  </a:txBody>
                  <a:tcPr/>
                </a:tc>
                <a:tc>
                  <a:txBody>
                    <a:bodyPr/>
                    <a:lstStyle/>
                    <a:p>
                      <a:r>
                        <a:rPr kumimoji="1" lang="en-US" altLang="ja-JP" sz="800" dirty="0">
                          <a:solidFill>
                            <a:srgbClr val="FF0000"/>
                          </a:solidFill>
                        </a:rPr>
                        <a:t>12/28</a:t>
                      </a:r>
                      <a:r>
                        <a:rPr kumimoji="1" lang="ja-JP" altLang="en-US" sz="800" dirty="0">
                          <a:solidFill>
                            <a:srgbClr val="FF0000"/>
                          </a:solidFill>
                        </a:rPr>
                        <a:t>済</a:t>
                      </a:r>
                    </a:p>
                  </a:txBody>
                  <a:tcPr/>
                </a:tc>
                <a:tc>
                  <a:txBody>
                    <a:bodyPr/>
                    <a:lstStyle/>
                    <a:p>
                      <a:r>
                        <a:rPr kumimoji="1" lang="ja-JP" altLang="en-US" sz="800" u="sng" dirty="0"/>
                        <a:t>「疎通状況確認表」</a:t>
                      </a:r>
                      <a:r>
                        <a:rPr kumimoji="1" lang="ja-JP" altLang="en-US" sz="800" dirty="0"/>
                        <a:t>の実績記載　</a:t>
                      </a:r>
                      <a:r>
                        <a:rPr kumimoji="1" lang="en-US" altLang="ja-JP" sz="800" dirty="0"/>
                        <a:t>※</a:t>
                      </a:r>
                      <a:r>
                        <a:rPr kumimoji="1" lang="ja-JP" altLang="en-US" sz="800" dirty="0"/>
                        <a:t>アプリも申込完了等</a:t>
                      </a:r>
                      <a:r>
                        <a:rPr kumimoji="1" lang="en-US" altLang="ja-JP" sz="800" dirty="0"/>
                        <a:t>,</a:t>
                      </a:r>
                      <a:r>
                        <a:rPr kumimoji="1" lang="ja-JP" altLang="en-US" sz="800" dirty="0"/>
                        <a:t>一部</a:t>
                      </a:r>
                      <a:r>
                        <a:rPr kumimoji="1" lang="en-US" altLang="ja-JP" sz="800" dirty="0"/>
                        <a:t>API</a:t>
                      </a:r>
                      <a:r>
                        <a:rPr kumimoji="1" lang="ja-JP" altLang="en-US" sz="800" dirty="0"/>
                        <a:t>疎通を確認</a:t>
                      </a:r>
                      <a:r>
                        <a:rPr kumimoji="1" lang="en-US" altLang="ja-JP" sz="800" dirty="0"/>
                        <a:t>(</a:t>
                      </a:r>
                      <a:r>
                        <a:rPr kumimoji="1" lang="ja-JP" altLang="en-US" sz="800" dirty="0"/>
                        <a:t>「</a:t>
                      </a:r>
                      <a:r>
                        <a:rPr kumimoji="1" lang="ja-JP" altLang="en-US" sz="800" u="sng" dirty="0"/>
                        <a:t>依存関係一覧別紙」</a:t>
                      </a:r>
                      <a:r>
                        <a:rPr kumimoji="1" lang="en-US" altLang="ja-JP" sz="800" dirty="0"/>
                        <a:t>)</a:t>
                      </a:r>
                      <a:endParaRPr kumimoji="1" lang="ja-JP" altLang="en-US" sz="800" dirty="0"/>
                    </a:p>
                  </a:txBody>
                  <a:tcPr/>
                </a:tc>
                <a:extLst>
                  <a:ext uri="{0D108BD9-81ED-4DB2-BD59-A6C34878D82A}">
                    <a16:rowId xmlns:a16="http://schemas.microsoft.com/office/drawing/2014/main" val="2777696613"/>
                  </a:ext>
                </a:extLst>
              </a:tr>
              <a:tr h="0">
                <a:tc>
                  <a:txBody>
                    <a:bodyPr/>
                    <a:lstStyle/>
                    <a:p>
                      <a:r>
                        <a:rPr kumimoji="1" lang="en-US" altLang="ja-JP" sz="800" dirty="0"/>
                        <a:t>8</a:t>
                      </a:r>
                      <a:endParaRPr kumimoji="1" lang="ja-JP" altLang="en-US" sz="800" dirty="0"/>
                    </a:p>
                  </a:txBody>
                  <a:tcPr/>
                </a:tc>
                <a:tc>
                  <a:txBody>
                    <a:bodyPr/>
                    <a:lstStyle/>
                    <a:p>
                      <a:r>
                        <a:rPr kumimoji="1" lang="ja-JP" altLang="en-US" sz="800" dirty="0"/>
                        <a:t>変更管理の詳細計画</a:t>
                      </a:r>
                      <a:endParaRPr kumimoji="1" lang="en-US" altLang="ja-JP" sz="800" dirty="0"/>
                    </a:p>
                  </a:txBody>
                  <a:tcPr/>
                </a:tc>
                <a:tc>
                  <a:txBody>
                    <a:bodyPr/>
                    <a:lstStyle/>
                    <a:p>
                      <a:r>
                        <a:rPr kumimoji="1" lang="ja-JP" altLang="en-US" sz="800" dirty="0"/>
                        <a:t>木下</a:t>
                      </a:r>
                    </a:p>
                  </a:txBody>
                  <a:tcPr/>
                </a:tc>
                <a:tc>
                  <a:txBody>
                    <a:bodyPr/>
                    <a:lstStyle/>
                    <a:p>
                      <a:r>
                        <a:rPr kumimoji="1" lang="en-US" altLang="ja-JP" sz="800" dirty="0">
                          <a:solidFill>
                            <a:srgbClr val="FF0000"/>
                          </a:solidFill>
                        </a:rPr>
                        <a:t>12/28</a:t>
                      </a:r>
                      <a:r>
                        <a:rPr kumimoji="1" lang="ja-JP" altLang="en-US" sz="800" dirty="0">
                          <a:solidFill>
                            <a:srgbClr val="FF0000"/>
                          </a:solidFill>
                        </a:rPr>
                        <a:t>済</a:t>
                      </a:r>
                    </a:p>
                  </a:txBody>
                  <a:tcPr/>
                </a:tc>
                <a:tc>
                  <a:txBody>
                    <a:bodyPr/>
                    <a:lstStyle/>
                    <a:p>
                      <a:r>
                        <a:rPr kumimoji="1" lang="ja-JP" altLang="en-US" sz="800" dirty="0"/>
                        <a:t>変更管理分については</a:t>
                      </a:r>
                      <a:r>
                        <a:rPr kumimoji="1" lang="en-US" altLang="ja-JP" sz="800" dirty="0"/>
                        <a:t>UI,(SS)</a:t>
                      </a:r>
                      <a:r>
                        <a:rPr kumimoji="1" lang="ja-JP" altLang="en-US" sz="800" dirty="0"/>
                        <a:t>のレビュー計画及び依存するものは依存先との設計確認のタイミング</a:t>
                      </a:r>
                      <a:r>
                        <a:rPr kumimoji="1" lang="en-US" altLang="ja-JP" sz="800" dirty="0"/>
                        <a:t>(</a:t>
                      </a:r>
                      <a:r>
                        <a:rPr kumimoji="1" lang="ja-JP" altLang="en-US" sz="800" dirty="0"/>
                        <a:t>詳細日程</a:t>
                      </a:r>
                      <a:r>
                        <a:rPr kumimoji="1" lang="en-US" altLang="ja-JP" sz="800" dirty="0"/>
                        <a:t>)</a:t>
                      </a:r>
                      <a:r>
                        <a:rPr kumimoji="1" lang="ja-JP" altLang="en-US" sz="800" dirty="0"/>
                        <a:t>が計画できている　（</a:t>
                      </a:r>
                      <a:r>
                        <a:rPr kumimoji="1" lang="ja-JP" altLang="en-US" sz="800" u="sng" dirty="0"/>
                        <a:t>「レビュー一覧」</a:t>
                      </a:r>
                      <a:r>
                        <a:rPr kumimoji="1" lang="ja-JP" altLang="en-US" sz="800" dirty="0"/>
                        <a:t>、</a:t>
                      </a:r>
                      <a:r>
                        <a:rPr kumimoji="1" lang="ja-JP" altLang="en-US" sz="800" u="sng" dirty="0"/>
                        <a:t>「依存関係一覧」</a:t>
                      </a:r>
                      <a:r>
                        <a:rPr kumimoji="1" lang="en-US" altLang="ja-JP" sz="800" dirty="0"/>
                        <a:t>)</a:t>
                      </a:r>
                      <a:endParaRPr kumimoji="1" lang="ja-JP" altLang="en-US" sz="800" dirty="0"/>
                    </a:p>
                  </a:txBody>
                  <a:tcPr/>
                </a:tc>
                <a:extLst>
                  <a:ext uri="{0D108BD9-81ED-4DB2-BD59-A6C34878D82A}">
                    <a16:rowId xmlns:a16="http://schemas.microsoft.com/office/drawing/2014/main" val="1461350435"/>
                  </a:ext>
                </a:extLst>
              </a:tr>
              <a:tr h="0">
                <a:tc>
                  <a:txBody>
                    <a:bodyPr/>
                    <a:lstStyle/>
                    <a:p>
                      <a:r>
                        <a:rPr kumimoji="1" lang="en-US" altLang="ja-JP" sz="800" dirty="0"/>
                        <a:t>9</a:t>
                      </a:r>
                      <a:endParaRPr kumimoji="1" lang="ja-JP" altLang="en-US" sz="800" dirty="0"/>
                    </a:p>
                  </a:txBody>
                  <a:tcPr/>
                </a:tc>
                <a:tc>
                  <a:txBody>
                    <a:bodyPr/>
                    <a:lstStyle/>
                    <a:p>
                      <a:r>
                        <a:rPr kumimoji="1" lang="ja-JP" altLang="en-US" sz="800" dirty="0"/>
                        <a:t>フロントスプリントの完了</a:t>
                      </a:r>
                      <a:endParaRPr kumimoji="1" lang="en-US" altLang="ja-JP" sz="800" dirty="0"/>
                    </a:p>
                  </a:txBody>
                  <a:tcPr/>
                </a:tc>
                <a:tc>
                  <a:txBody>
                    <a:bodyPr/>
                    <a:lstStyle/>
                    <a:p>
                      <a:r>
                        <a:rPr kumimoji="1" lang="ja-JP" altLang="en-US" sz="800" dirty="0"/>
                        <a:t>白石</a:t>
                      </a:r>
                    </a:p>
                  </a:txBody>
                  <a:tcPr/>
                </a:tc>
                <a:tc>
                  <a:txBody>
                    <a:bodyPr/>
                    <a:lstStyle/>
                    <a:p>
                      <a:r>
                        <a:rPr kumimoji="1" lang="en-US" altLang="ja-JP" sz="800" dirty="0"/>
                        <a:t>1/8</a:t>
                      </a:r>
                      <a:endParaRPr kumimoji="1" lang="ja-JP" altLang="en-US" sz="800" dirty="0"/>
                    </a:p>
                  </a:txBody>
                  <a:tcPr/>
                </a:tc>
                <a:tc>
                  <a:txBody>
                    <a:bodyPr/>
                    <a:lstStyle/>
                    <a:p>
                      <a:r>
                        <a:rPr kumimoji="1" lang="ja-JP" altLang="en-US" sz="800" dirty="0"/>
                        <a:t>メンテされた</a:t>
                      </a:r>
                      <a:r>
                        <a:rPr kumimoji="1" lang="ja-JP" altLang="en-US" sz="800" u="sng" dirty="0"/>
                        <a:t>「スプリントバックログ」</a:t>
                      </a:r>
                      <a:r>
                        <a:rPr kumimoji="1" lang="ja-JP" altLang="en-US" sz="800" dirty="0"/>
                        <a:t>の一覧。及び「</a:t>
                      </a:r>
                      <a:r>
                        <a:rPr kumimoji="1" lang="ja-JP" altLang="en-US" sz="800" u="sng" dirty="0"/>
                        <a:t>進捗報告書</a:t>
                      </a:r>
                      <a:r>
                        <a:rPr kumimoji="1" lang="ja-JP" altLang="en-US" sz="800" dirty="0"/>
                        <a:t>」で定量報告</a:t>
                      </a:r>
                    </a:p>
                  </a:txBody>
                  <a:tcPr/>
                </a:tc>
                <a:extLst>
                  <a:ext uri="{0D108BD9-81ED-4DB2-BD59-A6C34878D82A}">
                    <a16:rowId xmlns:a16="http://schemas.microsoft.com/office/drawing/2014/main" val="916332225"/>
                  </a:ext>
                </a:extLst>
              </a:tr>
              <a:tr h="0">
                <a:tc>
                  <a:txBody>
                    <a:bodyPr/>
                    <a:lstStyle/>
                    <a:p>
                      <a:r>
                        <a:rPr kumimoji="1" lang="en-US" altLang="ja-JP" sz="800" dirty="0"/>
                        <a:t>10</a:t>
                      </a:r>
                      <a:endParaRPr kumimoji="1" lang="ja-JP" altLang="en-US"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外部環境とのアプリ疎通の実施</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木下・杉本</a:t>
                      </a:r>
                    </a:p>
                  </a:txBody>
                  <a:tcPr/>
                </a:tc>
                <a:tc>
                  <a:txBody>
                    <a:bodyPr/>
                    <a:lstStyle/>
                    <a:p>
                      <a:r>
                        <a:rPr kumimoji="1" lang="en-US" altLang="ja-JP" sz="800" dirty="0"/>
                        <a:t>1/8</a:t>
                      </a:r>
                      <a:endParaRPr kumimoji="1" lang="ja-JP" altLang="en-US" sz="800" dirty="0"/>
                    </a:p>
                  </a:txBody>
                  <a:tcPr/>
                </a:tc>
                <a:tc>
                  <a:txBody>
                    <a:bodyPr/>
                    <a:lstStyle/>
                    <a:p>
                      <a:r>
                        <a:rPr kumimoji="1" lang="ja-JP" altLang="en-US" sz="800" u="sng" dirty="0"/>
                        <a:t>「疎通状況確認表」「依存関係一覧別紙」</a:t>
                      </a:r>
                      <a:r>
                        <a:rPr kumimoji="1" lang="ja-JP" altLang="en-US" sz="800" dirty="0"/>
                        <a:t>の実績記載</a:t>
                      </a:r>
                    </a:p>
                  </a:txBody>
                  <a:tcPr/>
                </a:tc>
                <a:extLst>
                  <a:ext uri="{0D108BD9-81ED-4DB2-BD59-A6C34878D82A}">
                    <a16:rowId xmlns:a16="http://schemas.microsoft.com/office/drawing/2014/main" val="3793021678"/>
                  </a:ext>
                </a:extLst>
              </a:tr>
              <a:tr h="0">
                <a:tc>
                  <a:txBody>
                    <a:bodyPr/>
                    <a:lstStyle/>
                    <a:p>
                      <a:r>
                        <a:rPr kumimoji="1" lang="en-US" altLang="ja-JP" sz="800" dirty="0"/>
                        <a:t>11</a:t>
                      </a:r>
                      <a:endParaRPr kumimoji="1" lang="ja-JP" altLang="en-US" sz="800" dirty="0"/>
                    </a:p>
                  </a:txBody>
                  <a:tcPr/>
                </a:tc>
                <a:tc>
                  <a:txBody>
                    <a:bodyPr/>
                    <a:lstStyle/>
                    <a:p>
                      <a:r>
                        <a:rPr kumimoji="1" lang="ja-JP" altLang="en-US" sz="800" dirty="0"/>
                        <a:t>フロントエンドの</a:t>
                      </a:r>
                      <a:r>
                        <a:rPr kumimoji="1" lang="en-US" altLang="ja-JP" sz="800" dirty="0"/>
                        <a:t>UT</a:t>
                      </a:r>
                      <a:r>
                        <a:rPr kumimoji="1" lang="ja-JP" altLang="en-US" sz="800" dirty="0"/>
                        <a:t>完了</a:t>
                      </a:r>
                      <a:endParaRPr kumimoji="1" lang="en-US" altLang="ja-JP"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白石</a:t>
                      </a:r>
                    </a:p>
                  </a:txBody>
                  <a:tcPr/>
                </a:tc>
                <a:tc>
                  <a:txBody>
                    <a:bodyPr/>
                    <a:lstStyle/>
                    <a:p>
                      <a:r>
                        <a:rPr kumimoji="1" lang="en-US" altLang="ja-JP" sz="800" dirty="0"/>
                        <a:t>1/18</a:t>
                      </a:r>
                      <a:endParaRPr kumimoji="1" lang="ja-JP" altLang="en-US"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u="sng" dirty="0"/>
                        <a:t>「単体テスト結果報告書」</a:t>
                      </a:r>
                      <a:r>
                        <a:rPr kumimoji="1" lang="ja-JP" altLang="en-US" sz="800" dirty="0"/>
                        <a:t>にて状況共有</a:t>
                      </a:r>
                      <a:r>
                        <a:rPr kumimoji="1" lang="en-US" altLang="ja-JP" sz="800" dirty="0"/>
                        <a:t>※</a:t>
                      </a:r>
                      <a:r>
                        <a:rPr kumimoji="1" lang="ja-JP" altLang="en-US" sz="800" dirty="0"/>
                        <a:t>フロントエンド</a:t>
                      </a:r>
                    </a:p>
                  </a:txBody>
                  <a:tcPr/>
                </a:tc>
                <a:extLst>
                  <a:ext uri="{0D108BD9-81ED-4DB2-BD59-A6C34878D82A}">
                    <a16:rowId xmlns:a16="http://schemas.microsoft.com/office/drawing/2014/main" val="204820171"/>
                  </a:ext>
                </a:extLst>
              </a:tr>
              <a:tr h="0">
                <a:tc>
                  <a:txBody>
                    <a:bodyPr/>
                    <a:lstStyle/>
                    <a:p>
                      <a:r>
                        <a:rPr kumimoji="1" lang="en-US" altLang="ja-JP" sz="800" dirty="0"/>
                        <a:t>12</a:t>
                      </a:r>
                      <a:endParaRPr kumimoji="1" lang="ja-JP" altLang="en-US" sz="800" dirty="0"/>
                    </a:p>
                  </a:txBody>
                  <a:tcPr/>
                </a:tc>
                <a:tc>
                  <a:txBody>
                    <a:bodyPr/>
                    <a:lstStyle/>
                    <a:p>
                      <a:r>
                        <a:rPr kumimoji="1" lang="ja-JP" altLang="en-US" sz="800" dirty="0"/>
                        <a:t>変更管理分の</a:t>
                      </a:r>
                      <a:r>
                        <a:rPr kumimoji="1" lang="en-US" altLang="ja-JP" sz="800" dirty="0"/>
                        <a:t>UI-EXIT</a:t>
                      </a:r>
                      <a:endParaRPr kumimoji="1" lang="ja-JP" altLang="en-US" sz="800" dirty="0"/>
                    </a:p>
                  </a:txBody>
                  <a:tcPr/>
                </a:tc>
                <a:tc>
                  <a:txBody>
                    <a:bodyPr/>
                    <a:lstStyle/>
                    <a:p>
                      <a:r>
                        <a:rPr kumimoji="1" lang="ja-JP" altLang="en-US" sz="800" dirty="0"/>
                        <a:t>木下・白石</a:t>
                      </a:r>
                      <a:endParaRPr kumimoji="1" lang="en-US" altLang="ja-JP" sz="800" u="none" dirty="0"/>
                    </a:p>
                  </a:txBody>
                  <a:tcPr/>
                </a:tc>
                <a:tc>
                  <a:txBody>
                    <a:bodyPr/>
                    <a:lstStyle/>
                    <a:p>
                      <a:r>
                        <a:rPr kumimoji="1" lang="en-US" altLang="ja-JP" sz="800" dirty="0"/>
                        <a:t>1/22</a:t>
                      </a:r>
                      <a:endParaRPr kumimoji="1" lang="ja-JP" altLang="en-US" sz="800" dirty="0"/>
                    </a:p>
                  </a:txBody>
                  <a:tcPr/>
                </a:tc>
                <a:tc>
                  <a:txBody>
                    <a:bodyPr/>
                    <a:lstStyle/>
                    <a:p>
                      <a:r>
                        <a:rPr kumimoji="1" lang="ja-JP" altLang="en-US" sz="800" u="sng" dirty="0"/>
                        <a:t>レビュー一覧」</a:t>
                      </a:r>
                      <a:r>
                        <a:rPr kumimoji="1" lang="ja-JP" altLang="en-US" sz="800" u="none" dirty="0"/>
                        <a:t>にて刈り取り　</a:t>
                      </a:r>
                      <a:r>
                        <a:rPr kumimoji="1" lang="en-US" altLang="ja-JP" sz="800" u="none" dirty="0"/>
                        <a:t>※</a:t>
                      </a:r>
                      <a:r>
                        <a:rPr kumimoji="1" lang="ja-JP" altLang="en-US" sz="800" u="none" dirty="0"/>
                        <a:t>必要があれば</a:t>
                      </a:r>
                      <a:r>
                        <a:rPr kumimoji="1" lang="ja-JP" altLang="en-US" sz="800" u="sng" dirty="0"/>
                        <a:t>「</a:t>
                      </a:r>
                      <a:r>
                        <a:rPr kumimoji="1" lang="en-US" altLang="ja-JP" sz="800" u="sng" dirty="0"/>
                        <a:t>UI-EXIT</a:t>
                      </a:r>
                      <a:r>
                        <a:rPr kumimoji="1" lang="ja-JP" altLang="en-US" sz="800" u="sng" dirty="0"/>
                        <a:t>報告」「</a:t>
                      </a:r>
                      <a:r>
                        <a:rPr kumimoji="1" lang="en-US" altLang="ja-JP" sz="800" u="sng" dirty="0"/>
                        <a:t>UI</a:t>
                      </a:r>
                      <a:r>
                        <a:rPr kumimoji="1" lang="ja-JP" altLang="en-US" sz="800" u="sng" dirty="0"/>
                        <a:t>品質報告書」</a:t>
                      </a:r>
                      <a:r>
                        <a:rPr kumimoji="1" lang="ja-JP" altLang="en-US" sz="800" u="none" dirty="0"/>
                        <a:t>もメンテいただく</a:t>
                      </a:r>
                      <a:endParaRPr kumimoji="1" lang="en-US" altLang="ja-JP" sz="800" u="none" dirty="0"/>
                    </a:p>
                  </a:txBody>
                  <a:tcPr/>
                </a:tc>
                <a:extLst>
                  <a:ext uri="{0D108BD9-81ED-4DB2-BD59-A6C34878D82A}">
                    <a16:rowId xmlns:a16="http://schemas.microsoft.com/office/drawing/2014/main" val="1181779680"/>
                  </a:ext>
                </a:extLst>
              </a:tr>
              <a:tr h="0">
                <a:tc>
                  <a:txBody>
                    <a:bodyPr/>
                    <a:lstStyle/>
                    <a:p>
                      <a:r>
                        <a:rPr kumimoji="1" lang="en-US" altLang="ja-JP" sz="800" dirty="0"/>
                        <a:t>13</a:t>
                      </a:r>
                      <a:endParaRPr kumimoji="1" lang="ja-JP" altLang="en-US" sz="800" dirty="0"/>
                    </a:p>
                  </a:txBody>
                  <a:tcPr/>
                </a:tc>
                <a:tc>
                  <a:txBody>
                    <a:bodyPr/>
                    <a:lstStyle/>
                    <a:p>
                      <a:r>
                        <a:rPr kumimoji="1" lang="ja-JP" altLang="en-US" sz="800" dirty="0"/>
                        <a:t>試算画面の再実装完了</a:t>
                      </a:r>
                    </a:p>
                  </a:txBody>
                  <a:tcPr/>
                </a:tc>
                <a:tc>
                  <a:txBody>
                    <a:bodyPr/>
                    <a:lstStyle/>
                    <a:p>
                      <a:r>
                        <a:rPr kumimoji="1" lang="ja-JP" altLang="en-US" sz="800" dirty="0"/>
                        <a:t>白石</a:t>
                      </a:r>
                      <a:endParaRPr kumimoji="1" lang="ja-JP" altLang="en-US" sz="800" u="sng" dirty="0"/>
                    </a:p>
                  </a:txBody>
                  <a:tcPr/>
                </a:tc>
                <a:tc>
                  <a:txBody>
                    <a:bodyPr/>
                    <a:lstStyle/>
                    <a:p>
                      <a:r>
                        <a:rPr kumimoji="1" lang="en-US" altLang="ja-JP" sz="800" dirty="0"/>
                        <a:t>1/22</a:t>
                      </a:r>
                      <a:endParaRPr kumimoji="1" lang="ja-JP" altLang="en-US" sz="800" dirty="0"/>
                    </a:p>
                  </a:txBody>
                  <a:tcPr/>
                </a:tc>
                <a:tc>
                  <a:txBody>
                    <a:bodyPr/>
                    <a:lstStyle/>
                    <a:p>
                      <a:r>
                        <a:rPr kumimoji="1" lang="ja-JP" altLang="en-US" sz="800" u="sng" dirty="0"/>
                        <a:t>「スプリントバックログ一覧」「単体テスト結果報告書」</a:t>
                      </a:r>
                    </a:p>
                  </a:txBody>
                  <a:tcPr/>
                </a:tc>
                <a:extLst>
                  <a:ext uri="{0D108BD9-81ED-4DB2-BD59-A6C34878D82A}">
                    <a16:rowId xmlns:a16="http://schemas.microsoft.com/office/drawing/2014/main" val="3437852122"/>
                  </a:ext>
                </a:extLst>
              </a:tr>
              <a:tr h="0">
                <a:tc>
                  <a:txBody>
                    <a:bodyPr/>
                    <a:lstStyle/>
                    <a:p>
                      <a:r>
                        <a:rPr kumimoji="1" lang="en-US" altLang="ja-JP" sz="800" dirty="0"/>
                        <a:t>14</a:t>
                      </a:r>
                      <a:endParaRPr kumimoji="1" lang="ja-JP" altLang="en-US" sz="800" dirty="0"/>
                    </a:p>
                  </a:txBody>
                  <a:tcPr/>
                </a:tc>
                <a:tc>
                  <a:txBody>
                    <a:bodyPr/>
                    <a:lstStyle/>
                    <a:p>
                      <a:r>
                        <a:rPr kumimoji="1" lang="en-US" altLang="ja-JP" sz="800" dirty="0" err="1"/>
                        <a:t>Ita</a:t>
                      </a:r>
                      <a:r>
                        <a:rPr kumimoji="1" lang="ja-JP" altLang="en-US" sz="800" dirty="0"/>
                        <a:t>の完了</a:t>
                      </a:r>
                    </a:p>
                  </a:txBody>
                  <a:tcPr/>
                </a:tc>
                <a:tc>
                  <a:txBody>
                    <a:bodyPr/>
                    <a:lstStyle/>
                    <a:p>
                      <a:r>
                        <a:rPr kumimoji="1" lang="ja-JP" altLang="en-US" sz="800" dirty="0"/>
                        <a:t>西尾・緒方</a:t>
                      </a:r>
                    </a:p>
                  </a:txBody>
                  <a:tcPr/>
                </a:tc>
                <a:tc>
                  <a:txBody>
                    <a:bodyPr/>
                    <a:lstStyle/>
                    <a:p>
                      <a:r>
                        <a:rPr kumimoji="1" lang="en-US" altLang="ja-JP" sz="800" dirty="0"/>
                        <a:t>1/29</a:t>
                      </a:r>
                      <a:endParaRPr kumimoji="1" lang="ja-JP" altLang="en-US" sz="800" dirty="0"/>
                    </a:p>
                  </a:txBody>
                  <a:tcPr/>
                </a:tc>
                <a:tc>
                  <a:txBody>
                    <a:bodyPr/>
                    <a:lstStyle/>
                    <a:p>
                      <a:r>
                        <a:rPr kumimoji="1" lang="ja-JP" altLang="en-US" sz="800" u="sng" dirty="0"/>
                        <a:t>「</a:t>
                      </a:r>
                      <a:r>
                        <a:rPr kumimoji="1" lang="en-US" altLang="ja-JP" sz="800" u="sng" dirty="0" err="1"/>
                        <a:t>ITa</a:t>
                      </a:r>
                      <a:r>
                        <a:rPr kumimoji="1" lang="ja-JP" altLang="en-US" sz="800" u="sng" dirty="0"/>
                        <a:t>品質報告書」「欠陥管理表」</a:t>
                      </a:r>
                      <a:r>
                        <a:rPr kumimoji="1" lang="ja-JP" altLang="en-US" sz="800" dirty="0"/>
                        <a:t>の作成</a:t>
                      </a:r>
                    </a:p>
                  </a:txBody>
                  <a:tcPr/>
                </a:tc>
                <a:extLst>
                  <a:ext uri="{0D108BD9-81ED-4DB2-BD59-A6C34878D82A}">
                    <a16:rowId xmlns:a16="http://schemas.microsoft.com/office/drawing/2014/main" val="1202028256"/>
                  </a:ext>
                </a:extLst>
              </a:tr>
              <a:tr h="0">
                <a:tc>
                  <a:txBody>
                    <a:bodyPr/>
                    <a:lstStyle/>
                    <a:p>
                      <a:r>
                        <a:rPr kumimoji="1" lang="en-US" altLang="ja-JP" sz="800" dirty="0"/>
                        <a:t>15</a:t>
                      </a:r>
                      <a:endParaRPr kumimoji="1" lang="ja-JP" altLang="en-US" sz="800" dirty="0"/>
                    </a:p>
                  </a:txBody>
                  <a:tcPr/>
                </a:tc>
                <a:tc>
                  <a:txBody>
                    <a:bodyPr/>
                    <a:lstStyle/>
                    <a:p>
                      <a:r>
                        <a:rPr kumimoji="1" lang="en-US" altLang="ja-JP" sz="800" dirty="0" err="1"/>
                        <a:t>Itb</a:t>
                      </a:r>
                      <a:r>
                        <a:rPr kumimoji="1" lang="ja-JP" altLang="en-US" sz="800" dirty="0"/>
                        <a:t>設計の完了</a:t>
                      </a:r>
                      <a:r>
                        <a:rPr kumimoji="1" lang="en-US" altLang="ja-JP" sz="800" dirty="0"/>
                        <a:t>(</a:t>
                      </a:r>
                      <a:r>
                        <a:rPr kumimoji="1" lang="ja-JP" altLang="en-US" sz="800" dirty="0"/>
                        <a:t>領域間での合意</a:t>
                      </a:r>
                      <a:r>
                        <a:rPr kumimoji="1" lang="en-US" altLang="ja-JP" sz="800" dirty="0"/>
                        <a:t>)</a:t>
                      </a:r>
                      <a:endParaRPr kumimoji="1" lang="ja-JP" altLang="en-US" sz="800" dirty="0"/>
                    </a:p>
                  </a:txBody>
                  <a:tcPr/>
                </a:tc>
                <a:tc>
                  <a:txBody>
                    <a:bodyPr/>
                    <a:lstStyle/>
                    <a:p>
                      <a:r>
                        <a:rPr kumimoji="1" lang="ja-JP" altLang="en-US" sz="800" dirty="0"/>
                        <a:t>西尾・緒方</a:t>
                      </a:r>
                    </a:p>
                  </a:txBody>
                  <a:tcPr/>
                </a:tc>
                <a:tc>
                  <a:txBody>
                    <a:bodyPr/>
                    <a:lstStyle/>
                    <a:p>
                      <a:r>
                        <a:rPr kumimoji="1" lang="en-US" altLang="ja-JP" sz="800" dirty="0"/>
                        <a:t>1/22</a:t>
                      </a:r>
                      <a:endParaRPr kumimoji="1" lang="ja-JP" altLang="en-US" sz="800" dirty="0"/>
                    </a:p>
                  </a:txBody>
                  <a:tcPr/>
                </a:tc>
                <a:tc>
                  <a:txBody>
                    <a:bodyPr/>
                    <a:lstStyle/>
                    <a:p>
                      <a:r>
                        <a:rPr kumimoji="1" lang="ja-JP" altLang="en-US" sz="800" u="sng" dirty="0"/>
                        <a:t>「</a:t>
                      </a:r>
                      <a:r>
                        <a:rPr kumimoji="1" lang="en-US" altLang="ja-JP" sz="800" u="sng" dirty="0" err="1"/>
                        <a:t>Itb</a:t>
                      </a:r>
                      <a:r>
                        <a:rPr kumimoji="1" lang="ja-JP" altLang="en-US" sz="800" u="sng" dirty="0"/>
                        <a:t>設計」</a:t>
                      </a:r>
                      <a:r>
                        <a:rPr kumimoji="1" lang="ja-JP" altLang="en-US" sz="800" dirty="0"/>
                        <a:t>については関係領域との内容合意</a:t>
                      </a:r>
                    </a:p>
                  </a:txBody>
                  <a:tcPr/>
                </a:tc>
                <a:extLst>
                  <a:ext uri="{0D108BD9-81ED-4DB2-BD59-A6C34878D82A}">
                    <a16:rowId xmlns:a16="http://schemas.microsoft.com/office/drawing/2014/main" val="104313260"/>
                  </a:ext>
                </a:extLst>
              </a:tr>
              <a:tr h="0">
                <a:tc>
                  <a:txBody>
                    <a:bodyPr/>
                    <a:lstStyle/>
                    <a:p>
                      <a:r>
                        <a:rPr kumimoji="1" lang="en-US" altLang="ja-JP" sz="800" dirty="0"/>
                        <a:t>16</a:t>
                      </a:r>
                      <a:endParaRPr kumimoji="1" lang="ja-JP" altLang="en-US" sz="800" dirty="0"/>
                    </a:p>
                  </a:txBody>
                  <a:tcPr/>
                </a:tc>
                <a:tc>
                  <a:txBody>
                    <a:bodyPr/>
                    <a:lstStyle/>
                    <a:p>
                      <a:r>
                        <a:rPr kumimoji="1" lang="ja-JP" altLang="en-US" sz="800" dirty="0"/>
                        <a:t>外部環境とのアプリ疎通の完了</a:t>
                      </a:r>
                    </a:p>
                  </a:txBody>
                  <a:tcPr/>
                </a:tc>
                <a:tc>
                  <a:txBody>
                    <a:bodyPr/>
                    <a:lstStyle/>
                    <a:p>
                      <a:r>
                        <a:rPr kumimoji="1" lang="ja-JP" altLang="en-US" sz="800" dirty="0"/>
                        <a:t>木下・杉本</a:t>
                      </a:r>
                    </a:p>
                  </a:txBody>
                  <a:tcPr/>
                </a:tc>
                <a:tc>
                  <a:txBody>
                    <a:bodyPr/>
                    <a:lstStyle/>
                    <a:p>
                      <a:r>
                        <a:rPr kumimoji="1" lang="en-US" altLang="ja-JP" sz="800" dirty="0"/>
                        <a:t>1/22</a:t>
                      </a:r>
                      <a:endParaRPr kumimoji="1" lang="ja-JP" altLang="en-US" sz="800" dirty="0"/>
                    </a:p>
                  </a:txBody>
                  <a:tcPr/>
                </a:tc>
                <a:tc>
                  <a:txBody>
                    <a:bodyPr/>
                    <a:lstStyle/>
                    <a:p>
                      <a:r>
                        <a:rPr kumimoji="1" lang="ja-JP" altLang="en-US" sz="800" u="sng" dirty="0"/>
                        <a:t>「疎通状況確認表」「依存関係一覧別紙」</a:t>
                      </a:r>
                      <a:r>
                        <a:rPr kumimoji="1" lang="ja-JP" altLang="en-US" sz="800" dirty="0"/>
                        <a:t>の実績記載</a:t>
                      </a:r>
                    </a:p>
                  </a:txBody>
                  <a:tcPr/>
                </a:tc>
                <a:extLst>
                  <a:ext uri="{0D108BD9-81ED-4DB2-BD59-A6C34878D82A}">
                    <a16:rowId xmlns:a16="http://schemas.microsoft.com/office/drawing/2014/main" val="2518512916"/>
                  </a:ext>
                </a:extLst>
              </a:tr>
              <a:tr h="0">
                <a:tc>
                  <a:txBody>
                    <a:bodyPr/>
                    <a:lstStyle/>
                    <a:p>
                      <a:r>
                        <a:rPr kumimoji="1" lang="en-US" altLang="ja-JP" sz="800" dirty="0"/>
                        <a:t>17</a:t>
                      </a:r>
                      <a:endParaRPr kumimoji="1" lang="ja-JP" altLang="en-US" sz="800" dirty="0"/>
                    </a:p>
                  </a:txBody>
                  <a:tcPr/>
                </a:tc>
                <a:tc>
                  <a:txBody>
                    <a:bodyPr/>
                    <a:lstStyle/>
                    <a:p>
                      <a:r>
                        <a:rPr kumimoji="1" lang="en-US" altLang="ja-JP" sz="800" dirty="0"/>
                        <a:t>3-4</a:t>
                      </a:r>
                      <a:r>
                        <a:rPr kumimoji="1" lang="ja-JP" altLang="en-US" sz="800" dirty="0"/>
                        <a:t>月の見積もり実施</a:t>
                      </a:r>
                      <a:endParaRPr kumimoji="1" lang="en-US" altLang="ja-JP" sz="800" dirty="0"/>
                    </a:p>
                  </a:txBody>
                  <a:tcPr/>
                </a:tc>
                <a:tc>
                  <a:txBody>
                    <a:bodyPr/>
                    <a:lstStyle/>
                    <a:p>
                      <a:r>
                        <a:rPr kumimoji="1" lang="ja-JP" altLang="en-US" sz="800" dirty="0"/>
                        <a:t>白石</a:t>
                      </a:r>
                      <a:endParaRPr kumimoji="1" lang="ja-JP" altLang="en-US" sz="800" u="sng" dirty="0"/>
                    </a:p>
                  </a:txBody>
                  <a:tcPr/>
                </a:tc>
                <a:tc>
                  <a:txBody>
                    <a:bodyPr/>
                    <a:lstStyle/>
                    <a:p>
                      <a:r>
                        <a:rPr kumimoji="1" lang="en-US" altLang="ja-JP" sz="800" dirty="0"/>
                        <a:t>1/22</a:t>
                      </a:r>
                      <a:endParaRPr kumimoji="1" lang="ja-JP" altLang="en-US" sz="800" dirty="0"/>
                    </a:p>
                  </a:txBody>
                  <a:tcPr/>
                </a:tc>
                <a:tc>
                  <a:txBody>
                    <a:bodyPr/>
                    <a:lstStyle/>
                    <a:p>
                      <a:r>
                        <a:rPr kumimoji="1" lang="ja-JP" altLang="en-US" sz="800" u="sng" dirty="0"/>
                        <a:t>「機能別見積もり」</a:t>
                      </a:r>
                    </a:p>
                  </a:txBody>
                  <a:tcPr/>
                </a:tc>
                <a:extLst>
                  <a:ext uri="{0D108BD9-81ED-4DB2-BD59-A6C34878D82A}">
                    <a16:rowId xmlns:a16="http://schemas.microsoft.com/office/drawing/2014/main" val="1317926057"/>
                  </a:ext>
                </a:extLst>
              </a:tr>
              <a:tr h="0">
                <a:tc>
                  <a:txBody>
                    <a:bodyPr/>
                    <a:lstStyle/>
                    <a:p>
                      <a:r>
                        <a:rPr kumimoji="1" lang="en-US" altLang="ja-JP" sz="800" dirty="0"/>
                        <a:t>18</a:t>
                      </a:r>
                      <a:endParaRPr kumimoji="1" lang="ja-JP" altLang="en-US" sz="800" dirty="0"/>
                    </a:p>
                  </a:txBody>
                  <a:tcPr/>
                </a:tc>
                <a:tc>
                  <a:txBody>
                    <a:bodyPr/>
                    <a:lstStyle/>
                    <a:p>
                      <a:r>
                        <a:rPr kumimoji="1" lang="en-US" altLang="ja-JP" sz="800" dirty="0" err="1"/>
                        <a:t>Itb</a:t>
                      </a:r>
                      <a:r>
                        <a:rPr kumimoji="1" lang="ja-JP" altLang="en-US" sz="800" dirty="0"/>
                        <a:t>の一通りの実施。変更管理分の単体テスト完了</a:t>
                      </a:r>
                      <a:endParaRPr kumimoji="1" lang="en-US" altLang="ja-JP" sz="800" dirty="0"/>
                    </a:p>
                  </a:txBody>
                  <a:tcPr/>
                </a:tc>
                <a:tc>
                  <a:txBody>
                    <a:bodyPr/>
                    <a:lstStyle/>
                    <a:p>
                      <a:r>
                        <a:rPr kumimoji="1" lang="ja-JP" altLang="en-US" sz="800" dirty="0"/>
                        <a:t>西尾・緒方</a:t>
                      </a:r>
                    </a:p>
                  </a:txBody>
                  <a:tcPr/>
                </a:tc>
                <a:tc>
                  <a:txBody>
                    <a:bodyPr/>
                    <a:lstStyle/>
                    <a:p>
                      <a:r>
                        <a:rPr kumimoji="1" lang="en-US" altLang="ja-JP" sz="800" dirty="0"/>
                        <a:t>2/12</a:t>
                      </a:r>
                      <a:endParaRPr kumimoji="1" lang="ja-JP" altLang="en-US" sz="800" dirty="0"/>
                    </a:p>
                  </a:txBody>
                  <a:tcPr/>
                </a:tc>
                <a:tc>
                  <a:txBody>
                    <a:bodyPr/>
                    <a:lstStyle/>
                    <a:p>
                      <a:r>
                        <a:rPr kumimoji="1" lang="ja-JP" altLang="en-US" sz="800" u="sng" dirty="0"/>
                        <a:t>「進捗報告書」</a:t>
                      </a:r>
                      <a:r>
                        <a:rPr kumimoji="1" lang="ja-JP" altLang="en-US" sz="800" dirty="0"/>
                        <a:t>で報告及び</a:t>
                      </a:r>
                      <a:r>
                        <a:rPr kumimoji="1" lang="ja-JP" altLang="en-US" sz="800" u="sng" dirty="0"/>
                        <a:t>「欠陥管理表」</a:t>
                      </a:r>
                      <a:r>
                        <a:rPr kumimoji="1" lang="ja-JP" altLang="en-US" sz="800" dirty="0"/>
                        <a:t>で共有</a:t>
                      </a:r>
                    </a:p>
                  </a:txBody>
                  <a:tcPr/>
                </a:tc>
                <a:extLst>
                  <a:ext uri="{0D108BD9-81ED-4DB2-BD59-A6C34878D82A}">
                    <a16:rowId xmlns:a16="http://schemas.microsoft.com/office/drawing/2014/main" val="1610238897"/>
                  </a:ext>
                </a:extLst>
              </a:tr>
              <a:tr h="0">
                <a:tc>
                  <a:txBody>
                    <a:bodyPr/>
                    <a:lstStyle/>
                    <a:p>
                      <a:r>
                        <a:rPr kumimoji="1" lang="en-US" altLang="ja-JP" sz="800" dirty="0"/>
                        <a:t>19</a:t>
                      </a:r>
                      <a:endParaRPr kumimoji="1" lang="ja-JP" altLang="en-US" sz="8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800" dirty="0"/>
                        <a:t>セキュリティ事前チェックが実施されている（</a:t>
                      </a:r>
                      <a:r>
                        <a:rPr kumimoji="1" lang="en-US" altLang="ja-JP" sz="800" dirty="0"/>
                        <a:t>NIT)</a:t>
                      </a:r>
                    </a:p>
                  </a:txBody>
                  <a:tcPr/>
                </a:tc>
                <a:tc>
                  <a:txBody>
                    <a:bodyPr/>
                    <a:lstStyle/>
                    <a:p>
                      <a:r>
                        <a:rPr kumimoji="1" lang="ja-JP" altLang="en-US" sz="800" dirty="0"/>
                        <a:t>白石</a:t>
                      </a:r>
                      <a:endParaRPr kumimoji="1" lang="ja-JP" altLang="en-US" sz="800" u="none"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t>2/12</a:t>
                      </a:r>
                      <a:endParaRPr kumimoji="1" lang="ja-JP" altLang="en-US" sz="800" dirty="0"/>
                    </a:p>
                  </a:txBody>
                  <a:tcPr/>
                </a:tc>
                <a:tc>
                  <a:txBody>
                    <a:bodyPr/>
                    <a:lstStyle/>
                    <a:p>
                      <a:r>
                        <a:rPr kumimoji="1" lang="ja-JP" altLang="en-US" sz="800" u="sng" dirty="0"/>
                        <a:t>「セキュリティ事前チェック報告書」　</a:t>
                      </a:r>
                      <a:r>
                        <a:rPr kumimoji="1" lang="en-US" altLang="ja-JP" sz="800" u="sng" dirty="0"/>
                        <a:t>※</a:t>
                      </a:r>
                      <a:r>
                        <a:rPr kumimoji="1" lang="ja-JP" altLang="en-US" sz="800" u="sng" dirty="0"/>
                        <a:t>時期は要相談</a:t>
                      </a:r>
                      <a:r>
                        <a:rPr kumimoji="1" lang="en-US" altLang="ja-JP" sz="800" u="sng" dirty="0"/>
                        <a:t>(</a:t>
                      </a:r>
                      <a:r>
                        <a:rPr kumimoji="1" lang="en-US" altLang="ja-JP" sz="800" u="sng" dirty="0" err="1"/>
                        <a:t>Itb</a:t>
                      </a:r>
                      <a:r>
                        <a:rPr kumimoji="1" lang="ja-JP" altLang="en-US" sz="800" u="sng" dirty="0"/>
                        <a:t>実施中のため、もう少し後になる可能性有</a:t>
                      </a:r>
                      <a:r>
                        <a:rPr kumimoji="1" lang="en-US" altLang="ja-JP" sz="800" u="sng" dirty="0"/>
                        <a:t>)</a:t>
                      </a:r>
                    </a:p>
                    <a:p>
                      <a:r>
                        <a:rPr kumimoji="1" lang="en-US" altLang="ja-JP" sz="800" u="none" dirty="0"/>
                        <a:t>※2/19</a:t>
                      </a:r>
                      <a:r>
                        <a:rPr kumimoji="1" lang="ja-JP" altLang="en-US" sz="800" u="none" dirty="0"/>
                        <a:t>時点で本診断の可否を判断する</a:t>
                      </a:r>
                    </a:p>
                  </a:txBody>
                  <a:tcPr/>
                </a:tc>
                <a:extLst>
                  <a:ext uri="{0D108BD9-81ED-4DB2-BD59-A6C34878D82A}">
                    <a16:rowId xmlns:a16="http://schemas.microsoft.com/office/drawing/2014/main" val="3270983077"/>
                  </a:ext>
                </a:extLst>
              </a:tr>
              <a:tr h="0">
                <a:tc>
                  <a:txBody>
                    <a:bodyPr/>
                    <a:lstStyle/>
                    <a:p>
                      <a:r>
                        <a:rPr kumimoji="1" lang="en-US" altLang="ja-JP" sz="800" dirty="0"/>
                        <a:t>20</a:t>
                      </a:r>
                      <a:endParaRPr kumimoji="1" lang="ja-JP" altLang="en-US" sz="800" dirty="0"/>
                    </a:p>
                  </a:txBody>
                  <a:tcPr/>
                </a:tc>
                <a:tc>
                  <a:txBody>
                    <a:bodyPr/>
                    <a:lstStyle/>
                    <a:p>
                      <a:r>
                        <a:rPr kumimoji="1" lang="en-US" altLang="ja-JP" sz="800" dirty="0" err="1"/>
                        <a:t>Itb</a:t>
                      </a:r>
                      <a:r>
                        <a:rPr kumimoji="1" lang="ja-JP" altLang="en-US" sz="800" dirty="0"/>
                        <a:t>の完了</a:t>
                      </a:r>
                    </a:p>
                  </a:txBody>
                  <a:tcPr/>
                </a:tc>
                <a:tc>
                  <a:txBody>
                    <a:bodyPr/>
                    <a:lstStyle/>
                    <a:p>
                      <a:r>
                        <a:rPr kumimoji="1" lang="ja-JP" altLang="en-US" sz="800" dirty="0"/>
                        <a:t>西尾・緒方</a:t>
                      </a:r>
                    </a:p>
                  </a:txBody>
                  <a:tcPr/>
                </a:tc>
                <a:tc>
                  <a:txBody>
                    <a:bodyPr/>
                    <a:lstStyle/>
                    <a:p>
                      <a:r>
                        <a:rPr kumimoji="1" lang="en-US" altLang="ja-JP" sz="800" dirty="0"/>
                        <a:t>2/26</a:t>
                      </a:r>
                      <a:endParaRPr kumimoji="1" lang="ja-JP" altLang="en-US" sz="800" dirty="0"/>
                    </a:p>
                  </a:txBody>
                  <a:tcPr/>
                </a:tc>
                <a:tc>
                  <a:txBody>
                    <a:bodyPr/>
                    <a:lstStyle/>
                    <a:p>
                      <a:r>
                        <a:rPr kumimoji="1" lang="ja-JP" altLang="en-US" sz="800" u="sng" dirty="0"/>
                        <a:t>「</a:t>
                      </a:r>
                      <a:r>
                        <a:rPr kumimoji="1" lang="en-US" altLang="ja-JP" sz="800" u="sng" dirty="0" err="1"/>
                        <a:t>Itb</a:t>
                      </a:r>
                      <a:r>
                        <a:rPr kumimoji="1" lang="ja-JP" altLang="en-US" sz="800" u="sng" dirty="0"/>
                        <a:t>品質報告書」「欠陥管理表」</a:t>
                      </a:r>
                      <a:r>
                        <a:rPr kumimoji="1" lang="ja-JP" altLang="en-US" sz="800" dirty="0"/>
                        <a:t>の作成</a:t>
                      </a:r>
                    </a:p>
                  </a:txBody>
                  <a:tcPr/>
                </a:tc>
                <a:extLst>
                  <a:ext uri="{0D108BD9-81ED-4DB2-BD59-A6C34878D82A}">
                    <a16:rowId xmlns:a16="http://schemas.microsoft.com/office/drawing/2014/main" val="2569070511"/>
                  </a:ext>
                </a:extLst>
              </a:tr>
              <a:tr h="0">
                <a:tc>
                  <a:txBody>
                    <a:bodyPr/>
                    <a:lstStyle/>
                    <a:p>
                      <a:r>
                        <a:rPr kumimoji="1" lang="en-US" altLang="ja-JP" sz="800" dirty="0"/>
                        <a:t>21</a:t>
                      </a:r>
                      <a:endParaRPr kumimoji="1" lang="ja-JP" altLang="en-US" sz="800" dirty="0"/>
                    </a:p>
                  </a:txBody>
                  <a:tcPr/>
                </a:tc>
                <a:tc>
                  <a:txBody>
                    <a:bodyPr/>
                    <a:lstStyle/>
                    <a:p>
                      <a:r>
                        <a:rPr kumimoji="1" lang="ja-JP" altLang="en-US" sz="800" dirty="0"/>
                        <a:t>平常時、異常時のマニュアルを作成</a:t>
                      </a:r>
                    </a:p>
                  </a:txBody>
                  <a:tcPr/>
                </a:tc>
                <a:tc>
                  <a:txBody>
                    <a:bodyPr/>
                    <a:lstStyle/>
                    <a:p>
                      <a:r>
                        <a:rPr kumimoji="1" lang="en-US" altLang="ja-JP" sz="800" dirty="0"/>
                        <a:t>※TBD</a:t>
                      </a:r>
                      <a:endParaRPr kumimoji="1" lang="ja-JP" altLang="en-US" sz="800" dirty="0"/>
                    </a:p>
                  </a:txBody>
                  <a:tcPr/>
                </a:tc>
                <a:tc>
                  <a:txBody>
                    <a:bodyPr/>
                    <a:lstStyle/>
                    <a:p>
                      <a:r>
                        <a:rPr kumimoji="1" lang="en-US" altLang="ja-JP" sz="800" dirty="0"/>
                        <a:t>2/26</a:t>
                      </a:r>
                      <a:endParaRPr kumimoji="1" lang="ja-JP" altLang="en-US" sz="800" dirty="0"/>
                    </a:p>
                  </a:txBody>
                  <a:tcPr/>
                </a:tc>
                <a:tc>
                  <a:txBody>
                    <a:bodyPr/>
                    <a:lstStyle/>
                    <a:p>
                      <a:r>
                        <a:rPr kumimoji="1" lang="ja-JP" altLang="en-US" sz="800" u="sng" dirty="0"/>
                        <a:t>「平常時、異常時作業マニュアル」</a:t>
                      </a:r>
                      <a:r>
                        <a:rPr kumimoji="1" lang="ja-JP" altLang="en-US" sz="800" dirty="0"/>
                        <a:t>　</a:t>
                      </a:r>
                      <a:r>
                        <a:rPr kumimoji="1" lang="en-US" altLang="ja-JP" sz="800" dirty="0"/>
                        <a:t>※</a:t>
                      </a:r>
                      <a:r>
                        <a:rPr kumimoji="1" lang="ja-JP" altLang="en-US" sz="800" dirty="0"/>
                        <a:t>成果物は</a:t>
                      </a:r>
                      <a:r>
                        <a:rPr kumimoji="1" lang="en-US" altLang="ja-JP" sz="800" dirty="0" err="1"/>
                        <a:t>Sasuke</a:t>
                      </a:r>
                      <a:r>
                        <a:rPr kumimoji="1" lang="ja-JP" altLang="en-US" sz="800" dirty="0"/>
                        <a:t>社で設定</a:t>
                      </a:r>
                    </a:p>
                  </a:txBody>
                  <a:tcPr/>
                </a:tc>
                <a:extLst>
                  <a:ext uri="{0D108BD9-81ED-4DB2-BD59-A6C34878D82A}">
                    <a16:rowId xmlns:a16="http://schemas.microsoft.com/office/drawing/2014/main" val="2587754808"/>
                  </a:ext>
                </a:extLst>
              </a:tr>
              <a:tr h="0">
                <a:tc>
                  <a:txBody>
                    <a:bodyPr/>
                    <a:lstStyle/>
                    <a:p>
                      <a:r>
                        <a:rPr kumimoji="1" lang="en-US" altLang="ja-JP" sz="800" dirty="0"/>
                        <a:t>22</a:t>
                      </a:r>
                      <a:endParaRPr kumimoji="1" lang="ja-JP" altLang="en-US" sz="800" dirty="0"/>
                    </a:p>
                  </a:txBody>
                  <a:tcPr/>
                </a:tc>
                <a:tc>
                  <a:txBody>
                    <a:bodyPr/>
                    <a:lstStyle/>
                    <a:p>
                      <a:r>
                        <a:rPr kumimoji="1" lang="en-US" altLang="ja-JP" sz="800" dirty="0"/>
                        <a:t>ST</a:t>
                      </a:r>
                      <a:r>
                        <a:rPr kumimoji="1" lang="ja-JP" altLang="en-US" sz="800" dirty="0"/>
                        <a:t>データ準備</a:t>
                      </a:r>
                      <a:endParaRPr kumimoji="1" lang="en-US" altLang="ja-JP" sz="800" dirty="0"/>
                    </a:p>
                  </a:txBody>
                  <a:tcPr/>
                </a:tc>
                <a:tc>
                  <a:txBody>
                    <a:bodyPr/>
                    <a:lstStyle/>
                    <a:p>
                      <a:r>
                        <a:rPr kumimoji="1" lang="ja-JP" altLang="en-US" sz="800" u="sng" dirty="0"/>
                        <a:t>緒方</a:t>
                      </a:r>
                    </a:p>
                  </a:txBody>
                  <a:tcPr/>
                </a:tc>
                <a:tc>
                  <a:txBody>
                    <a:bodyPr/>
                    <a:lstStyle/>
                    <a:p>
                      <a:r>
                        <a:rPr kumimoji="1" lang="en-US" altLang="ja-JP" sz="800" dirty="0"/>
                        <a:t>2/26</a:t>
                      </a:r>
                      <a:endParaRPr kumimoji="1" lang="ja-JP" altLang="en-US" sz="800" dirty="0"/>
                    </a:p>
                  </a:txBody>
                  <a:tcPr/>
                </a:tc>
                <a:tc>
                  <a:txBody>
                    <a:bodyPr/>
                    <a:lstStyle/>
                    <a:p>
                      <a:r>
                        <a:rPr kumimoji="1" lang="ja-JP" altLang="en-US" sz="800" dirty="0"/>
                        <a:t>打鍵に向けてデータ準備が完了している</a:t>
                      </a:r>
                      <a:r>
                        <a:rPr kumimoji="1" lang="ja-JP" altLang="en-US" sz="800" u="sng" dirty="0"/>
                        <a:t>「整合性をとるべきデータ一覧」</a:t>
                      </a:r>
                    </a:p>
                  </a:txBody>
                  <a:tcPr/>
                </a:tc>
                <a:extLst>
                  <a:ext uri="{0D108BD9-81ED-4DB2-BD59-A6C34878D82A}">
                    <a16:rowId xmlns:a16="http://schemas.microsoft.com/office/drawing/2014/main" val="564503287"/>
                  </a:ext>
                </a:extLst>
              </a:tr>
              <a:tr h="0">
                <a:tc>
                  <a:txBody>
                    <a:bodyPr/>
                    <a:lstStyle/>
                    <a:p>
                      <a:r>
                        <a:rPr kumimoji="1" lang="en-US" altLang="ja-JP" sz="800" dirty="0"/>
                        <a:t>23</a:t>
                      </a:r>
                      <a:endParaRPr kumimoji="1" lang="ja-JP" altLang="en-US" sz="800" dirty="0"/>
                    </a:p>
                  </a:txBody>
                  <a:tcPr/>
                </a:tc>
                <a:tc>
                  <a:txBody>
                    <a:bodyPr/>
                    <a:lstStyle/>
                    <a:p>
                      <a:r>
                        <a:rPr kumimoji="1" lang="ja-JP" altLang="en-US" sz="800" dirty="0"/>
                        <a:t>性能検証（</a:t>
                      </a:r>
                      <a:r>
                        <a:rPr kumimoji="1" lang="en-US" altLang="ja-JP" sz="800" dirty="0"/>
                        <a:t>Phase2_</a:t>
                      </a:r>
                      <a:r>
                        <a:rPr kumimoji="1" lang="ja-JP" altLang="en-US" sz="800" dirty="0"/>
                        <a:t>単機能確認</a:t>
                      </a:r>
                      <a:r>
                        <a:rPr kumimoji="1" lang="en-US" altLang="ja-JP" sz="800" dirty="0"/>
                        <a:t>)</a:t>
                      </a:r>
                      <a:r>
                        <a:rPr kumimoji="1" lang="ja-JP" altLang="en-US" sz="800" dirty="0"/>
                        <a:t>　</a:t>
                      </a:r>
                      <a:r>
                        <a:rPr kumimoji="1" lang="en-US" altLang="ja-JP" sz="800" dirty="0"/>
                        <a:t>(NIT)</a:t>
                      </a:r>
                    </a:p>
                  </a:txBody>
                  <a:tcPr/>
                </a:tc>
                <a:tc>
                  <a:txBody>
                    <a:bodyPr/>
                    <a:lstStyle/>
                    <a:p>
                      <a:r>
                        <a:rPr kumimoji="1" lang="ja-JP" altLang="en-US" sz="800" u="none" dirty="0"/>
                        <a:t>緒方</a:t>
                      </a:r>
                    </a:p>
                  </a:txBody>
                  <a:tcPr/>
                </a:tc>
                <a:tc>
                  <a:txBody>
                    <a:bodyPr/>
                    <a:lstStyle/>
                    <a:p>
                      <a:r>
                        <a:rPr kumimoji="1" lang="en-US" altLang="ja-JP" sz="800" dirty="0"/>
                        <a:t>2/26</a:t>
                      </a:r>
                      <a:endParaRPr kumimoji="1" lang="ja-JP" altLang="en-US" sz="800" dirty="0"/>
                    </a:p>
                  </a:txBody>
                  <a:tcPr/>
                </a:tc>
                <a:tc>
                  <a:txBody>
                    <a:bodyPr/>
                    <a:lstStyle/>
                    <a:p>
                      <a:r>
                        <a:rPr kumimoji="1" lang="ja-JP" altLang="en-US" sz="800" u="none" dirty="0"/>
                        <a:t>性能検証において単機能で基幹系とつないだ性能検証が見れている</a:t>
                      </a:r>
                    </a:p>
                  </a:txBody>
                  <a:tcPr/>
                </a:tc>
                <a:extLst>
                  <a:ext uri="{0D108BD9-81ED-4DB2-BD59-A6C34878D82A}">
                    <a16:rowId xmlns:a16="http://schemas.microsoft.com/office/drawing/2014/main" val="274671269"/>
                  </a:ext>
                </a:extLst>
              </a:tr>
            </a:tbl>
          </a:graphicData>
        </a:graphic>
      </p:graphicFrame>
    </p:spTree>
    <p:extLst>
      <p:ext uri="{BB962C8B-B14F-4D97-AF65-F5344CB8AC3E}">
        <p14:creationId xmlns:p14="http://schemas.microsoft.com/office/powerpoint/2010/main" val="367313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タイトル 4">
            <a:extLst>
              <a:ext uri="{FF2B5EF4-FFF2-40B4-BE49-F238E27FC236}">
                <a16:creationId xmlns:a16="http://schemas.microsoft.com/office/drawing/2014/main" id="{34820824-16B6-4B69-A9F9-9AE62214CD8C}"/>
              </a:ext>
            </a:extLst>
          </p:cNvPr>
          <p:cNvSpPr>
            <a:spLocks noGrp="1"/>
          </p:cNvSpPr>
          <p:nvPr>
            <p:ph type="title"/>
          </p:nvPr>
        </p:nvSpPr>
        <p:spPr>
          <a:xfrm>
            <a:off x="319085" y="268116"/>
            <a:ext cx="8694966" cy="345371"/>
          </a:xfrm>
        </p:spPr>
        <p:txBody>
          <a:bodyPr/>
          <a:lstStyle/>
          <a:p>
            <a:r>
              <a:rPr lang="ja-JP" altLang="en-US" dirty="0"/>
              <a:t>４．成果物搭載先</a:t>
            </a:r>
          </a:p>
        </p:txBody>
      </p:sp>
      <p:sp>
        <p:nvSpPr>
          <p:cNvPr id="2" name="スライド番号プレースホルダー 1">
            <a:extLst>
              <a:ext uri="{FF2B5EF4-FFF2-40B4-BE49-F238E27FC236}">
                <a16:creationId xmlns:a16="http://schemas.microsoft.com/office/drawing/2014/main" id="{F289C9B7-30AF-46B6-A595-15957187FA3E}"/>
              </a:ext>
            </a:extLst>
          </p:cNvPr>
          <p:cNvSpPr>
            <a:spLocks noGrp="1"/>
          </p:cNvSpPr>
          <p:nvPr>
            <p:ph type="sldNum" sz="quarter" idx="12"/>
          </p:nvPr>
        </p:nvSpPr>
        <p:spPr/>
        <p:txBody>
          <a:bodyPr/>
          <a:lstStyle/>
          <a:p>
            <a:fld id="{99D0D5FA-769D-4ADE-A1CA-9D54BDE987FC}" type="slidenum">
              <a:rPr lang="ja-JP" altLang="en-US" smtClean="0"/>
              <a:pPr/>
              <a:t>4</a:t>
            </a:fld>
            <a:endParaRPr lang="ja-JP" altLang="en-US" dirty="0"/>
          </a:p>
        </p:txBody>
      </p:sp>
      <p:sp>
        <p:nvSpPr>
          <p:cNvPr id="107" name="テキスト ボックス 106">
            <a:extLst>
              <a:ext uri="{FF2B5EF4-FFF2-40B4-BE49-F238E27FC236}">
                <a16:creationId xmlns:a16="http://schemas.microsoft.com/office/drawing/2014/main" id="{D19FCE64-BE1D-4075-80E0-606E998FFAB4}"/>
              </a:ext>
            </a:extLst>
          </p:cNvPr>
          <p:cNvSpPr txBox="1"/>
          <p:nvPr/>
        </p:nvSpPr>
        <p:spPr>
          <a:xfrm>
            <a:off x="328936" y="645070"/>
            <a:ext cx="9577064" cy="276999"/>
          </a:xfrm>
          <a:prstGeom prst="rect">
            <a:avLst/>
          </a:prstGeom>
          <a:noFill/>
        </p:spPr>
        <p:txBody>
          <a:bodyPr wrap="square" rtlCol="0">
            <a:spAutoFit/>
          </a:bodyPr>
          <a:lstStyle/>
          <a:p>
            <a:r>
              <a:rPr lang="ja-JP" altLang="en-US" sz="1200" dirty="0">
                <a:solidFill>
                  <a:schemeClr val="tx2"/>
                </a:solidFill>
                <a:latin typeface="メイリオ" pitchFamily="50" charset="-128"/>
                <a:ea typeface="メイリオ" pitchFamily="50" charset="-128"/>
                <a:cs typeface="メイリオ" pitchFamily="50" charset="-128"/>
              </a:rPr>
              <a:t>〇 前頁の成果物に関して具体的な搭載先は下記の通り</a:t>
            </a:r>
            <a:endParaRPr lang="en-US" altLang="ja-JP" sz="1200" dirty="0">
              <a:solidFill>
                <a:schemeClr val="tx2"/>
              </a:solidFill>
              <a:latin typeface="メイリオ" pitchFamily="50" charset="-128"/>
              <a:ea typeface="メイリオ" pitchFamily="50" charset="-128"/>
              <a:cs typeface="メイリオ" pitchFamily="50" charset="-128"/>
            </a:endParaRPr>
          </a:p>
        </p:txBody>
      </p:sp>
      <p:graphicFrame>
        <p:nvGraphicFramePr>
          <p:cNvPr id="4" name="表 4">
            <a:extLst>
              <a:ext uri="{FF2B5EF4-FFF2-40B4-BE49-F238E27FC236}">
                <a16:creationId xmlns:a16="http://schemas.microsoft.com/office/drawing/2014/main" id="{3C2AB556-68B9-49D6-81D5-25BB108D24EE}"/>
              </a:ext>
            </a:extLst>
          </p:cNvPr>
          <p:cNvGraphicFramePr>
            <a:graphicFrameLocks noGrp="1"/>
          </p:cNvGraphicFramePr>
          <p:nvPr>
            <p:extLst>
              <p:ext uri="{D42A27DB-BD31-4B8C-83A1-F6EECF244321}">
                <p14:modId xmlns:p14="http://schemas.microsoft.com/office/powerpoint/2010/main" val="3526360758"/>
              </p:ext>
            </p:extLst>
          </p:nvPr>
        </p:nvGraphicFramePr>
        <p:xfrm>
          <a:off x="128464" y="993224"/>
          <a:ext cx="9577064" cy="5783580"/>
        </p:xfrm>
        <a:graphic>
          <a:graphicData uri="http://schemas.openxmlformats.org/drawingml/2006/table">
            <a:tbl>
              <a:tblPr firstRow="1" bandRow="1">
                <a:tableStyleId>{93296810-A885-4BE3-A3E7-6D5BEEA58F35}</a:tableStyleId>
              </a:tblPr>
              <a:tblGrid>
                <a:gridCol w="2592288">
                  <a:extLst>
                    <a:ext uri="{9D8B030D-6E8A-4147-A177-3AD203B41FA5}">
                      <a16:colId xmlns:a16="http://schemas.microsoft.com/office/drawing/2014/main" val="3912665523"/>
                    </a:ext>
                  </a:extLst>
                </a:gridCol>
                <a:gridCol w="5401167">
                  <a:extLst>
                    <a:ext uri="{9D8B030D-6E8A-4147-A177-3AD203B41FA5}">
                      <a16:colId xmlns:a16="http://schemas.microsoft.com/office/drawing/2014/main" val="101313779"/>
                    </a:ext>
                  </a:extLst>
                </a:gridCol>
                <a:gridCol w="1583609">
                  <a:extLst>
                    <a:ext uri="{9D8B030D-6E8A-4147-A177-3AD203B41FA5}">
                      <a16:colId xmlns:a16="http://schemas.microsoft.com/office/drawing/2014/main" val="1256783694"/>
                    </a:ext>
                  </a:extLst>
                </a:gridCol>
              </a:tblGrid>
              <a:tr h="176179">
                <a:tc>
                  <a:txBody>
                    <a:bodyPr/>
                    <a:lstStyle/>
                    <a:p>
                      <a:r>
                        <a:rPr kumimoji="1" lang="ja-JP" altLang="en-US" sz="1050" dirty="0"/>
                        <a:t>成果物、状態</a:t>
                      </a:r>
                    </a:p>
                  </a:txBody>
                  <a:tcPr/>
                </a:tc>
                <a:tc>
                  <a:txBody>
                    <a:bodyPr/>
                    <a:lstStyle/>
                    <a:p>
                      <a:r>
                        <a:rPr kumimoji="1" lang="ja-JP" altLang="en-US" sz="1050" dirty="0"/>
                        <a:t>レッドマイン搭載先</a:t>
                      </a:r>
                    </a:p>
                  </a:txBody>
                  <a:tcPr/>
                </a:tc>
                <a:tc>
                  <a:txBody>
                    <a:bodyPr/>
                    <a:lstStyle/>
                    <a:p>
                      <a:r>
                        <a:rPr kumimoji="1" lang="ja-JP" altLang="en-US" sz="1050" dirty="0"/>
                        <a:t>備考</a:t>
                      </a:r>
                    </a:p>
                  </a:txBody>
                  <a:tcPr/>
                </a:tc>
                <a:extLst>
                  <a:ext uri="{0D108BD9-81ED-4DB2-BD59-A6C34878D82A}">
                    <a16:rowId xmlns:a16="http://schemas.microsoft.com/office/drawing/2014/main" val="3904383507"/>
                  </a:ext>
                </a:extLst>
              </a:tr>
              <a:tr h="176179">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dirty="0">
                          <a:solidFill>
                            <a:schemeClr val="tx1"/>
                          </a:solidFill>
                        </a:rPr>
                        <a:t>「当資料」</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チケット</a:t>
                      </a:r>
                      <a:r>
                        <a:rPr kumimoji="1" lang="en-US" altLang="ja-JP" sz="1050" b="0" u="none" dirty="0">
                          <a:solidFill>
                            <a:schemeClr val="tx1"/>
                          </a:solidFill>
                        </a:rPr>
                        <a:t>(</a:t>
                      </a:r>
                      <a:r>
                        <a:rPr kumimoji="1" lang="ja-JP" altLang="en-US" sz="1050" b="0" u="none" dirty="0">
                          <a:solidFill>
                            <a:schemeClr val="tx1"/>
                          </a:solidFill>
                        </a:rPr>
                        <a:t>本日</a:t>
                      </a:r>
                      <a:r>
                        <a:rPr kumimoji="1" lang="en-US" altLang="ja-JP" sz="1050" b="0" u="none" dirty="0">
                          <a:solidFill>
                            <a:schemeClr val="tx1"/>
                          </a:solidFill>
                        </a:rPr>
                        <a:t>MT</a:t>
                      </a:r>
                      <a:r>
                        <a:rPr kumimoji="1" lang="ja-JP" altLang="en-US" sz="1050" b="0" u="none" dirty="0">
                          <a:solidFill>
                            <a:schemeClr val="tx1"/>
                          </a:solidFill>
                        </a:rPr>
                        <a:t>ボード</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1" lang="ja-JP" altLang="en-US" sz="1050" b="0" dirty="0">
                        <a:solidFill>
                          <a:schemeClr val="tx1"/>
                        </a:solidFill>
                      </a:endParaRPr>
                    </a:p>
                  </a:txBody>
                  <a:tcPr/>
                </a:tc>
                <a:extLst>
                  <a:ext uri="{0D108BD9-81ED-4DB2-BD59-A6C34878D82A}">
                    <a16:rowId xmlns:a16="http://schemas.microsoft.com/office/drawing/2014/main" val="3312842603"/>
                  </a:ext>
                </a:extLst>
              </a:tr>
              <a:tr h="176179">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sng" dirty="0">
                          <a:solidFill>
                            <a:schemeClr val="tx1"/>
                          </a:solidFill>
                        </a:rPr>
                        <a:t>「単体テスト結果報告書」</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05_PGPT / 10.</a:t>
                      </a:r>
                      <a:r>
                        <a:rPr kumimoji="1" lang="ja-JP" altLang="en-US" sz="1050" b="0" u="none" dirty="0">
                          <a:solidFill>
                            <a:schemeClr val="tx1"/>
                          </a:solidFill>
                        </a:rPr>
                        <a:t>成果物</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1" lang="ja-JP" altLang="en-US" sz="1050" b="0" dirty="0">
                        <a:solidFill>
                          <a:schemeClr val="tx1"/>
                        </a:solidFill>
                      </a:endParaRPr>
                    </a:p>
                  </a:txBody>
                  <a:tcPr/>
                </a:tc>
                <a:extLst>
                  <a:ext uri="{0D108BD9-81ED-4DB2-BD59-A6C34878D82A}">
                    <a16:rowId xmlns:a16="http://schemas.microsoft.com/office/drawing/2014/main" val="3351326665"/>
                  </a:ext>
                </a:extLst>
              </a:tr>
              <a:tr h="176179">
                <a:tc>
                  <a:txBody>
                    <a:bodyPr/>
                    <a:lstStyle/>
                    <a:p>
                      <a:r>
                        <a:rPr kumimoji="1" lang="ja-JP" altLang="en-US" sz="1050" b="0" u="sng" dirty="0">
                          <a:solidFill>
                            <a:schemeClr val="tx1"/>
                          </a:solidFill>
                        </a:rPr>
                        <a:t>「進捗報告書」</a:t>
                      </a:r>
                      <a:endParaRPr kumimoji="1" lang="ja-JP" altLang="en-US" sz="1050" b="0" dirty="0">
                        <a:solidFill>
                          <a:schemeClr val="tx1"/>
                        </a:solidFill>
                      </a:endParaRPr>
                    </a:p>
                  </a:txBody>
                  <a:tcPr/>
                </a:tc>
                <a:tc>
                  <a:txBody>
                    <a:bodyPr/>
                    <a:lstStyle/>
                    <a:p>
                      <a:r>
                        <a:rPr kumimoji="1" lang="ja-JP" altLang="en-US" sz="1050" b="0" u="none" dirty="0">
                          <a:solidFill>
                            <a:schemeClr val="tx1"/>
                          </a:solidFill>
                        </a:rPr>
                        <a:t>チケット</a:t>
                      </a:r>
                      <a:r>
                        <a:rPr kumimoji="1" lang="en-US" altLang="ja-JP" sz="1050" b="0" u="none" dirty="0">
                          <a:solidFill>
                            <a:schemeClr val="tx1"/>
                          </a:solidFill>
                        </a:rPr>
                        <a:t>(</a:t>
                      </a:r>
                      <a:r>
                        <a:rPr kumimoji="1" lang="ja-JP" altLang="en-US" sz="1050" b="0" u="none" dirty="0">
                          <a:solidFill>
                            <a:schemeClr val="tx1"/>
                          </a:solidFill>
                        </a:rPr>
                        <a:t>週次の進捗</a:t>
                      </a:r>
                      <a:r>
                        <a:rPr kumimoji="1" lang="en-US" altLang="ja-JP" sz="1050" b="0" u="none" dirty="0">
                          <a:solidFill>
                            <a:schemeClr val="tx1"/>
                          </a:solidFill>
                        </a:rPr>
                        <a:t>MT</a:t>
                      </a:r>
                      <a:r>
                        <a:rPr kumimoji="1" lang="ja-JP" altLang="en-US" sz="1050" b="0" u="none" dirty="0">
                          <a:solidFill>
                            <a:schemeClr val="tx1"/>
                          </a:solidFill>
                        </a:rPr>
                        <a:t>の報告ボード</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1466035695"/>
                  </a:ext>
                </a:extLst>
              </a:tr>
              <a:tr h="176179">
                <a:tc>
                  <a:txBody>
                    <a:bodyPr/>
                    <a:lstStyle/>
                    <a:p>
                      <a:r>
                        <a:rPr kumimoji="1" lang="ja-JP" altLang="en-US" sz="1050" b="0" u="sng" dirty="0">
                          <a:solidFill>
                            <a:schemeClr val="tx1"/>
                          </a:solidFill>
                        </a:rPr>
                        <a:t>「</a:t>
                      </a:r>
                      <a:r>
                        <a:rPr kumimoji="1" lang="en-US" altLang="ja-JP" sz="1050" b="0" u="sng" dirty="0" err="1">
                          <a:solidFill>
                            <a:schemeClr val="tx1"/>
                          </a:solidFill>
                        </a:rPr>
                        <a:t>Ita</a:t>
                      </a:r>
                      <a:r>
                        <a:rPr kumimoji="1" lang="ja-JP" altLang="en-US" sz="1050" b="0" u="sng" dirty="0">
                          <a:solidFill>
                            <a:schemeClr val="tx1"/>
                          </a:solidFill>
                        </a:rPr>
                        <a:t>テスト仕様書」</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06_ITa / 10.</a:t>
                      </a:r>
                      <a:r>
                        <a:rPr kumimoji="1" lang="ja-JP" altLang="en-US" sz="1050" b="0" u="none" dirty="0">
                          <a:solidFill>
                            <a:schemeClr val="tx1"/>
                          </a:solidFill>
                        </a:rPr>
                        <a:t>成果物</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1" lang="ja-JP" altLang="en-US" sz="1050" b="0" dirty="0">
                        <a:solidFill>
                          <a:schemeClr val="tx1"/>
                        </a:solidFill>
                      </a:endParaRPr>
                    </a:p>
                  </a:txBody>
                  <a:tcPr/>
                </a:tc>
                <a:extLst>
                  <a:ext uri="{0D108BD9-81ED-4DB2-BD59-A6C34878D82A}">
                    <a16:rowId xmlns:a16="http://schemas.microsoft.com/office/drawing/2014/main" val="3406223618"/>
                  </a:ext>
                </a:extLst>
              </a:tr>
              <a:tr h="176179">
                <a:tc>
                  <a:txBody>
                    <a:bodyPr/>
                    <a:lstStyle/>
                    <a:p>
                      <a:r>
                        <a:rPr kumimoji="1" lang="ja-JP" altLang="en-US" sz="1050" b="0" u="sng" dirty="0">
                          <a:solidFill>
                            <a:schemeClr val="tx1"/>
                          </a:solidFill>
                        </a:rPr>
                        <a:t>「</a:t>
                      </a:r>
                      <a:r>
                        <a:rPr kumimoji="1" lang="en-US" altLang="ja-JP" sz="1050" b="0" u="sng" dirty="0" err="1">
                          <a:solidFill>
                            <a:schemeClr val="tx1"/>
                          </a:solidFill>
                        </a:rPr>
                        <a:t>ITa</a:t>
                      </a:r>
                      <a:r>
                        <a:rPr kumimoji="1" lang="ja-JP" altLang="en-US" sz="1050" b="0" u="sng" dirty="0">
                          <a:solidFill>
                            <a:schemeClr val="tx1"/>
                          </a:solidFill>
                        </a:rPr>
                        <a:t>　</a:t>
                      </a:r>
                      <a:r>
                        <a:rPr kumimoji="1" lang="en-US" altLang="ja-JP" sz="1050" b="0" u="sng" dirty="0">
                          <a:solidFill>
                            <a:schemeClr val="tx1"/>
                          </a:solidFill>
                        </a:rPr>
                        <a:t>WBS</a:t>
                      </a:r>
                      <a:r>
                        <a:rPr kumimoji="1" lang="ja-JP" altLang="en-US" sz="1050" b="0" u="sng" dirty="0">
                          <a:solidFill>
                            <a:schemeClr val="tx1"/>
                          </a:solidFill>
                        </a:rPr>
                        <a:t>」</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04_SS / 01.</a:t>
                      </a:r>
                      <a:r>
                        <a:rPr kumimoji="1" lang="ja-JP" altLang="en-US" sz="1050" b="0" u="none" dirty="0">
                          <a:solidFill>
                            <a:schemeClr val="tx1"/>
                          </a:solidFill>
                        </a:rPr>
                        <a:t>計画</a:t>
                      </a:r>
                      <a:r>
                        <a:rPr kumimoji="1" lang="en-US" altLang="ja-JP" sz="1050" b="0" u="none" dirty="0">
                          <a:solidFill>
                            <a:schemeClr val="tx1"/>
                          </a:solidFill>
                        </a:rPr>
                        <a:t>)</a:t>
                      </a:r>
                      <a:endParaRPr kumimoji="1" lang="ja-JP" altLang="en-US" sz="1050" b="0" i="0" u="none" kern="1200" dirty="0">
                        <a:solidFill>
                          <a:schemeClr val="tx1"/>
                        </a:solidFill>
                        <a:effectLst/>
                        <a:latin typeface="+mn-lt"/>
                        <a:ea typeface="+mn-ea"/>
                        <a:cs typeface="+mn-cs"/>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endParaRPr kumimoji="1" lang="ja-JP" altLang="en-US" sz="1050" b="0" dirty="0">
                        <a:solidFill>
                          <a:schemeClr val="tx1"/>
                        </a:solidFill>
                      </a:endParaRPr>
                    </a:p>
                  </a:txBody>
                  <a:tcPr/>
                </a:tc>
                <a:extLst>
                  <a:ext uri="{0D108BD9-81ED-4DB2-BD59-A6C34878D82A}">
                    <a16:rowId xmlns:a16="http://schemas.microsoft.com/office/drawing/2014/main" val="1996571561"/>
                  </a:ext>
                </a:extLst>
              </a:tr>
              <a:tr h="176179">
                <a:tc>
                  <a:txBody>
                    <a:bodyPr/>
                    <a:lstStyle/>
                    <a:p>
                      <a:r>
                        <a:rPr kumimoji="1" lang="ja-JP" altLang="en-US" sz="1050" b="0" u="sng" dirty="0">
                          <a:solidFill>
                            <a:schemeClr val="tx1"/>
                          </a:solidFill>
                        </a:rPr>
                        <a:t>「</a:t>
                      </a:r>
                      <a:r>
                        <a:rPr kumimoji="1" lang="en-US" altLang="ja-JP" sz="1050" b="0" u="sng" dirty="0" err="1">
                          <a:solidFill>
                            <a:schemeClr val="tx1"/>
                          </a:solidFill>
                        </a:rPr>
                        <a:t>ITb</a:t>
                      </a:r>
                      <a:r>
                        <a:rPr kumimoji="1" lang="ja-JP" altLang="en-US" sz="1050" b="0" u="sng" dirty="0">
                          <a:solidFill>
                            <a:schemeClr val="tx1"/>
                          </a:solidFill>
                        </a:rPr>
                        <a:t>テスト計画書」</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07_ITB</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01.</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計画</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ja-JP" altLang="en-US" sz="1050" b="0" i="0" u="none" kern="1200" dirty="0">
                          <a:solidFill>
                            <a:schemeClr val="tx1"/>
                          </a:solidFill>
                          <a:effectLst/>
                          <a:latin typeface="+mn-lt"/>
                          <a:ea typeface="+mn-ea"/>
                          <a:cs typeface="+mn-cs"/>
                        </a:rPr>
                        <a:t>テスト計画書</a:t>
                      </a:r>
                      <a:r>
                        <a:rPr kumimoji="1" lang="en-US" altLang="ja-JP" sz="1050" b="0" i="0" u="none" kern="1200" dirty="0">
                          <a:solidFill>
                            <a:schemeClr val="tx1"/>
                          </a:solidFill>
                          <a:effectLst/>
                          <a:latin typeface="+mn-lt"/>
                          <a:ea typeface="+mn-ea"/>
                          <a:cs typeface="+mn-cs"/>
                        </a:rPr>
                        <a:t>)</a:t>
                      </a:r>
                      <a:endParaRPr kumimoji="1" lang="ja-JP" altLang="en-US" sz="1050" b="0" i="0" u="none" kern="1200" dirty="0">
                        <a:solidFill>
                          <a:schemeClr val="tx1"/>
                        </a:solidFill>
                        <a:effectLst/>
                        <a:latin typeface="+mn-lt"/>
                        <a:ea typeface="+mn-ea"/>
                        <a:cs typeface="+mn-cs"/>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50" b="0" dirty="0" err="1">
                          <a:solidFill>
                            <a:schemeClr val="tx1"/>
                          </a:solidFill>
                        </a:rPr>
                        <a:t>Ita</a:t>
                      </a:r>
                      <a:r>
                        <a:rPr kumimoji="1" lang="ja-JP" altLang="en-US" sz="1050" b="0" dirty="0">
                          <a:solidFill>
                            <a:schemeClr val="tx1"/>
                          </a:solidFill>
                        </a:rPr>
                        <a:t>の計画書も搭載</a:t>
                      </a:r>
                    </a:p>
                  </a:txBody>
                  <a:tcPr/>
                </a:tc>
                <a:extLst>
                  <a:ext uri="{0D108BD9-81ED-4DB2-BD59-A6C34878D82A}">
                    <a16:rowId xmlns:a16="http://schemas.microsoft.com/office/drawing/2014/main" val="2259183286"/>
                  </a:ext>
                </a:extLst>
              </a:tr>
              <a:tr h="176179">
                <a:tc>
                  <a:txBody>
                    <a:bodyPr/>
                    <a:lstStyle/>
                    <a:p>
                      <a:r>
                        <a:rPr kumimoji="1" lang="ja-JP" altLang="en-US" sz="1050" b="0" dirty="0">
                          <a:solidFill>
                            <a:schemeClr val="tx1"/>
                          </a:solidFill>
                        </a:rPr>
                        <a:t>「インフラ設計資料」</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03_UI</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01.</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成果物</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ja-JP" altLang="en-US" sz="1050" b="0" i="0" u="none" kern="1200" dirty="0">
                          <a:solidFill>
                            <a:schemeClr val="tx1"/>
                          </a:solidFill>
                          <a:effectLst/>
                          <a:latin typeface="+mn-lt"/>
                          <a:ea typeface="+mn-ea"/>
                          <a:cs typeface="+mn-cs"/>
                        </a:rPr>
                        <a:t>領域搭載フォルダ）</a:t>
                      </a: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155144135"/>
                  </a:ext>
                </a:extLst>
              </a:tr>
              <a:tr h="176179">
                <a:tc>
                  <a:txBody>
                    <a:bodyPr/>
                    <a:lstStyle/>
                    <a:p>
                      <a:r>
                        <a:rPr kumimoji="1" lang="ja-JP" altLang="en-US" sz="1050" b="0" dirty="0">
                          <a:solidFill>
                            <a:schemeClr val="tx1"/>
                          </a:solidFill>
                        </a:rPr>
                        <a:t>「インフラ対応の</a:t>
                      </a:r>
                      <a:r>
                        <a:rPr kumimoji="1" lang="en-US" altLang="ja-JP" sz="1050" b="0" dirty="0">
                          <a:solidFill>
                            <a:schemeClr val="tx1"/>
                          </a:solidFill>
                        </a:rPr>
                        <a:t>WBS</a:t>
                      </a:r>
                      <a:r>
                        <a:rPr kumimoji="1" lang="ja-JP" altLang="en-US" sz="1050" b="0" dirty="0">
                          <a:solidFill>
                            <a:schemeClr val="tx1"/>
                          </a:solidFill>
                        </a:rPr>
                        <a:t>」</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04_SS / 01.</a:t>
                      </a:r>
                      <a:r>
                        <a:rPr kumimoji="1" lang="ja-JP" altLang="en-US" sz="1050" b="0" u="none" dirty="0">
                          <a:solidFill>
                            <a:schemeClr val="tx1"/>
                          </a:solidFill>
                        </a:rPr>
                        <a:t>計画</a:t>
                      </a:r>
                      <a:r>
                        <a:rPr kumimoji="1" lang="en-US" altLang="ja-JP" sz="1050" b="0" u="none" dirty="0">
                          <a:solidFill>
                            <a:schemeClr val="tx1"/>
                          </a:solidFill>
                        </a:rPr>
                        <a:t>)</a:t>
                      </a:r>
                      <a:endParaRPr kumimoji="1" lang="ja-JP" altLang="en-US" sz="1050" b="0" i="0" u="none" kern="1200" dirty="0">
                        <a:solidFill>
                          <a:schemeClr val="tx1"/>
                        </a:solidFill>
                        <a:effectLst/>
                        <a:latin typeface="+mn-lt"/>
                        <a:ea typeface="+mn-ea"/>
                        <a:cs typeface="+mn-cs"/>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3391250782"/>
                  </a:ext>
                </a:extLst>
              </a:tr>
              <a:tr h="176179">
                <a:tc>
                  <a:txBody>
                    <a:bodyPr/>
                    <a:lstStyle/>
                    <a:p>
                      <a:r>
                        <a:rPr kumimoji="1" lang="ja-JP" altLang="en-US" sz="1050" b="0" u="sng" dirty="0">
                          <a:solidFill>
                            <a:schemeClr val="tx1"/>
                          </a:solidFill>
                        </a:rPr>
                        <a:t>「疎通状況確認表」</a:t>
                      </a:r>
                      <a:endParaRPr kumimoji="1" lang="ja-JP" altLang="en-US" sz="1050" b="0" dirty="0">
                        <a:solidFill>
                          <a:schemeClr val="tx1"/>
                        </a:solidFill>
                      </a:endParaRPr>
                    </a:p>
                  </a:txBody>
                  <a:tcPr/>
                </a:tc>
                <a:tc>
                  <a:txBody>
                    <a:bodyPr/>
                    <a:lstStyle/>
                    <a:p>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文書管理</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00_</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管理</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99.</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その他</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70_</a:t>
                      </a:r>
                      <a:r>
                        <a:rPr kumimoji="1" lang="ja-JP" altLang="en-US" sz="1050" b="0" i="0" u="none" kern="1200" dirty="0">
                          <a:solidFill>
                            <a:schemeClr val="tx1"/>
                          </a:solidFill>
                          <a:effectLst/>
                          <a:latin typeface="+mn-lt"/>
                          <a:ea typeface="+mn-ea"/>
                          <a:cs typeface="+mn-cs"/>
                        </a:rPr>
                        <a:t>疎通状況確認表</a:t>
                      </a:r>
                      <a:r>
                        <a:rPr kumimoji="1" lang="en-US" altLang="ja-JP" sz="1050" b="0" i="0" u="none" kern="1200" dirty="0">
                          <a:solidFill>
                            <a:schemeClr val="tx1"/>
                          </a:solidFill>
                          <a:effectLst/>
                          <a:latin typeface="+mn-lt"/>
                          <a:ea typeface="+mn-ea"/>
                          <a:cs typeface="+mn-cs"/>
                        </a:rPr>
                        <a:t>)</a:t>
                      </a:r>
                      <a:endParaRPr kumimoji="1" lang="ja-JP" altLang="en-US" sz="1050" b="0" i="0" u="none" kern="1200" dirty="0">
                        <a:solidFill>
                          <a:schemeClr val="tx1"/>
                        </a:solidFill>
                        <a:effectLst/>
                        <a:latin typeface="+mn-lt"/>
                        <a:ea typeface="+mn-ea"/>
                        <a:cs typeface="+mn-cs"/>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2777696613"/>
                  </a:ext>
                </a:extLst>
              </a:tr>
              <a:tr h="176179">
                <a:tc>
                  <a:txBody>
                    <a:bodyPr/>
                    <a:lstStyle/>
                    <a:p>
                      <a:r>
                        <a:rPr kumimoji="1" lang="ja-JP" altLang="en-US" sz="1050" b="0" u="sng" dirty="0">
                          <a:solidFill>
                            <a:schemeClr val="tx1"/>
                          </a:solidFill>
                        </a:rPr>
                        <a:t>「レビュー一覧」</a:t>
                      </a:r>
                      <a:endParaRPr kumimoji="1" lang="ja-JP" altLang="en-US" sz="1050" b="0" dirty="0">
                        <a:solidFill>
                          <a:schemeClr val="tx1"/>
                        </a:solidFill>
                      </a:endParaRPr>
                    </a:p>
                  </a:txBody>
                  <a:tcPr/>
                </a:tc>
                <a:tc>
                  <a:txBody>
                    <a:bodyPr/>
                    <a:lstStyle/>
                    <a:p>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02_SA)</a:t>
                      </a: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1461350435"/>
                  </a:ext>
                </a:extLst>
              </a:tr>
              <a:tr h="176179">
                <a:tc>
                  <a:txBody>
                    <a:bodyPr/>
                    <a:lstStyle/>
                    <a:p>
                      <a:r>
                        <a:rPr kumimoji="1" lang="ja-JP" altLang="en-US" sz="1050" b="0" u="sng" dirty="0">
                          <a:solidFill>
                            <a:schemeClr val="tx1"/>
                          </a:solidFill>
                        </a:rPr>
                        <a:t>「依存関係一覧」　</a:t>
                      </a:r>
                      <a:r>
                        <a:rPr kumimoji="1" lang="en-US" altLang="ja-JP" sz="1050" b="0" u="sng" dirty="0">
                          <a:solidFill>
                            <a:schemeClr val="tx1"/>
                          </a:solidFill>
                        </a:rPr>
                        <a:t>※</a:t>
                      </a:r>
                      <a:r>
                        <a:rPr kumimoji="1" lang="ja-JP" altLang="en-US" sz="1050" b="0" u="sng" dirty="0">
                          <a:solidFill>
                            <a:schemeClr val="tx1"/>
                          </a:solidFill>
                        </a:rPr>
                        <a:t>別紙含む</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02_SA</a:t>
                      </a:r>
                      <a:r>
                        <a:rPr kumimoji="1" lang="en-US" altLang="ja-JP" sz="1050" b="0" i="0" u="none" kern="1200" dirty="0">
                          <a:solidFill>
                            <a:schemeClr val="tx1"/>
                          </a:solidFill>
                          <a:effectLst/>
                          <a:latin typeface="+mn-lt"/>
                          <a:ea typeface="+mn-ea"/>
                          <a:cs typeface="+mn-cs"/>
                        </a:rPr>
                        <a:t> /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01.</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成果物</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01.</a:t>
                      </a:r>
                      <a:r>
                        <a:rPr kumimoji="1" lang="ja-JP" altLang="en-US" sz="1050" b="0" i="0" u="non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全体版</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ja-JP" altLang="en-US" sz="1050" b="0" i="0" u="none" kern="1200" dirty="0">
                          <a:solidFill>
                            <a:schemeClr val="tx1"/>
                          </a:solidFill>
                          <a:effectLst/>
                          <a:latin typeface="+mn-lt"/>
                          <a:ea typeface="+mn-ea"/>
                          <a:cs typeface="+mn-cs"/>
                        </a:rPr>
                        <a:t>依存関係一覧</a:t>
                      </a:r>
                      <a:r>
                        <a:rPr kumimoji="1" lang="en-US" altLang="ja-JP" sz="1050" b="0" i="0" u="none" kern="1200" dirty="0">
                          <a:solidFill>
                            <a:schemeClr val="tx1"/>
                          </a:solidFill>
                          <a:effectLst/>
                          <a:latin typeface="+mn-lt"/>
                          <a:ea typeface="+mn-ea"/>
                          <a:cs typeface="+mn-cs"/>
                        </a:rPr>
                        <a:t>)</a:t>
                      </a:r>
                      <a:endParaRPr kumimoji="1" lang="ja-JP" altLang="en-US" sz="1050" b="0" i="0" u="none" kern="1200" dirty="0">
                        <a:solidFill>
                          <a:schemeClr val="tx1"/>
                        </a:solidFill>
                        <a:effectLst/>
                        <a:latin typeface="+mn-lt"/>
                        <a:ea typeface="+mn-ea"/>
                        <a:cs typeface="+mn-cs"/>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53420776"/>
                  </a:ext>
                </a:extLst>
              </a:tr>
              <a:tr h="176179">
                <a:tc>
                  <a:txBody>
                    <a:bodyPr/>
                    <a:lstStyle/>
                    <a:p>
                      <a:r>
                        <a:rPr kumimoji="1" lang="ja-JP" altLang="en-US" sz="1050" b="0" u="sng" dirty="0">
                          <a:solidFill>
                            <a:schemeClr val="tx1"/>
                          </a:solidFill>
                        </a:rPr>
                        <a:t>「スプリントバックログ」</a:t>
                      </a:r>
                      <a:endParaRPr kumimoji="1" lang="ja-JP" altLang="en-US" sz="1050" b="0" dirty="0">
                        <a:solidFill>
                          <a:schemeClr val="tx1"/>
                        </a:solidFill>
                      </a:endParaRPr>
                    </a:p>
                  </a:txBody>
                  <a:tcPr/>
                </a:tc>
                <a:tc>
                  <a:txBody>
                    <a:bodyPr/>
                    <a:lstStyle/>
                    <a:p>
                      <a:r>
                        <a:rPr kumimoji="1" lang="ja-JP" altLang="en-US" sz="1050" b="0" u="none" dirty="0">
                          <a:solidFill>
                            <a:schemeClr val="tx1"/>
                          </a:solidFill>
                        </a:rPr>
                        <a:t>チケット</a:t>
                      </a:r>
                      <a:r>
                        <a:rPr kumimoji="1" lang="en-US" altLang="ja-JP" sz="1050" b="0" u="none" dirty="0">
                          <a:solidFill>
                            <a:schemeClr val="tx1"/>
                          </a:solidFill>
                        </a:rPr>
                        <a:t>(</a:t>
                      </a:r>
                      <a:r>
                        <a:rPr kumimoji="1" lang="ja-JP" altLang="en-US" sz="1050" b="0" u="none" dirty="0">
                          <a:solidFill>
                            <a:schemeClr val="tx1"/>
                          </a:solidFill>
                        </a:rPr>
                        <a:t>週次の進捗</a:t>
                      </a:r>
                      <a:r>
                        <a:rPr kumimoji="1" lang="en-US" altLang="ja-JP" sz="1050" b="0" u="none" dirty="0">
                          <a:solidFill>
                            <a:schemeClr val="tx1"/>
                          </a:solidFill>
                        </a:rPr>
                        <a:t>MT</a:t>
                      </a:r>
                      <a:r>
                        <a:rPr kumimoji="1" lang="ja-JP" altLang="en-US" sz="1050" b="0" u="none" dirty="0">
                          <a:solidFill>
                            <a:schemeClr val="tx1"/>
                          </a:solidFill>
                        </a:rPr>
                        <a:t>の報告ボード </a:t>
                      </a:r>
                      <a:r>
                        <a:rPr kumimoji="1" lang="en-US" altLang="ja-JP" sz="1050" b="0" u="none" dirty="0">
                          <a:solidFill>
                            <a:schemeClr val="tx1"/>
                          </a:solidFill>
                        </a:rPr>
                        <a:t>※</a:t>
                      </a:r>
                      <a:r>
                        <a:rPr kumimoji="1" lang="ja-JP" altLang="en-US" sz="1050" b="0" u="none" dirty="0">
                          <a:solidFill>
                            <a:schemeClr val="tx1"/>
                          </a:solidFill>
                        </a:rPr>
                        <a:t>搭載〆のタイミングで搭載</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916332225"/>
                  </a:ext>
                </a:extLst>
              </a:tr>
              <a:tr h="176179">
                <a:tc>
                  <a:txBody>
                    <a:bodyPr/>
                    <a:lstStyle/>
                    <a:p>
                      <a:r>
                        <a:rPr kumimoji="1" lang="ja-JP" altLang="en-US" sz="1050" b="0" u="sng" dirty="0">
                          <a:solidFill>
                            <a:schemeClr val="tx1"/>
                          </a:solidFill>
                        </a:rPr>
                        <a:t>「</a:t>
                      </a:r>
                      <a:r>
                        <a:rPr kumimoji="1" lang="en-US" altLang="ja-JP" sz="1050" b="0" u="sng" dirty="0">
                          <a:solidFill>
                            <a:schemeClr val="tx1"/>
                          </a:solidFill>
                        </a:rPr>
                        <a:t>UI-EXIT</a:t>
                      </a:r>
                      <a:r>
                        <a:rPr kumimoji="1" lang="ja-JP" altLang="en-US" sz="1050" b="0" u="sng" dirty="0">
                          <a:solidFill>
                            <a:schemeClr val="tx1"/>
                          </a:solidFill>
                        </a:rPr>
                        <a:t>報告」</a:t>
                      </a:r>
                      <a:endParaRPr kumimoji="1" lang="en-US" altLang="ja-JP" sz="1050" b="0" u="sng"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03_UI</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02.UI-EXIT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資料</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ja-JP" altLang="en-US" sz="1050" b="0" i="0" u="none" kern="1200" dirty="0">
                          <a:solidFill>
                            <a:schemeClr val="tx1"/>
                          </a:solidFill>
                          <a:effectLst/>
                          <a:latin typeface="+mn-lt"/>
                          <a:ea typeface="+mn-ea"/>
                          <a:cs typeface="+mn-cs"/>
                        </a:rPr>
                        <a:t>領域搭載フォルダ）</a:t>
                      </a:r>
                    </a:p>
                  </a:txBody>
                  <a:tcPr/>
                </a:tc>
                <a:tc>
                  <a:txBody>
                    <a:bodyPr/>
                    <a:lstStyle/>
                    <a:p>
                      <a:endParaRPr kumimoji="1" lang="en-US" altLang="ja-JP" sz="1050" b="0" u="sng" dirty="0">
                        <a:solidFill>
                          <a:schemeClr val="tx1"/>
                        </a:solidFill>
                      </a:endParaRPr>
                    </a:p>
                  </a:txBody>
                  <a:tcPr/>
                </a:tc>
                <a:extLst>
                  <a:ext uri="{0D108BD9-81ED-4DB2-BD59-A6C34878D82A}">
                    <a16:rowId xmlns:a16="http://schemas.microsoft.com/office/drawing/2014/main" val="1181779680"/>
                  </a:ext>
                </a:extLst>
              </a:tr>
              <a:tr h="176179">
                <a:tc>
                  <a:txBody>
                    <a:bodyPr/>
                    <a:lstStyle/>
                    <a:p>
                      <a:r>
                        <a:rPr kumimoji="1" lang="ja-JP" altLang="en-US" sz="1050" b="0" u="sng" dirty="0">
                          <a:solidFill>
                            <a:schemeClr val="tx1"/>
                          </a:solidFill>
                        </a:rPr>
                        <a:t>「</a:t>
                      </a:r>
                      <a:r>
                        <a:rPr kumimoji="1" lang="en-US" altLang="ja-JP" sz="1050" b="0" u="sng" dirty="0">
                          <a:solidFill>
                            <a:schemeClr val="tx1"/>
                          </a:solidFill>
                        </a:rPr>
                        <a:t>UI</a:t>
                      </a:r>
                      <a:r>
                        <a:rPr kumimoji="1" lang="ja-JP" altLang="en-US" sz="1050" b="0" u="sng" dirty="0">
                          <a:solidFill>
                            <a:schemeClr val="tx1"/>
                          </a:solidFill>
                        </a:rPr>
                        <a:t>品質報告書」</a:t>
                      </a:r>
                    </a:p>
                  </a:txBody>
                  <a:tcPr/>
                </a:tc>
                <a:tc>
                  <a:txBody>
                    <a:bodyPr/>
                    <a:lstStyle/>
                    <a:p>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03_UI</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02.UI-EXIT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資料</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ja-JP" altLang="en-US" sz="1050" b="0" i="0" u="none" kern="1200" dirty="0">
                          <a:solidFill>
                            <a:schemeClr val="tx1"/>
                          </a:solidFill>
                          <a:effectLst/>
                          <a:latin typeface="+mn-lt"/>
                          <a:ea typeface="+mn-ea"/>
                          <a:cs typeface="+mn-cs"/>
                        </a:rPr>
                        <a:t>領域搭載フォルダ）</a:t>
                      </a:r>
                      <a:endParaRPr kumimoji="1" lang="ja-JP" altLang="en-US" sz="1050" b="0" u="none" dirty="0">
                        <a:solidFill>
                          <a:schemeClr val="tx1"/>
                        </a:solidFill>
                      </a:endParaRPr>
                    </a:p>
                  </a:txBody>
                  <a:tcPr/>
                </a:tc>
                <a:tc>
                  <a:txBody>
                    <a:bodyPr/>
                    <a:lstStyle/>
                    <a:p>
                      <a:endParaRPr kumimoji="1" lang="ja-JP" altLang="en-US" sz="1050" b="0" u="sng" dirty="0">
                        <a:solidFill>
                          <a:schemeClr val="tx1"/>
                        </a:solidFill>
                      </a:endParaRPr>
                    </a:p>
                  </a:txBody>
                  <a:tcPr/>
                </a:tc>
                <a:extLst>
                  <a:ext uri="{0D108BD9-81ED-4DB2-BD59-A6C34878D82A}">
                    <a16:rowId xmlns:a16="http://schemas.microsoft.com/office/drawing/2014/main" val="3001534792"/>
                  </a:ext>
                </a:extLst>
              </a:tr>
              <a:tr h="176179">
                <a:tc>
                  <a:txBody>
                    <a:bodyPr/>
                    <a:lstStyle/>
                    <a:p>
                      <a:r>
                        <a:rPr kumimoji="1" lang="ja-JP" altLang="en-US" sz="1050" b="0" u="sng" dirty="0">
                          <a:solidFill>
                            <a:schemeClr val="tx1"/>
                          </a:solidFill>
                        </a:rPr>
                        <a:t>「</a:t>
                      </a:r>
                      <a:r>
                        <a:rPr kumimoji="1" lang="en-US" altLang="ja-JP" sz="1050" b="0" u="sng" dirty="0" err="1">
                          <a:solidFill>
                            <a:schemeClr val="tx1"/>
                          </a:solidFill>
                        </a:rPr>
                        <a:t>ITa</a:t>
                      </a:r>
                      <a:r>
                        <a:rPr kumimoji="1" lang="ja-JP" altLang="en-US" sz="1050" b="0" u="sng" dirty="0">
                          <a:solidFill>
                            <a:schemeClr val="tx1"/>
                          </a:solidFill>
                        </a:rPr>
                        <a:t>品質報告書」</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06_ITa / 10.</a:t>
                      </a:r>
                      <a:r>
                        <a:rPr kumimoji="1" lang="ja-JP" altLang="en-US" sz="1050" b="0" u="none" dirty="0">
                          <a:solidFill>
                            <a:schemeClr val="tx1"/>
                          </a:solidFill>
                        </a:rPr>
                        <a:t>成果物</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1202028256"/>
                  </a:ext>
                </a:extLst>
              </a:tr>
              <a:tr h="176179">
                <a:tc>
                  <a:txBody>
                    <a:bodyPr/>
                    <a:lstStyle/>
                    <a:p>
                      <a:r>
                        <a:rPr kumimoji="1" lang="ja-JP" altLang="en-US" sz="1050" b="0" u="sng" dirty="0">
                          <a:solidFill>
                            <a:schemeClr val="tx1"/>
                          </a:solidFill>
                        </a:rPr>
                        <a:t>「欠陥管理表」</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06_ITa / 10.</a:t>
                      </a:r>
                      <a:r>
                        <a:rPr kumimoji="1" lang="ja-JP" altLang="en-US" sz="1050" b="0" u="none" dirty="0">
                          <a:solidFill>
                            <a:schemeClr val="tx1"/>
                          </a:solidFill>
                        </a:rPr>
                        <a:t>成果物</a:t>
                      </a:r>
                      <a:r>
                        <a:rPr kumimoji="1" lang="en-US" altLang="ja-JP" sz="1050" b="0" u="none" dirty="0">
                          <a:solidFill>
                            <a:schemeClr val="tx1"/>
                          </a:solidFill>
                        </a:rPr>
                        <a:t>)</a:t>
                      </a: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07_ITb / 10.</a:t>
                      </a:r>
                      <a:r>
                        <a:rPr kumimoji="1" lang="ja-JP" altLang="en-US" sz="1050" b="0" u="none" dirty="0">
                          <a:solidFill>
                            <a:schemeClr val="tx1"/>
                          </a:solidFill>
                        </a:rPr>
                        <a:t>成果物</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4222598396"/>
                  </a:ext>
                </a:extLst>
              </a:tr>
              <a:tr h="176179">
                <a:tc>
                  <a:txBody>
                    <a:bodyPr/>
                    <a:lstStyle/>
                    <a:p>
                      <a:r>
                        <a:rPr kumimoji="1" lang="ja-JP" altLang="en-US" sz="1050" b="0" u="sng" dirty="0">
                          <a:solidFill>
                            <a:schemeClr val="tx1"/>
                          </a:solidFill>
                        </a:rPr>
                        <a:t>「</a:t>
                      </a:r>
                      <a:r>
                        <a:rPr kumimoji="1" lang="en-US" altLang="ja-JP" sz="1050" b="0" u="sng" dirty="0" err="1">
                          <a:solidFill>
                            <a:schemeClr val="tx1"/>
                          </a:solidFill>
                        </a:rPr>
                        <a:t>Itb</a:t>
                      </a:r>
                      <a:r>
                        <a:rPr kumimoji="1" lang="ja-JP" altLang="en-US" sz="1050" b="0" u="sng" dirty="0">
                          <a:solidFill>
                            <a:schemeClr val="tx1"/>
                          </a:solidFill>
                        </a:rPr>
                        <a:t>設計書」</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07_ITb / 10.</a:t>
                      </a:r>
                      <a:r>
                        <a:rPr kumimoji="1" lang="ja-JP" altLang="en-US" sz="1050" b="0" u="none" dirty="0">
                          <a:solidFill>
                            <a:schemeClr val="tx1"/>
                          </a:solidFill>
                        </a:rPr>
                        <a:t>成果物</a:t>
                      </a:r>
                      <a:r>
                        <a:rPr kumimoji="1" lang="en-US" altLang="ja-JP" sz="1050" b="0" u="none" dirty="0">
                          <a:solidFill>
                            <a:schemeClr val="tx1"/>
                          </a:solidFill>
                        </a:rPr>
                        <a:t>)</a:t>
                      </a:r>
                      <a:endParaRPr kumimoji="1" lang="ja-JP" altLang="en-US" sz="1050" b="0" u="none" dirty="0">
                        <a:solidFill>
                          <a:schemeClr val="tx1"/>
                        </a:solidFill>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104313260"/>
                  </a:ext>
                </a:extLst>
              </a:tr>
              <a:tr h="176179">
                <a:tc>
                  <a:txBody>
                    <a:bodyPr/>
                    <a:lstStyle/>
                    <a:p>
                      <a:r>
                        <a:rPr kumimoji="1" lang="ja-JP" altLang="en-US" sz="1050" b="0" u="sng" dirty="0">
                          <a:solidFill>
                            <a:schemeClr val="tx1"/>
                          </a:solidFill>
                        </a:rPr>
                        <a:t>「セキュリティ事前チェック報告書」</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文書管理</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00_</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管理</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99.</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その他</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XXX)</a:t>
                      </a:r>
                      <a:endParaRPr kumimoji="1" lang="ja-JP" altLang="en-US" sz="1050" b="0" i="0" u="none" kern="1200" dirty="0">
                        <a:solidFill>
                          <a:schemeClr val="tx1"/>
                        </a:solidFill>
                        <a:effectLst/>
                        <a:latin typeface="+mn-lt"/>
                        <a:ea typeface="+mn-ea"/>
                        <a:cs typeface="+mn-cs"/>
                      </a:endParaRPr>
                    </a:p>
                  </a:txBody>
                  <a:tcPr/>
                </a:tc>
                <a:tc>
                  <a:txBody>
                    <a:bodyPr/>
                    <a:lstStyle/>
                    <a:p>
                      <a:endParaRPr kumimoji="1" lang="ja-JP" altLang="en-US" sz="1050" b="0" u="sng" dirty="0">
                        <a:solidFill>
                          <a:schemeClr val="tx1"/>
                        </a:solidFill>
                      </a:endParaRPr>
                    </a:p>
                  </a:txBody>
                  <a:tcPr/>
                </a:tc>
                <a:extLst>
                  <a:ext uri="{0D108BD9-81ED-4DB2-BD59-A6C34878D82A}">
                    <a16:rowId xmlns:a16="http://schemas.microsoft.com/office/drawing/2014/main" val="3270983077"/>
                  </a:ext>
                </a:extLst>
              </a:tr>
              <a:tr h="176179">
                <a:tc>
                  <a:txBody>
                    <a:bodyPr/>
                    <a:lstStyle/>
                    <a:p>
                      <a:r>
                        <a:rPr kumimoji="1" lang="ja-JP" altLang="en-US" sz="1050" b="0" u="sng" dirty="0">
                          <a:solidFill>
                            <a:schemeClr val="tx1"/>
                          </a:solidFill>
                        </a:rPr>
                        <a:t>「</a:t>
                      </a:r>
                      <a:r>
                        <a:rPr kumimoji="1" lang="en-US" altLang="ja-JP" sz="1050" b="0" u="sng" dirty="0" err="1">
                          <a:solidFill>
                            <a:schemeClr val="tx1"/>
                          </a:solidFill>
                        </a:rPr>
                        <a:t>Itb</a:t>
                      </a:r>
                      <a:r>
                        <a:rPr kumimoji="1" lang="ja-JP" altLang="en-US" sz="1050" b="0" u="sng" dirty="0">
                          <a:solidFill>
                            <a:schemeClr val="tx1"/>
                          </a:solidFill>
                        </a:rPr>
                        <a:t>品質報告書」「欠陥管理表」</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文書管理</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rPr>
                        <a:t>※※</a:t>
                      </a:r>
                      <a:r>
                        <a:rPr kumimoji="1" lang="ja-JP" altLang="en-US" sz="1050" b="0" i="0" u="none" strike="noStrike" kern="1200" dirty="0">
                          <a:solidFill>
                            <a:schemeClr val="tx1"/>
                          </a:solidFill>
                          <a:effectLst/>
                          <a:latin typeface="+mn-lt"/>
                          <a:ea typeface="+mn-ea"/>
                          <a:cs typeface="+mn-cs"/>
                        </a:rPr>
                        <a:t>搭載先調整中</a:t>
                      </a:r>
                      <a:r>
                        <a:rPr kumimoji="1" lang="en-US" altLang="ja-JP" sz="1050" b="0" i="0" u="none" strike="noStrike" kern="1200" dirty="0">
                          <a:solidFill>
                            <a:schemeClr val="tx1"/>
                          </a:solidFill>
                          <a:effectLst/>
                          <a:latin typeface="+mn-lt"/>
                          <a:ea typeface="+mn-ea"/>
                          <a:cs typeface="+mn-cs"/>
                        </a:rPr>
                        <a:t>※※</a:t>
                      </a:r>
                      <a:r>
                        <a:rPr kumimoji="1" lang="en-US" altLang="ja-JP" sz="1050" b="0" i="0" u="none" kern="1200" dirty="0">
                          <a:solidFill>
                            <a:schemeClr val="tx1"/>
                          </a:solidFill>
                          <a:effectLst/>
                          <a:latin typeface="+mn-lt"/>
                          <a:ea typeface="+mn-ea"/>
                          <a:cs typeface="+mn-cs"/>
                        </a:rPr>
                        <a:t>)</a:t>
                      </a:r>
                      <a:endParaRPr kumimoji="1" lang="ja-JP" altLang="en-US" sz="1050" b="0" i="0" u="none" kern="1200" dirty="0">
                        <a:solidFill>
                          <a:schemeClr val="tx1"/>
                        </a:solidFill>
                        <a:effectLst/>
                        <a:latin typeface="+mn-lt"/>
                        <a:ea typeface="+mn-ea"/>
                        <a:cs typeface="+mn-cs"/>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2569070511"/>
                  </a:ext>
                </a:extLst>
              </a:tr>
              <a:tr h="176179">
                <a:tc>
                  <a:txBody>
                    <a:bodyPr/>
                    <a:lstStyle/>
                    <a:p>
                      <a:r>
                        <a:rPr kumimoji="1" lang="ja-JP" altLang="en-US" sz="1050" b="0" u="sng" dirty="0">
                          <a:solidFill>
                            <a:schemeClr val="tx1"/>
                          </a:solidFill>
                        </a:rPr>
                        <a:t>「平常時、異常時作業マニュアル」</a:t>
                      </a:r>
                      <a:endParaRPr kumimoji="1" lang="ja-JP" altLang="en-US" sz="1050" b="0" dirty="0">
                        <a:solidFill>
                          <a:schemeClr val="tx1"/>
                        </a:solidFill>
                      </a:endParaRP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文書管理</a:t>
                      </a:r>
                      <a:r>
                        <a:rPr kumimoji="1" lang="en-US" altLang="ja-JP"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t>
                      </a:r>
                      <a:r>
                        <a:rPr kumimoji="1" lang="ja-JP" altLang="en-US" sz="105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文書</a:t>
                      </a:r>
                      <a:r>
                        <a:rPr kumimoji="1" lang="ja-JP" altLang="en-US" sz="1050" b="0" i="0" u="none" kern="1200" dirty="0">
                          <a:solidFill>
                            <a:schemeClr val="tx1"/>
                          </a:solidFill>
                          <a:effectLst/>
                          <a:latin typeface="+mn-lt"/>
                          <a:ea typeface="+mn-ea"/>
                          <a:cs typeface="+mn-cs"/>
                        </a:rPr>
                        <a:t> </a:t>
                      </a:r>
                      <a:r>
                        <a:rPr kumimoji="1" lang="en-US" altLang="ja-JP" sz="1050" b="0" i="0" u="none" kern="1200" dirty="0">
                          <a:solidFill>
                            <a:schemeClr val="tx1"/>
                          </a:solidFill>
                          <a:effectLst/>
                          <a:latin typeface="+mn-lt"/>
                          <a:ea typeface="+mn-ea"/>
                          <a:cs typeface="+mn-cs"/>
                        </a:rPr>
                        <a:t>/ </a:t>
                      </a:r>
                      <a:r>
                        <a:rPr kumimoji="1" lang="en-US" altLang="ja-JP" sz="1050" b="0" i="0" u="none" strike="noStrike" kern="1200" dirty="0">
                          <a:solidFill>
                            <a:schemeClr val="tx1"/>
                          </a:solidFill>
                          <a:effectLst/>
                          <a:latin typeface="+mn-lt"/>
                          <a:ea typeface="+mn-ea"/>
                          <a:cs typeface="+mn-cs"/>
                        </a:rPr>
                        <a:t>※※</a:t>
                      </a:r>
                      <a:r>
                        <a:rPr kumimoji="1" lang="ja-JP" altLang="en-US" sz="1050" b="0" i="0" u="none" strike="noStrike" kern="1200" dirty="0">
                          <a:solidFill>
                            <a:schemeClr val="tx1"/>
                          </a:solidFill>
                          <a:effectLst/>
                          <a:latin typeface="+mn-lt"/>
                          <a:ea typeface="+mn-ea"/>
                          <a:cs typeface="+mn-cs"/>
                        </a:rPr>
                        <a:t>搭載先調整中</a:t>
                      </a:r>
                      <a:r>
                        <a:rPr kumimoji="1" lang="en-US" altLang="ja-JP" sz="1050" b="0" i="0" u="none" strike="noStrike" kern="1200" dirty="0">
                          <a:solidFill>
                            <a:schemeClr val="tx1"/>
                          </a:solidFill>
                          <a:effectLst/>
                          <a:latin typeface="+mn-lt"/>
                          <a:ea typeface="+mn-ea"/>
                          <a:cs typeface="+mn-cs"/>
                        </a:rPr>
                        <a:t>※※</a:t>
                      </a:r>
                      <a:r>
                        <a:rPr kumimoji="1" lang="en-US" altLang="ja-JP" sz="1050" b="0" i="0" u="none" kern="1200" dirty="0">
                          <a:solidFill>
                            <a:schemeClr val="tx1"/>
                          </a:solidFill>
                          <a:effectLst/>
                          <a:latin typeface="+mn-lt"/>
                          <a:ea typeface="+mn-ea"/>
                          <a:cs typeface="+mn-cs"/>
                        </a:rPr>
                        <a:t>)</a:t>
                      </a:r>
                      <a:endParaRPr kumimoji="1" lang="ja-JP" altLang="en-US" sz="1050" b="0" i="0" u="none" kern="1200" dirty="0">
                        <a:solidFill>
                          <a:schemeClr val="tx1"/>
                        </a:solidFill>
                        <a:effectLst/>
                        <a:latin typeface="+mn-lt"/>
                        <a:ea typeface="+mn-ea"/>
                        <a:cs typeface="+mn-cs"/>
                      </a:endParaRPr>
                    </a:p>
                  </a:txBody>
                  <a:tcPr/>
                </a:tc>
                <a:tc>
                  <a:txBody>
                    <a:bodyPr/>
                    <a:lstStyle/>
                    <a:p>
                      <a:endParaRPr kumimoji="1" lang="ja-JP" altLang="en-US" sz="1050" b="0" dirty="0">
                        <a:solidFill>
                          <a:schemeClr val="tx1"/>
                        </a:solidFill>
                      </a:endParaRPr>
                    </a:p>
                  </a:txBody>
                  <a:tcPr/>
                </a:tc>
                <a:extLst>
                  <a:ext uri="{0D108BD9-81ED-4DB2-BD59-A6C34878D82A}">
                    <a16:rowId xmlns:a16="http://schemas.microsoft.com/office/drawing/2014/main" val="2587754808"/>
                  </a:ext>
                </a:extLst>
              </a:tr>
              <a:tr h="176179">
                <a:tc>
                  <a:txBody>
                    <a:bodyPr/>
                    <a:lstStyle/>
                    <a:p>
                      <a:r>
                        <a:rPr kumimoji="1" lang="ja-JP" altLang="en-US" sz="1050" b="0" u="sng" dirty="0">
                          <a:solidFill>
                            <a:schemeClr val="tx1"/>
                          </a:solidFill>
                        </a:rPr>
                        <a:t>「整合性をとるべきデータ一覧」</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文書管理</a:t>
                      </a:r>
                      <a:r>
                        <a:rPr kumimoji="1" lang="en-US" altLang="ja-JP" sz="1050" b="0" u="none" dirty="0">
                          <a:solidFill>
                            <a:schemeClr val="tx1"/>
                          </a:solidFill>
                        </a:rPr>
                        <a:t>(</a:t>
                      </a:r>
                      <a:r>
                        <a:rPr kumimoji="1" lang="ja-JP" altLang="en-US" sz="1050" b="0" u="none" dirty="0">
                          <a:solidFill>
                            <a:schemeClr val="tx1"/>
                          </a:solidFill>
                        </a:rPr>
                        <a:t>文書</a:t>
                      </a:r>
                      <a:r>
                        <a:rPr kumimoji="1" lang="en-US" altLang="ja-JP" sz="1050" b="0" u="none" dirty="0">
                          <a:solidFill>
                            <a:schemeClr val="tx1"/>
                          </a:solidFill>
                        </a:rPr>
                        <a:t>/ 08_ST /XXXXX)</a:t>
                      </a:r>
                      <a:endParaRPr kumimoji="1" lang="ja-JP" altLang="en-US" sz="1050" b="0" u="none" dirty="0">
                        <a:solidFill>
                          <a:schemeClr val="tx1"/>
                        </a:solidFill>
                      </a:endParaRPr>
                    </a:p>
                  </a:txBody>
                  <a:tcPr/>
                </a:tc>
                <a:tc>
                  <a:txBody>
                    <a:bodyPr/>
                    <a:lstStyle/>
                    <a:p>
                      <a:endParaRPr kumimoji="1" lang="ja-JP" altLang="en-US" sz="1050" b="0" u="sng" dirty="0">
                        <a:solidFill>
                          <a:schemeClr val="tx1"/>
                        </a:solidFill>
                      </a:endParaRPr>
                    </a:p>
                  </a:txBody>
                  <a:tcPr/>
                </a:tc>
                <a:extLst>
                  <a:ext uri="{0D108BD9-81ED-4DB2-BD59-A6C34878D82A}">
                    <a16:rowId xmlns:a16="http://schemas.microsoft.com/office/drawing/2014/main" val="564503287"/>
                  </a:ext>
                </a:extLst>
              </a:tr>
              <a:tr h="176179">
                <a:tc>
                  <a:txBody>
                    <a:bodyPr/>
                    <a:lstStyle/>
                    <a:p>
                      <a:r>
                        <a:rPr kumimoji="1" lang="ja-JP" altLang="en-US" sz="1050" b="0" u="sng" dirty="0">
                          <a:solidFill>
                            <a:schemeClr val="tx1"/>
                          </a:solidFill>
                        </a:rPr>
                        <a:t>「見積もり」</a:t>
                      </a:r>
                      <a:r>
                        <a:rPr kumimoji="1" lang="en-US" altLang="ja-JP" sz="1050" b="0" u="sng" dirty="0">
                          <a:solidFill>
                            <a:schemeClr val="tx1"/>
                          </a:solidFill>
                        </a:rPr>
                        <a:t>3-4</a:t>
                      </a:r>
                      <a:r>
                        <a:rPr kumimoji="1" lang="ja-JP" altLang="en-US" sz="1050" b="0" u="sng" dirty="0">
                          <a:solidFill>
                            <a:schemeClr val="tx1"/>
                          </a:solidFill>
                        </a:rPr>
                        <a:t>月</a:t>
                      </a:r>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50" b="0" u="none" dirty="0">
                          <a:solidFill>
                            <a:schemeClr val="tx1"/>
                          </a:solidFill>
                        </a:rPr>
                        <a:t>別途依頼予定</a:t>
                      </a:r>
                    </a:p>
                  </a:txBody>
                  <a:tcPr/>
                </a:tc>
                <a:tc>
                  <a:txBody>
                    <a:bodyPr/>
                    <a:lstStyle/>
                    <a:p>
                      <a:endParaRPr kumimoji="1" lang="ja-JP" altLang="en-US" sz="1050" b="0" u="sng" dirty="0">
                        <a:solidFill>
                          <a:schemeClr val="tx1"/>
                        </a:solidFill>
                      </a:endParaRPr>
                    </a:p>
                  </a:txBody>
                  <a:tcPr/>
                </a:tc>
                <a:extLst>
                  <a:ext uri="{0D108BD9-81ED-4DB2-BD59-A6C34878D82A}">
                    <a16:rowId xmlns:a16="http://schemas.microsoft.com/office/drawing/2014/main" val="3474336443"/>
                  </a:ext>
                </a:extLst>
              </a:tr>
            </a:tbl>
          </a:graphicData>
        </a:graphic>
      </p:graphicFrame>
    </p:spTree>
    <p:extLst>
      <p:ext uri="{BB962C8B-B14F-4D97-AF65-F5344CB8AC3E}">
        <p14:creationId xmlns:p14="http://schemas.microsoft.com/office/powerpoint/2010/main" val="19111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タイトル 4">
            <a:extLst>
              <a:ext uri="{FF2B5EF4-FFF2-40B4-BE49-F238E27FC236}">
                <a16:creationId xmlns:a16="http://schemas.microsoft.com/office/drawing/2014/main" id="{34820824-16B6-4B69-A9F9-9AE62214CD8C}"/>
              </a:ext>
            </a:extLst>
          </p:cNvPr>
          <p:cNvSpPr>
            <a:spLocks noGrp="1"/>
          </p:cNvSpPr>
          <p:nvPr>
            <p:ph type="title"/>
          </p:nvPr>
        </p:nvSpPr>
        <p:spPr>
          <a:xfrm>
            <a:off x="319085" y="268116"/>
            <a:ext cx="8694966" cy="345371"/>
          </a:xfrm>
        </p:spPr>
        <p:txBody>
          <a:bodyPr/>
          <a:lstStyle/>
          <a:p>
            <a:r>
              <a:rPr lang="ja-JP" altLang="en-US" dirty="0"/>
              <a:t>参考．遅延を受けたはなさく様からの申し入れ</a:t>
            </a:r>
          </a:p>
        </p:txBody>
      </p:sp>
      <p:sp>
        <p:nvSpPr>
          <p:cNvPr id="2" name="スライド番号プレースホルダー 1">
            <a:extLst>
              <a:ext uri="{FF2B5EF4-FFF2-40B4-BE49-F238E27FC236}">
                <a16:creationId xmlns:a16="http://schemas.microsoft.com/office/drawing/2014/main" id="{F289C9B7-30AF-46B6-A595-15957187FA3E}"/>
              </a:ext>
            </a:extLst>
          </p:cNvPr>
          <p:cNvSpPr>
            <a:spLocks noGrp="1"/>
          </p:cNvSpPr>
          <p:nvPr>
            <p:ph type="sldNum" sz="quarter" idx="12"/>
          </p:nvPr>
        </p:nvSpPr>
        <p:spPr/>
        <p:txBody>
          <a:bodyPr/>
          <a:lstStyle/>
          <a:p>
            <a:fld id="{99D0D5FA-769D-4ADE-A1CA-9D54BDE987FC}" type="slidenum">
              <a:rPr lang="ja-JP" altLang="en-US" smtClean="0"/>
              <a:pPr/>
              <a:t>5</a:t>
            </a:fld>
            <a:endParaRPr lang="ja-JP" altLang="en-US" dirty="0"/>
          </a:p>
        </p:txBody>
      </p:sp>
      <p:graphicFrame>
        <p:nvGraphicFramePr>
          <p:cNvPr id="3" name="表 2">
            <a:extLst>
              <a:ext uri="{FF2B5EF4-FFF2-40B4-BE49-F238E27FC236}">
                <a16:creationId xmlns:a16="http://schemas.microsoft.com/office/drawing/2014/main" id="{408BE6AB-A875-4201-8341-4AD7CBCD16F7}"/>
              </a:ext>
            </a:extLst>
          </p:cNvPr>
          <p:cNvGraphicFramePr>
            <a:graphicFrameLocks noGrp="1"/>
          </p:cNvGraphicFramePr>
          <p:nvPr>
            <p:extLst>
              <p:ext uri="{D42A27DB-BD31-4B8C-83A1-F6EECF244321}">
                <p14:modId xmlns:p14="http://schemas.microsoft.com/office/powerpoint/2010/main" val="788848951"/>
              </p:ext>
            </p:extLst>
          </p:nvPr>
        </p:nvGraphicFramePr>
        <p:xfrm>
          <a:off x="272480" y="1196752"/>
          <a:ext cx="9505057" cy="4446510"/>
        </p:xfrm>
        <a:graphic>
          <a:graphicData uri="http://schemas.openxmlformats.org/drawingml/2006/table">
            <a:tbl>
              <a:tblPr>
                <a:tableStyleId>{5C22544A-7EE6-4342-B048-85BDC9FD1C3A}</a:tableStyleId>
              </a:tblPr>
              <a:tblGrid>
                <a:gridCol w="237053">
                  <a:extLst>
                    <a:ext uri="{9D8B030D-6E8A-4147-A177-3AD203B41FA5}">
                      <a16:colId xmlns:a16="http://schemas.microsoft.com/office/drawing/2014/main" val="1753993258"/>
                    </a:ext>
                  </a:extLst>
                </a:gridCol>
                <a:gridCol w="3854021">
                  <a:extLst>
                    <a:ext uri="{9D8B030D-6E8A-4147-A177-3AD203B41FA5}">
                      <a16:colId xmlns:a16="http://schemas.microsoft.com/office/drawing/2014/main" val="1766529115"/>
                    </a:ext>
                  </a:extLst>
                </a:gridCol>
                <a:gridCol w="4189846">
                  <a:extLst>
                    <a:ext uri="{9D8B030D-6E8A-4147-A177-3AD203B41FA5}">
                      <a16:colId xmlns:a16="http://schemas.microsoft.com/office/drawing/2014/main" val="3420858768"/>
                    </a:ext>
                  </a:extLst>
                </a:gridCol>
                <a:gridCol w="504056">
                  <a:extLst>
                    <a:ext uri="{9D8B030D-6E8A-4147-A177-3AD203B41FA5}">
                      <a16:colId xmlns:a16="http://schemas.microsoft.com/office/drawing/2014/main" val="2138397743"/>
                    </a:ext>
                  </a:extLst>
                </a:gridCol>
                <a:gridCol w="720081">
                  <a:extLst>
                    <a:ext uri="{9D8B030D-6E8A-4147-A177-3AD203B41FA5}">
                      <a16:colId xmlns:a16="http://schemas.microsoft.com/office/drawing/2014/main" val="31472194"/>
                    </a:ext>
                  </a:extLst>
                </a:gridCol>
              </a:tblGrid>
              <a:tr h="182554">
                <a:tc>
                  <a:txBody>
                    <a:bodyPr/>
                    <a:lstStyle/>
                    <a:p>
                      <a:pPr algn="l" fontAlgn="b"/>
                      <a:r>
                        <a:rPr lang="en-US" sz="1050" u="none" strike="noStrike">
                          <a:solidFill>
                            <a:schemeClr val="bg1"/>
                          </a:solidFill>
                          <a:effectLst/>
                        </a:rPr>
                        <a:t>No</a:t>
                      </a:r>
                      <a:endParaRPr lang="en-US" sz="1050" b="0" i="0" u="none" strike="noStrike">
                        <a:solidFill>
                          <a:schemeClr val="bg1"/>
                        </a:solidFill>
                        <a:effectLst/>
                        <a:latin typeface="Yu Gothic" panose="020B0400000000000000" pitchFamily="50" charset="-128"/>
                        <a:ea typeface="Yu Gothic" panose="020B0400000000000000" pitchFamily="50" charset="-128"/>
                      </a:endParaRPr>
                    </a:p>
                  </a:txBody>
                  <a:tcPr marL="18000" marR="18000" marT="18000" marB="18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ja-JP" altLang="en-US" sz="1050" u="none" strike="noStrike">
                          <a:solidFill>
                            <a:schemeClr val="bg1"/>
                          </a:solidFill>
                          <a:effectLst/>
                        </a:rPr>
                        <a:t>依頼事項</a:t>
                      </a:r>
                      <a:endParaRPr lang="ja-JP" altLang="en-US" sz="1050" b="0" i="0" u="none" strike="noStrike">
                        <a:solidFill>
                          <a:schemeClr val="bg1"/>
                        </a:solidFill>
                        <a:effectLst/>
                        <a:latin typeface="Yu Gothic" panose="020B0400000000000000" pitchFamily="50" charset="-128"/>
                        <a:ea typeface="Yu Gothic" panose="020B0400000000000000" pitchFamily="50" charset="-128"/>
                      </a:endParaRPr>
                    </a:p>
                  </a:txBody>
                  <a:tcPr marL="18000" marR="18000" marT="18000" marB="180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t"/>
                      <a:r>
                        <a:rPr lang="ja-JP" altLang="en-US" sz="1050" u="none" strike="noStrike">
                          <a:solidFill>
                            <a:schemeClr val="bg1"/>
                          </a:solidFill>
                          <a:effectLst/>
                        </a:rPr>
                        <a:t>補足</a:t>
                      </a:r>
                      <a:endParaRPr lang="ja-JP" altLang="en-US" sz="1050" b="0" i="0" u="none" strike="noStrike">
                        <a:solidFill>
                          <a:schemeClr val="bg1"/>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t"/>
                      <a:r>
                        <a:rPr lang="ja-JP" altLang="en-US" sz="1050" u="none" strike="noStrike">
                          <a:solidFill>
                            <a:schemeClr val="bg1"/>
                          </a:solidFill>
                          <a:effectLst/>
                        </a:rPr>
                        <a:t>優先度</a:t>
                      </a:r>
                      <a:endParaRPr lang="ja-JP" altLang="en-US" sz="1050" b="0" i="0" u="none" strike="noStrike">
                        <a:solidFill>
                          <a:schemeClr val="bg1"/>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fontAlgn="ctr"/>
                      <a:r>
                        <a:rPr lang="ja-JP" altLang="en-US" sz="1050" u="none" strike="noStrike" dirty="0">
                          <a:solidFill>
                            <a:schemeClr val="bg1"/>
                          </a:solidFill>
                          <a:effectLst/>
                        </a:rPr>
                        <a:t>ステータス</a:t>
                      </a:r>
                      <a:endParaRPr lang="ja-JP" altLang="en-US" sz="1050" b="0" i="0" u="none" strike="noStrike" dirty="0">
                        <a:solidFill>
                          <a:schemeClr val="bg1"/>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226397765"/>
                  </a:ext>
                </a:extLst>
              </a:tr>
              <a:tr h="182554">
                <a:tc>
                  <a:txBody>
                    <a:bodyPr/>
                    <a:lstStyle/>
                    <a:p>
                      <a:pPr algn="l" fontAlgn="ctr"/>
                      <a:r>
                        <a:rPr lang="en-US" altLang="ja-JP" sz="1050" u="none" strike="noStrike">
                          <a:effectLst/>
                        </a:rPr>
                        <a:t>1</a:t>
                      </a:r>
                      <a:endParaRPr lang="en-US" altLang="ja-JP"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dirty="0">
                          <a:effectLst/>
                        </a:rPr>
                        <a:t>ＩＴａ進捗が機能名含めて具体的にわかる資料（予実、担当者）</a:t>
                      </a:r>
                      <a:endParaRPr lang="ja-JP" altLang="en-US" sz="1050" b="0" i="0" u="none" strike="noStrike" dirty="0">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a:effectLst/>
                        </a:rPr>
                        <a:t>スケジュール組み換え後したところがわかるようになっていると助かります</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高</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依頼</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8802333"/>
                  </a:ext>
                </a:extLst>
              </a:tr>
              <a:tr h="547662">
                <a:tc>
                  <a:txBody>
                    <a:bodyPr/>
                    <a:lstStyle/>
                    <a:p>
                      <a:pPr algn="l" fontAlgn="ctr"/>
                      <a:r>
                        <a:rPr lang="en-US" altLang="ja-JP" sz="1050" u="none" strike="noStrike">
                          <a:effectLst/>
                        </a:rPr>
                        <a:t>2</a:t>
                      </a:r>
                      <a:endParaRPr lang="en-US" altLang="ja-JP"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dirty="0">
                          <a:effectLst/>
                        </a:rPr>
                        <a:t>バグの具体内容と個々対応方針、状況がわかるもの</a:t>
                      </a:r>
                      <a:endParaRPr lang="ja-JP" altLang="en-US" sz="1050" b="0" i="0" u="none" strike="noStrike" dirty="0">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a:effectLst/>
                        </a:rPr>
                        <a:t>誰が</a:t>
                      </a:r>
                      <a:r>
                        <a:rPr lang="en-US" altLang="ja-JP" sz="1050" u="none" strike="noStrike">
                          <a:effectLst/>
                        </a:rPr>
                        <a:t>PG</a:t>
                      </a:r>
                      <a:r>
                        <a:rPr lang="ja-JP" altLang="en-US" sz="1050" u="none" strike="noStrike">
                          <a:effectLst/>
                        </a:rPr>
                        <a:t>をした箇所の障害なのか、誰が単体検証ＯＫと報告をしてきた箇所の障害なのかを再委託先に個人名で明示させてほしい（特定の退場者が原因というなら個人名で原因分析すべきとの考え方）</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高</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依頼</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4135101"/>
                  </a:ext>
                </a:extLst>
              </a:tr>
              <a:tr h="365108">
                <a:tc>
                  <a:txBody>
                    <a:bodyPr/>
                    <a:lstStyle/>
                    <a:p>
                      <a:pPr algn="l" fontAlgn="ctr"/>
                      <a:r>
                        <a:rPr lang="en-US" altLang="ja-JP" sz="1050" u="none" strike="noStrike">
                          <a:effectLst/>
                        </a:rPr>
                        <a:t>3</a:t>
                      </a:r>
                      <a:endParaRPr lang="en-US" altLang="ja-JP"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dirty="0">
                          <a:effectLst/>
                        </a:rPr>
                        <a:t>フロント単体の品質が悪いことについての原因分析、ヨコ展開。</a:t>
                      </a:r>
                      <a:br>
                        <a:rPr lang="ja-JP" altLang="en-US" sz="1050" u="none" strike="noStrike" dirty="0">
                          <a:effectLst/>
                        </a:rPr>
                      </a:br>
                      <a:r>
                        <a:rPr lang="ja-JP" altLang="en-US" sz="1050" u="none" strike="noStrike" dirty="0">
                          <a:effectLst/>
                        </a:rPr>
                        <a:t>既に退場されている特定の方の品質が悪いという仮説の検証。</a:t>
                      </a:r>
                      <a:endParaRPr lang="ja-JP" altLang="en-US" sz="1050" b="0" i="0" u="none" strike="noStrike" dirty="0">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a:effectLst/>
                        </a:rPr>
                        <a:t>真因しだいでは前工程からテコ入れする必要があるため、プロセスや処理構造的な側面で課題がないかを深堀りしたい</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高</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依頼</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468546"/>
                  </a:ext>
                </a:extLst>
              </a:tr>
              <a:tr h="1095324">
                <a:tc>
                  <a:txBody>
                    <a:bodyPr/>
                    <a:lstStyle/>
                    <a:p>
                      <a:pPr algn="l" fontAlgn="ctr"/>
                      <a:r>
                        <a:rPr lang="en-US" altLang="ja-JP" sz="1050" u="none" strike="noStrike">
                          <a:effectLst/>
                        </a:rPr>
                        <a:t>4</a:t>
                      </a:r>
                      <a:endParaRPr lang="en-US" altLang="ja-JP"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dirty="0">
                          <a:effectLst/>
                        </a:rPr>
                        <a:t>再委託先アウトプットの確認体制再整理</a:t>
                      </a:r>
                      <a:endParaRPr lang="ja-JP" altLang="en-US" sz="1050" b="0" i="0" u="none" strike="noStrike" dirty="0">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a:effectLst/>
                        </a:rPr>
                        <a:t>（</a:t>
                      </a:r>
                      <a:r>
                        <a:rPr lang="en-US" altLang="ja-JP" sz="1050" u="none" strike="noStrike">
                          <a:effectLst/>
                        </a:rPr>
                        <a:t>2</a:t>
                      </a:r>
                      <a:r>
                        <a:rPr lang="ja-JP" altLang="en-US" sz="1050" u="none" strike="noStrike">
                          <a:effectLst/>
                        </a:rPr>
                        <a:t>、</a:t>
                      </a:r>
                      <a:r>
                        <a:rPr lang="en-US" altLang="ja-JP" sz="1050" u="none" strike="noStrike">
                          <a:effectLst/>
                        </a:rPr>
                        <a:t>3</a:t>
                      </a:r>
                      <a:r>
                        <a:rPr lang="ja-JP" altLang="en-US" sz="1050" u="none" strike="noStrike">
                          <a:effectLst/>
                        </a:rPr>
                        <a:t>とも関連）</a:t>
                      </a:r>
                      <a:br>
                        <a:rPr lang="ja-JP" altLang="en-US" sz="1050" u="none" strike="noStrike">
                          <a:effectLst/>
                        </a:rPr>
                      </a:br>
                      <a:r>
                        <a:rPr lang="ja-JP" altLang="en-US" sz="1050" u="none" strike="noStrike">
                          <a:effectLst/>
                        </a:rPr>
                        <a:t>厳しいスケジュールで対応している弊害が品質劣化という形で顕在化しているため、各種アウトプットの管理体制を厳格化していただきたいとう意図です。具体的には、問題のある工程成果物に関する再確認、今後発生する成果物に対し、誰が確認をするかを明確に一覧管理いただきたいです。既にある場合はその一覧を連携いただきたいです。</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中</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依頼</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4581396"/>
                  </a:ext>
                </a:extLst>
              </a:tr>
              <a:tr h="730216">
                <a:tc>
                  <a:txBody>
                    <a:bodyPr/>
                    <a:lstStyle/>
                    <a:p>
                      <a:pPr algn="l" fontAlgn="ctr"/>
                      <a:r>
                        <a:rPr lang="en-US" altLang="ja-JP" sz="1050" u="none" strike="noStrike">
                          <a:effectLst/>
                        </a:rPr>
                        <a:t>5</a:t>
                      </a:r>
                      <a:endParaRPr lang="en-US" altLang="ja-JP"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050" u="none" strike="noStrike" dirty="0">
                          <a:effectLst/>
                        </a:rPr>
                        <a:t>WBS</a:t>
                      </a:r>
                      <a:r>
                        <a:rPr lang="ja-JP" altLang="en-US" sz="1050" u="none" strike="noStrike" dirty="0">
                          <a:effectLst/>
                        </a:rPr>
                        <a:t>に現れていないタスクやアウトソースできるタスクの整理</a:t>
                      </a:r>
                      <a:br>
                        <a:rPr lang="ja-JP" altLang="en-US" sz="1050" u="none" strike="noStrike" dirty="0">
                          <a:effectLst/>
                        </a:rPr>
                      </a:br>
                      <a:r>
                        <a:rPr lang="ja-JP" altLang="en-US" sz="1050" u="none" strike="noStrike" dirty="0">
                          <a:effectLst/>
                        </a:rPr>
                        <a:t>（簡単なメモベースで問題ないです）</a:t>
                      </a:r>
                      <a:endParaRPr lang="ja-JP" altLang="en-US" sz="1050" b="0" i="0" u="none" strike="noStrike" dirty="0">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a:effectLst/>
                        </a:rPr>
                        <a:t>主にはなさくや他社からの依頼事項、内部統制関係等が該当すると考えていますが、本体開発の進捗を阻害する要因になるものを止める、もしくはタスク遂行を外に出すなどで</a:t>
                      </a:r>
                      <a:r>
                        <a:rPr lang="en-US" altLang="ja-JP" sz="1050" u="none" strike="noStrike">
                          <a:effectLst/>
                        </a:rPr>
                        <a:t>Sasuke</a:t>
                      </a:r>
                      <a:r>
                        <a:rPr lang="ja-JP" altLang="en-US" sz="1050" u="none" strike="noStrike">
                          <a:effectLst/>
                        </a:rPr>
                        <a:t>社内の負荷を少しでも下げたいという意図です。何かできることがあれば教えてください。</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中</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依頼</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686399"/>
                  </a:ext>
                </a:extLst>
              </a:tr>
              <a:tr h="912770">
                <a:tc>
                  <a:txBody>
                    <a:bodyPr/>
                    <a:lstStyle/>
                    <a:p>
                      <a:pPr algn="l" fontAlgn="ctr"/>
                      <a:r>
                        <a:rPr lang="en-US" altLang="ja-JP" sz="1050" u="none" strike="noStrike">
                          <a:effectLst/>
                        </a:rPr>
                        <a:t>6</a:t>
                      </a:r>
                      <a:endParaRPr lang="en-US" altLang="ja-JP"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dirty="0">
                          <a:effectLst/>
                        </a:rPr>
                        <a:t>バグ発生状況を監視できる環境の解放</a:t>
                      </a:r>
                      <a:endParaRPr lang="ja-JP" altLang="en-US" sz="1050" b="0" i="0" u="none" strike="noStrike" dirty="0">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050" u="none" strike="noStrike">
                          <a:effectLst/>
                        </a:rPr>
                        <a:t>（１、２とも関連）</a:t>
                      </a:r>
                      <a:br>
                        <a:rPr lang="ja-JP" altLang="en-US" sz="1050" u="none" strike="noStrike">
                          <a:effectLst/>
                        </a:rPr>
                      </a:br>
                      <a:r>
                        <a:rPr lang="ja-JP" altLang="en-US" sz="1050" u="none" strike="noStrike">
                          <a:effectLst/>
                        </a:rPr>
                        <a:t>障害の発生、解消状況をタイムリーに把握するために、進捗、障害管理状況を把握できる環境へのアクセスを許可していただけないかというお願いです。</a:t>
                      </a:r>
                      <a:br>
                        <a:rPr lang="ja-JP" altLang="en-US" sz="1050" u="none" strike="noStrike">
                          <a:effectLst/>
                        </a:rPr>
                      </a:br>
                      <a:r>
                        <a:rPr lang="ja-JP" altLang="en-US" sz="1050" u="none" strike="noStrike">
                          <a:effectLst/>
                        </a:rPr>
                        <a:t>先日</a:t>
                      </a:r>
                      <a:r>
                        <a:rPr lang="en-US" altLang="ja-JP" sz="1050" u="none" strike="noStrike">
                          <a:effectLst/>
                        </a:rPr>
                        <a:t>NIT</a:t>
                      </a:r>
                      <a:r>
                        <a:rPr lang="ja-JP" altLang="en-US" sz="1050" u="none" strike="noStrike">
                          <a:effectLst/>
                        </a:rPr>
                        <a:t>社からも提案があったように、</a:t>
                      </a:r>
                      <a:r>
                        <a:rPr lang="en-US" altLang="ja-JP" sz="1050" u="none" strike="noStrike">
                          <a:effectLst/>
                        </a:rPr>
                        <a:t>NIT</a:t>
                      </a:r>
                      <a:r>
                        <a:rPr lang="ja-JP" altLang="en-US" sz="1050" u="none" strike="noStrike">
                          <a:effectLst/>
                        </a:rPr>
                        <a:t>事務局にアクセス権限付与し、情報集約、レポーティングのタスクを移管するのも有効と考えます。</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a:effectLst/>
                        </a:rPr>
                        <a:t>中</a:t>
                      </a:r>
                      <a:endParaRPr lang="ja-JP" altLang="en-US" sz="1050" b="0" i="0" u="none" strike="noStrike">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ja-JP" altLang="en-US" sz="1050" u="none" strike="noStrike" dirty="0">
                          <a:effectLst/>
                        </a:rPr>
                        <a:t>依頼</a:t>
                      </a:r>
                      <a:endParaRPr lang="ja-JP" altLang="en-US" sz="1050" b="0" i="0" u="none" strike="noStrike" dirty="0">
                        <a:solidFill>
                          <a:srgbClr val="000000"/>
                        </a:solidFill>
                        <a:effectLst/>
                        <a:latin typeface="Yu Gothic" panose="020B0400000000000000" pitchFamily="50" charset="-128"/>
                        <a:ea typeface="Yu Gothic" panose="020B0400000000000000" pitchFamily="50" charset="-128"/>
                      </a:endParaRPr>
                    </a:p>
                  </a:txBody>
                  <a:tcPr marL="18000" marR="18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2628529"/>
                  </a:ext>
                </a:extLst>
              </a:tr>
            </a:tbl>
          </a:graphicData>
        </a:graphic>
      </p:graphicFrame>
    </p:spTree>
    <p:extLst>
      <p:ext uri="{BB962C8B-B14F-4D97-AF65-F5344CB8AC3E}">
        <p14:creationId xmlns:p14="http://schemas.microsoft.com/office/powerpoint/2010/main" val="3077052173"/>
      </p:ext>
    </p:extLst>
  </p:cSld>
  <p:clrMapOvr>
    <a:masterClrMapping/>
  </p:clrMapOvr>
</p:sld>
</file>

<file path=ppt/theme/theme1.xml><?xml version="1.0" encoding="utf-8"?>
<a:theme xmlns:a="http://schemas.openxmlformats.org/drawingml/2006/main" name="flat1">
  <a:themeElements>
    <a:clrScheme name="ニッセイ">
      <a:dk1>
        <a:srgbClr val="1B2631"/>
      </a:dk1>
      <a:lt1>
        <a:srgbClr val="FFFFFF"/>
      </a:lt1>
      <a:dk2>
        <a:srgbClr val="333333"/>
      </a:dk2>
      <a:lt2>
        <a:srgbClr val="FFFFFF"/>
      </a:lt2>
      <a:accent1>
        <a:srgbClr val="FFC000"/>
      </a:accent1>
      <a:accent2>
        <a:srgbClr val="DE0029"/>
      </a:accent2>
      <a:accent3>
        <a:srgbClr val="3859A2"/>
      </a:accent3>
      <a:accent4>
        <a:srgbClr val="BFD2D3"/>
      </a:accent4>
      <a:accent5>
        <a:srgbClr val="407495"/>
      </a:accent5>
      <a:accent6>
        <a:srgbClr val="0071BC"/>
      </a:accent6>
      <a:hlink>
        <a:srgbClr val="7F7F7F"/>
      </a:hlink>
      <a:folHlink>
        <a:srgbClr val="057071"/>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ln w="190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kumimoji="1" sz="1050" dirty="0" smtClean="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200" dirty="0" smtClean="0">
            <a:solidFill>
              <a:schemeClr val="tx2"/>
            </a:solidFill>
            <a:latin typeface="メイリオ" pitchFamily="50" charset="-128"/>
            <a:ea typeface="メイリオ" pitchFamily="50" charset="-128"/>
            <a:cs typeface="メイリオ"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5EA03D225B10E4AA29239C8B87EF75E" ma:contentTypeVersion="38" ma:contentTypeDescription="新しいドキュメントを作成します。" ma:contentTypeScope="" ma:versionID="9b44caa66bc68fdf0e7e56b8b2818e17">
  <xsd:schema xmlns:xsd="http://www.w3.org/2001/XMLSchema" xmlns:xs="http://www.w3.org/2001/XMLSchema" xmlns:p="http://schemas.microsoft.com/office/2006/metadata/properties" xmlns:ns2="4eafd756-3e84-46ee-943e-61c2143ef84c" xmlns:ns3="0786feb0-4e8a-4493-bdab-c580e97c83f9" targetNamespace="http://schemas.microsoft.com/office/2006/metadata/properties" ma:root="true" ma:fieldsID="ba9ce476e80126d43124068e5e4f8c6a" ns2:_="" ns3:_="">
    <xsd:import namespace="4eafd756-3e84-46ee-943e-61c2143ef84c"/>
    <xsd:import namespace="0786feb0-4e8a-4493-bdab-c580e97c83f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EventHashCode" minOccurs="0"/>
                <xsd:element ref="ns2:MediaServiceGenerationTim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fd756-3e84-46ee-943e-61c2143ef8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86feb0-4e8a-4493-bdab-c580e97c83f9"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5539A2-A9EB-48E0-B5BC-B4461D2060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fd756-3e84-46ee-943e-61c2143ef84c"/>
    <ds:schemaRef ds:uri="0786feb0-4e8a-4493-bdab-c580e97c8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F7F904-05FB-4E5C-BAED-956353BC2E89}">
  <ds:schemaRefs>
    <ds:schemaRef ds:uri="0786feb0-4e8a-4493-bdab-c580e97c83f9"/>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4eafd756-3e84-46ee-943e-61c2143ef84c"/>
    <ds:schemaRef ds:uri="http://www.w3.org/XML/1998/namespace"/>
    <ds:schemaRef ds:uri="http://schemas.microsoft.com/office/2006/metadata/properties"/>
    <ds:schemaRef ds:uri="http://purl.org/dc/terms/"/>
    <ds:schemaRef ds:uri="http://purl.org/dc/elements/1.1/"/>
  </ds:schemaRefs>
</ds:datastoreItem>
</file>

<file path=customXml/itemProps3.xml><?xml version="1.0" encoding="utf-8"?>
<ds:datastoreItem xmlns:ds="http://schemas.openxmlformats.org/officeDocument/2006/customXml" ds:itemID="{B3611583-0582-4025-A87C-27F46666EB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40807</TotalTime>
  <Words>2448</Words>
  <Application>Microsoft Office PowerPoint</Application>
  <PresentationFormat>A4 210 x 297 mm</PresentationFormat>
  <Paragraphs>399</Paragraphs>
  <Slides>5</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メイリオ</vt:lpstr>
      <vt:lpstr>Yu Gothic</vt:lpstr>
      <vt:lpstr>Arial</vt:lpstr>
      <vt:lpstr>Calibri</vt:lpstr>
      <vt:lpstr>flat1</vt:lpstr>
      <vt:lpstr>１．局面SCD</vt:lpstr>
      <vt:lpstr>２．マイルストンのポイント</vt:lpstr>
      <vt:lpstr>３．マイルストン毎のタスクの成果物定義</vt:lpstr>
      <vt:lpstr>４．成果物搭載先</vt:lpstr>
      <vt:lpstr>参考．遅延を受けたはなさく様からの申し入れ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ニッセイ情報テクノロジー株式会社</dc:creator>
  <cp:lastModifiedBy>i.shiraishi@sasukefinlab.com</cp:lastModifiedBy>
  <cp:revision>3894</cp:revision>
  <cp:lastPrinted>2020-06-25T11:31:38Z</cp:lastPrinted>
  <dcterms:created xsi:type="dcterms:W3CDTF">2014-01-14T11:07:03Z</dcterms:created>
  <dcterms:modified xsi:type="dcterms:W3CDTF">2020-12-29T00:17:45Z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0x01010005EA03D225B10E4AA29239C8B87EF75E</vt:lpwstr>
  </property>
</Properties>
</file>