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649" r:id="rId5"/>
    <p:sldId id="648" r:id="rId6"/>
    <p:sldId id="638" r:id="rId7"/>
    <p:sldId id="643" r:id="rId8"/>
    <p:sldId id="645" r:id="rId9"/>
    <p:sldId id="644" r:id="rId10"/>
    <p:sldId id="647" r:id="rId11"/>
    <p:sldId id="646" r:id="rId12"/>
  </p:sldIdLst>
  <p:sldSz cx="9906000" cy="6858000" type="A4"/>
  <p:notesSz cx="6735763" cy="9866313"/>
  <p:defaultTextStyle>
    <a:defPPr>
      <a:defRPr lang="ja-JP"/>
    </a:defPPr>
    <a:lvl1pPr marL="0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_表紙" id="{B74D6336-131B-4105-9626-A3F1ECCC2326}">
          <p14:sldIdLst>
            <p14:sldId id="649"/>
            <p14:sldId id="648"/>
            <p14:sldId id="638"/>
            <p14:sldId id="643"/>
            <p14:sldId id="645"/>
            <p14:sldId id="644"/>
            <p14:sldId id="647"/>
            <p14:sldId id="6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890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4156">
          <p15:clr>
            <a:srgbClr val="A4A3A4"/>
          </p15:clr>
        </p15:guide>
        <p15:guide id="6" pos="6023">
          <p15:clr>
            <a:srgbClr val="A4A3A4"/>
          </p15:clr>
        </p15:guide>
        <p15:guide id="7" pos="3120">
          <p15:clr>
            <a:srgbClr val="A4A3A4"/>
          </p15:clr>
        </p15:guide>
        <p15:guide id="8" pos="217">
          <p15:clr>
            <a:srgbClr val="A4A3A4"/>
          </p15:clr>
        </p15:guide>
        <p15:guide id="9" pos="262">
          <p15:clr>
            <a:srgbClr val="A4A3A4"/>
          </p15:clr>
        </p15:guide>
        <p15:guide id="10" pos="59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大槻 宏美" initials="大槻" lastIdx="1" clrIdx="0"/>
  <p:cmAuthor id="1" name="小泉 岳人" initials="小泉" lastIdx="1" clrIdx="1">
    <p:extLst>
      <p:ext uri="{19B8F6BF-5375-455C-9EA6-DF929625EA0E}">
        <p15:presenceInfo xmlns:p15="http://schemas.microsoft.com/office/powerpoint/2012/main" userId="小泉 岳人" providerId="None"/>
      </p:ext>
    </p:extLst>
  </p:cmAuthor>
  <p:cmAuthor id="2" name="矢田部 藍" initials="矢田部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0202F8"/>
    <a:srgbClr val="FF116C"/>
    <a:srgbClr val="CCFF99"/>
    <a:srgbClr val="CCFF66"/>
    <a:srgbClr val="CCFFFF"/>
    <a:srgbClr val="009900"/>
    <a:srgbClr val="E67E2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濃色スタイル 2 - アクセント 1/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間スタイル 1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07" autoAdjust="0"/>
    <p:restoredTop sz="93673" autoAdjust="0"/>
  </p:normalViewPr>
  <p:slideViewPr>
    <p:cSldViewPr showGuides="1">
      <p:cViewPr varScale="1">
        <p:scale>
          <a:sx n="114" d="100"/>
          <a:sy n="114" d="100"/>
        </p:scale>
        <p:origin x="564" y="84"/>
      </p:cViewPr>
      <p:guideLst>
        <p:guide orient="horz" pos="2160"/>
        <p:guide orient="horz" pos="4065"/>
        <p:guide orient="horz" pos="890"/>
        <p:guide orient="horz" pos="799"/>
        <p:guide orient="horz" pos="4156"/>
        <p:guide pos="6023"/>
        <p:guide pos="3120"/>
        <p:guide pos="217"/>
        <p:guide pos="262"/>
        <p:guide pos="5978"/>
      </p:guideLst>
    </p:cSldViewPr>
  </p:slideViewPr>
  <p:outlineViewPr>
    <p:cViewPr>
      <p:scale>
        <a:sx n="25" d="100"/>
        <a:sy n="25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8" d="100"/>
          <a:sy n="58" d="100"/>
        </p:scale>
        <p:origin x="-3378" y="-96"/>
      </p:cViewPr>
      <p:guideLst>
        <p:guide orient="horz" pos="3108"/>
        <p:guide pos="21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5377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r">
              <a:defRPr sz="1200"/>
            </a:lvl1pPr>
          </a:lstStyle>
          <a:p>
            <a:fld id="{D5D47C3E-8523-47E0-A581-67CE298A6C0A}" type="datetimeFigureOut">
              <a:rPr kumimoji="1" lang="ja-JP" altLang="en-US" smtClean="0"/>
              <a:pPr/>
              <a:t>2020/11/9</a:t>
            </a:fld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r">
              <a:defRPr sz="1200"/>
            </a:lvl1pPr>
          </a:lstStyle>
          <a:p>
            <a:fld id="{7F48C7F7-E1AF-437B-861B-958A5CE56513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9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/>
          <a:lstStyle>
            <a:lvl1pPr algn="r">
              <a:defRPr sz="1200"/>
            </a:lvl1pPr>
          </a:lstStyle>
          <a:p>
            <a:fld id="{9069B325-69FF-4024-A536-50A2199A7B3E}" type="datetimeFigureOut">
              <a:rPr kumimoji="1" lang="ja-JP" altLang="en-US" smtClean="0"/>
              <a:pPr/>
              <a:t>2020/11/9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28" tIns="45364" rIns="90728" bIns="45364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0728" tIns="45364" rIns="90728" bIns="45364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7" y="9371285"/>
            <a:ext cx="2918830" cy="493316"/>
          </a:xfrm>
          <a:prstGeom prst="rect">
            <a:avLst/>
          </a:prstGeom>
        </p:spPr>
        <p:txBody>
          <a:bodyPr vert="horz" lIns="90728" tIns="45364" rIns="90728" bIns="45364" rtlCol="0" anchor="b"/>
          <a:lstStyle>
            <a:lvl1pPr algn="r">
              <a:defRPr sz="1200"/>
            </a:lvl1pPr>
          </a:lstStyle>
          <a:p>
            <a:fld id="{6B55DC69-3DC2-4D9C-B1E5-118A0DA0ECAA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087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1pPr>
    <a:lvl2pPr marL="536433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2pPr>
    <a:lvl3pPr marL="1072866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3pPr>
    <a:lvl4pPr marL="1609298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4pPr>
    <a:lvl5pPr marL="2145731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5pPr>
    <a:lvl6pPr marL="2682164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kumimoji="1"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5DC69-3DC2-4D9C-B1E5-118A0DA0ECAA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53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5DC69-3DC2-4D9C-B1E5-118A0DA0ECAA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4770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5DC69-3DC2-4D9C-B1E5-118A0DA0ECAA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8025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55DC69-3DC2-4D9C-B1E5-118A0DA0ECAA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72735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パターン①赤（アーク）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\\is\creative\社外案件\ニッセイ情報テクノロジー\00_提案書テンプレート作成\表紙デザイン\hyousi-bg-red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5" t="29434" r="9375"/>
          <a:stretch/>
        </p:blipFill>
        <p:spPr bwMode="auto">
          <a:xfrm>
            <a:off x="0" y="0"/>
            <a:ext cx="9906000" cy="688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7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パターン②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-seino\Desktop\hyousi9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19"/>
          <a:stretch/>
        </p:blipFill>
        <p:spPr bwMode="auto">
          <a:xfrm>
            <a:off x="1074" y="-1752"/>
            <a:ext cx="9961253" cy="685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正方形/長方形 2"/>
          <p:cNvSpPr/>
          <p:nvPr userDrawn="1"/>
        </p:nvSpPr>
        <p:spPr>
          <a:xfrm>
            <a:off x="0" y="0"/>
            <a:ext cx="1568624" cy="6858000"/>
          </a:xfrm>
          <a:prstGeom prst="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174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汎用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314486" y="275317"/>
            <a:ext cx="8694966" cy="345371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1800" b="1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ページタイトルを入力（汎用スライド）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19207" y="620688"/>
            <a:ext cx="8690244" cy="0"/>
          </a:xfrm>
          <a:prstGeom prst="line">
            <a:avLst/>
          </a:prstGeom>
          <a:ln w="63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320836" y="692696"/>
            <a:ext cx="8694965" cy="576064"/>
          </a:xfrm>
          <a:prstGeom prst="rect">
            <a:avLst/>
          </a:prstGeom>
        </p:spPr>
        <p:txBody>
          <a:bodyPr tIns="36000" bIns="3600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lang="ja-JP" altLang="en-US" sz="1400" dirty="0" smtClean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>
              <a:lnSpc>
                <a:spcPct val="120000"/>
              </a:lnSpc>
              <a:defRPr lang="ja-JP" altLang="en-US" sz="1400" dirty="0" smtClean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>
              <a:lnSpc>
                <a:spcPct val="120000"/>
              </a:lnSpc>
              <a:defRPr lang="ja-JP" altLang="en-US" sz="1400" dirty="0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</a:lstStyle>
          <a:p>
            <a:pPr lvl="0"/>
            <a:r>
              <a:rPr kumimoji="1" lang="ja-JP" altLang="en-US" dirty="0"/>
              <a:t>リードを入力してください。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（２行まで）</a:t>
            </a:r>
            <a:endParaRPr kumimoji="1" lang="en-US" altLang="ja-JP" dirty="0"/>
          </a:p>
        </p:txBody>
      </p:sp>
      <p:sp>
        <p:nvSpPr>
          <p:cNvPr id="13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63503" y="6498400"/>
            <a:ext cx="1687331" cy="365125"/>
          </a:xfrm>
          <a:prstGeom prst="rect">
            <a:avLst/>
          </a:prstGeom>
        </p:spPr>
        <p:txBody>
          <a:bodyPr anchor="b"/>
          <a:lstStyle>
            <a:lvl1pPr algn="r">
              <a:defRPr sz="1050" b="1" i="0">
                <a:solidFill>
                  <a:schemeClr val="tx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99D0D5FA-769D-4ADE-A1CA-9D54BDE987F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319207" y="6597352"/>
            <a:ext cx="9261356" cy="0"/>
          </a:xfrm>
          <a:prstGeom prst="line">
            <a:avLst/>
          </a:prstGeom>
          <a:ln w="6350" cap="sq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\\is\creative\社外案件\ニッセイ情報テクノロジー\ロゴ画像\logo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17496" y="61640"/>
            <a:ext cx="344488" cy="523922"/>
          </a:xfrm>
          <a:prstGeom prst="rect">
            <a:avLst/>
          </a:prstGeom>
          <a:noFill/>
        </p:spPr>
      </p:pic>
      <p:sp>
        <p:nvSpPr>
          <p:cNvPr id="37" name="テキスト ボックス 36"/>
          <p:cNvSpPr txBox="1"/>
          <p:nvPr userDrawn="1"/>
        </p:nvSpPr>
        <p:spPr>
          <a:xfrm>
            <a:off x="221988" y="6632077"/>
            <a:ext cx="2765444" cy="231444"/>
          </a:xfrm>
          <a:prstGeom prst="rect">
            <a:avLst/>
          </a:prstGeom>
          <a:noFill/>
        </p:spPr>
        <p:txBody>
          <a:bodyPr wrap="none" lIns="107287" tIns="53643" rIns="107287" bIns="53643" rtlCol="0">
            <a:spAutoFit/>
          </a:bodyPr>
          <a:lstStyle/>
          <a:p>
            <a:pPr marL="0" marR="0" indent="0" algn="l" defTabSz="107286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dirty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© 2020 </a:t>
            </a:r>
            <a:r>
              <a:rPr kumimoji="1" lang="en-US" altLang="ja-JP" sz="800" dirty="0" err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Nissay</a:t>
            </a:r>
            <a:r>
              <a:rPr kumimoji="1" lang="en-US" altLang="ja-JP" sz="800" dirty="0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rPr>
              <a:t> Information Technology Co., Ltd.</a:t>
            </a:r>
            <a:endParaRPr kumimoji="0" lang="en-US" altLang="ja-JP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037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8"/>
          <p:cNvSpPr>
            <a:spLocks noGrp="1"/>
          </p:cNvSpPr>
          <p:nvPr>
            <p:ph type="body" idx="1"/>
          </p:nvPr>
        </p:nvSpPr>
        <p:spPr>
          <a:xfrm>
            <a:off x="415925" y="692700"/>
            <a:ext cx="9074150" cy="5472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提案書テンプレート</a:t>
            </a:r>
            <a:endParaRPr kumimoji="1" lang="en-US" altLang="ja-JP" dirty="0"/>
          </a:p>
          <a:p>
            <a:pPr lvl="0"/>
            <a:r>
              <a:rPr kumimoji="1" lang="ja-JP" altLang="en-US" dirty="0"/>
              <a:t>バージョン情報　初版　　作成日　</a:t>
            </a:r>
            <a:r>
              <a:rPr kumimoji="1" lang="en-US" altLang="ja-JP" dirty="0"/>
              <a:t>2014.3</a:t>
            </a:r>
          </a:p>
          <a:p>
            <a:pPr lvl="0"/>
            <a:endParaRPr kumimoji="1" lang="en-US" altLang="ja-JP" dirty="0"/>
          </a:p>
          <a:p>
            <a:pPr lvl="0"/>
            <a:endParaRPr kumimoji="1" lang="en-US" altLang="ja-JP" dirty="0"/>
          </a:p>
          <a:p>
            <a:pPr lvl="0"/>
            <a:r>
              <a:rPr kumimoji="1" lang="en-US" altLang="ja-JP" dirty="0"/>
              <a:t>※</a:t>
            </a:r>
            <a:r>
              <a:rPr kumimoji="1" lang="ja-JP" altLang="en-US" dirty="0"/>
              <a:t>このテンプレートの文字色およびサイズは、変更しないでください。</a:t>
            </a:r>
            <a:endParaRPr kumimoji="1" lang="en-US" altLang="ja-JP" dirty="0"/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66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3" r:id="rId3"/>
  </p:sldLayoutIdLst>
  <p:hf hdr="0" ftr="0" dt="0"/>
  <p:txStyles>
    <p:titleStyle>
      <a:lvl1pPr algn="l" defTabSz="1072866" rtl="0" eaLnBrk="1" latinLnBrk="0" hangingPunct="1">
        <a:spcBef>
          <a:spcPct val="0"/>
        </a:spcBef>
        <a:buNone/>
        <a:defRPr kumimoji="1" sz="2000" b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9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indent="0" algn="l" defTabSz="1072866" rtl="0" eaLnBrk="1" latinLnBrk="0" hangingPunct="1">
        <a:spcBef>
          <a:spcPct val="20000"/>
        </a:spcBef>
        <a:buFont typeface="Arial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950380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86813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23246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59678" indent="-268216" algn="l" defTabSz="1072866" rtl="0" eaLnBrk="1" latinLnBrk="0" hangingPunct="1">
        <a:spcBef>
          <a:spcPct val="20000"/>
        </a:spcBef>
        <a:buFont typeface="Arial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defTabSz="1072866" rtl="0" eaLnBrk="1" latinLnBrk="0" hangingPunct="1"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9C4A3B-2645-4459-82AA-EA2A1587E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01006"/>
              </p:ext>
            </p:extLst>
          </p:nvPr>
        </p:nvGraphicFramePr>
        <p:xfrm>
          <a:off x="314486" y="2780928"/>
          <a:ext cx="8694966" cy="237626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9437">
                  <a:extLst>
                    <a:ext uri="{9D8B030D-6E8A-4147-A177-3AD203B41FA5}">
                      <a16:colId xmlns:a16="http://schemas.microsoft.com/office/drawing/2014/main" val="1014565548"/>
                    </a:ext>
                  </a:extLst>
                </a:gridCol>
                <a:gridCol w="2946989">
                  <a:extLst>
                    <a:ext uri="{9D8B030D-6E8A-4147-A177-3AD203B41FA5}">
                      <a16:colId xmlns:a16="http://schemas.microsoft.com/office/drawing/2014/main" val="424251321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169667723"/>
                    </a:ext>
                  </a:extLst>
                </a:gridCol>
                <a:gridCol w="2328260">
                  <a:extLst>
                    <a:ext uri="{9D8B030D-6E8A-4147-A177-3AD203B41FA5}">
                      <a16:colId xmlns:a16="http://schemas.microsoft.com/office/drawing/2014/main" val="2291251"/>
                    </a:ext>
                  </a:extLst>
                </a:gridCol>
              </a:tblGrid>
              <a:tr h="278284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デメリット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6573"/>
                  </a:ext>
                </a:extLst>
              </a:tr>
              <a:tr h="863791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案</a:t>
                      </a:r>
                      <a:r>
                        <a:rPr kumimoji="1" lang="en-US" altLang="ja-JP" sz="1100" dirty="0"/>
                        <a:t>3-1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ファイルの最大件数を現状の</a:t>
                      </a:r>
                      <a:r>
                        <a:rPr kumimoji="1" lang="en-US" altLang="ja-JP" sz="1100" dirty="0"/>
                        <a:t>999</a:t>
                      </a:r>
                      <a:r>
                        <a:rPr kumimoji="1" lang="ja-JP" altLang="en-US" sz="1100" dirty="0"/>
                        <a:t>件から減らす。</a:t>
                      </a:r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※</a:t>
                      </a:r>
                      <a:r>
                        <a:rPr kumimoji="1" lang="ja-JP" altLang="en-US" sz="1100" dirty="0"/>
                        <a:t>「ダウンロード要求処理時間試算」参照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・現行の設計前提からの変更が微小であり、</a:t>
                      </a:r>
                      <a:r>
                        <a:rPr kumimoji="1" lang="en-US" altLang="ja-JP" sz="1100" dirty="0" err="1"/>
                        <a:t>Sasuke</a:t>
                      </a:r>
                      <a:r>
                        <a:rPr kumimoji="1" lang="ja-JP" altLang="en-US" sz="1100" dirty="0"/>
                        <a:t>社、</a:t>
                      </a:r>
                      <a:r>
                        <a:rPr kumimoji="1" lang="en-US" altLang="ja-JP" sz="1100" dirty="0"/>
                        <a:t>NIT</a:t>
                      </a:r>
                      <a:r>
                        <a:rPr kumimoji="1" lang="ja-JP" altLang="en-US" sz="1100" dirty="0"/>
                        <a:t>共に開発への影響が少ない。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・販売計画に応じて、件数評価が見直しが必要となるため、保守性に問題あり。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56510"/>
                  </a:ext>
                </a:extLst>
              </a:tr>
              <a:tr h="1234188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案</a:t>
                      </a:r>
                      <a:r>
                        <a:rPr kumimoji="1" lang="en-US" altLang="ja-JP" sz="1100" dirty="0"/>
                        <a:t>3-2</a:t>
                      </a:r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新規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を新設し、作成要求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と取得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にわける。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※</a:t>
                      </a:r>
                      <a:r>
                        <a:rPr kumimoji="1" lang="ja-JP" altLang="en-US" sz="1100" dirty="0"/>
                        <a:t>次ページ参照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の１リクエストを占有しない方式設計であるため、案</a:t>
                      </a:r>
                      <a:r>
                        <a:rPr kumimoji="1" lang="en-US" altLang="ja-JP" sz="1100" dirty="0"/>
                        <a:t>3-1</a:t>
                      </a:r>
                      <a:r>
                        <a:rPr kumimoji="1" lang="ja-JP" altLang="en-US" sz="1100" dirty="0"/>
                        <a:t>に対し、あるべき設計思想と考える。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・新規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の追加となるため、</a:t>
                      </a:r>
                      <a:r>
                        <a:rPr kumimoji="1" lang="en-US" altLang="ja-JP" sz="1100" dirty="0" err="1"/>
                        <a:t>Sasuke</a:t>
                      </a:r>
                      <a:r>
                        <a:rPr kumimoji="1" lang="ja-JP" altLang="en-US" sz="1100" dirty="0"/>
                        <a:t>社、</a:t>
                      </a:r>
                      <a:r>
                        <a:rPr kumimoji="1" lang="en-US" altLang="ja-JP" sz="1100" dirty="0"/>
                        <a:t>NIT</a:t>
                      </a:r>
                      <a:r>
                        <a:rPr kumimoji="1" lang="ja-JP" altLang="en-US" sz="1100" dirty="0"/>
                        <a:t>共にスケジュールおよび体力評価が必要。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54596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6F7D40A-90C5-4E75-8030-BA03FFB5BF27}"/>
              </a:ext>
            </a:extLst>
          </p:cNvPr>
          <p:cNvSpPr txBox="1"/>
          <p:nvPr/>
        </p:nvSpPr>
        <p:spPr>
          <a:xfrm>
            <a:off x="226350" y="677595"/>
            <a:ext cx="8903114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課題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】No.244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＿申込ファイル照会・査定結果取得・ステータス取得</a:t>
            </a:r>
            <a:r>
              <a:rPr lang="en-US" altLang="ja-JP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b="1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処理時間試算結果について</a:t>
            </a:r>
            <a:endParaRPr lang="en-US" altLang="ja-JP" sz="1200" b="1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＜課題一覧より転記＞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当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について、最大処理時間（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）を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IT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環境にて算出したところ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17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分となることがわかった。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リクエストを占有し続けることになるため、方式設計として相応しくない。現状の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の方式を変更する案を検討する必要あり。</a:t>
            </a: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※1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のリクエストを受け付けてから、レスポンスとしてダウンロード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URL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とワンタイムトークンを返却するまでの時間。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件あたり最大容量かつ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999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件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ファイルで算出。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0D1638-DC81-4A57-BBC5-09C0387EB834}"/>
              </a:ext>
            </a:extLst>
          </p:cNvPr>
          <p:cNvSpPr txBox="1"/>
          <p:nvPr/>
        </p:nvSpPr>
        <p:spPr>
          <a:xfrm>
            <a:off x="200472" y="5170983"/>
            <a:ext cx="9119138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⇒案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3-1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は暫定対応と考えているため、スケジュールおよび体力評価として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Day1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に影響がないようであれば、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案</a:t>
            </a:r>
            <a:r>
              <a:rPr lang="en-US" altLang="ja-JP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3-2</a:t>
            </a:r>
            <a:r>
              <a:rPr lang="ja-JP" altLang="en-US" sz="1200" u="sng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を推奨したい。</a:t>
            </a:r>
            <a:endParaRPr lang="en-US" altLang="ja-JP" sz="1200" u="sng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206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232227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40" name="角丸四角形 84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7272142" y="1002586"/>
            <a:ext cx="2359527" cy="5060115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基幹系基盤</a:t>
            </a:r>
          </a:p>
        </p:txBody>
      </p:sp>
      <p:sp>
        <p:nvSpPr>
          <p:cNvPr id="41" name="角丸四角形 85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3956583" y="1083302"/>
            <a:ext cx="2020437" cy="2892241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>
                <a:solidFill>
                  <a:schemeClr val="tx1"/>
                </a:solidFill>
              </a:rPr>
              <a:t>API</a:t>
            </a:r>
            <a:r>
              <a:rPr kumimoji="1" lang="ja-JP" altLang="en-US" sz="1400" b="1">
                <a:solidFill>
                  <a:schemeClr val="tx1"/>
                </a:solidFill>
              </a:rPr>
              <a:t>基盤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7407354" y="1486073"/>
            <a:ext cx="1995291" cy="40479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7520054" y="1739804"/>
            <a:ext cx="1778012" cy="341273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1"/>
                </a:solidFill>
              </a:rPr>
              <a:t>販売支援</a:t>
            </a:r>
          </a:p>
        </p:txBody>
      </p:sp>
      <p:sp>
        <p:nvSpPr>
          <p:cNvPr id="45" name="テキスト ボックス 81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 txBox="1"/>
          <p:nvPr/>
        </p:nvSpPr>
        <p:spPr>
          <a:xfrm>
            <a:off x="7621411" y="1527301"/>
            <a:ext cx="148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</a:rPr>
              <a:t>横浜</a:t>
            </a:r>
            <a:r>
              <a:rPr lang="en-US" altLang="ja-JP" sz="900">
                <a:solidFill>
                  <a:sysClr val="windowText" lastClr="000000"/>
                </a:solidFill>
              </a:rPr>
              <a:t>DC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4069227" y="1467504"/>
            <a:ext cx="1799138" cy="21505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4200920" y="1708674"/>
            <a:ext cx="1583297" cy="156627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API Connect</a:t>
            </a:r>
          </a:p>
        </p:txBody>
      </p:sp>
      <p:sp>
        <p:nvSpPr>
          <p:cNvPr id="48" name="角丸四角形吹き出し 91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4345866" y="1920222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49" name="角丸四角形吹き出し 92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7689555" y="1939318"/>
            <a:ext cx="1518105" cy="1489682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chemeClr val="tx2"/>
                </a:solidFill>
              </a:rPr>
              <a:t>・ステータスリスト取得処理部品呼び出し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lang="ja-JP" altLang="en-US" sz="800" dirty="0">
                <a:solidFill>
                  <a:schemeClr val="tx2"/>
                </a:solidFill>
              </a:rPr>
              <a:t>・申込ファイル照会部品</a:t>
            </a:r>
            <a:r>
              <a:rPr lang="en-US" altLang="ja-JP" sz="800" dirty="0">
                <a:solidFill>
                  <a:schemeClr val="tx2"/>
                </a:solidFill>
              </a:rPr>
              <a:t>N</a:t>
            </a:r>
            <a:r>
              <a:rPr lang="ja-JP" altLang="en-US" sz="800" dirty="0">
                <a:solidFill>
                  <a:schemeClr val="tx2"/>
                </a:solidFill>
              </a:rPr>
              <a:t>件呼び出し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kumimoji="1" lang="ja-JP" altLang="en-US" sz="800" dirty="0">
                <a:solidFill>
                  <a:schemeClr val="tx2"/>
                </a:solidFill>
              </a:rPr>
              <a:t>・</a:t>
            </a:r>
            <a:r>
              <a:rPr kumimoji="1" lang="en-US" altLang="ja-JP" sz="800" dirty="0">
                <a:solidFill>
                  <a:schemeClr val="tx2"/>
                </a:solidFill>
              </a:rPr>
              <a:t>CSV</a:t>
            </a:r>
            <a:r>
              <a:rPr lang="ja-JP" altLang="en-US" sz="800" dirty="0">
                <a:solidFill>
                  <a:schemeClr val="tx2"/>
                </a:solidFill>
              </a:rPr>
              <a:t>ファイル生成</a:t>
            </a:r>
            <a:endParaRPr kumimoji="1"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50" name="角丸四角形 93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274330" y="1068576"/>
            <a:ext cx="1649148" cy="4808696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サービス</a:t>
            </a:r>
            <a:endParaRPr kumimoji="1" lang="en-US" altLang="ja-JP" sz="1200" b="1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コンテンツ基盤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84456" y="1647356"/>
            <a:ext cx="1147449" cy="357908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AWS</a:t>
            </a:r>
            <a:endParaRPr kumimoji="1" lang="ja-JP" altLang="en-US" sz="800" b="1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CxnSpPr/>
          <p:nvPr/>
        </p:nvCxnSpPr>
        <p:spPr>
          <a:xfrm>
            <a:off x="1787367" y="2036276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吹き出し 97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7682929" y="4297558"/>
            <a:ext cx="1518105" cy="715618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>
                <a:solidFill>
                  <a:sysClr val="windowText" lastClr="000000"/>
                </a:solidFill>
              </a:rPr>
              <a:t>データ通信</a:t>
            </a:r>
            <a:endParaRPr kumimoji="1" lang="en-US" altLang="ja-JP" sz="80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CxnSpPr/>
          <p:nvPr/>
        </p:nvCxnSpPr>
        <p:spPr>
          <a:xfrm>
            <a:off x="5460705" y="2082659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CxnSpPr/>
          <p:nvPr/>
        </p:nvCxnSpPr>
        <p:spPr>
          <a:xfrm>
            <a:off x="1760864" y="2259906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CxnSpPr/>
          <p:nvPr/>
        </p:nvCxnSpPr>
        <p:spPr>
          <a:xfrm>
            <a:off x="5512885" y="2299661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CxnSpPr/>
          <p:nvPr/>
        </p:nvCxnSpPr>
        <p:spPr>
          <a:xfrm flipH="1" flipV="1">
            <a:off x="1622545" y="4501310"/>
            <a:ext cx="6033880" cy="6625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CxnSpPr/>
          <p:nvPr/>
        </p:nvCxnSpPr>
        <p:spPr>
          <a:xfrm>
            <a:off x="1622544" y="4744819"/>
            <a:ext cx="6053760" cy="198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4A306F3-F57D-4A25-8A26-2EA7F0BD85AB}"/>
              </a:ext>
            </a:extLst>
          </p:cNvPr>
          <p:cNvSpPr/>
          <p:nvPr/>
        </p:nvSpPr>
        <p:spPr>
          <a:xfrm>
            <a:off x="2117568" y="1647357"/>
            <a:ext cx="1574134" cy="37883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rgbClr val="000000"/>
                </a:solidFill>
              </a:rPr>
              <a:t>申込ファイル照会・査定結果取得・ステータス作成要求</a:t>
            </a:r>
            <a:r>
              <a:rPr lang="en-US" altLang="ja-JP" sz="1000" b="1" dirty="0">
                <a:solidFill>
                  <a:srgbClr val="000000"/>
                </a:solidFill>
              </a:rPr>
              <a:t>API</a:t>
            </a:r>
            <a:endParaRPr kumimoji="1"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DF072F-2D96-45CB-95F3-DBE0A0915F15}"/>
              </a:ext>
            </a:extLst>
          </p:cNvPr>
          <p:cNvSpPr/>
          <p:nvPr/>
        </p:nvSpPr>
        <p:spPr>
          <a:xfrm>
            <a:off x="2272923" y="4143577"/>
            <a:ext cx="1574134" cy="3286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tx2"/>
                </a:solidFill>
              </a:rPr>
              <a:t>データダウンロード</a:t>
            </a:r>
            <a:r>
              <a:rPr lang="en-US" altLang="ja-JP" sz="1000" b="1" dirty="0">
                <a:solidFill>
                  <a:schemeClr val="tx2"/>
                </a:solidFill>
              </a:rPr>
              <a:t>API</a:t>
            </a:r>
          </a:p>
          <a:p>
            <a:pPr algn="ctr"/>
            <a:r>
              <a:rPr kumimoji="1" lang="ja-JP" altLang="en-US" sz="1000" b="1" dirty="0">
                <a:solidFill>
                  <a:schemeClr val="tx2"/>
                </a:solidFill>
              </a:rPr>
              <a:t>（大容量送受信）</a:t>
            </a:r>
          </a:p>
        </p:txBody>
      </p: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DDA0166C-7AD4-4EEA-A9C5-3AB7875D3122}"/>
              </a:ext>
            </a:extLst>
          </p:cNvPr>
          <p:cNvSpPr/>
          <p:nvPr/>
        </p:nvSpPr>
        <p:spPr>
          <a:xfrm>
            <a:off x="992560" y="1950284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66" name="フローチャート: 和接合 65">
            <a:extLst>
              <a:ext uri="{FF2B5EF4-FFF2-40B4-BE49-F238E27FC236}">
                <a16:creationId xmlns:a16="http://schemas.microsoft.com/office/drawing/2014/main" id="{4EBB2D6C-80A7-4196-97DD-41F4E6FEA579}"/>
              </a:ext>
            </a:extLst>
          </p:cNvPr>
          <p:cNvSpPr/>
          <p:nvPr/>
        </p:nvSpPr>
        <p:spPr>
          <a:xfrm>
            <a:off x="992560" y="4373738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7D05442-DEDD-4F13-832D-596B480F43EE}"/>
              </a:ext>
            </a:extLst>
          </p:cNvPr>
          <p:cNvSpPr txBox="1"/>
          <p:nvPr/>
        </p:nvSpPr>
        <p:spPr>
          <a:xfrm>
            <a:off x="226350" y="677595"/>
            <a:ext cx="890311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案３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-2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（案）処理イメージ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F4EDB3-921D-427E-9CF1-7736574C8B8A}"/>
              </a:ext>
            </a:extLst>
          </p:cNvPr>
          <p:cNvSpPr/>
          <p:nvPr/>
        </p:nvSpPr>
        <p:spPr>
          <a:xfrm>
            <a:off x="4339774" y="4302324"/>
            <a:ext cx="1117282" cy="631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sz="1000">
                <a:solidFill>
                  <a:schemeClr val="tx2"/>
                </a:solidFill>
              </a:rPr>
              <a:t>zip</a:t>
            </a:r>
            <a:endParaRPr kumimoji="1" lang="ja-JP" altLang="en-US" sz="1000" dirty="0">
              <a:solidFill>
                <a:schemeClr val="tx2"/>
              </a:solidFill>
            </a:endParaRPr>
          </a:p>
        </p:txBody>
      </p:sp>
      <p:sp>
        <p:nvSpPr>
          <p:cNvPr id="63" name="フローチャート: 記憶データ 62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4360158" y="4395014"/>
            <a:ext cx="692426" cy="33461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9" name="フローチャート: 記憶データ 58">
            <a:extLst>
              <a:ext uri="{FF2B5EF4-FFF2-40B4-BE49-F238E27FC236}">
                <a16:creationId xmlns:a16="http://schemas.microsoft.com/office/drawing/2014/main" id="{C5D02EEC-B41E-4B54-A4E7-2A1A8EC7ABC6}"/>
              </a:ext>
            </a:extLst>
          </p:cNvPr>
          <p:cNvSpPr/>
          <p:nvPr/>
        </p:nvSpPr>
        <p:spPr>
          <a:xfrm>
            <a:off x="4440753" y="4472251"/>
            <a:ext cx="719862" cy="29788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0" name="フローチャート: 記憶データ 59">
            <a:extLst>
              <a:ext uri="{FF2B5EF4-FFF2-40B4-BE49-F238E27FC236}">
                <a16:creationId xmlns:a16="http://schemas.microsoft.com/office/drawing/2014/main" id="{607E53A6-21C2-4228-B3D8-D0E789EE6435}"/>
              </a:ext>
            </a:extLst>
          </p:cNvPr>
          <p:cNvSpPr/>
          <p:nvPr/>
        </p:nvSpPr>
        <p:spPr>
          <a:xfrm>
            <a:off x="4521706" y="4550186"/>
            <a:ext cx="719862" cy="29788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1" name="角丸四角形吹き出し 91">
            <a:extLst>
              <a:ext uri="{FF2B5EF4-FFF2-40B4-BE49-F238E27FC236}">
                <a16:creationId xmlns:a16="http://schemas.microsoft.com/office/drawing/2014/main" id="{72937EEF-5D39-4F63-AFEE-02B389B0B979}"/>
              </a:ext>
            </a:extLst>
          </p:cNvPr>
          <p:cNvSpPr/>
          <p:nvPr/>
        </p:nvSpPr>
        <p:spPr>
          <a:xfrm>
            <a:off x="4360158" y="2633782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7E04DCA-1CEC-4019-B832-E92215B68F58}"/>
              </a:ext>
            </a:extLst>
          </p:cNvPr>
          <p:cNvCxnSpPr/>
          <p:nvPr/>
        </p:nvCxnSpPr>
        <p:spPr>
          <a:xfrm>
            <a:off x="5512885" y="3039338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83E32AE-54A1-4A4E-9240-80CF70176124}"/>
              </a:ext>
            </a:extLst>
          </p:cNvPr>
          <p:cNvCxnSpPr/>
          <p:nvPr/>
        </p:nvCxnSpPr>
        <p:spPr>
          <a:xfrm>
            <a:off x="5482655" y="2780928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FF03A49-E018-402B-906E-DFE58D8D21A4}"/>
              </a:ext>
            </a:extLst>
          </p:cNvPr>
          <p:cNvCxnSpPr/>
          <p:nvPr/>
        </p:nvCxnSpPr>
        <p:spPr>
          <a:xfrm>
            <a:off x="1812253" y="2848967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4FD2CD9-C2A5-4172-BDA3-A9FC36164AF1}"/>
              </a:ext>
            </a:extLst>
          </p:cNvPr>
          <p:cNvCxnSpPr/>
          <p:nvPr/>
        </p:nvCxnSpPr>
        <p:spPr>
          <a:xfrm>
            <a:off x="1785750" y="3072597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934543E3-546E-45A0-A769-54CF1E75ABE3}"/>
              </a:ext>
            </a:extLst>
          </p:cNvPr>
          <p:cNvSpPr/>
          <p:nvPr/>
        </p:nvSpPr>
        <p:spPr>
          <a:xfrm>
            <a:off x="2150129" y="2451200"/>
            <a:ext cx="1574134" cy="37883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rgbClr val="FF0000"/>
                </a:solidFill>
              </a:rPr>
              <a:t>申込ファイル照会・査定結果取得・ステータス取得</a:t>
            </a:r>
            <a:r>
              <a:rPr lang="en-US" altLang="ja-JP" sz="1000" b="1" dirty="0">
                <a:solidFill>
                  <a:srgbClr val="FF0000"/>
                </a:solidFill>
              </a:rPr>
              <a:t>API</a:t>
            </a:r>
            <a:endParaRPr kumimoji="1" lang="ja-JP" altLang="en-US" sz="1000" b="1" dirty="0">
              <a:solidFill>
                <a:srgbClr val="FF0000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E7431C3B-DF14-4919-BB43-E4EFD6BF0CB6}"/>
              </a:ext>
            </a:extLst>
          </p:cNvPr>
          <p:cNvSpPr/>
          <p:nvPr/>
        </p:nvSpPr>
        <p:spPr>
          <a:xfrm>
            <a:off x="2432720" y="1068576"/>
            <a:ext cx="1152128" cy="409450"/>
          </a:xfrm>
          <a:prstGeom prst="wedgeRoundRectCallou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/>
              <a:t>10</a:t>
            </a:r>
            <a:r>
              <a:rPr kumimoji="1" lang="ja-JP" altLang="en-US" sz="800" dirty="0"/>
              <a:t>時、</a:t>
            </a:r>
            <a:r>
              <a:rPr kumimoji="1" lang="en-US" altLang="ja-JP" sz="800" dirty="0"/>
              <a:t>11</a:t>
            </a:r>
            <a:r>
              <a:rPr kumimoji="1" lang="ja-JP" altLang="en-US" sz="800" dirty="0"/>
              <a:t>時・・のタイミングでバッチ</a:t>
            </a:r>
            <a:r>
              <a:rPr kumimoji="1" lang="en-US" altLang="ja-JP" sz="800" dirty="0"/>
              <a:t>CALL</a:t>
            </a:r>
            <a:endParaRPr kumimoji="1" lang="ja-JP" altLang="en-US" sz="800" dirty="0"/>
          </a:p>
        </p:txBody>
      </p:sp>
      <p:sp>
        <p:nvSpPr>
          <p:cNvPr id="43" name="吹き出し: 角を丸めた四角形 42">
            <a:extLst>
              <a:ext uri="{FF2B5EF4-FFF2-40B4-BE49-F238E27FC236}">
                <a16:creationId xmlns:a16="http://schemas.microsoft.com/office/drawing/2014/main" id="{4CF2341F-CDF1-4C12-A1FF-F2E71F6B3A55}"/>
              </a:ext>
            </a:extLst>
          </p:cNvPr>
          <p:cNvSpPr/>
          <p:nvPr/>
        </p:nvSpPr>
        <p:spPr>
          <a:xfrm>
            <a:off x="2877150" y="2971844"/>
            <a:ext cx="1152128" cy="587907"/>
          </a:xfrm>
          <a:prstGeom prst="wedgeRoundRectCallout">
            <a:avLst>
              <a:gd name="adj1" fmla="val -43405"/>
              <a:gd name="adj2" fmla="val -70675"/>
              <a:gd name="adj3" fmla="val 1666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dirty="0"/>
              <a:t>10:30</a:t>
            </a:r>
            <a:r>
              <a:rPr kumimoji="1" lang="ja-JP" altLang="en-US" sz="800" dirty="0"/>
              <a:t>、</a:t>
            </a:r>
            <a:r>
              <a:rPr kumimoji="1" lang="en-US" altLang="ja-JP" sz="800" dirty="0"/>
              <a:t>1130</a:t>
            </a:r>
            <a:r>
              <a:rPr kumimoji="1" lang="ja-JP" altLang="en-US" sz="800" dirty="0"/>
              <a:t>（仮）・・のタイミングでバッチ</a:t>
            </a:r>
            <a:r>
              <a:rPr kumimoji="1" lang="en-US" altLang="ja-JP" sz="800" dirty="0"/>
              <a:t>CALL</a:t>
            </a:r>
            <a:endParaRPr kumimoji="1" lang="ja-JP" altLang="en-US" sz="800" dirty="0"/>
          </a:p>
        </p:txBody>
      </p:sp>
    </p:spTree>
    <p:extLst>
      <p:ext uri="{BB962C8B-B14F-4D97-AF65-F5344CB8AC3E}">
        <p14:creationId xmlns:p14="http://schemas.microsoft.com/office/powerpoint/2010/main" val="247888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26350" y="677595"/>
            <a:ext cx="8903114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【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背景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】</a:t>
            </a: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特定の事務において、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AWS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側の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周目データとして査定結果だけでなく申込書データも必要となる。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上記を踏まえ現時点の想定としては、</a:t>
            </a:r>
            <a:r>
              <a:rPr lang="ja-JP" altLang="en-US" sz="1200" dirty="0"/>
              <a:t>申込ファイル照会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（仮）を新設し、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周目処理を行う場合以下の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つの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を利用する前提としている。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ーステータス取得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（＋大容量送受信）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ー査定結果取得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ー</a:t>
            </a:r>
            <a:r>
              <a:rPr lang="ja-JP" altLang="en-US" sz="1200" dirty="0"/>
              <a:t>申込ファイル照会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加えて、現想定では申込情報が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周目処理のみで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AWS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側に連携としているが、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周目処理以外においても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AWS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側に最新の申込書データを管理すべき、との要件のご指摘を頂いている。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上記をふまえ、「提供すべき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の再検討」および「</a:t>
            </a:r>
            <a:r>
              <a:rPr lang="en-US" altLang="ja-JP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API</a:t>
            </a: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呼び出しタイミングの再検討」を行う。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5" name="角丸四角形 22">
            <a:extLst>
              <a:ext uri="{FF2B5EF4-FFF2-40B4-BE49-F238E27FC236}">
                <a16:creationId xmlns:a16="http://schemas.microsoft.com/office/drawing/2014/main" id="{DB98B484-C8B9-4F24-B979-A4BAB049AE3A}"/>
              </a:ext>
            </a:extLst>
          </p:cNvPr>
          <p:cNvSpPr/>
          <p:nvPr/>
        </p:nvSpPr>
        <p:spPr>
          <a:xfrm rot="951860">
            <a:off x="7363389" y="576880"/>
            <a:ext cx="2060144" cy="785293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/>
              <a:t>前回提示資料再掲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36564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9C4A3B-2645-4459-82AA-EA2A1587E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4879"/>
              </p:ext>
            </p:extLst>
          </p:nvPr>
        </p:nvGraphicFramePr>
        <p:xfrm>
          <a:off x="314486" y="764707"/>
          <a:ext cx="8694966" cy="5789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0082">
                  <a:extLst>
                    <a:ext uri="{9D8B030D-6E8A-4147-A177-3AD203B41FA5}">
                      <a16:colId xmlns:a16="http://schemas.microsoft.com/office/drawing/2014/main" val="1014565548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42513212"/>
                    </a:ext>
                  </a:extLst>
                </a:gridCol>
                <a:gridCol w="1443830">
                  <a:extLst>
                    <a:ext uri="{9D8B030D-6E8A-4147-A177-3AD203B41FA5}">
                      <a16:colId xmlns:a16="http://schemas.microsoft.com/office/drawing/2014/main" val="2977811238"/>
                    </a:ext>
                  </a:extLst>
                </a:gridCol>
                <a:gridCol w="1881487">
                  <a:extLst>
                    <a:ext uri="{9D8B030D-6E8A-4147-A177-3AD203B41FA5}">
                      <a16:colId xmlns:a16="http://schemas.microsoft.com/office/drawing/2014/main" val="169667723"/>
                    </a:ext>
                  </a:extLst>
                </a:gridCol>
                <a:gridCol w="1955271">
                  <a:extLst>
                    <a:ext uri="{9D8B030D-6E8A-4147-A177-3AD203B41FA5}">
                      <a16:colId xmlns:a16="http://schemas.microsoft.com/office/drawing/2014/main" val="2291251"/>
                    </a:ext>
                  </a:extLst>
                </a:gridCol>
              </a:tblGrid>
              <a:tr h="416684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呼び出すタイミング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デメリット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6573"/>
                  </a:ext>
                </a:extLst>
              </a:tr>
              <a:tr h="1889958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案１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（現案）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以下の</a:t>
                      </a:r>
                      <a:r>
                        <a:rPr kumimoji="1" lang="en-US" altLang="ja-JP" sz="1100" dirty="0"/>
                        <a:t>3API</a:t>
                      </a:r>
                      <a:r>
                        <a:rPr kumimoji="1" lang="ja-JP" altLang="en-US" sz="1100" dirty="0"/>
                        <a:t>を利用する方式。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ーステータス取得</a:t>
                      </a:r>
                      <a:r>
                        <a:rPr kumimoji="1" lang="en-US" altLang="ja-JP" sz="1100" dirty="0"/>
                        <a:t>API</a:t>
                      </a:r>
                      <a:endParaRPr kumimoji="1" lang="ja-JP" altLang="en-US" sz="1100" dirty="0"/>
                    </a:p>
                    <a:p>
                      <a:r>
                        <a:rPr kumimoji="1" lang="ja-JP" altLang="en-US" sz="1100" dirty="0"/>
                        <a:t>ー査定結果取得</a:t>
                      </a:r>
                      <a:r>
                        <a:rPr kumimoji="1" lang="en-US" altLang="ja-JP" sz="1100" dirty="0"/>
                        <a:t>API</a:t>
                      </a:r>
                    </a:p>
                    <a:p>
                      <a:r>
                        <a:rPr kumimoji="1" lang="ja-JP" altLang="en-US" sz="1100" dirty="0"/>
                        <a:t>ー申込ファイル照会</a:t>
                      </a:r>
                      <a:r>
                        <a:rPr kumimoji="1" lang="en-US" altLang="ja-JP" sz="1100" dirty="0"/>
                        <a:t>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(1)1</a:t>
                      </a:r>
                      <a:r>
                        <a:rPr kumimoji="1" lang="ja-JP" altLang="en-US" sz="1100" dirty="0"/>
                        <a:t>時間に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回にバッチでステータス取得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</a:t>
                      </a:r>
                      <a:r>
                        <a:rPr kumimoji="1" lang="en-US" altLang="ja-JP" sz="1100" dirty="0"/>
                        <a:t>CALL</a:t>
                      </a:r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(2)2</a:t>
                      </a:r>
                      <a:r>
                        <a:rPr kumimoji="1" lang="ja-JP" altLang="en-US" sz="1100" dirty="0"/>
                        <a:t>周目対象のステータスに対し、査定結果取得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およ申込ファイル照会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</a:t>
                      </a:r>
                      <a:r>
                        <a:rPr kumimoji="1" lang="en-US" altLang="ja-JP" sz="1100" u="sng" dirty="0"/>
                        <a:t>N</a:t>
                      </a:r>
                      <a:r>
                        <a:rPr kumimoji="1" lang="ja-JP" altLang="en-US" sz="1100" u="sng" dirty="0"/>
                        <a:t>件分</a:t>
                      </a:r>
                      <a:r>
                        <a:rPr kumimoji="1" lang="en-US" altLang="ja-JP" sz="1100" dirty="0"/>
                        <a:t>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原案のままであるため、作業を止めずに予定通り進めることができる。（戻り作業なし）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</a:t>
                      </a:r>
                      <a:r>
                        <a:rPr kumimoji="1" lang="en-US" altLang="ja-JP" sz="1100" dirty="0"/>
                        <a:t>3</a:t>
                      </a:r>
                      <a:r>
                        <a:rPr kumimoji="1" lang="ja-JP" altLang="en-US" sz="1100" dirty="0"/>
                        <a:t>つの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をそれぞれ呼び出す必要があるため、使用性に問題あり。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・査定結果取得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と申込データ取得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</a:t>
                      </a:r>
                      <a:r>
                        <a:rPr kumimoji="1" lang="en-US" altLang="ja-JP" sz="1100" dirty="0"/>
                        <a:t>N</a:t>
                      </a:r>
                      <a:r>
                        <a:rPr kumimoji="1" lang="ja-JP" altLang="en-US" sz="1100" dirty="0"/>
                        <a:t>件分呼び出す想定なので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基盤制約（</a:t>
                      </a:r>
                      <a:r>
                        <a:rPr kumimoji="1" lang="en-US" altLang="ja-JP" sz="1100" dirty="0"/>
                        <a:t>5trx/s</a:t>
                      </a:r>
                      <a:r>
                        <a:rPr kumimoji="1" lang="ja-JP" altLang="en-US" sz="1100" dirty="0"/>
                        <a:t>）となるか？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・“</a:t>
                      </a:r>
                      <a:r>
                        <a:rPr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AWS</a:t>
                      </a:r>
                      <a:r>
                        <a:rPr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側に最新の申込情報を管理”に対応できない。</a:t>
                      </a:r>
                      <a:endParaRPr kumimoji="1" lang="ja-JP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856510"/>
                  </a:ext>
                </a:extLst>
              </a:tr>
              <a:tr h="3427052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案２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ステータス情報と申込ファイル照会を同一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とし、ステータスと申込情報をそれぞれ別ファイルで連携する。</a:t>
                      </a:r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※</a:t>
                      </a:r>
                      <a:r>
                        <a:rPr kumimoji="1" lang="ja-JP" altLang="en-US" sz="1100" dirty="0"/>
                        <a:t>査定結果取得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について現行のまま。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＜処理イメージ＞</a:t>
                      </a:r>
                      <a:endParaRPr kumimoji="1" lang="en-US" altLang="ja-JP" sz="1100" dirty="0"/>
                    </a:p>
                    <a:p>
                      <a:r>
                        <a:rPr kumimoji="1" lang="en-US" altLang="ja-JP" sz="1100" dirty="0"/>
                        <a:t>Ⅰ.AWS</a:t>
                      </a:r>
                      <a:r>
                        <a:rPr kumimoji="1" lang="ja-JP" altLang="en-US" sz="1100" dirty="0"/>
                        <a:t>よりステータス</a:t>
                      </a:r>
                      <a:r>
                        <a:rPr kumimoji="1" lang="en-US" altLang="ja-JP" sz="1100" dirty="0"/>
                        <a:t>/</a:t>
                      </a:r>
                      <a:r>
                        <a:rPr kumimoji="1" lang="ja-JP" altLang="en-US" sz="1100" dirty="0"/>
                        <a:t>申込ファイル照会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（仮）を呼び出す。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　○基幹系処理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　１．ステータス取得呼び出し</a:t>
                      </a:r>
                    </a:p>
                    <a:p>
                      <a:r>
                        <a:rPr kumimoji="1" lang="ja-JP" altLang="en-US" sz="1100" dirty="0"/>
                        <a:t>　２．契約管理のステータスリスト取得処理部品呼び出し</a:t>
                      </a:r>
                    </a:p>
                    <a:p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　３．契約管理の申込ファイル照会部品呼び出し（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件分）</a:t>
                      </a:r>
                    </a:p>
                    <a:p>
                      <a:r>
                        <a:rPr kumimoji="1" lang="ja-JP" altLang="en-US" sz="1100" dirty="0"/>
                        <a:t>　４．ファイル生成</a:t>
                      </a:r>
                    </a:p>
                    <a:p>
                      <a:r>
                        <a:rPr kumimoji="1" lang="ja-JP" altLang="en-US" sz="1100" dirty="0"/>
                        <a:t>　５．ワンタイムトークン生成</a:t>
                      </a:r>
                    </a:p>
                    <a:p>
                      <a:endParaRPr kumimoji="1" lang="en-US" altLang="ja-JP" sz="1100" dirty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Ⅱ. AWS</a:t>
                      </a:r>
                      <a:r>
                        <a:rPr kumimoji="1" lang="ja-JP" altLang="en-US" sz="1100" dirty="0"/>
                        <a:t>よりデータダウンロード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を呼び出す。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※</a:t>
                      </a:r>
                      <a:r>
                        <a:rPr kumimoji="1" lang="ja-JP" altLang="en-US" sz="1100" dirty="0"/>
                        <a:t>次ページ参照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・“</a:t>
                      </a:r>
                      <a:r>
                        <a:rPr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AWS</a:t>
                      </a:r>
                      <a:r>
                        <a:rPr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側に最新の申込情報を管理”について対応可能。</a:t>
                      </a:r>
                      <a:endParaRPr lang="en-US" altLang="ja-JP" sz="1100" dirty="0">
                        <a:solidFill>
                          <a:schemeClr val="tx2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・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API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の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CALL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数を減らすことができる。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u="sng" dirty="0"/>
                        <a:t>・ファイル容量の調査が必要。１０</a:t>
                      </a:r>
                      <a:r>
                        <a:rPr kumimoji="1" lang="en-US" altLang="ja-JP" sz="1100" u="sng" dirty="0"/>
                        <a:t>M</a:t>
                      </a:r>
                      <a:r>
                        <a:rPr kumimoji="1" lang="ja-JP" altLang="en-US" sz="1100" u="sng" dirty="0"/>
                        <a:t>を超えないか</a:t>
                      </a:r>
                      <a:r>
                        <a:rPr kumimoji="1" lang="ja-JP" altLang="en-US" sz="1100" dirty="0"/>
                        <a:t>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⇒申込ファイル照会（</a:t>
                      </a:r>
                      <a:r>
                        <a:rPr kumimoji="1" lang="en-US" altLang="ja-JP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xml</a:t>
                      </a:r>
                      <a:r>
                        <a:rPr kumimoji="1" lang="ja-JP" alt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）の全量を</a:t>
                      </a:r>
                      <a:r>
                        <a:rPr kumimoji="1" lang="en-US" altLang="ja-JP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999</a:t>
                      </a:r>
                      <a:r>
                        <a:rPr kumimoji="1" lang="ja-JP" alt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件で机上評価すると</a:t>
                      </a:r>
                      <a:r>
                        <a:rPr kumimoji="1" lang="en-US" altLang="ja-JP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10M</a:t>
                      </a:r>
                      <a:r>
                        <a:rPr kumimoji="1" lang="ja-JP" alt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も超える見込み。</a:t>
                      </a:r>
                      <a:endParaRPr kumimoji="1" lang="en-US" altLang="ja-JP" sz="11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  <a:p>
                      <a:r>
                        <a:rPr kumimoji="1" lang="ja-JP" altLang="en-US" sz="11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当案を採る場合、項目の絞込みが必要</a:t>
                      </a:r>
                      <a:r>
                        <a:rPr kumimoji="1" lang="ja-JP" altLang="en-US" sz="1100" dirty="0"/>
                        <a:t>。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・「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３．契約管理の申込ファイル照会部品呼び出し（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件分）」の処理時間評価が必要。</a:t>
                      </a:r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・申込ファイル照会について、ファイルレイアウトの検討が必要。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54596"/>
                  </a:ext>
                </a:extLst>
              </a:tr>
            </a:tbl>
          </a:graphicData>
        </a:graphic>
      </p:graphicFrame>
      <p:sp>
        <p:nvSpPr>
          <p:cNvPr id="5" name="角丸四角形 22">
            <a:extLst>
              <a:ext uri="{FF2B5EF4-FFF2-40B4-BE49-F238E27FC236}">
                <a16:creationId xmlns:a16="http://schemas.microsoft.com/office/drawing/2014/main" id="{EBDA24B3-9D64-46BA-B941-D9454086B72D}"/>
              </a:ext>
            </a:extLst>
          </p:cNvPr>
          <p:cNvSpPr/>
          <p:nvPr/>
        </p:nvSpPr>
        <p:spPr>
          <a:xfrm rot="951860">
            <a:off x="7363389" y="576880"/>
            <a:ext cx="2060144" cy="785293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/>
              <a:t>前回提示資料再掲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413860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498400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C69C4A3B-2645-4459-82AA-EA2A1587E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139373"/>
              </p:ext>
            </p:extLst>
          </p:nvPr>
        </p:nvGraphicFramePr>
        <p:xfrm>
          <a:off x="314486" y="764707"/>
          <a:ext cx="8694966" cy="55719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50082">
                  <a:extLst>
                    <a:ext uri="{9D8B030D-6E8A-4147-A177-3AD203B41FA5}">
                      <a16:colId xmlns:a16="http://schemas.microsoft.com/office/drawing/2014/main" val="1014565548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4242513212"/>
                    </a:ext>
                  </a:extLst>
                </a:gridCol>
                <a:gridCol w="1443830">
                  <a:extLst>
                    <a:ext uri="{9D8B030D-6E8A-4147-A177-3AD203B41FA5}">
                      <a16:colId xmlns:a16="http://schemas.microsoft.com/office/drawing/2014/main" val="2977811238"/>
                    </a:ext>
                  </a:extLst>
                </a:gridCol>
                <a:gridCol w="1881487">
                  <a:extLst>
                    <a:ext uri="{9D8B030D-6E8A-4147-A177-3AD203B41FA5}">
                      <a16:colId xmlns:a16="http://schemas.microsoft.com/office/drawing/2014/main" val="169667723"/>
                    </a:ext>
                  </a:extLst>
                </a:gridCol>
                <a:gridCol w="1955271">
                  <a:extLst>
                    <a:ext uri="{9D8B030D-6E8A-4147-A177-3AD203B41FA5}">
                      <a16:colId xmlns:a16="http://schemas.microsoft.com/office/drawing/2014/main" val="2291251"/>
                    </a:ext>
                  </a:extLst>
                </a:gridCol>
              </a:tblGrid>
              <a:tr h="354867">
                <a:tc>
                  <a:txBody>
                    <a:bodyPr/>
                    <a:lstStyle/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概要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呼び出すタイミング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メリット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デメリット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6573"/>
                  </a:ext>
                </a:extLst>
              </a:tr>
              <a:tr h="2864284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案３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ステータス情報、申込ファイル照会、査定項目照会を同一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とし、それぞれ別ファイルで連携する。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＜処理イメージ＞</a:t>
                      </a:r>
                      <a:endParaRPr kumimoji="1" lang="en-US" altLang="ja-JP" sz="1100" dirty="0"/>
                    </a:p>
                    <a:p>
                      <a:r>
                        <a:rPr kumimoji="1" lang="en-US" altLang="ja-JP" sz="1100" dirty="0" err="1"/>
                        <a:t>Ⅰ.AWS</a:t>
                      </a:r>
                      <a:r>
                        <a:rPr kumimoji="1" lang="ja-JP" altLang="en-US" sz="1100" dirty="0"/>
                        <a:t>よりステータス</a:t>
                      </a:r>
                      <a:r>
                        <a:rPr kumimoji="1" lang="en-US" altLang="ja-JP" sz="1100" dirty="0"/>
                        <a:t>/</a:t>
                      </a:r>
                      <a:r>
                        <a:rPr kumimoji="1" lang="ja-JP" altLang="en-US" sz="1100" dirty="0"/>
                        <a:t>申込ファイル照会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（仮）を呼び出す。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　○基幹系処理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　１．ステータス取得呼び出し</a:t>
                      </a:r>
                    </a:p>
                    <a:p>
                      <a:r>
                        <a:rPr kumimoji="1" lang="ja-JP" altLang="en-US" sz="1100" dirty="0"/>
                        <a:t>　２．契約管理のステータスリスト取得処理部品呼び出し</a:t>
                      </a:r>
                    </a:p>
                    <a:p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　３．契約管理の申込ファイル照会部品呼び出し（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件分）</a:t>
                      </a:r>
                      <a:endParaRPr kumimoji="1" lang="en-US" altLang="ja-JP" sz="1100" dirty="0">
                        <a:solidFill>
                          <a:schemeClr val="tx2"/>
                        </a:solidFill>
                      </a:endParaRP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　４．契約管理の査定項目照会部品呼び出し（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件分）</a:t>
                      </a:r>
                    </a:p>
                    <a:p>
                      <a:r>
                        <a:rPr kumimoji="1" lang="ja-JP" altLang="en-US" sz="1100" dirty="0"/>
                        <a:t>　５．ファイル生成</a:t>
                      </a:r>
                    </a:p>
                    <a:p>
                      <a:r>
                        <a:rPr kumimoji="1" lang="ja-JP" altLang="en-US" sz="1100" dirty="0"/>
                        <a:t>　６．ワンタイムトークン生成</a:t>
                      </a:r>
                    </a:p>
                    <a:p>
                      <a:endParaRPr kumimoji="1" lang="en-US" altLang="ja-JP" sz="1100" dirty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Ⅱ. AWS</a:t>
                      </a:r>
                      <a:r>
                        <a:rPr kumimoji="1" lang="ja-JP" altLang="en-US" sz="1100" dirty="0"/>
                        <a:t>よりデータダウンロード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を呼び出す。</a:t>
                      </a:r>
                      <a:endParaRPr kumimoji="1" lang="en-US" altLang="ja-JP" sz="1100" dirty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ー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・“</a:t>
                      </a:r>
                      <a:r>
                        <a:rPr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AWS</a:t>
                      </a:r>
                      <a:r>
                        <a:rPr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  <a:cs typeface="メイリオ" pitchFamily="50" charset="-128"/>
                        </a:rPr>
                        <a:t>側に最新の申込情報を管理”について対応可能。</a:t>
                      </a:r>
                      <a:endParaRPr lang="en-US" altLang="ja-JP" sz="1100" dirty="0">
                        <a:solidFill>
                          <a:schemeClr val="tx2"/>
                        </a:solidFill>
                        <a:latin typeface="メイリオ" pitchFamily="50" charset="-128"/>
                        <a:ea typeface="メイリオ" pitchFamily="50" charset="-128"/>
                        <a:cs typeface="メイリオ" pitchFamily="50" charset="-128"/>
                      </a:endParaRP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100" dirty="0">
                        <a:solidFill>
                          <a:schemeClr val="tx2"/>
                        </a:solidFill>
                        <a:latin typeface="メイリオ" pitchFamily="50" charset="-128"/>
                        <a:ea typeface="メイリオ" pitchFamily="50" charset="-128"/>
                      </a:endParaRPr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・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API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の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CALL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  <a:latin typeface="メイリオ" pitchFamily="50" charset="-128"/>
                          <a:ea typeface="メイリオ" pitchFamily="50" charset="-128"/>
                        </a:rPr>
                        <a:t>数を減らすことができる。</a:t>
                      </a:r>
                      <a:endParaRPr kumimoji="1" lang="ja-JP" altLang="en-US" sz="1100" dirty="0"/>
                    </a:p>
                    <a:p>
                      <a:endParaRPr kumimoji="1" lang="ja-JP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・ファイル容量の調査が必要。１０</a:t>
                      </a:r>
                      <a:r>
                        <a:rPr kumimoji="1" lang="en-US" altLang="ja-JP" sz="1100" dirty="0"/>
                        <a:t>M</a:t>
                      </a:r>
                      <a:r>
                        <a:rPr kumimoji="1" lang="ja-JP" altLang="en-US" sz="1100" dirty="0"/>
                        <a:t>を超えないか。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100" dirty="0"/>
                        <a:t>・「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３．契約管理の申込ファイル照会部品呼び出し（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件分）」および「４．契約管理の査定項目照会部品呼び出し（</a:t>
                      </a:r>
                      <a:r>
                        <a:rPr kumimoji="1" lang="en-US" altLang="ja-JP" sz="1100" dirty="0">
                          <a:solidFill>
                            <a:schemeClr val="tx2"/>
                          </a:solidFill>
                        </a:rPr>
                        <a:t>N</a:t>
                      </a:r>
                      <a:r>
                        <a:rPr kumimoji="1" lang="ja-JP" altLang="en-US" sz="1100" dirty="0">
                          <a:solidFill>
                            <a:schemeClr val="tx2"/>
                          </a:solidFill>
                        </a:rPr>
                        <a:t>件分）」の処理時間評価が必要。</a:t>
                      </a:r>
                    </a:p>
                    <a:p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・査定項目照会、申込ファイル照会について、ファイルレイアウトの検討が必要。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154596"/>
                  </a:ext>
                </a:extLst>
              </a:tr>
              <a:tr h="1533374"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案４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ステータス取得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、査定結果取得</a:t>
                      </a:r>
                      <a:r>
                        <a:rPr kumimoji="1" lang="en-US" altLang="ja-JP" sz="1100" dirty="0"/>
                        <a:t>API</a:t>
                      </a:r>
                    </a:p>
                    <a:p>
                      <a:r>
                        <a:rPr kumimoji="1" lang="ja-JP" altLang="en-US" sz="1100" dirty="0"/>
                        <a:t>申込ファイル照会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とし、査定結果取得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および申込ファイル照会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はオンラインで</a:t>
                      </a:r>
                      <a:r>
                        <a:rPr kumimoji="1" lang="en-US" altLang="ja-JP" sz="1100" dirty="0"/>
                        <a:t>CALL</a:t>
                      </a:r>
                      <a:r>
                        <a:rPr kumimoji="1" lang="ja-JP" altLang="en-US" sz="1100" dirty="0"/>
                        <a:t>する。</a:t>
                      </a:r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7286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※</a:t>
                      </a:r>
                      <a:r>
                        <a:rPr kumimoji="1" lang="ja-JP" altLang="en-US" sz="1100" dirty="0"/>
                        <a:t>次ページ参照</a:t>
                      </a:r>
                      <a:endParaRPr kumimoji="1" lang="en-US" altLang="ja-JP" sz="1100" dirty="0"/>
                    </a:p>
                    <a:p>
                      <a:endParaRPr kumimoji="1" lang="en-US" altLang="ja-JP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ファイル容量の懸念なし。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・</a:t>
                      </a:r>
                      <a:r>
                        <a:rPr kumimoji="1" lang="en-US" altLang="ja-JP" sz="1100" dirty="0"/>
                        <a:t>API</a:t>
                      </a:r>
                      <a:r>
                        <a:rPr kumimoji="1" lang="ja-JP" altLang="en-US" sz="1100" dirty="0"/>
                        <a:t>が３つとなり呼び出しが複雑か。</a:t>
                      </a:r>
                      <a:endParaRPr kumimoji="1" lang="en-US" altLang="ja-JP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67844"/>
                  </a:ext>
                </a:extLst>
              </a:tr>
            </a:tbl>
          </a:graphicData>
        </a:graphic>
      </p:graphicFrame>
      <p:sp>
        <p:nvSpPr>
          <p:cNvPr id="5" name="角丸四角形 22">
            <a:extLst>
              <a:ext uri="{FF2B5EF4-FFF2-40B4-BE49-F238E27FC236}">
                <a16:creationId xmlns:a16="http://schemas.microsoft.com/office/drawing/2014/main" id="{7DDA5D64-F271-4EF8-9851-264D2AEBF551}"/>
              </a:ext>
            </a:extLst>
          </p:cNvPr>
          <p:cNvSpPr/>
          <p:nvPr/>
        </p:nvSpPr>
        <p:spPr>
          <a:xfrm rot="951860">
            <a:off x="7363389" y="576880"/>
            <a:ext cx="2060144" cy="785293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/>
              <a:t>前回提示資料再掲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8279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232227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40" name="角丸四角形 84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7272142" y="1002587"/>
            <a:ext cx="2359527" cy="2905558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基幹系基盤</a:t>
            </a:r>
          </a:p>
        </p:txBody>
      </p:sp>
      <p:sp>
        <p:nvSpPr>
          <p:cNvPr id="41" name="角丸四角形 85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3956583" y="1083302"/>
            <a:ext cx="2020437" cy="1681843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>
                <a:solidFill>
                  <a:schemeClr val="tx1"/>
                </a:solidFill>
              </a:rPr>
              <a:t>API</a:t>
            </a:r>
            <a:r>
              <a:rPr kumimoji="1" lang="ja-JP" altLang="en-US" sz="1400" b="1">
                <a:solidFill>
                  <a:schemeClr val="tx1"/>
                </a:solidFill>
              </a:rPr>
              <a:t>基盤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7407354" y="1486073"/>
            <a:ext cx="1995291" cy="232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7520054" y="1739804"/>
            <a:ext cx="1778012" cy="19596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1"/>
                </a:solidFill>
              </a:rPr>
              <a:t>販売支援</a:t>
            </a:r>
          </a:p>
        </p:txBody>
      </p:sp>
      <p:sp>
        <p:nvSpPr>
          <p:cNvPr id="45" name="テキスト ボックス 81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 txBox="1"/>
          <p:nvPr/>
        </p:nvSpPr>
        <p:spPr>
          <a:xfrm>
            <a:off x="7621411" y="1527301"/>
            <a:ext cx="148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</a:rPr>
              <a:t>横浜</a:t>
            </a:r>
            <a:r>
              <a:rPr lang="en-US" altLang="ja-JP" sz="900">
                <a:solidFill>
                  <a:sysClr val="windowText" lastClr="000000"/>
                </a:solidFill>
              </a:rPr>
              <a:t>DC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4069227" y="1467504"/>
            <a:ext cx="1799138" cy="125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4200920" y="1708675"/>
            <a:ext cx="1583297" cy="9107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API Connect</a:t>
            </a:r>
          </a:p>
        </p:txBody>
      </p:sp>
      <p:sp>
        <p:nvSpPr>
          <p:cNvPr id="48" name="角丸四角形吹き出し 91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4345866" y="1920222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49" name="角丸四角形吹き出し 92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7689555" y="1939318"/>
            <a:ext cx="1518105" cy="708213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chemeClr val="tx2"/>
                </a:solidFill>
              </a:rPr>
              <a:t>・ステータスリスト取得処理部品呼び出し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lang="ja-JP" altLang="en-US" sz="800" dirty="0">
                <a:solidFill>
                  <a:schemeClr val="tx2"/>
                </a:solidFill>
              </a:rPr>
              <a:t>・申込ファイル照会部品</a:t>
            </a:r>
            <a:r>
              <a:rPr lang="en-US" altLang="ja-JP" sz="800" dirty="0">
                <a:solidFill>
                  <a:schemeClr val="tx2"/>
                </a:solidFill>
              </a:rPr>
              <a:t>N</a:t>
            </a:r>
            <a:r>
              <a:rPr lang="ja-JP" altLang="en-US" sz="800" dirty="0">
                <a:solidFill>
                  <a:schemeClr val="tx2"/>
                </a:solidFill>
              </a:rPr>
              <a:t>件呼び出し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kumimoji="1" lang="ja-JP" altLang="en-US" sz="800" dirty="0">
                <a:solidFill>
                  <a:schemeClr val="tx2"/>
                </a:solidFill>
              </a:rPr>
              <a:t>・</a:t>
            </a:r>
            <a:r>
              <a:rPr kumimoji="1" lang="en-US" altLang="ja-JP" sz="800" dirty="0">
                <a:solidFill>
                  <a:schemeClr val="tx2"/>
                </a:solidFill>
              </a:rPr>
              <a:t>CSV</a:t>
            </a:r>
            <a:r>
              <a:rPr lang="ja-JP" altLang="en-US" sz="800" dirty="0">
                <a:solidFill>
                  <a:schemeClr val="tx2"/>
                </a:solidFill>
              </a:rPr>
              <a:t>ファイル生成</a:t>
            </a:r>
            <a:endParaRPr kumimoji="1"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50" name="角丸四角形 93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274330" y="1068576"/>
            <a:ext cx="1649148" cy="2738626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サービス</a:t>
            </a:r>
            <a:endParaRPr kumimoji="1" lang="en-US" altLang="ja-JP" sz="1200" b="1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コンテンツ基盤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84456" y="1647357"/>
            <a:ext cx="1147449" cy="20383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AWS</a:t>
            </a:r>
            <a:endParaRPr kumimoji="1" lang="ja-JP" altLang="en-US" sz="800" b="1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CxnSpPr/>
          <p:nvPr/>
        </p:nvCxnSpPr>
        <p:spPr>
          <a:xfrm>
            <a:off x="1787367" y="2036276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吹き出し 97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7682929" y="2864537"/>
            <a:ext cx="1518105" cy="715618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>
                <a:solidFill>
                  <a:sysClr val="windowText" lastClr="000000"/>
                </a:solidFill>
              </a:rPr>
              <a:t>データ通信</a:t>
            </a:r>
            <a:endParaRPr kumimoji="1" lang="en-US" altLang="ja-JP" sz="80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CxnSpPr/>
          <p:nvPr/>
        </p:nvCxnSpPr>
        <p:spPr>
          <a:xfrm>
            <a:off x="5460705" y="2082659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CxnSpPr/>
          <p:nvPr/>
        </p:nvCxnSpPr>
        <p:spPr>
          <a:xfrm>
            <a:off x="1760864" y="2259906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CxnSpPr/>
          <p:nvPr/>
        </p:nvCxnSpPr>
        <p:spPr>
          <a:xfrm>
            <a:off x="5512885" y="2299661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CxnSpPr/>
          <p:nvPr/>
        </p:nvCxnSpPr>
        <p:spPr>
          <a:xfrm flipH="1" flipV="1">
            <a:off x="1622545" y="3068289"/>
            <a:ext cx="6033880" cy="6625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CxnSpPr/>
          <p:nvPr/>
        </p:nvCxnSpPr>
        <p:spPr>
          <a:xfrm>
            <a:off x="1622544" y="3311798"/>
            <a:ext cx="6053760" cy="198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4A306F3-F57D-4A25-8A26-2EA7F0BD85AB}"/>
              </a:ext>
            </a:extLst>
          </p:cNvPr>
          <p:cNvSpPr/>
          <p:nvPr/>
        </p:nvSpPr>
        <p:spPr>
          <a:xfrm>
            <a:off x="2117568" y="1647357"/>
            <a:ext cx="1574134" cy="37883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rgbClr val="000000"/>
                </a:solidFill>
              </a:rPr>
              <a:t>ステータス</a:t>
            </a:r>
            <a:r>
              <a:rPr lang="en-US" altLang="ja-JP" sz="1000" b="1" dirty="0">
                <a:solidFill>
                  <a:srgbClr val="000000"/>
                </a:solidFill>
              </a:rPr>
              <a:t>/</a:t>
            </a:r>
            <a:r>
              <a:rPr lang="ja-JP" altLang="en-US" sz="1000" b="1" dirty="0">
                <a:solidFill>
                  <a:srgbClr val="000000"/>
                </a:solidFill>
              </a:rPr>
              <a:t>申込ファイル照会</a:t>
            </a:r>
            <a:r>
              <a:rPr lang="en-US" altLang="ja-JP" sz="1000" b="1" dirty="0">
                <a:solidFill>
                  <a:srgbClr val="000000"/>
                </a:solidFill>
              </a:rPr>
              <a:t>API</a:t>
            </a:r>
            <a:endParaRPr kumimoji="1"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DF072F-2D96-45CB-95F3-DBE0A0915F15}"/>
              </a:ext>
            </a:extLst>
          </p:cNvPr>
          <p:cNvSpPr/>
          <p:nvPr/>
        </p:nvSpPr>
        <p:spPr>
          <a:xfrm>
            <a:off x="2153425" y="2733543"/>
            <a:ext cx="1574134" cy="3286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tx2"/>
                </a:solidFill>
              </a:rPr>
              <a:t>データダウンロード</a:t>
            </a:r>
            <a:r>
              <a:rPr lang="en-US" altLang="ja-JP" sz="1000" b="1" dirty="0">
                <a:solidFill>
                  <a:schemeClr val="tx2"/>
                </a:solidFill>
              </a:rPr>
              <a:t>API</a:t>
            </a:r>
          </a:p>
          <a:p>
            <a:pPr algn="ctr"/>
            <a:r>
              <a:rPr kumimoji="1" lang="ja-JP" altLang="en-US" sz="1000" b="1" dirty="0">
                <a:solidFill>
                  <a:schemeClr val="tx2"/>
                </a:solidFill>
              </a:rPr>
              <a:t>（大容量送受信）</a:t>
            </a:r>
          </a:p>
        </p:txBody>
      </p: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DDA0166C-7AD4-4EEA-A9C5-3AB7875D3122}"/>
              </a:ext>
            </a:extLst>
          </p:cNvPr>
          <p:cNvSpPr/>
          <p:nvPr/>
        </p:nvSpPr>
        <p:spPr>
          <a:xfrm>
            <a:off x="992560" y="1950284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66" name="フローチャート: 和接合 65">
            <a:extLst>
              <a:ext uri="{FF2B5EF4-FFF2-40B4-BE49-F238E27FC236}">
                <a16:creationId xmlns:a16="http://schemas.microsoft.com/office/drawing/2014/main" id="{4EBB2D6C-80A7-4196-97DD-41F4E6FEA579}"/>
              </a:ext>
            </a:extLst>
          </p:cNvPr>
          <p:cNvSpPr/>
          <p:nvPr/>
        </p:nvSpPr>
        <p:spPr>
          <a:xfrm>
            <a:off x="992560" y="2940717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67" name="角丸四角形 93">
            <a:extLst>
              <a:ext uri="{FF2B5EF4-FFF2-40B4-BE49-F238E27FC236}">
                <a16:creationId xmlns:a16="http://schemas.microsoft.com/office/drawing/2014/main" id="{C8F47BF3-DE69-40A3-B768-FEFA95077F81}"/>
              </a:ext>
            </a:extLst>
          </p:cNvPr>
          <p:cNvSpPr/>
          <p:nvPr/>
        </p:nvSpPr>
        <p:spPr>
          <a:xfrm>
            <a:off x="284086" y="4162462"/>
            <a:ext cx="1649148" cy="1861043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サービス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コンテンツ基盤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9ED157E-D763-4CB3-A68B-00DA1DF9993C}"/>
              </a:ext>
            </a:extLst>
          </p:cNvPr>
          <p:cNvSpPr/>
          <p:nvPr/>
        </p:nvSpPr>
        <p:spPr>
          <a:xfrm>
            <a:off x="594212" y="4671330"/>
            <a:ext cx="1147449" cy="10140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AWS</a:t>
            </a:r>
            <a:endParaRPr kumimoji="1" lang="ja-JP" altLang="en-US" sz="800" b="1">
              <a:solidFill>
                <a:schemeClr val="tx1"/>
              </a:solidFill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2DAE7C5-6EA9-461F-A707-CBC4E3A2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4932647"/>
            <a:ext cx="720080" cy="606444"/>
          </a:xfrm>
          <a:prstGeom prst="rect">
            <a:avLst/>
          </a:prstGeom>
        </p:spPr>
      </p:pic>
      <p:sp>
        <p:nvSpPr>
          <p:cNvPr id="71" name="角丸四角形 84">
            <a:extLst>
              <a:ext uri="{FF2B5EF4-FFF2-40B4-BE49-F238E27FC236}">
                <a16:creationId xmlns:a16="http://schemas.microsoft.com/office/drawing/2014/main" id="{219FB76D-A23C-4AE7-80B2-5FC86CEDB2FE}"/>
              </a:ext>
            </a:extLst>
          </p:cNvPr>
          <p:cNvSpPr/>
          <p:nvPr/>
        </p:nvSpPr>
        <p:spPr>
          <a:xfrm>
            <a:off x="7272142" y="4170939"/>
            <a:ext cx="2359527" cy="1684474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基幹系基盤</a:t>
            </a:r>
          </a:p>
        </p:txBody>
      </p:sp>
      <p:sp>
        <p:nvSpPr>
          <p:cNvPr id="72" name="角丸四角形 85">
            <a:extLst>
              <a:ext uri="{FF2B5EF4-FFF2-40B4-BE49-F238E27FC236}">
                <a16:creationId xmlns:a16="http://schemas.microsoft.com/office/drawing/2014/main" id="{8F44A234-8860-4E44-A5B0-74EBEB768EE4}"/>
              </a:ext>
            </a:extLst>
          </p:cNvPr>
          <p:cNvSpPr/>
          <p:nvPr/>
        </p:nvSpPr>
        <p:spPr>
          <a:xfrm>
            <a:off x="3956583" y="4170939"/>
            <a:ext cx="2020437" cy="1607385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API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基盤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B240E3-96D2-4AC3-A084-B0BF446FEE48}"/>
              </a:ext>
            </a:extLst>
          </p:cNvPr>
          <p:cNvSpPr/>
          <p:nvPr/>
        </p:nvSpPr>
        <p:spPr>
          <a:xfrm>
            <a:off x="7407354" y="4499253"/>
            <a:ext cx="1995291" cy="1279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46297D-4245-400C-8910-5A5C4E8E0C26}"/>
              </a:ext>
            </a:extLst>
          </p:cNvPr>
          <p:cNvSpPr/>
          <p:nvPr/>
        </p:nvSpPr>
        <p:spPr>
          <a:xfrm>
            <a:off x="7520054" y="4752984"/>
            <a:ext cx="1778012" cy="888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1"/>
                </a:solidFill>
              </a:rPr>
              <a:t>販売支援</a:t>
            </a:r>
          </a:p>
        </p:txBody>
      </p:sp>
      <p:sp>
        <p:nvSpPr>
          <p:cNvPr id="75" name="テキスト ボックス 81">
            <a:extLst>
              <a:ext uri="{FF2B5EF4-FFF2-40B4-BE49-F238E27FC236}">
                <a16:creationId xmlns:a16="http://schemas.microsoft.com/office/drawing/2014/main" id="{E3573377-3D50-4F3B-8E3B-5BFB28B6D330}"/>
              </a:ext>
            </a:extLst>
          </p:cNvPr>
          <p:cNvSpPr txBox="1"/>
          <p:nvPr/>
        </p:nvSpPr>
        <p:spPr>
          <a:xfrm>
            <a:off x="7621411" y="4540480"/>
            <a:ext cx="148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</a:rPr>
              <a:t>横浜</a:t>
            </a:r>
            <a:r>
              <a:rPr lang="en-US" altLang="ja-JP" sz="900">
                <a:solidFill>
                  <a:sysClr val="windowText" lastClr="000000"/>
                </a:solidFill>
              </a:rPr>
              <a:t>DC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0E3C5EB-1A90-4984-8791-E63553BFD532}"/>
              </a:ext>
            </a:extLst>
          </p:cNvPr>
          <p:cNvSpPr/>
          <p:nvPr/>
        </p:nvSpPr>
        <p:spPr>
          <a:xfrm>
            <a:off x="4069227" y="4480683"/>
            <a:ext cx="1799138" cy="125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73BC179-41AC-4A45-9219-D5576F5F9204}"/>
              </a:ext>
            </a:extLst>
          </p:cNvPr>
          <p:cNvSpPr/>
          <p:nvPr/>
        </p:nvSpPr>
        <p:spPr>
          <a:xfrm>
            <a:off x="4200920" y="4721854"/>
            <a:ext cx="1583297" cy="9107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API Connect</a:t>
            </a:r>
          </a:p>
        </p:txBody>
      </p:sp>
      <p:sp>
        <p:nvSpPr>
          <p:cNvPr id="78" name="角丸四角形吹き出し 91">
            <a:extLst>
              <a:ext uri="{FF2B5EF4-FFF2-40B4-BE49-F238E27FC236}">
                <a16:creationId xmlns:a16="http://schemas.microsoft.com/office/drawing/2014/main" id="{0ABA77A9-EAAD-40C9-8120-6FE53658CCE7}"/>
              </a:ext>
            </a:extLst>
          </p:cNvPr>
          <p:cNvSpPr/>
          <p:nvPr/>
        </p:nvSpPr>
        <p:spPr>
          <a:xfrm>
            <a:off x="4345866" y="4933401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79" name="角丸四角形吹き出し 92">
            <a:extLst>
              <a:ext uri="{FF2B5EF4-FFF2-40B4-BE49-F238E27FC236}">
                <a16:creationId xmlns:a16="http://schemas.microsoft.com/office/drawing/2014/main" id="{EBE89DA6-5E6E-4029-B403-FE4916639D8F}"/>
              </a:ext>
            </a:extLst>
          </p:cNvPr>
          <p:cNvSpPr/>
          <p:nvPr/>
        </p:nvSpPr>
        <p:spPr>
          <a:xfrm>
            <a:off x="7689555" y="4952498"/>
            <a:ext cx="1518105" cy="586594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800" dirty="0">
              <a:solidFill>
                <a:schemeClr val="tx2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41BC6EE-D943-44C2-914D-FE82383B869C}"/>
              </a:ext>
            </a:extLst>
          </p:cNvPr>
          <p:cNvCxnSpPr/>
          <p:nvPr/>
        </p:nvCxnSpPr>
        <p:spPr>
          <a:xfrm>
            <a:off x="5460705" y="5095838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01C6E9D1-1DF6-454D-BF23-38C0BD5F8145}"/>
              </a:ext>
            </a:extLst>
          </p:cNvPr>
          <p:cNvCxnSpPr/>
          <p:nvPr/>
        </p:nvCxnSpPr>
        <p:spPr>
          <a:xfrm>
            <a:off x="5512885" y="5312840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4478D26-430B-4363-BB90-853F61F3A058}"/>
              </a:ext>
            </a:extLst>
          </p:cNvPr>
          <p:cNvCxnSpPr/>
          <p:nvPr/>
        </p:nvCxnSpPr>
        <p:spPr>
          <a:xfrm>
            <a:off x="1948951" y="5082584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0E1DCAF-7A28-42C3-8634-E91917C76C94}"/>
              </a:ext>
            </a:extLst>
          </p:cNvPr>
          <p:cNvCxnSpPr/>
          <p:nvPr/>
        </p:nvCxnSpPr>
        <p:spPr>
          <a:xfrm>
            <a:off x="1922448" y="5306214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E1CDB19-1BD4-4A89-9940-B7EBBA4803EE}"/>
              </a:ext>
            </a:extLst>
          </p:cNvPr>
          <p:cNvSpPr/>
          <p:nvPr/>
        </p:nvSpPr>
        <p:spPr>
          <a:xfrm>
            <a:off x="2217586" y="4845700"/>
            <a:ext cx="1574134" cy="22650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tx2"/>
                </a:solidFill>
              </a:rPr>
              <a:t>査定項目照会</a:t>
            </a:r>
            <a:r>
              <a:rPr lang="en-US" altLang="ja-JP" sz="1000" b="1" dirty="0">
                <a:solidFill>
                  <a:schemeClr val="tx2"/>
                </a:solidFill>
              </a:rPr>
              <a:t>API</a:t>
            </a:r>
            <a:endParaRPr kumimoji="1" lang="ja-JP" altLang="en-US" sz="1000" b="1" dirty="0">
              <a:solidFill>
                <a:schemeClr val="tx2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979FF57-2A8A-437D-8736-9ABB22407D04}"/>
              </a:ext>
            </a:extLst>
          </p:cNvPr>
          <p:cNvSpPr/>
          <p:nvPr/>
        </p:nvSpPr>
        <p:spPr>
          <a:xfrm>
            <a:off x="1291384" y="5291427"/>
            <a:ext cx="576064" cy="3069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査定結果画面</a:t>
            </a:r>
          </a:p>
        </p:txBody>
      </p:sp>
      <p:sp>
        <p:nvSpPr>
          <p:cNvPr id="91" name="吹き出し: 折線 90">
            <a:extLst>
              <a:ext uri="{FF2B5EF4-FFF2-40B4-BE49-F238E27FC236}">
                <a16:creationId xmlns:a16="http://schemas.microsoft.com/office/drawing/2014/main" id="{2204611A-95B7-4F4C-AF7D-C10F1475C6EF}"/>
              </a:ext>
            </a:extLst>
          </p:cNvPr>
          <p:cNvSpPr/>
          <p:nvPr/>
        </p:nvSpPr>
        <p:spPr>
          <a:xfrm>
            <a:off x="2221129" y="5396499"/>
            <a:ext cx="1574134" cy="1009946"/>
          </a:xfrm>
          <a:prstGeom prst="borderCallout2">
            <a:avLst>
              <a:gd name="adj1" fmla="val 31614"/>
              <a:gd name="adj2" fmla="val -8215"/>
              <a:gd name="adj3" fmla="val 33902"/>
              <a:gd name="adj4" fmla="val -14756"/>
              <a:gd name="adj5" fmla="val 12256"/>
              <a:gd name="adj6" fmla="val -31102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900" dirty="0">
                <a:solidFill>
                  <a:schemeClr val="tx2"/>
                </a:solidFill>
              </a:rPr>
              <a:t>To</a:t>
            </a:r>
            <a:r>
              <a:rPr lang="ja-JP" altLang="en-US" sz="900" dirty="0">
                <a:solidFill>
                  <a:schemeClr val="tx2"/>
                </a:solidFill>
              </a:rPr>
              <a:t> </a:t>
            </a:r>
            <a:r>
              <a:rPr kumimoji="1" lang="en-US" altLang="ja-JP" sz="900" dirty="0" err="1">
                <a:solidFill>
                  <a:schemeClr val="tx2"/>
                </a:solidFill>
              </a:rPr>
              <a:t>Sasuke</a:t>
            </a:r>
            <a:r>
              <a:rPr lang="ja-JP" altLang="en-US" sz="900" dirty="0">
                <a:solidFill>
                  <a:schemeClr val="tx2"/>
                </a:solidFill>
              </a:rPr>
              <a:t>様</a:t>
            </a:r>
            <a:endParaRPr lang="en-US" altLang="ja-JP" sz="900" dirty="0">
              <a:solidFill>
                <a:schemeClr val="tx2"/>
              </a:solidFill>
            </a:endParaRPr>
          </a:p>
          <a:p>
            <a:r>
              <a:rPr kumimoji="1" lang="ja-JP" altLang="en-US" sz="900" dirty="0">
                <a:solidFill>
                  <a:schemeClr val="tx2"/>
                </a:solidFill>
              </a:rPr>
              <a:t>査定結果画面の初期表示で</a:t>
            </a:r>
            <a:r>
              <a:rPr kumimoji="1" lang="en-US" altLang="ja-JP" sz="900" dirty="0">
                <a:solidFill>
                  <a:schemeClr val="tx2"/>
                </a:solidFill>
              </a:rPr>
              <a:t>API</a:t>
            </a:r>
            <a:r>
              <a:rPr kumimoji="1" lang="ja-JP" altLang="en-US" sz="900" dirty="0">
                <a:solidFill>
                  <a:schemeClr val="tx2"/>
                </a:solidFill>
              </a:rPr>
              <a:t>をコールする方式にしたらどうか。</a:t>
            </a:r>
            <a:endParaRPr kumimoji="1" lang="en-US" altLang="ja-JP" sz="900" dirty="0">
              <a:solidFill>
                <a:schemeClr val="tx2"/>
              </a:solidFill>
            </a:endParaRPr>
          </a:p>
          <a:p>
            <a:r>
              <a:rPr lang="ja-JP" altLang="en-US" sz="900" dirty="0">
                <a:solidFill>
                  <a:schemeClr val="tx2"/>
                </a:solidFill>
              </a:rPr>
              <a:t>取得内容で</a:t>
            </a:r>
            <a:r>
              <a:rPr lang="en-US" altLang="ja-JP" sz="900" dirty="0">
                <a:solidFill>
                  <a:schemeClr val="tx2"/>
                </a:solidFill>
              </a:rPr>
              <a:t>AWS</a:t>
            </a:r>
            <a:r>
              <a:rPr lang="ja-JP" altLang="en-US" sz="900" dirty="0">
                <a:solidFill>
                  <a:schemeClr val="tx2"/>
                </a:solidFill>
              </a:rPr>
              <a:t>上のデータも更新いただく。</a:t>
            </a:r>
            <a:endParaRPr kumimoji="1" lang="en-US" altLang="ja-JP" sz="900" dirty="0">
              <a:solidFill>
                <a:schemeClr val="tx2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7D05442-DEDD-4F13-832D-596B480F43EE}"/>
              </a:ext>
            </a:extLst>
          </p:cNvPr>
          <p:cNvSpPr txBox="1"/>
          <p:nvPr/>
        </p:nvSpPr>
        <p:spPr>
          <a:xfrm>
            <a:off x="226350" y="677595"/>
            <a:ext cx="890311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案２処理イメージ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F4EDB3-921D-427E-9CF1-7736574C8B8A}"/>
              </a:ext>
            </a:extLst>
          </p:cNvPr>
          <p:cNvSpPr/>
          <p:nvPr/>
        </p:nvSpPr>
        <p:spPr>
          <a:xfrm>
            <a:off x="4339774" y="2869303"/>
            <a:ext cx="1117282" cy="631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sz="1000">
                <a:solidFill>
                  <a:schemeClr val="tx2"/>
                </a:solidFill>
              </a:rPr>
              <a:t>zip</a:t>
            </a:r>
            <a:endParaRPr kumimoji="1" lang="ja-JP" altLang="en-US" sz="1000" dirty="0">
              <a:solidFill>
                <a:schemeClr val="tx2"/>
              </a:solidFill>
            </a:endParaRPr>
          </a:p>
        </p:txBody>
      </p:sp>
      <p:sp>
        <p:nvSpPr>
          <p:cNvPr id="63" name="フローチャート: 記憶データ 62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4405127" y="2998771"/>
            <a:ext cx="692426" cy="33461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9" name="フローチャート: 記憶データ 58">
            <a:extLst>
              <a:ext uri="{FF2B5EF4-FFF2-40B4-BE49-F238E27FC236}">
                <a16:creationId xmlns:a16="http://schemas.microsoft.com/office/drawing/2014/main" id="{C5D02EEC-B41E-4B54-A4E7-2A1A8EC7ABC6}"/>
              </a:ext>
            </a:extLst>
          </p:cNvPr>
          <p:cNvSpPr/>
          <p:nvPr/>
        </p:nvSpPr>
        <p:spPr>
          <a:xfrm>
            <a:off x="4485722" y="3076008"/>
            <a:ext cx="719862" cy="29788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0" name="角丸四角形 22">
            <a:extLst>
              <a:ext uri="{FF2B5EF4-FFF2-40B4-BE49-F238E27FC236}">
                <a16:creationId xmlns:a16="http://schemas.microsoft.com/office/drawing/2014/main" id="{A4E943A6-4888-4F2C-BB7B-77BB310E9363}"/>
              </a:ext>
            </a:extLst>
          </p:cNvPr>
          <p:cNvSpPr/>
          <p:nvPr/>
        </p:nvSpPr>
        <p:spPr>
          <a:xfrm rot="951860">
            <a:off x="7363389" y="576880"/>
            <a:ext cx="2060144" cy="785293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/>
              <a:t>前回提示資料再掲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04977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232227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40" name="角丸四角形 84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7272142" y="1002587"/>
            <a:ext cx="2359527" cy="2905558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基幹系基盤</a:t>
            </a:r>
          </a:p>
        </p:txBody>
      </p:sp>
      <p:sp>
        <p:nvSpPr>
          <p:cNvPr id="41" name="角丸四角形 85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3956583" y="1083302"/>
            <a:ext cx="2020437" cy="1681843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>
                <a:solidFill>
                  <a:schemeClr val="tx1"/>
                </a:solidFill>
              </a:rPr>
              <a:t>API</a:t>
            </a:r>
            <a:r>
              <a:rPr kumimoji="1" lang="ja-JP" altLang="en-US" sz="1400" b="1">
                <a:solidFill>
                  <a:schemeClr val="tx1"/>
                </a:solidFill>
              </a:rPr>
              <a:t>基盤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7407354" y="1486073"/>
            <a:ext cx="1995291" cy="232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7520054" y="1739804"/>
            <a:ext cx="1778012" cy="19596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1"/>
                </a:solidFill>
              </a:rPr>
              <a:t>販売支援</a:t>
            </a:r>
          </a:p>
        </p:txBody>
      </p:sp>
      <p:sp>
        <p:nvSpPr>
          <p:cNvPr id="45" name="テキスト ボックス 81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 txBox="1"/>
          <p:nvPr/>
        </p:nvSpPr>
        <p:spPr>
          <a:xfrm>
            <a:off x="7621411" y="1527301"/>
            <a:ext cx="148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</a:rPr>
              <a:t>横浜</a:t>
            </a:r>
            <a:r>
              <a:rPr lang="en-US" altLang="ja-JP" sz="900">
                <a:solidFill>
                  <a:sysClr val="windowText" lastClr="000000"/>
                </a:solidFill>
              </a:rPr>
              <a:t>DC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4069227" y="1467504"/>
            <a:ext cx="1799138" cy="125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4200920" y="1708675"/>
            <a:ext cx="1583297" cy="9107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API Connect</a:t>
            </a:r>
          </a:p>
        </p:txBody>
      </p:sp>
      <p:sp>
        <p:nvSpPr>
          <p:cNvPr id="48" name="角丸四角形吹き出し 91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4345866" y="1920222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49" name="角丸四角形吹き出し 92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7689555" y="1939318"/>
            <a:ext cx="1518105" cy="708213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chemeClr val="tx2"/>
                </a:solidFill>
              </a:rPr>
              <a:t>・ステータスリスト取得処理部品呼び出し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lang="ja-JP" altLang="en-US" sz="800" dirty="0">
                <a:solidFill>
                  <a:schemeClr val="tx2"/>
                </a:solidFill>
              </a:rPr>
              <a:t>・申込ファイル照会部品</a:t>
            </a:r>
            <a:r>
              <a:rPr lang="en-US" altLang="ja-JP" sz="800" dirty="0">
                <a:solidFill>
                  <a:schemeClr val="tx2"/>
                </a:solidFill>
              </a:rPr>
              <a:t>N</a:t>
            </a:r>
            <a:r>
              <a:rPr lang="ja-JP" altLang="en-US" sz="800" dirty="0">
                <a:solidFill>
                  <a:schemeClr val="tx2"/>
                </a:solidFill>
              </a:rPr>
              <a:t>件呼び出し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kumimoji="1" lang="ja-JP" altLang="en-US" sz="800" dirty="0">
                <a:solidFill>
                  <a:schemeClr val="tx2"/>
                </a:solidFill>
              </a:rPr>
              <a:t>・</a:t>
            </a:r>
            <a:r>
              <a:rPr kumimoji="1" lang="en-US" altLang="ja-JP" sz="800" dirty="0">
                <a:solidFill>
                  <a:schemeClr val="tx2"/>
                </a:solidFill>
              </a:rPr>
              <a:t>CSV</a:t>
            </a:r>
            <a:r>
              <a:rPr lang="ja-JP" altLang="en-US" sz="800" dirty="0">
                <a:solidFill>
                  <a:schemeClr val="tx2"/>
                </a:solidFill>
              </a:rPr>
              <a:t>ファイル生成</a:t>
            </a:r>
            <a:endParaRPr kumimoji="1"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50" name="角丸四角形 93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274330" y="1068576"/>
            <a:ext cx="1649148" cy="2738626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サービス</a:t>
            </a:r>
            <a:endParaRPr kumimoji="1" lang="en-US" altLang="ja-JP" sz="1200" b="1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コンテンツ基盤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84456" y="1647357"/>
            <a:ext cx="1147449" cy="20383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AWS</a:t>
            </a:r>
            <a:endParaRPr kumimoji="1" lang="ja-JP" altLang="en-US" sz="800" b="1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CxnSpPr/>
          <p:nvPr/>
        </p:nvCxnSpPr>
        <p:spPr>
          <a:xfrm>
            <a:off x="1787367" y="2036276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吹き出し 97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7682929" y="2864537"/>
            <a:ext cx="1518105" cy="715618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>
                <a:solidFill>
                  <a:sysClr val="windowText" lastClr="000000"/>
                </a:solidFill>
              </a:rPr>
              <a:t>データ通信</a:t>
            </a:r>
            <a:endParaRPr kumimoji="1" lang="en-US" altLang="ja-JP" sz="80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CxnSpPr/>
          <p:nvPr/>
        </p:nvCxnSpPr>
        <p:spPr>
          <a:xfrm>
            <a:off x="5460705" y="2082659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CxnSpPr/>
          <p:nvPr/>
        </p:nvCxnSpPr>
        <p:spPr>
          <a:xfrm>
            <a:off x="1760864" y="2259906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CxnSpPr/>
          <p:nvPr/>
        </p:nvCxnSpPr>
        <p:spPr>
          <a:xfrm>
            <a:off x="5512885" y="2299661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CxnSpPr/>
          <p:nvPr/>
        </p:nvCxnSpPr>
        <p:spPr>
          <a:xfrm flipH="1" flipV="1">
            <a:off x="1622545" y="3068289"/>
            <a:ext cx="6033880" cy="6625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CxnSpPr/>
          <p:nvPr/>
        </p:nvCxnSpPr>
        <p:spPr>
          <a:xfrm>
            <a:off x="1622544" y="3311798"/>
            <a:ext cx="6053760" cy="198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4A306F3-F57D-4A25-8A26-2EA7F0BD85AB}"/>
              </a:ext>
            </a:extLst>
          </p:cNvPr>
          <p:cNvSpPr/>
          <p:nvPr/>
        </p:nvSpPr>
        <p:spPr>
          <a:xfrm>
            <a:off x="2117568" y="1647357"/>
            <a:ext cx="1574134" cy="37883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rgbClr val="000000"/>
                </a:solidFill>
              </a:rPr>
              <a:t>ステータス</a:t>
            </a:r>
            <a:r>
              <a:rPr lang="en-US" altLang="ja-JP" sz="1000" b="1" dirty="0">
                <a:solidFill>
                  <a:srgbClr val="000000"/>
                </a:solidFill>
              </a:rPr>
              <a:t>/</a:t>
            </a:r>
            <a:r>
              <a:rPr lang="ja-JP" altLang="en-US" sz="1000" b="1" dirty="0">
                <a:solidFill>
                  <a:srgbClr val="000000"/>
                </a:solidFill>
              </a:rPr>
              <a:t>申込ファイル照会</a:t>
            </a:r>
            <a:r>
              <a:rPr lang="en-US" altLang="ja-JP" sz="1000" b="1" dirty="0">
                <a:solidFill>
                  <a:srgbClr val="000000"/>
                </a:solidFill>
              </a:rPr>
              <a:t>API</a:t>
            </a:r>
            <a:endParaRPr kumimoji="1"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DF072F-2D96-45CB-95F3-DBE0A0915F15}"/>
              </a:ext>
            </a:extLst>
          </p:cNvPr>
          <p:cNvSpPr/>
          <p:nvPr/>
        </p:nvSpPr>
        <p:spPr>
          <a:xfrm>
            <a:off x="2153425" y="2733543"/>
            <a:ext cx="1574134" cy="3286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tx2"/>
                </a:solidFill>
              </a:rPr>
              <a:t>データダウンロード</a:t>
            </a:r>
            <a:r>
              <a:rPr lang="en-US" altLang="ja-JP" sz="1000" b="1" dirty="0">
                <a:solidFill>
                  <a:schemeClr val="tx2"/>
                </a:solidFill>
              </a:rPr>
              <a:t>API</a:t>
            </a:r>
          </a:p>
          <a:p>
            <a:pPr algn="ctr"/>
            <a:r>
              <a:rPr kumimoji="1" lang="ja-JP" altLang="en-US" sz="1000" b="1" dirty="0">
                <a:solidFill>
                  <a:schemeClr val="tx2"/>
                </a:solidFill>
              </a:rPr>
              <a:t>（大容量送受信）</a:t>
            </a:r>
          </a:p>
        </p:txBody>
      </p: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DDA0166C-7AD4-4EEA-A9C5-3AB7875D3122}"/>
              </a:ext>
            </a:extLst>
          </p:cNvPr>
          <p:cNvSpPr/>
          <p:nvPr/>
        </p:nvSpPr>
        <p:spPr>
          <a:xfrm>
            <a:off x="992560" y="1950284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66" name="フローチャート: 和接合 65">
            <a:extLst>
              <a:ext uri="{FF2B5EF4-FFF2-40B4-BE49-F238E27FC236}">
                <a16:creationId xmlns:a16="http://schemas.microsoft.com/office/drawing/2014/main" id="{4EBB2D6C-80A7-4196-97DD-41F4E6FEA579}"/>
              </a:ext>
            </a:extLst>
          </p:cNvPr>
          <p:cNvSpPr/>
          <p:nvPr/>
        </p:nvSpPr>
        <p:spPr>
          <a:xfrm>
            <a:off x="992560" y="2940717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7D05442-DEDD-4F13-832D-596B480F43EE}"/>
              </a:ext>
            </a:extLst>
          </p:cNvPr>
          <p:cNvSpPr txBox="1"/>
          <p:nvPr/>
        </p:nvSpPr>
        <p:spPr>
          <a:xfrm>
            <a:off x="226350" y="677595"/>
            <a:ext cx="890311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案３処理イメージ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F4EDB3-921D-427E-9CF1-7736574C8B8A}"/>
              </a:ext>
            </a:extLst>
          </p:cNvPr>
          <p:cNvSpPr/>
          <p:nvPr/>
        </p:nvSpPr>
        <p:spPr>
          <a:xfrm>
            <a:off x="4339774" y="2869303"/>
            <a:ext cx="1117282" cy="631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sz="1000">
                <a:solidFill>
                  <a:schemeClr val="tx2"/>
                </a:solidFill>
              </a:rPr>
              <a:t>zip</a:t>
            </a:r>
            <a:endParaRPr kumimoji="1" lang="ja-JP" altLang="en-US" sz="1000" dirty="0">
              <a:solidFill>
                <a:schemeClr val="tx2"/>
              </a:solidFill>
            </a:endParaRPr>
          </a:p>
        </p:txBody>
      </p:sp>
      <p:sp>
        <p:nvSpPr>
          <p:cNvPr id="63" name="フローチャート: 記憶データ 62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4360158" y="2961993"/>
            <a:ext cx="692426" cy="33461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9" name="フローチャート: 記憶データ 58">
            <a:extLst>
              <a:ext uri="{FF2B5EF4-FFF2-40B4-BE49-F238E27FC236}">
                <a16:creationId xmlns:a16="http://schemas.microsoft.com/office/drawing/2014/main" id="{C5D02EEC-B41E-4B54-A4E7-2A1A8EC7ABC6}"/>
              </a:ext>
            </a:extLst>
          </p:cNvPr>
          <p:cNvSpPr/>
          <p:nvPr/>
        </p:nvSpPr>
        <p:spPr>
          <a:xfrm>
            <a:off x="4440753" y="3039230"/>
            <a:ext cx="719862" cy="29788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0" name="フローチャート: 記憶データ 59">
            <a:extLst>
              <a:ext uri="{FF2B5EF4-FFF2-40B4-BE49-F238E27FC236}">
                <a16:creationId xmlns:a16="http://schemas.microsoft.com/office/drawing/2014/main" id="{607E53A6-21C2-4228-B3D8-D0E789EE6435}"/>
              </a:ext>
            </a:extLst>
          </p:cNvPr>
          <p:cNvSpPr/>
          <p:nvPr/>
        </p:nvSpPr>
        <p:spPr>
          <a:xfrm>
            <a:off x="4521706" y="3117165"/>
            <a:ext cx="719862" cy="29788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1" name="角丸四角形 22">
            <a:extLst>
              <a:ext uri="{FF2B5EF4-FFF2-40B4-BE49-F238E27FC236}">
                <a16:creationId xmlns:a16="http://schemas.microsoft.com/office/drawing/2014/main" id="{9E2FE89C-E2FE-4901-82C7-6395829C08E1}"/>
              </a:ext>
            </a:extLst>
          </p:cNvPr>
          <p:cNvSpPr/>
          <p:nvPr/>
        </p:nvSpPr>
        <p:spPr>
          <a:xfrm rot="951860">
            <a:off x="7363389" y="576880"/>
            <a:ext cx="2060144" cy="785293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/>
              <a:t>前回提示資料再掲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75411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1600" dirty="0">
                <a:solidFill>
                  <a:schemeClr val="tx2"/>
                </a:solidFill>
              </a:rPr>
              <a:t>申込データ取得</a:t>
            </a:r>
            <a:r>
              <a:rPr kumimoji="1" lang="en-US" altLang="ja-JP" sz="1600" dirty="0">
                <a:solidFill>
                  <a:schemeClr val="tx2"/>
                </a:solidFill>
              </a:rPr>
              <a:t>API</a:t>
            </a:r>
            <a:r>
              <a:rPr kumimoji="1" lang="ja-JP" altLang="en-US" sz="1600" dirty="0">
                <a:solidFill>
                  <a:schemeClr val="tx2"/>
                </a:solidFill>
              </a:rPr>
              <a:t>について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>
          <a:xfrm>
            <a:off x="8018197" y="6232227"/>
            <a:ext cx="1687331" cy="365125"/>
          </a:xfrm>
          <a:prstGeom prst="rect">
            <a:avLst/>
          </a:prstGeom>
        </p:spPr>
        <p:txBody>
          <a:bodyPr/>
          <a:lstStyle/>
          <a:p>
            <a:fld id="{99D0D5FA-769D-4ADE-A1CA-9D54BDE987FC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40" name="角丸四角形 84">
            <a:extLst>
              <a:ext uri="{FF2B5EF4-FFF2-40B4-BE49-F238E27FC236}">
                <a16:creationId xmlns:a16="http://schemas.microsoft.com/office/drawing/2014/main" id="{00000000-0008-0000-0000-000055000000}"/>
              </a:ext>
            </a:extLst>
          </p:cNvPr>
          <p:cNvSpPr/>
          <p:nvPr/>
        </p:nvSpPr>
        <p:spPr>
          <a:xfrm>
            <a:off x="7272142" y="1002587"/>
            <a:ext cx="2359527" cy="2905558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基幹系基盤</a:t>
            </a:r>
          </a:p>
        </p:txBody>
      </p:sp>
      <p:sp>
        <p:nvSpPr>
          <p:cNvPr id="41" name="角丸四角形 85">
            <a:extLst>
              <a:ext uri="{FF2B5EF4-FFF2-40B4-BE49-F238E27FC236}">
                <a16:creationId xmlns:a16="http://schemas.microsoft.com/office/drawing/2014/main" id="{00000000-0008-0000-0000-000056000000}"/>
              </a:ext>
            </a:extLst>
          </p:cNvPr>
          <p:cNvSpPr/>
          <p:nvPr/>
        </p:nvSpPr>
        <p:spPr>
          <a:xfrm>
            <a:off x="3956583" y="1083302"/>
            <a:ext cx="2020437" cy="1681843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>
                <a:solidFill>
                  <a:schemeClr val="tx1"/>
                </a:solidFill>
              </a:rPr>
              <a:t>API</a:t>
            </a:r>
            <a:r>
              <a:rPr kumimoji="1" lang="ja-JP" altLang="en-US" sz="1400" b="1">
                <a:solidFill>
                  <a:schemeClr val="tx1"/>
                </a:solidFill>
              </a:rPr>
              <a:t>基盤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00000000-0008-0000-0000-000057000000}"/>
              </a:ext>
            </a:extLst>
          </p:cNvPr>
          <p:cNvSpPr/>
          <p:nvPr/>
        </p:nvSpPr>
        <p:spPr>
          <a:xfrm>
            <a:off x="7407354" y="1486073"/>
            <a:ext cx="1995291" cy="2324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0000000-0008-0000-0000-000058000000}"/>
              </a:ext>
            </a:extLst>
          </p:cNvPr>
          <p:cNvSpPr/>
          <p:nvPr/>
        </p:nvSpPr>
        <p:spPr>
          <a:xfrm>
            <a:off x="7520054" y="1739804"/>
            <a:ext cx="1778012" cy="19596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1"/>
                </a:solidFill>
              </a:rPr>
              <a:t>販売支援</a:t>
            </a:r>
          </a:p>
        </p:txBody>
      </p:sp>
      <p:sp>
        <p:nvSpPr>
          <p:cNvPr id="45" name="テキスト ボックス 81">
            <a:extLst>
              <a:ext uri="{FF2B5EF4-FFF2-40B4-BE49-F238E27FC236}">
                <a16:creationId xmlns:a16="http://schemas.microsoft.com/office/drawing/2014/main" id="{00000000-0008-0000-0000-000059000000}"/>
              </a:ext>
            </a:extLst>
          </p:cNvPr>
          <p:cNvSpPr txBox="1"/>
          <p:nvPr/>
        </p:nvSpPr>
        <p:spPr>
          <a:xfrm>
            <a:off x="7621411" y="1527301"/>
            <a:ext cx="148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</a:rPr>
              <a:t>横浜</a:t>
            </a:r>
            <a:r>
              <a:rPr lang="en-US" altLang="ja-JP" sz="900">
                <a:solidFill>
                  <a:sysClr val="windowText" lastClr="000000"/>
                </a:solidFill>
              </a:rPr>
              <a:t>DC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0000000-0008-0000-0000-00005A000000}"/>
              </a:ext>
            </a:extLst>
          </p:cNvPr>
          <p:cNvSpPr/>
          <p:nvPr/>
        </p:nvSpPr>
        <p:spPr>
          <a:xfrm>
            <a:off x="4069227" y="1467504"/>
            <a:ext cx="1799138" cy="125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00000000-0008-0000-0000-00005B000000}"/>
              </a:ext>
            </a:extLst>
          </p:cNvPr>
          <p:cNvSpPr/>
          <p:nvPr/>
        </p:nvSpPr>
        <p:spPr>
          <a:xfrm>
            <a:off x="4200920" y="1708675"/>
            <a:ext cx="1583297" cy="9107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API Connect</a:t>
            </a:r>
          </a:p>
        </p:txBody>
      </p:sp>
      <p:sp>
        <p:nvSpPr>
          <p:cNvPr id="48" name="角丸四角形吹き出し 91">
            <a:extLst>
              <a:ext uri="{FF2B5EF4-FFF2-40B4-BE49-F238E27FC236}">
                <a16:creationId xmlns:a16="http://schemas.microsoft.com/office/drawing/2014/main" id="{00000000-0008-0000-0000-00005C000000}"/>
              </a:ext>
            </a:extLst>
          </p:cNvPr>
          <p:cNvSpPr/>
          <p:nvPr/>
        </p:nvSpPr>
        <p:spPr>
          <a:xfrm>
            <a:off x="4345866" y="1920222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49" name="角丸四角形吹き出し 92">
            <a:extLst>
              <a:ext uri="{FF2B5EF4-FFF2-40B4-BE49-F238E27FC236}">
                <a16:creationId xmlns:a16="http://schemas.microsoft.com/office/drawing/2014/main" id="{00000000-0008-0000-0000-00005D000000}"/>
              </a:ext>
            </a:extLst>
          </p:cNvPr>
          <p:cNvSpPr/>
          <p:nvPr/>
        </p:nvSpPr>
        <p:spPr>
          <a:xfrm>
            <a:off x="7689555" y="1939318"/>
            <a:ext cx="1518105" cy="708213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800" dirty="0">
                <a:solidFill>
                  <a:schemeClr val="tx2"/>
                </a:solidFill>
              </a:rPr>
              <a:t>・ステータスリスト取得処理部品呼び出し</a:t>
            </a:r>
            <a:endParaRPr lang="en-US" altLang="ja-JP" sz="800" dirty="0">
              <a:solidFill>
                <a:schemeClr val="tx2"/>
              </a:solidFill>
            </a:endParaRPr>
          </a:p>
          <a:p>
            <a:r>
              <a:rPr kumimoji="1" lang="ja-JP" altLang="en-US" sz="800" dirty="0">
                <a:solidFill>
                  <a:schemeClr val="tx2"/>
                </a:solidFill>
              </a:rPr>
              <a:t>・</a:t>
            </a:r>
            <a:r>
              <a:rPr kumimoji="1" lang="en-US" altLang="ja-JP" sz="800" dirty="0">
                <a:solidFill>
                  <a:schemeClr val="tx2"/>
                </a:solidFill>
              </a:rPr>
              <a:t>CSV</a:t>
            </a:r>
            <a:r>
              <a:rPr lang="ja-JP" altLang="en-US" sz="800" dirty="0">
                <a:solidFill>
                  <a:schemeClr val="tx2"/>
                </a:solidFill>
              </a:rPr>
              <a:t>ファイル生成</a:t>
            </a:r>
            <a:endParaRPr kumimoji="1" lang="en-US" altLang="ja-JP" sz="800" dirty="0">
              <a:solidFill>
                <a:schemeClr val="tx2"/>
              </a:solidFill>
            </a:endParaRPr>
          </a:p>
        </p:txBody>
      </p:sp>
      <p:sp>
        <p:nvSpPr>
          <p:cNvPr id="50" name="角丸四角形 93">
            <a:extLst>
              <a:ext uri="{FF2B5EF4-FFF2-40B4-BE49-F238E27FC236}">
                <a16:creationId xmlns:a16="http://schemas.microsoft.com/office/drawing/2014/main" id="{00000000-0008-0000-0000-00005E000000}"/>
              </a:ext>
            </a:extLst>
          </p:cNvPr>
          <p:cNvSpPr/>
          <p:nvPr/>
        </p:nvSpPr>
        <p:spPr>
          <a:xfrm>
            <a:off x="274330" y="1068576"/>
            <a:ext cx="1649148" cy="2738626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サービス</a:t>
            </a:r>
            <a:endParaRPr kumimoji="1" lang="en-US" altLang="ja-JP" sz="1200" b="1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>
                <a:solidFill>
                  <a:schemeClr val="tx1"/>
                </a:solidFill>
              </a:rPr>
              <a:t>コンテンツ基盤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SpPr/>
          <p:nvPr/>
        </p:nvSpPr>
        <p:spPr>
          <a:xfrm>
            <a:off x="584456" y="1647357"/>
            <a:ext cx="1147449" cy="203834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AWS</a:t>
            </a:r>
            <a:endParaRPr kumimoji="1" lang="ja-JP" altLang="en-US" sz="800" b="1">
              <a:solidFill>
                <a:schemeClr val="tx1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00000000-0008-0000-0000-000060000000}"/>
              </a:ext>
            </a:extLst>
          </p:cNvPr>
          <p:cNvCxnSpPr/>
          <p:nvPr/>
        </p:nvCxnSpPr>
        <p:spPr>
          <a:xfrm>
            <a:off x="1787367" y="2036276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角丸四角形吹き出し 97">
            <a:extLst>
              <a:ext uri="{FF2B5EF4-FFF2-40B4-BE49-F238E27FC236}">
                <a16:creationId xmlns:a16="http://schemas.microsoft.com/office/drawing/2014/main" id="{00000000-0008-0000-0000-000062000000}"/>
              </a:ext>
            </a:extLst>
          </p:cNvPr>
          <p:cNvSpPr/>
          <p:nvPr/>
        </p:nvSpPr>
        <p:spPr>
          <a:xfrm>
            <a:off x="7682929" y="2864537"/>
            <a:ext cx="1518105" cy="715618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800">
                <a:solidFill>
                  <a:sysClr val="windowText" lastClr="000000"/>
                </a:solidFill>
              </a:rPr>
              <a:t>データ通信</a:t>
            </a:r>
            <a:endParaRPr kumimoji="1" lang="en-US" altLang="ja-JP" sz="800">
              <a:solidFill>
                <a:sysClr val="windowText" lastClr="000000"/>
              </a:solidFill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0000000-0008-0000-0000-000063000000}"/>
              </a:ext>
            </a:extLst>
          </p:cNvPr>
          <p:cNvCxnSpPr/>
          <p:nvPr/>
        </p:nvCxnSpPr>
        <p:spPr>
          <a:xfrm>
            <a:off x="5460705" y="2082659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0000000-0008-0000-0000-000064000000}"/>
              </a:ext>
            </a:extLst>
          </p:cNvPr>
          <p:cNvCxnSpPr/>
          <p:nvPr/>
        </p:nvCxnSpPr>
        <p:spPr>
          <a:xfrm>
            <a:off x="1760864" y="2259906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00000000-0008-0000-0000-000065000000}"/>
              </a:ext>
            </a:extLst>
          </p:cNvPr>
          <p:cNvCxnSpPr/>
          <p:nvPr/>
        </p:nvCxnSpPr>
        <p:spPr>
          <a:xfrm>
            <a:off x="5512885" y="2299661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00000000-0008-0000-0000-000066000000}"/>
              </a:ext>
            </a:extLst>
          </p:cNvPr>
          <p:cNvCxnSpPr/>
          <p:nvPr/>
        </p:nvCxnSpPr>
        <p:spPr>
          <a:xfrm flipH="1" flipV="1">
            <a:off x="1622545" y="3068289"/>
            <a:ext cx="6033880" cy="6625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00000000-0008-0000-0000-000068000000}"/>
              </a:ext>
            </a:extLst>
          </p:cNvPr>
          <p:cNvCxnSpPr/>
          <p:nvPr/>
        </p:nvCxnSpPr>
        <p:spPr>
          <a:xfrm>
            <a:off x="1622544" y="3311798"/>
            <a:ext cx="6053760" cy="198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E4A306F3-F57D-4A25-8A26-2EA7F0BD85AB}"/>
              </a:ext>
            </a:extLst>
          </p:cNvPr>
          <p:cNvSpPr/>
          <p:nvPr/>
        </p:nvSpPr>
        <p:spPr>
          <a:xfrm>
            <a:off x="2164430" y="1739804"/>
            <a:ext cx="1574134" cy="299366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rgbClr val="000000"/>
                </a:solidFill>
              </a:rPr>
              <a:t>ステータス取得</a:t>
            </a:r>
            <a:r>
              <a:rPr lang="en-US" altLang="ja-JP" sz="1000" b="1" dirty="0">
                <a:solidFill>
                  <a:srgbClr val="000000"/>
                </a:solidFill>
              </a:rPr>
              <a:t>API</a:t>
            </a:r>
            <a:endParaRPr kumimoji="1" lang="ja-JP" altLang="en-US" sz="1000" b="1" dirty="0">
              <a:solidFill>
                <a:srgbClr val="000000"/>
              </a:solidFill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3DF072F-2D96-45CB-95F3-DBE0A0915F15}"/>
              </a:ext>
            </a:extLst>
          </p:cNvPr>
          <p:cNvSpPr/>
          <p:nvPr/>
        </p:nvSpPr>
        <p:spPr>
          <a:xfrm>
            <a:off x="2153425" y="2733543"/>
            <a:ext cx="1574134" cy="328674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tx2"/>
                </a:solidFill>
              </a:rPr>
              <a:t>データダウンロード</a:t>
            </a:r>
            <a:r>
              <a:rPr lang="en-US" altLang="ja-JP" sz="1000" b="1" dirty="0">
                <a:solidFill>
                  <a:schemeClr val="tx2"/>
                </a:solidFill>
              </a:rPr>
              <a:t>API</a:t>
            </a:r>
          </a:p>
          <a:p>
            <a:pPr algn="ctr"/>
            <a:r>
              <a:rPr kumimoji="1" lang="ja-JP" altLang="en-US" sz="1000" b="1" dirty="0">
                <a:solidFill>
                  <a:schemeClr val="tx2"/>
                </a:solidFill>
              </a:rPr>
              <a:t>（大容量送受信）</a:t>
            </a:r>
          </a:p>
        </p:txBody>
      </p:sp>
      <p:sp>
        <p:nvSpPr>
          <p:cNvPr id="38" name="フローチャート: 和接合 37">
            <a:extLst>
              <a:ext uri="{FF2B5EF4-FFF2-40B4-BE49-F238E27FC236}">
                <a16:creationId xmlns:a16="http://schemas.microsoft.com/office/drawing/2014/main" id="{DDA0166C-7AD4-4EEA-A9C5-3AB7875D3122}"/>
              </a:ext>
            </a:extLst>
          </p:cNvPr>
          <p:cNvSpPr/>
          <p:nvPr/>
        </p:nvSpPr>
        <p:spPr>
          <a:xfrm>
            <a:off x="992560" y="1950284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66" name="フローチャート: 和接合 65">
            <a:extLst>
              <a:ext uri="{FF2B5EF4-FFF2-40B4-BE49-F238E27FC236}">
                <a16:creationId xmlns:a16="http://schemas.microsoft.com/office/drawing/2014/main" id="{4EBB2D6C-80A7-4196-97DD-41F4E6FEA579}"/>
              </a:ext>
            </a:extLst>
          </p:cNvPr>
          <p:cNvSpPr/>
          <p:nvPr/>
        </p:nvSpPr>
        <p:spPr>
          <a:xfrm>
            <a:off x="992560" y="2940717"/>
            <a:ext cx="485269" cy="444219"/>
          </a:xfrm>
          <a:prstGeom prst="flowChartSummingJunction">
            <a:avLst/>
          </a:prstGeom>
          <a:solidFill>
            <a:schemeClr val="bg2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900" b="1" dirty="0">
              <a:solidFill>
                <a:schemeClr val="tx2"/>
              </a:solidFill>
            </a:endParaRPr>
          </a:p>
        </p:txBody>
      </p:sp>
      <p:sp>
        <p:nvSpPr>
          <p:cNvPr id="67" name="角丸四角形 93">
            <a:extLst>
              <a:ext uri="{FF2B5EF4-FFF2-40B4-BE49-F238E27FC236}">
                <a16:creationId xmlns:a16="http://schemas.microsoft.com/office/drawing/2014/main" id="{C8F47BF3-DE69-40A3-B768-FEFA95077F81}"/>
              </a:ext>
            </a:extLst>
          </p:cNvPr>
          <p:cNvSpPr/>
          <p:nvPr/>
        </p:nvSpPr>
        <p:spPr>
          <a:xfrm>
            <a:off x="284086" y="4162462"/>
            <a:ext cx="1649148" cy="1861043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サービス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200" b="1" dirty="0">
                <a:solidFill>
                  <a:schemeClr val="tx1"/>
                </a:solidFill>
              </a:rPr>
              <a:t>コンテンツ基盤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E9ED157E-D763-4CB3-A68B-00DA1DF9993C}"/>
              </a:ext>
            </a:extLst>
          </p:cNvPr>
          <p:cNvSpPr/>
          <p:nvPr/>
        </p:nvSpPr>
        <p:spPr>
          <a:xfrm>
            <a:off x="594212" y="4671330"/>
            <a:ext cx="1147449" cy="101408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AWS</a:t>
            </a:r>
            <a:endParaRPr kumimoji="1" lang="ja-JP" altLang="en-US" sz="800" b="1">
              <a:solidFill>
                <a:schemeClr val="tx1"/>
              </a:solidFill>
            </a:endParaRPr>
          </a:p>
        </p:txBody>
      </p:sp>
      <p:pic>
        <p:nvPicPr>
          <p:cNvPr id="70" name="図 69">
            <a:extLst>
              <a:ext uri="{FF2B5EF4-FFF2-40B4-BE49-F238E27FC236}">
                <a16:creationId xmlns:a16="http://schemas.microsoft.com/office/drawing/2014/main" id="{42DAE7C5-6EA9-461F-A707-CBC4E3A21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544" y="4932647"/>
            <a:ext cx="720080" cy="606444"/>
          </a:xfrm>
          <a:prstGeom prst="rect">
            <a:avLst/>
          </a:prstGeom>
        </p:spPr>
      </p:pic>
      <p:sp>
        <p:nvSpPr>
          <p:cNvPr id="71" name="角丸四角形 84">
            <a:extLst>
              <a:ext uri="{FF2B5EF4-FFF2-40B4-BE49-F238E27FC236}">
                <a16:creationId xmlns:a16="http://schemas.microsoft.com/office/drawing/2014/main" id="{219FB76D-A23C-4AE7-80B2-5FC86CEDB2FE}"/>
              </a:ext>
            </a:extLst>
          </p:cNvPr>
          <p:cNvSpPr/>
          <p:nvPr/>
        </p:nvSpPr>
        <p:spPr>
          <a:xfrm>
            <a:off x="7272142" y="4170939"/>
            <a:ext cx="2359527" cy="1684474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400" b="1">
                <a:solidFill>
                  <a:schemeClr val="tx1"/>
                </a:solidFill>
              </a:rPr>
              <a:t>基幹系基盤</a:t>
            </a:r>
          </a:p>
        </p:txBody>
      </p:sp>
      <p:sp>
        <p:nvSpPr>
          <p:cNvPr id="72" name="角丸四角形 85">
            <a:extLst>
              <a:ext uri="{FF2B5EF4-FFF2-40B4-BE49-F238E27FC236}">
                <a16:creationId xmlns:a16="http://schemas.microsoft.com/office/drawing/2014/main" id="{8F44A234-8860-4E44-A5B0-74EBEB768EE4}"/>
              </a:ext>
            </a:extLst>
          </p:cNvPr>
          <p:cNvSpPr/>
          <p:nvPr/>
        </p:nvSpPr>
        <p:spPr>
          <a:xfrm>
            <a:off x="3956583" y="4170939"/>
            <a:ext cx="2020437" cy="1607385"/>
          </a:xfrm>
          <a:prstGeom prst="roundRect">
            <a:avLst>
              <a:gd name="adj" fmla="val 6292"/>
            </a:avLst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400" b="1" dirty="0">
                <a:solidFill>
                  <a:schemeClr val="tx1"/>
                </a:solidFill>
              </a:rPr>
              <a:t>API</a:t>
            </a:r>
            <a:r>
              <a:rPr kumimoji="1" lang="ja-JP" altLang="en-US" sz="1400" b="1" dirty="0">
                <a:solidFill>
                  <a:schemeClr val="tx1"/>
                </a:solidFill>
              </a:rPr>
              <a:t>基盤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DB240E3-96D2-4AC3-A084-B0BF446FEE48}"/>
              </a:ext>
            </a:extLst>
          </p:cNvPr>
          <p:cNvSpPr/>
          <p:nvPr/>
        </p:nvSpPr>
        <p:spPr>
          <a:xfrm>
            <a:off x="7407354" y="4499253"/>
            <a:ext cx="1995291" cy="1279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E46297D-4245-400C-8910-5A5C4E8E0C26}"/>
              </a:ext>
            </a:extLst>
          </p:cNvPr>
          <p:cNvSpPr/>
          <p:nvPr/>
        </p:nvSpPr>
        <p:spPr>
          <a:xfrm>
            <a:off x="7520054" y="4752984"/>
            <a:ext cx="1778012" cy="888459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chemeClr val="tx1"/>
                </a:solidFill>
              </a:rPr>
              <a:t>販売支援</a:t>
            </a:r>
          </a:p>
        </p:txBody>
      </p:sp>
      <p:sp>
        <p:nvSpPr>
          <p:cNvPr id="75" name="テキスト ボックス 81">
            <a:extLst>
              <a:ext uri="{FF2B5EF4-FFF2-40B4-BE49-F238E27FC236}">
                <a16:creationId xmlns:a16="http://schemas.microsoft.com/office/drawing/2014/main" id="{E3573377-3D50-4F3B-8E3B-5BFB28B6D330}"/>
              </a:ext>
            </a:extLst>
          </p:cNvPr>
          <p:cNvSpPr txBox="1"/>
          <p:nvPr/>
        </p:nvSpPr>
        <p:spPr>
          <a:xfrm>
            <a:off x="7621411" y="4540480"/>
            <a:ext cx="14876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900">
                <a:solidFill>
                  <a:sysClr val="windowText" lastClr="000000"/>
                </a:solidFill>
              </a:rPr>
              <a:t>横浜</a:t>
            </a:r>
            <a:r>
              <a:rPr lang="en-US" altLang="ja-JP" sz="900">
                <a:solidFill>
                  <a:sysClr val="windowText" lastClr="000000"/>
                </a:solidFill>
              </a:rPr>
              <a:t>DC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00E3C5EB-1A90-4984-8791-E63553BFD532}"/>
              </a:ext>
            </a:extLst>
          </p:cNvPr>
          <p:cNvSpPr/>
          <p:nvPr/>
        </p:nvSpPr>
        <p:spPr>
          <a:xfrm>
            <a:off x="4069227" y="4480683"/>
            <a:ext cx="1799138" cy="12505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900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873BC179-41AC-4A45-9219-D5576F5F9204}"/>
              </a:ext>
            </a:extLst>
          </p:cNvPr>
          <p:cNvSpPr/>
          <p:nvPr/>
        </p:nvSpPr>
        <p:spPr>
          <a:xfrm>
            <a:off x="4200920" y="4721854"/>
            <a:ext cx="1583297" cy="91079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 b="1">
                <a:solidFill>
                  <a:schemeClr val="tx1"/>
                </a:solidFill>
              </a:rPr>
              <a:t>API Connect</a:t>
            </a:r>
          </a:p>
        </p:txBody>
      </p:sp>
      <p:sp>
        <p:nvSpPr>
          <p:cNvPr id="78" name="角丸四角形吹き出し 91">
            <a:extLst>
              <a:ext uri="{FF2B5EF4-FFF2-40B4-BE49-F238E27FC236}">
                <a16:creationId xmlns:a16="http://schemas.microsoft.com/office/drawing/2014/main" id="{0ABA77A9-EAAD-40C9-8120-6FE53658CCE7}"/>
              </a:ext>
            </a:extLst>
          </p:cNvPr>
          <p:cNvSpPr/>
          <p:nvPr/>
        </p:nvSpPr>
        <p:spPr>
          <a:xfrm>
            <a:off x="4345866" y="4933401"/>
            <a:ext cx="1122497" cy="499781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800">
                <a:solidFill>
                  <a:sysClr val="windowText" lastClr="000000"/>
                </a:solidFill>
              </a:rPr>
              <a:t>Web API</a:t>
            </a:r>
          </a:p>
        </p:txBody>
      </p:sp>
      <p:sp>
        <p:nvSpPr>
          <p:cNvPr id="79" name="角丸四角形吹き出し 92">
            <a:extLst>
              <a:ext uri="{FF2B5EF4-FFF2-40B4-BE49-F238E27FC236}">
                <a16:creationId xmlns:a16="http://schemas.microsoft.com/office/drawing/2014/main" id="{EBE89DA6-5E6E-4029-B403-FE4916639D8F}"/>
              </a:ext>
            </a:extLst>
          </p:cNvPr>
          <p:cNvSpPr/>
          <p:nvPr/>
        </p:nvSpPr>
        <p:spPr>
          <a:xfrm>
            <a:off x="7689555" y="4952498"/>
            <a:ext cx="1518105" cy="586594"/>
          </a:xfrm>
          <a:prstGeom prst="wedgeRoundRectCallout">
            <a:avLst>
              <a:gd name="adj1" fmla="val 31126"/>
              <a:gd name="adj2" fmla="val 330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ysClr val="windowText" lastClr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en-US" altLang="ja-JP" sz="800" dirty="0">
              <a:solidFill>
                <a:schemeClr val="tx2"/>
              </a:solidFill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41BC6EE-D943-44C2-914D-FE82383B869C}"/>
              </a:ext>
            </a:extLst>
          </p:cNvPr>
          <p:cNvCxnSpPr/>
          <p:nvPr/>
        </p:nvCxnSpPr>
        <p:spPr>
          <a:xfrm>
            <a:off x="5460705" y="5095838"/>
            <a:ext cx="2228850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01C6E9D1-1DF6-454D-BF23-38C0BD5F8145}"/>
              </a:ext>
            </a:extLst>
          </p:cNvPr>
          <p:cNvCxnSpPr/>
          <p:nvPr/>
        </p:nvCxnSpPr>
        <p:spPr>
          <a:xfrm>
            <a:off x="5512885" y="5312840"/>
            <a:ext cx="2117035" cy="10979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94478D26-430B-4363-BB90-853F61F3A058}"/>
              </a:ext>
            </a:extLst>
          </p:cNvPr>
          <p:cNvCxnSpPr/>
          <p:nvPr/>
        </p:nvCxnSpPr>
        <p:spPr>
          <a:xfrm>
            <a:off x="1948951" y="5082584"/>
            <a:ext cx="2545247" cy="0"/>
          </a:xfrm>
          <a:prstGeom prst="straightConnector1">
            <a:avLst/>
          </a:prstGeom>
          <a:ln w="6350">
            <a:solidFill>
              <a:schemeClr val="tx2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90E1DCAF-7A28-42C3-8634-E91917C76C94}"/>
              </a:ext>
            </a:extLst>
          </p:cNvPr>
          <p:cNvCxnSpPr/>
          <p:nvPr/>
        </p:nvCxnSpPr>
        <p:spPr>
          <a:xfrm>
            <a:off x="1922448" y="5306214"/>
            <a:ext cx="2565124" cy="13252"/>
          </a:xfrm>
          <a:prstGeom prst="straightConnector1">
            <a:avLst/>
          </a:prstGeom>
          <a:ln w="6350">
            <a:solidFill>
              <a:schemeClr val="tx2"/>
            </a:solidFill>
            <a:headEnd type="triangl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E1CDB19-1BD4-4A89-9940-B7EBBA4803EE}"/>
              </a:ext>
            </a:extLst>
          </p:cNvPr>
          <p:cNvSpPr/>
          <p:nvPr/>
        </p:nvSpPr>
        <p:spPr>
          <a:xfrm>
            <a:off x="2217586" y="4845700"/>
            <a:ext cx="1574134" cy="22650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000" b="1" dirty="0">
                <a:solidFill>
                  <a:schemeClr val="tx2"/>
                </a:solidFill>
              </a:rPr>
              <a:t>査定項目照会</a:t>
            </a:r>
            <a:r>
              <a:rPr lang="en-US" altLang="ja-JP" sz="1000" b="1" dirty="0">
                <a:solidFill>
                  <a:schemeClr val="tx2"/>
                </a:solidFill>
              </a:rPr>
              <a:t>API</a:t>
            </a:r>
          </a:p>
          <a:p>
            <a:pPr algn="ctr"/>
            <a:r>
              <a:rPr kumimoji="1" lang="ja-JP" altLang="en-US" sz="1000" b="1" dirty="0">
                <a:solidFill>
                  <a:schemeClr val="tx2"/>
                </a:solidFill>
              </a:rPr>
              <a:t>申込ファイル照会</a:t>
            </a:r>
            <a:r>
              <a:rPr kumimoji="1" lang="en-US" altLang="ja-JP" sz="1000" b="1" dirty="0">
                <a:solidFill>
                  <a:schemeClr val="tx2"/>
                </a:solidFill>
              </a:rPr>
              <a:t>API</a:t>
            </a:r>
            <a:endParaRPr kumimoji="1" lang="ja-JP" altLang="en-US" sz="1000" b="1" dirty="0">
              <a:solidFill>
                <a:schemeClr val="tx2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7979FF57-2A8A-437D-8736-9ABB22407D04}"/>
              </a:ext>
            </a:extLst>
          </p:cNvPr>
          <p:cNvSpPr/>
          <p:nvPr/>
        </p:nvSpPr>
        <p:spPr>
          <a:xfrm>
            <a:off x="1291384" y="5291427"/>
            <a:ext cx="576064" cy="30697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査定結果画面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7D05442-DEDD-4F13-832D-596B480F43EE}"/>
              </a:ext>
            </a:extLst>
          </p:cNvPr>
          <p:cNvSpPr txBox="1"/>
          <p:nvPr/>
        </p:nvSpPr>
        <p:spPr>
          <a:xfrm>
            <a:off x="226350" y="677595"/>
            <a:ext cx="8903114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200" dirty="0">
                <a:solidFill>
                  <a:schemeClr val="tx2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案４処理イメージ</a:t>
            </a:r>
            <a:endParaRPr lang="en-US" altLang="ja-JP" sz="1200" dirty="0">
              <a:solidFill>
                <a:schemeClr val="tx2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6F4EDB3-921D-427E-9CF1-7736574C8B8A}"/>
              </a:ext>
            </a:extLst>
          </p:cNvPr>
          <p:cNvSpPr/>
          <p:nvPr/>
        </p:nvSpPr>
        <p:spPr>
          <a:xfrm>
            <a:off x="4339774" y="2869303"/>
            <a:ext cx="1117282" cy="63170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kumimoji="1" lang="en-US" altLang="ja-JP" sz="1000">
                <a:solidFill>
                  <a:schemeClr val="tx2"/>
                </a:solidFill>
              </a:rPr>
              <a:t>zip</a:t>
            </a:r>
            <a:endParaRPr kumimoji="1" lang="ja-JP" altLang="en-US" sz="1000" dirty="0">
              <a:solidFill>
                <a:schemeClr val="tx2"/>
              </a:solidFill>
            </a:endParaRPr>
          </a:p>
        </p:txBody>
      </p:sp>
      <p:sp>
        <p:nvSpPr>
          <p:cNvPr id="63" name="フローチャート: 記憶データ 62">
            <a:extLst>
              <a:ext uri="{FF2B5EF4-FFF2-40B4-BE49-F238E27FC236}">
                <a16:creationId xmlns:a16="http://schemas.microsoft.com/office/drawing/2014/main" id="{00000000-0008-0000-0000-00007E000000}"/>
              </a:ext>
            </a:extLst>
          </p:cNvPr>
          <p:cNvSpPr/>
          <p:nvPr/>
        </p:nvSpPr>
        <p:spPr>
          <a:xfrm>
            <a:off x="4405127" y="2998771"/>
            <a:ext cx="692426" cy="334617"/>
          </a:xfrm>
          <a:prstGeom prst="flowChartOnlineStora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59" name="角丸四角形 22">
            <a:extLst>
              <a:ext uri="{FF2B5EF4-FFF2-40B4-BE49-F238E27FC236}">
                <a16:creationId xmlns:a16="http://schemas.microsoft.com/office/drawing/2014/main" id="{157F93CA-27A9-4C91-AEA3-D9CCF5F117EE}"/>
              </a:ext>
            </a:extLst>
          </p:cNvPr>
          <p:cNvSpPr/>
          <p:nvPr/>
        </p:nvSpPr>
        <p:spPr>
          <a:xfrm rot="951860">
            <a:off x="7363389" y="576880"/>
            <a:ext cx="2060144" cy="785293"/>
          </a:xfrm>
          <a:prstGeom prst="roundRect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200" b="1" dirty="0"/>
              <a:t>前回提示資料再掲</a:t>
            </a:r>
            <a:endParaRPr kumimoji="1" lang="en-US" altLang="ja-JP" sz="1200" b="1" dirty="0"/>
          </a:p>
        </p:txBody>
      </p:sp>
    </p:spTree>
    <p:extLst>
      <p:ext uri="{BB962C8B-B14F-4D97-AF65-F5344CB8AC3E}">
        <p14:creationId xmlns:p14="http://schemas.microsoft.com/office/powerpoint/2010/main" val="2114227979"/>
      </p:ext>
    </p:extLst>
  </p:cSld>
  <p:clrMapOvr>
    <a:masterClrMapping/>
  </p:clrMapOvr>
</p:sld>
</file>

<file path=ppt/theme/theme1.xml><?xml version="1.0" encoding="utf-8"?>
<a:theme xmlns:a="http://schemas.openxmlformats.org/drawingml/2006/main" name="flat1">
  <a:themeElements>
    <a:clrScheme name="ニッセイ">
      <a:dk1>
        <a:srgbClr val="1B2631"/>
      </a:dk1>
      <a:lt1>
        <a:srgbClr val="FFFFFF"/>
      </a:lt1>
      <a:dk2>
        <a:srgbClr val="333333"/>
      </a:dk2>
      <a:lt2>
        <a:srgbClr val="FFFFFF"/>
      </a:lt2>
      <a:accent1>
        <a:srgbClr val="FFC000"/>
      </a:accent1>
      <a:accent2>
        <a:srgbClr val="DE0029"/>
      </a:accent2>
      <a:accent3>
        <a:srgbClr val="3859A2"/>
      </a:accent3>
      <a:accent4>
        <a:srgbClr val="BFD2D3"/>
      </a:accent4>
      <a:accent5>
        <a:srgbClr val="407495"/>
      </a:accent5>
      <a:accent6>
        <a:srgbClr val="0071BC"/>
      </a:accent6>
      <a:hlink>
        <a:srgbClr val="7F7F7F"/>
      </a:hlink>
      <a:folHlink>
        <a:srgbClr val="057071"/>
      </a:folHlink>
    </a:clrScheme>
    <a:fontScheme name="メイリオ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200" dirty="0" smtClean="0">
            <a:solidFill>
              <a:schemeClr val="tx2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5EA03D225B10E4AA29239C8B87EF75E" ma:contentTypeVersion="38" ma:contentTypeDescription="新しいドキュメントを作成します。" ma:contentTypeScope="" ma:versionID="9b44caa66bc68fdf0e7e56b8b2818e17">
  <xsd:schema xmlns:xsd="http://www.w3.org/2001/XMLSchema" xmlns:xs="http://www.w3.org/2001/XMLSchema" xmlns:p="http://schemas.microsoft.com/office/2006/metadata/properties" xmlns:ns2="4eafd756-3e84-46ee-943e-61c2143ef84c" xmlns:ns3="0786feb0-4e8a-4493-bdab-c580e97c83f9" targetNamespace="http://schemas.microsoft.com/office/2006/metadata/properties" ma:root="true" ma:fieldsID="ba9ce476e80126d43124068e5e4f8c6a" ns2:_="" ns3:_="">
    <xsd:import namespace="4eafd756-3e84-46ee-943e-61c2143ef84c"/>
    <xsd:import namespace="0786feb0-4e8a-4493-bdab-c580e97c83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fd756-3e84-46ee-943e-61c2143ef84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6feb0-4e8a-4493-bdab-c580e97c83f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5539A2-A9EB-48E0-B5BC-B4461D2060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afd756-3e84-46ee-943e-61c2143ef84c"/>
    <ds:schemaRef ds:uri="0786feb0-4e8a-4493-bdab-c580e97c83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F7F904-05FB-4E5C-BAED-956353BC2E89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0786feb0-4e8a-4493-bdab-c580e97c83f9"/>
    <ds:schemaRef ds:uri="4eafd756-3e84-46ee-943e-61c2143ef84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B3611583-0582-4025-A87C-27F46666EB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38538</TotalTime>
  <Words>1313</Words>
  <Application>Microsoft Office PowerPoint</Application>
  <PresentationFormat>A4 210 x 297 mm</PresentationFormat>
  <Paragraphs>233</Paragraphs>
  <Slides>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Calibri</vt:lpstr>
      <vt:lpstr>flat1</vt:lpstr>
      <vt:lpstr>申込データ取得APIについて</vt:lpstr>
      <vt:lpstr>申込データ取得APIについて</vt:lpstr>
      <vt:lpstr>申込データ取得APIについて</vt:lpstr>
      <vt:lpstr>申込データ取得APIについて</vt:lpstr>
      <vt:lpstr>申込データ取得APIについて</vt:lpstr>
      <vt:lpstr>申込データ取得APIについて</vt:lpstr>
      <vt:lpstr>申込データ取得APIについて</vt:lpstr>
      <vt:lpstr>申込データ取得APIについて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ニッセイ情報テクノロジー株式会社</dc:creator>
  <cp:lastModifiedBy>矢田部 藍</cp:lastModifiedBy>
  <cp:revision>3773</cp:revision>
  <cp:lastPrinted>2020-08-06T12:06:39Z</cp:lastPrinted>
  <dcterms:created xsi:type="dcterms:W3CDTF">2014-01-14T11:07:03Z</dcterms:created>
  <dcterms:modified xsi:type="dcterms:W3CDTF">2020-11-09T03:33:03Z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0x01010005EA03D225B10E4AA29239C8B87EF75E</vt:lpwstr>
  </property>
</Properties>
</file>