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1838" r:id="rId2"/>
    <p:sldId id="1839" r:id="rId3"/>
    <p:sldId id="1840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38C05D-6844-4F71-9DB0-D0A417635A8A}" type="datetimeFigureOut">
              <a:rPr kumimoji="1" lang="ja-JP" altLang="en-US" smtClean="0"/>
              <a:t>2021/2/17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9F9269-1588-4941-9055-0E170BDB73C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1184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>
          <a:xfrm>
            <a:off x="415925" y="4930775"/>
            <a:ext cx="5856659" cy="4592638"/>
          </a:xfrm>
        </p:spPr>
        <p:txBody>
          <a:bodyPr/>
          <a:lstStyle/>
          <a:p>
            <a:endParaRPr lang="ja-JP" altLang="en-US" sz="100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EB884-1BAD-4253-A6FE-6B78D9426632}" type="slidenum">
              <a:rPr lang="en-US" altLang="ja-JP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7" name="日付プレースホルダー 4"/>
          <p:cNvSpPr>
            <a:spLocks noGrp="1"/>
          </p:cNvSpPr>
          <p:nvPr>
            <p:ph type="dt" idx="1"/>
          </p:nvPr>
        </p:nvSpPr>
        <p:spPr>
          <a:xfrm>
            <a:off x="-46038" y="9686925"/>
            <a:ext cx="2897188" cy="457200"/>
          </a:xfrm>
        </p:spPr>
        <p:txBody>
          <a:bodyPr/>
          <a:lstStyle/>
          <a:p>
            <a:pPr>
              <a:defRPr/>
            </a:pPr>
            <a:fld id="{BA7D457F-6D63-4951-ABD1-9BB2CDBDB3F8}" type="datetime8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21/2/17 15時10分</a:t>
            </a:fld>
            <a:endParaRPr lang="en-US" altLang="ja-JP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9000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>
          <a:xfrm>
            <a:off x="415925" y="4930775"/>
            <a:ext cx="5856659" cy="4592638"/>
          </a:xfrm>
        </p:spPr>
        <p:txBody>
          <a:bodyPr/>
          <a:lstStyle/>
          <a:p>
            <a:endParaRPr lang="ja-JP" altLang="en-US" sz="100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EB884-1BAD-4253-A6FE-6B78D9426632}" type="slidenum">
              <a:rPr lang="en-US" altLang="ja-JP" smtClean="0">
                <a:solidFill>
                  <a:prstClr val="black"/>
                </a:solidFill>
              </a:rPr>
              <a:pPr>
                <a:defRPr/>
              </a:pPr>
              <a:t>2</a:t>
            </a:fld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7" name="日付プレースホルダー 4"/>
          <p:cNvSpPr>
            <a:spLocks noGrp="1"/>
          </p:cNvSpPr>
          <p:nvPr>
            <p:ph type="dt" idx="1"/>
          </p:nvPr>
        </p:nvSpPr>
        <p:spPr>
          <a:xfrm>
            <a:off x="-46038" y="9686925"/>
            <a:ext cx="2897188" cy="457200"/>
          </a:xfrm>
        </p:spPr>
        <p:txBody>
          <a:bodyPr/>
          <a:lstStyle/>
          <a:p>
            <a:pPr>
              <a:defRPr/>
            </a:pPr>
            <a:fld id="{BA7D457F-6D63-4951-ABD1-9BB2CDBDB3F8}" type="datetime8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21/2/17 15時10分</a:t>
            </a:fld>
            <a:endParaRPr lang="en-US" altLang="ja-JP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927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>
          <a:xfrm>
            <a:off x="415925" y="4930775"/>
            <a:ext cx="5856659" cy="4592638"/>
          </a:xfrm>
        </p:spPr>
        <p:txBody>
          <a:bodyPr/>
          <a:lstStyle/>
          <a:p>
            <a:endParaRPr lang="ja-JP" altLang="en-US" sz="1000" dirty="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39EB884-1BAD-4253-A6FE-6B78D9426632}" type="slidenum">
              <a:rPr lang="en-US" altLang="ja-JP" smtClean="0">
                <a:solidFill>
                  <a:prstClr val="black"/>
                </a:solidFill>
              </a:rPr>
              <a:pPr>
                <a:defRPr/>
              </a:pPr>
              <a:t>3</a:t>
            </a:fld>
            <a:endParaRPr lang="en-US" altLang="ja-JP" dirty="0">
              <a:solidFill>
                <a:prstClr val="black"/>
              </a:solidFill>
            </a:endParaRPr>
          </a:p>
        </p:txBody>
      </p:sp>
      <p:sp>
        <p:nvSpPr>
          <p:cNvPr id="7" name="日付プレースホルダー 4"/>
          <p:cNvSpPr>
            <a:spLocks noGrp="1"/>
          </p:cNvSpPr>
          <p:nvPr>
            <p:ph type="dt" idx="1"/>
          </p:nvPr>
        </p:nvSpPr>
        <p:spPr>
          <a:xfrm>
            <a:off x="-46038" y="9686925"/>
            <a:ext cx="2897188" cy="457200"/>
          </a:xfrm>
        </p:spPr>
        <p:txBody>
          <a:bodyPr/>
          <a:lstStyle/>
          <a:p>
            <a:pPr>
              <a:defRPr/>
            </a:pPr>
            <a:fld id="{BA7D457F-6D63-4951-ABD1-9BB2CDBDB3F8}" type="datetime8">
              <a:rPr lang="ja-JP" altLang="en-US" smtClean="0">
                <a:solidFill>
                  <a:prstClr val="black"/>
                </a:solidFill>
              </a:rPr>
              <a:pPr>
                <a:defRPr/>
              </a:pPr>
              <a:t>21/2/17 15時10分</a:t>
            </a:fld>
            <a:endParaRPr lang="en-US" altLang="ja-JP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647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4F31B0-4290-4386-9B4E-C1CD441186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1172A3B-65D6-4004-B08C-8262534C20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AE50FDA-FE6E-476A-BD49-481F0F32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5B3A3-E3D0-4B17-842C-B40EB4D04D73}" type="datetime1">
              <a:rPr kumimoji="1" lang="ja-JP" altLang="en-US" smtClean="0"/>
              <a:t>2021/2/17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0B0ED2-460F-4906-9A7D-8E355ABA6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F58874-F45E-4B47-B7AA-9B83E521C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20B4-25F9-44A2-942D-4C87E5B938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8564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777A97-382E-46E3-B2C1-571791BD7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92CA058-0627-4944-A0DB-3287719494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F21D86E-5B3F-45AF-8A8F-AA8D32239E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AAC7A4-8DFC-4561-988D-E0525D6DC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5DA54-BA14-4D32-890F-79B536B07F45}" type="datetime1">
              <a:rPr kumimoji="1" lang="ja-JP" altLang="en-US" smtClean="0"/>
              <a:t>2021/2/17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0B83898-A6F5-407A-A425-FA252B51F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FB9BB6-8D8E-4050-B0DE-E90072916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20B4-25F9-44A2-942D-4C87E5B938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63912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C022C4-CA64-48EA-84BB-D8DA4DA41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B94BFF4-F228-48D5-90BC-6EF87439C1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25E6952-FB41-4D6C-937B-7F10883EA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507416-4CDA-4F6F-9BE0-3EDF5FAEE68D}" type="datetime1">
              <a:rPr kumimoji="1" lang="ja-JP" altLang="en-US" smtClean="0"/>
              <a:t>2021/2/17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5E1A49-3257-43FA-B296-4CD168360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BAB16B-A75A-4A27-A987-90826CD6D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20B4-25F9-44A2-942D-4C87E5B938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1475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967E11A-601C-4DD6-9DDC-4538A19E6F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AD64878-90CB-467A-BE8E-F7F0186F82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095A42-3926-49B2-837F-8BABBC79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BFAFB-77F9-4554-A5DE-236E4E37B773}" type="datetime1">
              <a:rPr kumimoji="1" lang="ja-JP" altLang="en-US" smtClean="0"/>
              <a:t>2021/2/17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68A7F8-1C1C-458B-9EAC-299BF3BF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9A28E8-3260-4884-B954-88FBD8FF5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20B4-25F9-44A2-942D-4C87E5B938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8646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CB98C5-A54F-42C7-8587-E7DF54E06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506A74E-A987-434A-8EEB-CFAC9DAAD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30F974-F7A2-49DC-ADEF-FD416E8D1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855A7-4CBD-478D-BC52-A553E8E2A411}" type="datetime1">
              <a:rPr kumimoji="1" lang="ja-JP" altLang="en-US" smtClean="0"/>
              <a:t>2021/2/17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37F1202-816C-4C61-8D0A-3E517398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543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0D3083-A9CC-4CE1-828D-7A2790864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C3FBFA-A26E-4106-9F40-F162E1A3EB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F7D405C-39E8-4D34-9009-5B039A534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6D3A8-4D57-49B3-B0C1-765278263CAF}" type="datetime1">
              <a:rPr kumimoji="1" lang="ja-JP" altLang="en-US" smtClean="0"/>
              <a:t>2021/2/17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290AC5-EE4D-4359-8FB6-CA7B0F3CC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CED13E-1F1B-425B-ADE5-B21418808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20B4-25F9-44A2-942D-4C87E5B938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980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06BB9C-772C-4829-95CE-CBA2F9473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CFFA47-C842-4D2C-BE31-C9FA7492ED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78E4F4A-2490-4C9C-A892-8A9BE5F74E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35642FC-9092-441F-BF92-5AD084EF3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471C-0578-4EA9-8D0B-5297525BF471}" type="datetime1">
              <a:rPr kumimoji="1" lang="ja-JP" altLang="en-US" smtClean="0"/>
              <a:t>2021/2/17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7352512-816E-4753-BB3D-95616D663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61881B-A581-49F0-956B-36C550B5F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20B4-25F9-44A2-942D-4C87E5B938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427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E23232-49DA-4599-B89D-B17FB3F58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A75F02-16AC-4B10-B132-E63A2CAEB8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81721A0-D785-4D2B-995A-2C1FD9A89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D345BC5-0D52-4EF5-B662-4985EF6A5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4C219DD-680E-4C50-A070-02B164A61A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5306397A-D234-4BFF-89C3-6C7DCF7B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F9D96-EF7F-4CF6-82CC-4EF10DBE0C37}" type="datetime1">
              <a:rPr kumimoji="1" lang="ja-JP" altLang="en-US" smtClean="0"/>
              <a:t>2021/2/17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A6D617E-6041-4C3C-9C24-42DA574B3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740ED83-F98E-4DF9-B595-89CBD4BF4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20B4-25F9-44A2-942D-4C87E5B938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805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3C7351-D0C4-430A-9D2D-29F445772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22BEBD7-BF58-4258-B97C-A4967DDD5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FB0AC5-71FF-406B-8C21-7D163535928A}" type="datetime1">
              <a:rPr kumimoji="1" lang="ja-JP" altLang="en-US" smtClean="0"/>
              <a:t>2021/2/17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2EDAFC3-8EC8-492C-AF7F-886E05A4C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D7A6124-6366-445F-A6A2-2F96A8A5F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20B4-25F9-44A2-942D-4C87E5B938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676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C2F6402-B6B5-41AC-AFBE-75C21256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4A506-8679-499F-963C-BD5AD1FE6463}" type="datetime1">
              <a:rPr kumimoji="1" lang="ja-JP" altLang="en-US" smtClean="0"/>
              <a:t>2021/2/17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1E36D01-ED3D-4F86-885E-4B0EC084F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49711C-2786-4CAF-9A06-0A1CD4D8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20B4-25F9-44A2-942D-4C87E5B9381B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D6CE8000-BC43-42FD-86E0-30A703D6F33D}"/>
              </a:ext>
            </a:extLst>
          </p:cNvPr>
          <p:cNvSpPr/>
          <p:nvPr userDrawn="1"/>
        </p:nvSpPr>
        <p:spPr>
          <a:xfrm>
            <a:off x="10926762" y="49875"/>
            <a:ext cx="1156110" cy="249382"/>
          </a:xfrm>
          <a:prstGeom prst="rect">
            <a:avLst/>
          </a:prstGeom>
          <a:solidFill>
            <a:schemeClr val="bg1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77" dirty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P</a:t>
            </a:r>
            <a:fld id="{3C387EAD-E4C9-49AA-A8C9-1E05ECDE271E}" type="slidenum">
              <a:rPr kumimoji="1" lang="ja-JP" altLang="en-US" sz="1477" smtClean="0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pPr algn="ctr"/>
              <a:t>‹#›</a:t>
            </a:fld>
            <a:endParaRPr kumimoji="1" lang="ja-JP" altLang="en-US" sz="1477" dirty="0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217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87EA5B-E71B-46CD-9864-DF950F764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B51AFBB-F08E-4A0A-982E-52B3770F3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2C04C-FF43-4C29-A2AE-CB88CD03EF78}" type="datetime1">
              <a:rPr kumimoji="1" lang="ja-JP" altLang="en-US" smtClean="0"/>
              <a:t>2021/2/17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58017C1-1438-4EAB-BF59-B334B9AA0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6D64675-CB4D-4DA4-B458-DB79A7E5A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20B4-25F9-44A2-942D-4C87E5B938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759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031D98-8C35-438C-89C8-E2014EC70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FFE7BE0-9033-410E-A36C-C71AEB04C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6590B55-B943-4FA8-8260-F41C3BC92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71A523-6829-4145-AD84-B41EBAEBF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7C3B5-FF7F-4FA2-BF26-FD7CEF4017C3}" type="datetime1">
              <a:rPr kumimoji="1" lang="ja-JP" altLang="en-US" smtClean="0"/>
              <a:t>2021/2/17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C51D9B4-3C94-4F4C-AAB1-59F907C73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6A5A9D-60DF-4424-A816-2D3C605F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5F20B4-25F9-44A2-942D-4C87E5B938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4885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1664AC3-A2D5-41B8-857E-86A8B4F3B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5C392A1-760D-4D8A-914E-1869DE3A8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FB23986-8E69-4F5F-ABAA-4F2CF2DF62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A0B10-27A4-4688-B9C1-8C9120B2AB2D}" type="datetime1">
              <a:rPr kumimoji="1" lang="ja-JP" altLang="en-US" smtClean="0"/>
              <a:t>2021/2/17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56D5E3-CA3C-4B48-9EFF-530E35902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1282E3-278C-4E2F-B9DF-6A15BD6683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F20B4-25F9-44A2-942D-4C87E5B938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29141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5" name="オブジェクト 45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44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7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455" name="オブジェクト 45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9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" name="Rectangle 136">
            <a:extLst>
              <a:ext uri="{FF2B5EF4-FFF2-40B4-BE49-F238E27FC236}">
                <a16:creationId xmlns:a16="http://schemas.microsoft.com/office/drawing/2014/main" id="{6A7C7D92-CCAD-4758-ADE8-13832E3BD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313" y="-7833"/>
            <a:ext cx="10350011" cy="439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none" lIns="110769" tIns="57600" rIns="110769" bIns="57600" anchor="ctr"/>
          <a:lstStyle>
            <a:lvl1pPr defTabSz="912813" eaLnBrk="0" hangingPunct="0">
              <a:defRPr kumimoji="1" sz="12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defTabSz="912813" eaLnBrk="0" hangingPunct="0">
              <a:defRPr kumimoji="1" sz="12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defTabSz="912813" eaLnBrk="0" hangingPunct="0">
              <a:defRPr kumimoji="1" sz="12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defTabSz="912813" eaLnBrk="0" hangingPunct="0">
              <a:defRPr kumimoji="1" sz="12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defTabSz="912813" eaLnBrk="0" hangingPunct="0">
              <a:defRPr kumimoji="1" sz="12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defTabSz="1125444" eaLnBrk="1" fontAlgn="ctr" hangingPunct="1">
              <a:defRPr/>
            </a:pPr>
            <a:r>
              <a:rPr lang="ja-JP" altLang="en-US" sz="1723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１．</a:t>
            </a:r>
            <a:r>
              <a:rPr lang="ja-JP" altLang="en-US" sz="18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７</a:t>
            </a:r>
            <a:r>
              <a:rPr lang="ja-JP" altLang="en-US" sz="18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初新商品・商品改定内容整理</a:t>
            </a:r>
            <a:endParaRPr lang="en-US" altLang="ja-JP" sz="18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3" name="表 3">
            <a:extLst>
              <a:ext uri="{FF2B5EF4-FFF2-40B4-BE49-F238E27FC236}">
                <a16:creationId xmlns:a16="http://schemas.microsoft.com/office/drawing/2014/main" id="{A6CB4214-35B2-4B97-A78E-2409B38EC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47597"/>
              </p:ext>
            </p:extLst>
          </p:nvPr>
        </p:nvGraphicFramePr>
        <p:xfrm>
          <a:off x="203200" y="1076282"/>
          <a:ext cx="11656568" cy="29086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56189">
                  <a:extLst>
                    <a:ext uri="{9D8B030D-6E8A-4147-A177-3AD203B41FA5}">
                      <a16:colId xmlns:a16="http://schemas.microsoft.com/office/drawing/2014/main" val="3429575379"/>
                    </a:ext>
                  </a:extLst>
                </a:gridCol>
                <a:gridCol w="5428470">
                  <a:extLst>
                    <a:ext uri="{9D8B030D-6E8A-4147-A177-3AD203B41FA5}">
                      <a16:colId xmlns:a16="http://schemas.microsoft.com/office/drawing/2014/main" val="1246665141"/>
                    </a:ext>
                  </a:extLst>
                </a:gridCol>
                <a:gridCol w="3771909">
                  <a:extLst>
                    <a:ext uri="{9D8B030D-6E8A-4147-A177-3AD203B41FA5}">
                      <a16:colId xmlns:a16="http://schemas.microsoft.com/office/drawing/2014/main" val="2453126093"/>
                    </a:ext>
                  </a:extLst>
                </a:gridCol>
              </a:tblGrid>
              <a:tr h="378855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案件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概要</a:t>
                      </a:r>
                      <a:r>
                        <a:rPr kumimoji="1" lang="ja-JP" altLang="en-US" sz="11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（細部取扱等より抜粋）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既存チャネル対応</a:t>
                      </a:r>
                    </a:p>
                  </a:txBody>
                  <a:tcP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3758348"/>
                  </a:ext>
                </a:extLst>
              </a:tr>
              <a:tr h="378855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KT21</a:t>
                      </a:r>
                    </a:p>
                    <a:p>
                      <a:r>
                        <a:rPr kumimoji="1" lang="ja-JP" alt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引受緩和型定期保険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・新商品</a:t>
                      </a:r>
                      <a:endParaRPr kumimoji="1" lang="en-US" altLang="ja-JP" sz="1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・定期保険の引受緩和型商品</a:t>
                      </a:r>
                      <a:endParaRPr kumimoji="1" lang="en-US" altLang="ja-JP" sz="1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b="0" i="0" u="none" strike="noStrike" kern="12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・高度障害保険金がない点を除いて、定期保険と同様</a:t>
                      </a:r>
                      <a:endParaRPr kumimoji="1" lang="en-US" altLang="ja-JP" sz="1400" b="0" i="0" u="none" strike="noStrike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  <a:p>
                      <a:r>
                        <a:rPr kumimoji="1" lang="ja-JP" altLang="en-US" sz="1400" b="0" i="0" u="none" strike="noStrike" kern="12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・付加可能特約は以下のとおり</a:t>
                      </a:r>
                      <a:endParaRPr kumimoji="1" lang="en-US" altLang="ja-JP" sz="1400" b="0" i="0" u="none" strike="noStrike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  <a:p>
                      <a:r>
                        <a:rPr kumimoji="1" lang="ja-JP" altLang="en-US" sz="1400" b="0" i="0" u="none" strike="noStrike" kern="12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　　</a:t>
                      </a:r>
                      <a:r>
                        <a:rPr kumimoji="1" lang="en-US" altLang="ja-JP" sz="1400" b="0" i="0" u="none" strike="noStrike" kern="12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-</a:t>
                      </a:r>
                      <a:r>
                        <a:rPr kumimoji="1" lang="ja-JP" altLang="en-US" sz="1400" b="0" i="0" u="none" strike="noStrike" kern="12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リビング・ニーズ特約</a:t>
                      </a:r>
                      <a:endParaRPr kumimoji="1" lang="en-US" altLang="ja-JP" sz="1400" b="0" i="0" u="none" strike="noStrike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  <a:p>
                      <a:r>
                        <a:rPr kumimoji="1" lang="ja-JP" altLang="en-US" sz="1400" b="0" i="0" u="none" strike="noStrike" kern="12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　　</a:t>
                      </a:r>
                      <a:r>
                        <a:rPr kumimoji="1" lang="en-US" altLang="ja-JP" sz="1400" b="0" i="0" u="none" strike="noStrike" kern="12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-</a:t>
                      </a:r>
                      <a:r>
                        <a:rPr kumimoji="1" lang="zh-TW" altLang="en-US" sz="1400" b="0" i="0" u="none" strike="noStrike" kern="12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引受緩和型３大疾病保険料払</a:t>
                      </a:r>
                      <a:r>
                        <a:rPr kumimoji="1" lang="ja-JP" altLang="en-US" sz="1400" b="0" i="0" u="none" strike="noStrike" kern="12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込免除特約</a:t>
                      </a:r>
                      <a:endParaRPr kumimoji="1" lang="en-US" altLang="ja-JP" sz="1400" b="0" i="0" u="none" strike="noStrike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  <a:p>
                      <a:r>
                        <a:rPr kumimoji="1" lang="ja-JP" altLang="en-US" sz="1400" b="0" i="0" u="none" strike="noStrike" kern="12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・告知項目は他の引受緩和型商品と同一</a:t>
                      </a:r>
                      <a:endParaRPr kumimoji="1" lang="en-US" altLang="ja-JP" sz="1400" b="0" i="0" u="none" strike="noStrike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  <a:p>
                      <a:r>
                        <a:rPr kumimoji="1" lang="ja-JP" altLang="en-US" sz="1400" b="0" i="0" u="none" strike="noStrike" kern="1200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+mn-cs"/>
                        </a:rPr>
                        <a:t>　（ただし、告知質問の変更あり）</a:t>
                      </a:r>
                      <a:endParaRPr kumimoji="1" lang="en-US" altLang="ja-JP" sz="1400" b="0" i="0" u="none" strike="noStrike" kern="1200" baseline="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・代理店、郵送チャネルで同時リリース</a:t>
                      </a:r>
                      <a:endParaRPr kumimoji="1" lang="en-US" altLang="ja-JP" sz="1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・約款（販売商品コード）新設</a:t>
                      </a:r>
                      <a:endParaRPr kumimoji="1" lang="en-US" altLang="ja-JP" sz="1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・約款追加に伴う対応（基幹系チェック等）</a:t>
                      </a:r>
                      <a:endParaRPr kumimoji="1" lang="en-US" altLang="ja-JP" sz="1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・改定日跨ぎデータの考慮</a:t>
                      </a:r>
                      <a:endParaRPr kumimoji="1" lang="en-US" altLang="ja-JP" sz="1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　→告知項目変更（新旧テンプレの制御）</a:t>
                      </a:r>
                      <a:endParaRPr kumimoji="1" lang="en-US" altLang="ja-JP" sz="1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89617"/>
                  </a:ext>
                </a:extLst>
              </a:tr>
              <a:tr h="378855"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定期保険改定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・既存商品の改定</a:t>
                      </a:r>
                      <a:endParaRPr kumimoji="1" lang="en-US" altLang="ja-JP" sz="1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・告知扱いの契約可能年齢上限の引き上げ</a:t>
                      </a:r>
                      <a:endParaRPr kumimoji="1" lang="en-US" altLang="ja-JP" sz="1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・契約年齢により選択可能な保険期間を一部取扱不可に変更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・改定日跨ぎデータの考慮</a:t>
                      </a:r>
                      <a:endParaRPr kumimoji="1" lang="en-US" altLang="ja-JP" sz="1400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　　→取扱不可データの再開不可チェック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404321"/>
                  </a:ext>
                </a:extLst>
              </a:tr>
            </a:tbl>
          </a:graphicData>
        </a:graphic>
      </p:graphicFrame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C4B66B3-E243-4190-AF42-E12B52CB173B}"/>
              </a:ext>
            </a:extLst>
          </p:cNvPr>
          <p:cNvSpPr txBox="1"/>
          <p:nvPr/>
        </p:nvSpPr>
        <p:spPr>
          <a:xfrm>
            <a:off x="128016" y="539496"/>
            <a:ext cx="11740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各商品対応の概要は以下のとおり</a:t>
            </a:r>
          </a:p>
        </p:txBody>
      </p:sp>
    </p:spTree>
    <p:extLst>
      <p:ext uri="{BB962C8B-B14F-4D97-AF65-F5344CB8AC3E}">
        <p14:creationId xmlns:p14="http://schemas.microsoft.com/office/powerpoint/2010/main" val="816131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5" name="オブジェクト 45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44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455" name="オブジェクト 45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9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" name="Rectangle 136">
            <a:extLst>
              <a:ext uri="{FF2B5EF4-FFF2-40B4-BE49-F238E27FC236}">
                <a16:creationId xmlns:a16="http://schemas.microsoft.com/office/drawing/2014/main" id="{6A7C7D92-CCAD-4758-ADE8-13832E3BD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313" y="-7833"/>
            <a:ext cx="10350011" cy="439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none" lIns="110769" tIns="57600" rIns="110769" bIns="57600" anchor="ctr"/>
          <a:lstStyle>
            <a:lvl1pPr defTabSz="912813" eaLnBrk="0" hangingPunct="0">
              <a:defRPr kumimoji="1" sz="12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defTabSz="912813" eaLnBrk="0" hangingPunct="0">
              <a:defRPr kumimoji="1" sz="12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defTabSz="912813" eaLnBrk="0" hangingPunct="0">
              <a:defRPr kumimoji="1" sz="12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defTabSz="912813" eaLnBrk="0" hangingPunct="0">
              <a:defRPr kumimoji="1" sz="12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defTabSz="912813" eaLnBrk="0" hangingPunct="0">
              <a:defRPr kumimoji="1" sz="12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defTabSz="1125444" eaLnBrk="1" fontAlgn="ctr" hangingPunct="1">
              <a:defRPr/>
            </a:pPr>
            <a:r>
              <a:rPr lang="ja-JP" altLang="en-US" sz="1723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２．</a:t>
            </a:r>
            <a:r>
              <a:rPr lang="en-US" altLang="ja-JP" sz="1723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Web</a:t>
            </a:r>
            <a:r>
              <a:rPr lang="ja-JP" altLang="en-US" sz="1723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ダイレクトにおける論点</a:t>
            </a:r>
            <a:endParaRPr lang="en-US" altLang="ja-JP" sz="18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BF13BFA-1964-41DB-89A1-803D98684262}"/>
              </a:ext>
            </a:extLst>
          </p:cNvPr>
          <p:cNvSpPr txBox="1"/>
          <p:nvPr/>
        </p:nvSpPr>
        <p:spPr>
          <a:xfrm>
            <a:off x="219456" y="740664"/>
            <a:ext cx="1172260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accent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■</a:t>
            </a:r>
            <a:r>
              <a:rPr kumimoji="1" lang="en-US" altLang="ja-JP" dirty="0">
                <a:solidFill>
                  <a:schemeClr val="accent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KT21</a:t>
            </a:r>
            <a:endParaRPr lang="en-US" altLang="ja-JP" dirty="0">
              <a:solidFill>
                <a:schemeClr val="accent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dirty="0">
                <a:solidFill>
                  <a:schemeClr val="accent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ダイレクトチャネル販売は現時点で予定なし</a:t>
            </a:r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告知質問の変更（既存の引受緩和型商品の告知質問もあわせて変更されるため、対応が必要）</a:t>
            </a:r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・販売開始日</a:t>
            </a: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跨ぎの考慮は不要（</a:t>
            </a:r>
            <a:r>
              <a:rPr lang="en-US" altLang="ja-JP" dirty="0">
                <a:solidFill>
                  <a:schemeClr val="accent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KT21</a:t>
            </a: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販売開始日＜</a:t>
            </a:r>
            <a:r>
              <a:rPr lang="en-US" altLang="ja-JP" dirty="0">
                <a:solidFill>
                  <a:schemeClr val="accent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ダイレクト販売開始日（緩和型商品）のため）</a:t>
            </a:r>
            <a:endParaRPr lang="en-US" altLang="ja-JP" dirty="0">
              <a:solidFill>
                <a:schemeClr val="accent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dirty="0">
                <a:solidFill>
                  <a:schemeClr val="accent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・変更後の文言を告知書（控）の帳票テンプレートに反映して印字テストを実施する</a:t>
            </a:r>
            <a:endParaRPr kumimoji="1" lang="en-US" altLang="ja-JP" dirty="0">
              <a:solidFill>
                <a:schemeClr val="accent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endParaRPr lang="en-US" altLang="ja-JP" dirty="0">
              <a:solidFill>
                <a:schemeClr val="accent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solidFill>
                  <a:schemeClr val="accent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■定期保険の販売条件改定</a:t>
            </a:r>
            <a:endParaRPr lang="en-US" altLang="ja-JP" dirty="0">
              <a:solidFill>
                <a:schemeClr val="accent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保険期間の取扱範囲変更</a:t>
            </a:r>
            <a:endParaRPr lang="en-US" altLang="ja-JP" dirty="0">
              <a:solidFill>
                <a:schemeClr val="accent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solidFill>
                  <a:schemeClr val="accent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・販売開始日跨ぎの考慮は不要（定期販売条件改定日＜</a:t>
            </a:r>
            <a:r>
              <a:rPr lang="en-US" altLang="ja-JP" dirty="0">
                <a:solidFill>
                  <a:schemeClr val="accent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Web</a:t>
            </a:r>
            <a:r>
              <a:rPr lang="ja-JP" altLang="en-US" dirty="0">
                <a:solidFill>
                  <a:schemeClr val="accent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ダイレクト販売開始日（緩和型商品）のため）</a:t>
            </a:r>
            <a:endParaRPr lang="en-US" altLang="ja-JP" dirty="0">
              <a:solidFill>
                <a:schemeClr val="accent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lang="ja-JP" altLang="en-US" dirty="0">
                <a:solidFill>
                  <a:schemeClr val="accent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　　　・変更後販売条件にかかる検証を実施する（商品属性データ変更や各種チェック実装は基幹系にて対応）</a:t>
            </a:r>
            <a:endParaRPr lang="en-US" altLang="ja-JP" dirty="0">
              <a:solidFill>
                <a:schemeClr val="accent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654684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55" name="オブジェクト 454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144589" y="1589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think-cell Slide" r:id="rId5" imgW="360" imgH="360" progId="">
                  <p:embed/>
                </p:oleObj>
              </mc:Choice>
              <mc:Fallback>
                <p:oleObj name="think-cell Slide" r:id="rId5" imgW="360" imgH="360" progId="">
                  <p:embed/>
                  <p:pic>
                    <p:nvPicPr>
                      <p:cNvPr id="455" name="オブジェクト 454" hidden="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4589" y="1589"/>
                        <a:ext cx="1587" cy="1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" name="Rectangle 136">
            <a:extLst>
              <a:ext uri="{FF2B5EF4-FFF2-40B4-BE49-F238E27FC236}">
                <a16:creationId xmlns:a16="http://schemas.microsoft.com/office/drawing/2014/main" id="{6A7C7D92-CCAD-4758-ADE8-13832E3BD0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8313" y="-7833"/>
            <a:ext cx="10350011" cy="43993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txBody>
          <a:bodyPr wrap="none" lIns="110769" tIns="57600" rIns="110769" bIns="57600" anchor="ctr"/>
          <a:lstStyle>
            <a:lvl1pPr defTabSz="912813" eaLnBrk="0" hangingPunct="0">
              <a:defRPr kumimoji="1" sz="12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1pPr>
            <a:lvl2pPr marL="742950" indent="-285750" defTabSz="912813" eaLnBrk="0" hangingPunct="0">
              <a:defRPr kumimoji="1" sz="12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2pPr>
            <a:lvl3pPr marL="1143000" indent="-228600" defTabSz="912813" eaLnBrk="0" hangingPunct="0">
              <a:defRPr kumimoji="1" sz="12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3pPr>
            <a:lvl4pPr marL="1600200" indent="-228600" defTabSz="912813" eaLnBrk="0" hangingPunct="0">
              <a:defRPr kumimoji="1" sz="12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4pPr>
            <a:lvl5pPr marL="2057400" indent="-228600" defTabSz="912813" eaLnBrk="0" hangingPunct="0">
              <a:defRPr kumimoji="1" sz="12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ＭＳ Ｐゴシック" charset="-128"/>
                <a:ea typeface="ＭＳ Ｐゴシック" charset="-128"/>
              </a:defRPr>
            </a:lvl9pPr>
          </a:lstStyle>
          <a:p>
            <a:pPr defTabSz="1125444" eaLnBrk="1" fontAlgn="ctr" hangingPunct="1">
              <a:defRPr/>
            </a:pPr>
            <a:r>
              <a:rPr lang="ja-JP" altLang="en-US" sz="1723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３．対応スケジュール（案）</a:t>
            </a:r>
            <a:endParaRPr lang="en-US" altLang="ja-JP" sz="18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aphicFrame>
        <p:nvGraphicFramePr>
          <p:cNvPr id="5" name="表 3">
            <a:extLst>
              <a:ext uri="{FF2B5EF4-FFF2-40B4-BE49-F238E27FC236}">
                <a16:creationId xmlns:a16="http://schemas.microsoft.com/office/drawing/2014/main" id="{BB197CC9-0DFB-461A-99E2-6913C9BEB3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6610882"/>
              </p:ext>
            </p:extLst>
          </p:nvPr>
        </p:nvGraphicFramePr>
        <p:xfrm>
          <a:off x="235376" y="717840"/>
          <a:ext cx="9407288" cy="25275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1712">
                  <a:extLst>
                    <a:ext uri="{9D8B030D-6E8A-4147-A177-3AD203B41FA5}">
                      <a16:colId xmlns:a16="http://schemas.microsoft.com/office/drawing/2014/main" val="588776745"/>
                    </a:ext>
                  </a:extLst>
                </a:gridCol>
                <a:gridCol w="1070697">
                  <a:extLst>
                    <a:ext uri="{9D8B030D-6E8A-4147-A177-3AD203B41FA5}">
                      <a16:colId xmlns:a16="http://schemas.microsoft.com/office/drawing/2014/main" val="2316213875"/>
                    </a:ext>
                  </a:extLst>
                </a:gridCol>
                <a:gridCol w="1070697">
                  <a:extLst>
                    <a:ext uri="{9D8B030D-6E8A-4147-A177-3AD203B41FA5}">
                      <a16:colId xmlns:a16="http://schemas.microsoft.com/office/drawing/2014/main" val="2788884118"/>
                    </a:ext>
                  </a:extLst>
                </a:gridCol>
                <a:gridCol w="1070697">
                  <a:extLst>
                    <a:ext uri="{9D8B030D-6E8A-4147-A177-3AD203B41FA5}">
                      <a16:colId xmlns:a16="http://schemas.microsoft.com/office/drawing/2014/main" val="1791294997"/>
                    </a:ext>
                  </a:extLst>
                </a:gridCol>
                <a:gridCol w="1070697">
                  <a:extLst>
                    <a:ext uri="{9D8B030D-6E8A-4147-A177-3AD203B41FA5}">
                      <a16:colId xmlns:a16="http://schemas.microsoft.com/office/drawing/2014/main" val="2310787969"/>
                    </a:ext>
                  </a:extLst>
                </a:gridCol>
                <a:gridCol w="1070697">
                  <a:extLst>
                    <a:ext uri="{9D8B030D-6E8A-4147-A177-3AD203B41FA5}">
                      <a16:colId xmlns:a16="http://schemas.microsoft.com/office/drawing/2014/main" val="3919554879"/>
                    </a:ext>
                  </a:extLst>
                </a:gridCol>
                <a:gridCol w="1070697">
                  <a:extLst>
                    <a:ext uri="{9D8B030D-6E8A-4147-A177-3AD203B41FA5}">
                      <a16:colId xmlns:a16="http://schemas.microsoft.com/office/drawing/2014/main" val="1691880576"/>
                    </a:ext>
                  </a:extLst>
                </a:gridCol>
                <a:gridCol w="1070697">
                  <a:extLst>
                    <a:ext uri="{9D8B030D-6E8A-4147-A177-3AD203B41FA5}">
                      <a16:colId xmlns:a16="http://schemas.microsoft.com/office/drawing/2014/main" val="3395542778"/>
                    </a:ext>
                  </a:extLst>
                </a:gridCol>
                <a:gridCol w="1070697">
                  <a:extLst>
                    <a:ext uri="{9D8B030D-6E8A-4147-A177-3AD203B41FA5}">
                      <a16:colId xmlns:a16="http://schemas.microsoft.com/office/drawing/2014/main" val="12119957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本体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2020/12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2021/1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2021/2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2021/3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2021/4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2021/5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2021/6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2021/7</a:t>
                      </a:r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000672"/>
                  </a:ext>
                </a:extLst>
              </a:tr>
              <a:tr h="1045840"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マイルストン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2341288"/>
                  </a:ext>
                </a:extLst>
              </a:tr>
              <a:tr h="1237832">
                <a:tc>
                  <a:txBody>
                    <a:bodyPr/>
                    <a:lstStyle/>
                    <a:p>
                      <a:r>
                        <a:rPr kumimoji="1" lang="ja-JP" altLang="en-US" sz="100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スケジュール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065939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8BF8A23-BE22-429D-B8D5-C01643B71783}"/>
              </a:ext>
            </a:extLst>
          </p:cNvPr>
          <p:cNvSpPr txBox="1"/>
          <p:nvPr/>
        </p:nvSpPr>
        <p:spPr>
          <a:xfrm>
            <a:off x="3213161" y="974692"/>
            <a:ext cx="161294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072866"/>
            <a:r>
              <a:rPr kumimoji="1" lang="ja-JP" altLang="en-US" sz="9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★</a:t>
            </a:r>
            <a:r>
              <a:rPr kumimoji="1" lang="en-US" altLang="ja-JP" sz="9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2</a:t>
            </a:r>
            <a:r>
              <a:rPr kumimoji="1" lang="ja-JP" altLang="en-US" sz="9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月</a:t>
            </a:r>
            <a:r>
              <a:rPr lang="ja-JP" altLang="en-US" sz="9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上</a:t>
            </a:r>
            <a:r>
              <a:rPr kumimoji="1" lang="ja-JP" altLang="en-US" sz="9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旬</a:t>
            </a:r>
            <a:r>
              <a:rPr kumimoji="1" lang="en-US" altLang="ja-JP" sz="9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:UI</a:t>
            </a:r>
            <a:r>
              <a:rPr kumimoji="1" lang="ja-JP" altLang="en-US" sz="9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インプット〆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EC5ABB5-086B-4CA5-82A9-78659EA737B1}"/>
              </a:ext>
            </a:extLst>
          </p:cNvPr>
          <p:cNvSpPr txBox="1"/>
          <p:nvPr/>
        </p:nvSpPr>
        <p:spPr>
          <a:xfrm>
            <a:off x="982243" y="983678"/>
            <a:ext cx="17709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72866"/>
            <a:r>
              <a:rPr kumimoji="1" lang="ja-JP" altLang="en-US" sz="9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★</a:t>
            </a:r>
            <a:r>
              <a:rPr kumimoji="1" lang="en-US" altLang="ja-JP" sz="9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12/3 </a:t>
            </a:r>
            <a:r>
              <a:rPr kumimoji="1" lang="ja-JP" altLang="en-US" sz="9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細取</a:t>
            </a:r>
            <a:r>
              <a:rPr kumimoji="1" lang="en-US" altLang="ja-JP" sz="9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Ver1.0</a:t>
            </a:r>
            <a:r>
              <a:rPr kumimoji="1" lang="ja-JP" altLang="en-US" sz="9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受領</a:t>
            </a:r>
            <a:endParaRPr kumimoji="1" lang="en-US" altLang="ja-JP" sz="9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8" name="右矢印 44">
            <a:extLst>
              <a:ext uri="{FF2B5EF4-FFF2-40B4-BE49-F238E27FC236}">
                <a16:creationId xmlns:a16="http://schemas.microsoft.com/office/drawing/2014/main" id="{897A42DA-0776-460D-ADF1-B3ACF8B97625}"/>
              </a:ext>
            </a:extLst>
          </p:cNvPr>
          <p:cNvSpPr/>
          <p:nvPr/>
        </p:nvSpPr>
        <p:spPr>
          <a:xfrm>
            <a:off x="3213161" y="2230913"/>
            <a:ext cx="811724" cy="215537"/>
          </a:xfrm>
          <a:prstGeom prst="rightArrow">
            <a:avLst>
              <a:gd name="adj1" fmla="val 100000"/>
              <a:gd name="adj2" fmla="val 20627"/>
            </a:avLst>
          </a:prstGeom>
          <a:solidFill>
            <a:srgbClr val="FFFFFF"/>
          </a:solidFill>
          <a:ln w="19050" cap="flat" cmpd="sng" algn="ctr">
            <a:solidFill>
              <a:srgbClr val="0071BC"/>
            </a:solidFill>
            <a:prstDash val="solid"/>
          </a:ln>
          <a:effectLst/>
        </p:spPr>
        <p:txBody>
          <a:bodyPr rot="0" spcFirstLastPara="0" vertOverflow="overflow" horzOverflow="overflow" vert="horz" wrap="square" lIns="18000" tIns="18000" rIns="18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0728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0071BC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SA</a:t>
            </a:r>
          </a:p>
        </p:txBody>
      </p:sp>
      <p:sp>
        <p:nvSpPr>
          <p:cNvPr id="9" name="右矢印 52">
            <a:extLst>
              <a:ext uri="{FF2B5EF4-FFF2-40B4-BE49-F238E27FC236}">
                <a16:creationId xmlns:a16="http://schemas.microsoft.com/office/drawing/2014/main" id="{982ECB81-A689-47B5-96EA-50E2FC4BCD60}"/>
              </a:ext>
            </a:extLst>
          </p:cNvPr>
          <p:cNvSpPr/>
          <p:nvPr/>
        </p:nvSpPr>
        <p:spPr>
          <a:xfrm>
            <a:off x="5383436" y="2760067"/>
            <a:ext cx="1810956" cy="234288"/>
          </a:xfrm>
          <a:prstGeom prst="rightArrow">
            <a:avLst>
              <a:gd name="adj1" fmla="val 100000"/>
              <a:gd name="adj2" fmla="val 20627"/>
            </a:avLst>
          </a:prstGeom>
          <a:solidFill>
            <a:srgbClr val="FFFFFF"/>
          </a:solidFill>
          <a:ln w="19050" cap="flat" cmpd="sng" algn="ctr">
            <a:solidFill>
              <a:srgbClr val="0071BC"/>
            </a:solidFill>
            <a:prstDash val="solid"/>
          </a:ln>
          <a:effectLst/>
        </p:spPr>
        <p:txBody>
          <a:bodyPr rot="0" spcFirstLastPara="0" vertOverflow="overflow" horzOverflow="overflow" vert="horz" wrap="square" lIns="18000" tIns="18000" rIns="18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0728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0071BC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ITA</a:t>
            </a:r>
          </a:p>
        </p:txBody>
      </p:sp>
      <p:sp>
        <p:nvSpPr>
          <p:cNvPr id="10" name="右矢印 51">
            <a:extLst>
              <a:ext uri="{FF2B5EF4-FFF2-40B4-BE49-F238E27FC236}">
                <a16:creationId xmlns:a16="http://schemas.microsoft.com/office/drawing/2014/main" id="{23200225-B499-4094-A2B3-F8C48A947083}"/>
              </a:ext>
            </a:extLst>
          </p:cNvPr>
          <p:cNvSpPr/>
          <p:nvPr/>
        </p:nvSpPr>
        <p:spPr>
          <a:xfrm>
            <a:off x="4053816" y="2240411"/>
            <a:ext cx="1305014" cy="215538"/>
          </a:xfrm>
          <a:prstGeom prst="rightArrow">
            <a:avLst>
              <a:gd name="adj1" fmla="val 100000"/>
              <a:gd name="adj2" fmla="val 20627"/>
            </a:avLst>
          </a:prstGeom>
          <a:solidFill>
            <a:srgbClr val="FFFFFF"/>
          </a:solidFill>
          <a:ln w="19050" cap="flat" cmpd="sng" algn="ctr">
            <a:solidFill>
              <a:srgbClr val="0071BC"/>
            </a:solidFill>
            <a:prstDash val="solid"/>
          </a:ln>
          <a:effectLst/>
        </p:spPr>
        <p:txBody>
          <a:bodyPr rot="0" spcFirstLastPara="0" vertOverflow="overflow" horzOverflow="overflow" vert="horz" wrap="square" lIns="18000" tIns="18000" rIns="18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0728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0071BC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UI</a:t>
            </a:r>
          </a:p>
        </p:txBody>
      </p:sp>
      <p:sp>
        <p:nvSpPr>
          <p:cNvPr id="11" name="右矢印 48">
            <a:extLst>
              <a:ext uri="{FF2B5EF4-FFF2-40B4-BE49-F238E27FC236}">
                <a16:creationId xmlns:a16="http://schemas.microsoft.com/office/drawing/2014/main" id="{ACDBF095-085D-4D97-A068-AF1072997133}"/>
              </a:ext>
            </a:extLst>
          </p:cNvPr>
          <p:cNvSpPr/>
          <p:nvPr/>
        </p:nvSpPr>
        <p:spPr>
          <a:xfrm>
            <a:off x="7748569" y="2761193"/>
            <a:ext cx="779105" cy="233162"/>
          </a:xfrm>
          <a:prstGeom prst="rightArrow">
            <a:avLst>
              <a:gd name="adj1" fmla="val 100000"/>
              <a:gd name="adj2" fmla="val 20627"/>
            </a:avLst>
          </a:prstGeom>
          <a:solidFill>
            <a:srgbClr val="FFFFFF"/>
          </a:solidFill>
          <a:ln w="19050" cap="flat" cmpd="sng" algn="ctr">
            <a:solidFill>
              <a:srgbClr val="0071BC"/>
            </a:solidFill>
            <a:prstDash val="solid"/>
          </a:ln>
          <a:effectLst/>
        </p:spPr>
        <p:txBody>
          <a:bodyPr rot="0" spcFirstLastPara="0" vertOverflow="overflow" horzOverflow="overflow" vert="horz" wrap="square" lIns="18000" tIns="18000" rIns="18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0728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0071BC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UAT</a:t>
            </a:r>
          </a:p>
        </p:txBody>
      </p:sp>
      <p:sp>
        <p:nvSpPr>
          <p:cNvPr id="12" name="右矢印 52">
            <a:extLst>
              <a:ext uri="{FF2B5EF4-FFF2-40B4-BE49-F238E27FC236}">
                <a16:creationId xmlns:a16="http://schemas.microsoft.com/office/drawing/2014/main" id="{BBAB5199-AF5E-49FA-BFA8-F137B91D22C6}"/>
              </a:ext>
            </a:extLst>
          </p:cNvPr>
          <p:cNvSpPr/>
          <p:nvPr/>
        </p:nvSpPr>
        <p:spPr>
          <a:xfrm>
            <a:off x="7197784" y="2753503"/>
            <a:ext cx="550785" cy="238504"/>
          </a:xfrm>
          <a:prstGeom prst="rightArrow">
            <a:avLst>
              <a:gd name="adj1" fmla="val 100000"/>
              <a:gd name="adj2" fmla="val 20627"/>
            </a:avLst>
          </a:prstGeom>
          <a:solidFill>
            <a:srgbClr val="FFFFFF"/>
          </a:solidFill>
          <a:ln w="19050" cap="flat" cmpd="sng" algn="ctr">
            <a:solidFill>
              <a:srgbClr val="0071BC"/>
            </a:solidFill>
            <a:prstDash val="solid"/>
          </a:ln>
          <a:effectLst/>
        </p:spPr>
        <p:txBody>
          <a:bodyPr rot="0" spcFirstLastPara="0" vertOverflow="overflow" horzOverflow="overflow" vert="horz" wrap="square" lIns="18000" tIns="18000" rIns="18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0728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0071BC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ITB</a:t>
            </a:r>
          </a:p>
        </p:txBody>
      </p:sp>
      <p:sp>
        <p:nvSpPr>
          <p:cNvPr id="13" name="右矢印 49">
            <a:extLst>
              <a:ext uri="{FF2B5EF4-FFF2-40B4-BE49-F238E27FC236}">
                <a16:creationId xmlns:a16="http://schemas.microsoft.com/office/drawing/2014/main" id="{21F66F11-5D8A-4C82-BF3E-2D0D3C5B8515}"/>
              </a:ext>
            </a:extLst>
          </p:cNvPr>
          <p:cNvSpPr/>
          <p:nvPr/>
        </p:nvSpPr>
        <p:spPr>
          <a:xfrm>
            <a:off x="4826103" y="2492222"/>
            <a:ext cx="1648209" cy="222377"/>
          </a:xfrm>
          <a:prstGeom prst="rightArrow">
            <a:avLst>
              <a:gd name="adj1" fmla="val 100000"/>
              <a:gd name="adj2" fmla="val 20627"/>
            </a:avLst>
          </a:prstGeom>
          <a:solidFill>
            <a:srgbClr val="FFFFFF"/>
          </a:solidFill>
          <a:ln w="19050" cap="flat" cmpd="sng" algn="ctr">
            <a:solidFill>
              <a:srgbClr val="0071BC"/>
            </a:solidFill>
            <a:prstDash val="solid"/>
          </a:ln>
          <a:effectLst/>
        </p:spPr>
        <p:txBody>
          <a:bodyPr rot="0" spcFirstLastPara="0" vertOverflow="overflow" horzOverflow="overflow" vert="horz" wrap="square" lIns="18000" tIns="18000" rIns="18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0728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0071BC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SS-PG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10DD612-432A-4CB0-8F06-874D327678C0}"/>
              </a:ext>
            </a:extLst>
          </p:cNvPr>
          <p:cNvSpPr txBox="1"/>
          <p:nvPr/>
        </p:nvSpPr>
        <p:spPr>
          <a:xfrm>
            <a:off x="8117174" y="1241636"/>
            <a:ext cx="17709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72866"/>
            <a:r>
              <a:rPr kumimoji="1" lang="ja-JP" altLang="en-US" sz="9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★</a:t>
            </a:r>
            <a:r>
              <a:rPr lang="en-US" altLang="ja-JP" sz="9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6</a:t>
            </a:r>
            <a:r>
              <a:rPr kumimoji="1" lang="ja-JP" altLang="en-US" sz="9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月末：移行判定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C847A0B-9D98-48BD-B5F4-8EA033E40275}"/>
              </a:ext>
            </a:extLst>
          </p:cNvPr>
          <p:cNvSpPr txBox="1"/>
          <p:nvPr/>
        </p:nvSpPr>
        <p:spPr>
          <a:xfrm>
            <a:off x="1212240" y="1193801"/>
            <a:ext cx="17709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72866"/>
            <a:r>
              <a:rPr kumimoji="1" lang="ja-JP" altLang="en-US" sz="9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★</a:t>
            </a:r>
            <a:r>
              <a:rPr kumimoji="1" lang="en-US" altLang="ja-JP" sz="9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12/11 </a:t>
            </a:r>
            <a:r>
              <a:rPr lang="ja-JP" altLang="en-US" sz="9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見積インプット</a:t>
            </a:r>
            <a:r>
              <a:rPr kumimoji="1" lang="ja-JP" altLang="en-US" sz="9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受領</a:t>
            </a:r>
            <a:endParaRPr kumimoji="1" lang="en-US" altLang="ja-JP" sz="9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B2E2A677-DF5C-4194-9ECC-4A8FE76D63F4}"/>
              </a:ext>
            </a:extLst>
          </p:cNvPr>
          <p:cNvSpPr txBox="1"/>
          <p:nvPr/>
        </p:nvSpPr>
        <p:spPr>
          <a:xfrm>
            <a:off x="2253960" y="1395986"/>
            <a:ext cx="17709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72866"/>
            <a:r>
              <a:rPr kumimoji="1" lang="ja-JP" altLang="en-US" sz="9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★</a:t>
            </a:r>
            <a:r>
              <a:rPr kumimoji="1" lang="en-US" altLang="ja-JP" sz="9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1/22</a:t>
            </a:r>
            <a:r>
              <a:rPr lang="ja-JP" altLang="en-US" sz="9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 </a:t>
            </a:r>
            <a:r>
              <a:rPr kumimoji="1" lang="ja-JP" altLang="en-US" sz="9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決裁説明</a:t>
            </a:r>
            <a:r>
              <a:rPr lang="ja-JP" altLang="en-US" sz="9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（</a:t>
            </a:r>
            <a:r>
              <a:rPr lang="en-US" altLang="ja-JP" sz="9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SA</a:t>
            </a:r>
            <a:r>
              <a:rPr lang="ja-JP" altLang="en-US" sz="9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・</a:t>
            </a:r>
            <a:r>
              <a:rPr lang="en-US" altLang="ja-JP" sz="9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UI</a:t>
            </a:r>
            <a:r>
              <a:rPr lang="ja-JP" altLang="en-US" sz="9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）</a:t>
            </a:r>
            <a:endParaRPr kumimoji="1" lang="en-US" altLang="ja-JP" sz="9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099BDF0-E77F-42F1-B471-518A02BEC251}"/>
              </a:ext>
            </a:extLst>
          </p:cNvPr>
          <p:cNvSpPr txBox="1"/>
          <p:nvPr/>
        </p:nvSpPr>
        <p:spPr>
          <a:xfrm>
            <a:off x="5130712" y="961658"/>
            <a:ext cx="189765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72866"/>
            <a:r>
              <a:rPr kumimoji="1" lang="ja-JP" altLang="en-US" sz="9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★</a:t>
            </a:r>
            <a:r>
              <a:rPr lang="ja-JP" altLang="en-US" sz="9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３</a:t>
            </a:r>
            <a:r>
              <a:rPr kumimoji="1" lang="ja-JP" altLang="en-US" sz="9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末：</a:t>
            </a:r>
            <a:r>
              <a:rPr kumimoji="1" lang="en-US" altLang="ja-JP" sz="9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UI-EXIT</a:t>
            </a:r>
            <a:endParaRPr kumimoji="1" lang="ja-JP" altLang="en-US" sz="9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EF3F114-07D6-403D-9A69-A22969B0E935}"/>
              </a:ext>
            </a:extLst>
          </p:cNvPr>
          <p:cNvSpPr txBox="1"/>
          <p:nvPr/>
        </p:nvSpPr>
        <p:spPr>
          <a:xfrm>
            <a:off x="4907188" y="1379902"/>
            <a:ext cx="219321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72866"/>
            <a:r>
              <a:rPr kumimoji="1" lang="ja-JP" altLang="en-US" sz="9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★</a:t>
            </a:r>
            <a:r>
              <a:rPr kumimoji="1" lang="en-US" altLang="ja-JP" sz="9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3</a:t>
            </a:r>
            <a:r>
              <a:rPr kumimoji="1" lang="ja-JP" altLang="en-US" sz="9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月下旬：決裁説明（</a:t>
            </a:r>
            <a:r>
              <a:rPr kumimoji="1" lang="en-US" altLang="ja-JP" sz="9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SS</a:t>
            </a:r>
            <a:r>
              <a:rPr kumimoji="1" lang="ja-JP" altLang="en-US" sz="9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以降）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37AE41AA-A479-4EA1-9A3A-EDC1D5A76F5B}"/>
              </a:ext>
            </a:extLst>
          </p:cNvPr>
          <p:cNvSpPr txBox="1"/>
          <p:nvPr/>
        </p:nvSpPr>
        <p:spPr>
          <a:xfrm>
            <a:off x="6932332" y="974692"/>
            <a:ext cx="159534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72866"/>
            <a:r>
              <a:rPr kumimoji="1" lang="ja-JP" altLang="en-US" sz="9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★</a:t>
            </a:r>
            <a:r>
              <a:rPr lang="en-US" altLang="ja-JP" sz="9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5</a:t>
            </a:r>
            <a:r>
              <a:rPr kumimoji="1" lang="ja-JP" altLang="en-US" sz="9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月下旬： </a:t>
            </a:r>
            <a:r>
              <a:rPr kumimoji="1" lang="en-US" altLang="ja-JP" sz="9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ITB</a:t>
            </a:r>
            <a:r>
              <a:rPr kumimoji="1" lang="ja-JP" altLang="en-US" sz="9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開始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C3FA50D-AA6D-4AA6-B56C-86F825F66D0D}"/>
              </a:ext>
            </a:extLst>
          </p:cNvPr>
          <p:cNvSpPr txBox="1"/>
          <p:nvPr/>
        </p:nvSpPr>
        <p:spPr>
          <a:xfrm>
            <a:off x="8359607" y="1423112"/>
            <a:ext cx="17709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72866"/>
            <a:r>
              <a:rPr kumimoji="1" lang="ja-JP" altLang="en-US" sz="9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★</a:t>
            </a:r>
            <a:r>
              <a:rPr lang="en-US" altLang="ja-JP" sz="9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6/28</a:t>
            </a:r>
            <a:r>
              <a:rPr kumimoji="1" lang="ja-JP" altLang="en-US" sz="9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：システム本番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33B743F-F1F9-49B1-A1DD-0B265C4D740F}"/>
              </a:ext>
            </a:extLst>
          </p:cNvPr>
          <p:cNvSpPr txBox="1"/>
          <p:nvPr/>
        </p:nvSpPr>
        <p:spPr>
          <a:xfrm>
            <a:off x="8540954" y="1653944"/>
            <a:ext cx="177092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072866"/>
            <a:r>
              <a:rPr kumimoji="1" lang="ja-JP" altLang="en-US" sz="9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★</a:t>
            </a:r>
            <a:r>
              <a:rPr kumimoji="1" lang="en-US" altLang="ja-JP" sz="9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7</a:t>
            </a:r>
            <a:r>
              <a:rPr lang="en-US" altLang="ja-JP" sz="9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/1</a:t>
            </a:r>
            <a:r>
              <a:rPr kumimoji="1" lang="ja-JP" altLang="en-US" sz="9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：</a:t>
            </a:r>
            <a:r>
              <a:rPr lang="ja-JP" altLang="en-US" sz="900" b="1" dirty="0">
                <a:latin typeface="メイリオ" pitchFamily="50" charset="-128"/>
                <a:ea typeface="メイリオ" pitchFamily="50" charset="-128"/>
                <a:cs typeface="メイリオ" pitchFamily="50" charset="-128"/>
              </a:rPr>
              <a:t>販売開始</a:t>
            </a:r>
            <a:endParaRPr kumimoji="1" lang="ja-JP" altLang="en-US" sz="900" b="1" dirty="0">
              <a:latin typeface="メイリオ" pitchFamily="50" charset="-128"/>
              <a:ea typeface="メイリオ" pitchFamily="50" charset="-128"/>
              <a:cs typeface="メイリオ" pitchFamily="50" charset="-128"/>
            </a:endParaRPr>
          </a:p>
        </p:txBody>
      </p:sp>
      <p:graphicFrame>
        <p:nvGraphicFramePr>
          <p:cNvPr id="24" name="表 3">
            <a:extLst>
              <a:ext uri="{FF2B5EF4-FFF2-40B4-BE49-F238E27FC236}">
                <a16:creationId xmlns:a16="http://schemas.microsoft.com/office/drawing/2014/main" id="{90596FA0-8E61-454D-BBCE-047F378DB4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7107236"/>
              </p:ext>
            </p:extLst>
          </p:nvPr>
        </p:nvGraphicFramePr>
        <p:xfrm>
          <a:off x="235376" y="3571193"/>
          <a:ext cx="10463101" cy="1237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0517">
                  <a:extLst>
                    <a:ext uri="{9D8B030D-6E8A-4147-A177-3AD203B41FA5}">
                      <a16:colId xmlns:a16="http://schemas.microsoft.com/office/drawing/2014/main" val="588776745"/>
                    </a:ext>
                  </a:extLst>
                </a:gridCol>
                <a:gridCol w="1069176">
                  <a:extLst>
                    <a:ext uri="{9D8B030D-6E8A-4147-A177-3AD203B41FA5}">
                      <a16:colId xmlns:a16="http://schemas.microsoft.com/office/drawing/2014/main" val="2316213875"/>
                    </a:ext>
                  </a:extLst>
                </a:gridCol>
                <a:gridCol w="1069176">
                  <a:extLst>
                    <a:ext uri="{9D8B030D-6E8A-4147-A177-3AD203B41FA5}">
                      <a16:colId xmlns:a16="http://schemas.microsoft.com/office/drawing/2014/main" val="2788884118"/>
                    </a:ext>
                  </a:extLst>
                </a:gridCol>
                <a:gridCol w="1069176">
                  <a:extLst>
                    <a:ext uri="{9D8B030D-6E8A-4147-A177-3AD203B41FA5}">
                      <a16:colId xmlns:a16="http://schemas.microsoft.com/office/drawing/2014/main" val="1791294997"/>
                    </a:ext>
                  </a:extLst>
                </a:gridCol>
                <a:gridCol w="1069176">
                  <a:extLst>
                    <a:ext uri="{9D8B030D-6E8A-4147-A177-3AD203B41FA5}">
                      <a16:colId xmlns:a16="http://schemas.microsoft.com/office/drawing/2014/main" val="2310787969"/>
                    </a:ext>
                  </a:extLst>
                </a:gridCol>
                <a:gridCol w="1069176">
                  <a:extLst>
                    <a:ext uri="{9D8B030D-6E8A-4147-A177-3AD203B41FA5}">
                      <a16:colId xmlns:a16="http://schemas.microsoft.com/office/drawing/2014/main" val="3919554879"/>
                    </a:ext>
                  </a:extLst>
                </a:gridCol>
                <a:gridCol w="1069176">
                  <a:extLst>
                    <a:ext uri="{9D8B030D-6E8A-4147-A177-3AD203B41FA5}">
                      <a16:colId xmlns:a16="http://schemas.microsoft.com/office/drawing/2014/main" val="1691880576"/>
                    </a:ext>
                  </a:extLst>
                </a:gridCol>
                <a:gridCol w="1069176">
                  <a:extLst>
                    <a:ext uri="{9D8B030D-6E8A-4147-A177-3AD203B41FA5}">
                      <a16:colId xmlns:a16="http://schemas.microsoft.com/office/drawing/2014/main" val="3395542778"/>
                    </a:ext>
                  </a:extLst>
                </a:gridCol>
                <a:gridCol w="1069176">
                  <a:extLst>
                    <a:ext uri="{9D8B030D-6E8A-4147-A177-3AD203B41FA5}">
                      <a16:colId xmlns:a16="http://schemas.microsoft.com/office/drawing/2014/main" val="1211995779"/>
                    </a:ext>
                  </a:extLst>
                </a:gridCol>
                <a:gridCol w="1069176">
                  <a:extLst>
                    <a:ext uri="{9D8B030D-6E8A-4147-A177-3AD203B41FA5}">
                      <a16:colId xmlns:a16="http://schemas.microsoft.com/office/drawing/2014/main" val="1556481001"/>
                    </a:ext>
                  </a:extLst>
                </a:gridCol>
              </a:tblGrid>
              <a:tr h="1237832">
                <a:tc>
                  <a:txBody>
                    <a:bodyPr/>
                    <a:lstStyle/>
                    <a:p>
                      <a:r>
                        <a:rPr kumimoji="1" lang="ja-JP" altLang="en-US" sz="1000" b="0" dirty="0">
                          <a:solidFill>
                            <a:schemeClr val="tx1"/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スケジュール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b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000" b="0" dirty="0">
                        <a:solidFill>
                          <a:schemeClr val="tx1"/>
                        </a:solidFill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7065939"/>
                  </a:ext>
                </a:extLst>
              </a:tr>
            </a:tbl>
          </a:graphicData>
        </a:graphic>
      </p:graphicFrame>
      <p:sp>
        <p:nvSpPr>
          <p:cNvPr id="25" name="右矢印 49">
            <a:extLst>
              <a:ext uri="{FF2B5EF4-FFF2-40B4-BE49-F238E27FC236}">
                <a16:creationId xmlns:a16="http://schemas.microsoft.com/office/drawing/2014/main" id="{FA8D0419-EC82-499D-B24C-63A30E805400}"/>
              </a:ext>
            </a:extLst>
          </p:cNvPr>
          <p:cNvSpPr/>
          <p:nvPr/>
        </p:nvSpPr>
        <p:spPr>
          <a:xfrm>
            <a:off x="1104958" y="3704225"/>
            <a:ext cx="3147002" cy="485884"/>
          </a:xfrm>
          <a:prstGeom prst="rightArrow">
            <a:avLst>
              <a:gd name="adj1" fmla="val 100000"/>
              <a:gd name="adj2" fmla="val 20627"/>
            </a:avLst>
          </a:prstGeom>
          <a:solidFill>
            <a:srgbClr val="FFFFFF"/>
          </a:solidFill>
          <a:ln w="19050" cap="flat" cmpd="sng" algn="ctr">
            <a:solidFill>
              <a:srgbClr val="0071BC"/>
            </a:solidFill>
            <a:prstDash val="solid"/>
          </a:ln>
          <a:effectLst/>
        </p:spPr>
        <p:txBody>
          <a:bodyPr rot="0" spcFirstLastPara="0" vertOverflow="overflow" horzOverflow="overflow" vert="horz" wrap="square" lIns="18000" tIns="18000" rIns="18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0728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0071BC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SS-PG</a:t>
            </a:r>
          </a:p>
        </p:txBody>
      </p:sp>
      <p:sp>
        <p:nvSpPr>
          <p:cNvPr id="26" name="右矢印 52">
            <a:extLst>
              <a:ext uri="{FF2B5EF4-FFF2-40B4-BE49-F238E27FC236}">
                <a16:creationId xmlns:a16="http://schemas.microsoft.com/office/drawing/2014/main" id="{C29BC44A-6809-400B-9BE7-84FCB8BEE9DF}"/>
              </a:ext>
            </a:extLst>
          </p:cNvPr>
          <p:cNvSpPr/>
          <p:nvPr/>
        </p:nvSpPr>
        <p:spPr>
          <a:xfrm>
            <a:off x="4285044" y="3692314"/>
            <a:ext cx="3147002" cy="234288"/>
          </a:xfrm>
          <a:prstGeom prst="rightArrow">
            <a:avLst>
              <a:gd name="adj1" fmla="val 100000"/>
              <a:gd name="adj2" fmla="val 20627"/>
            </a:avLst>
          </a:prstGeom>
          <a:solidFill>
            <a:srgbClr val="FFFFFF"/>
          </a:solidFill>
          <a:ln w="19050" cap="flat" cmpd="sng" algn="ctr">
            <a:solidFill>
              <a:srgbClr val="0071BC"/>
            </a:solidFill>
            <a:prstDash val="solid"/>
          </a:ln>
          <a:effectLst/>
        </p:spPr>
        <p:txBody>
          <a:bodyPr rot="0" spcFirstLastPara="0" vertOverflow="overflow" horzOverflow="overflow" vert="horz" wrap="square" lIns="18000" tIns="18000" rIns="18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0728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0071BC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ITA-ITB</a:t>
            </a:r>
            <a:r>
              <a:rPr kumimoji="1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71BC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　</a:t>
            </a: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0071BC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LOT1</a:t>
            </a:r>
          </a:p>
        </p:txBody>
      </p:sp>
      <p:sp>
        <p:nvSpPr>
          <p:cNvPr id="27" name="右矢印 52">
            <a:extLst>
              <a:ext uri="{FF2B5EF4-FFF2-40B4-BE49-F238E27FC236}">
                <a16:creationId xmlns:a16="http://schemas.microsoft.com/office/drawing/2014/main" id="{9CDFC726-D7CE-4F1A-BEDD-80F45E2D7DDC}"/>
              </a:ext>
            </a:extLst>
          </p:cNvPr>
          <p:cNvSpPr/>
          <p:nvPr/>
        </p:nvSpPr>
        <p:spPr>
          <a:xfrm>
            <a:off x="4826103" y="3955821"/>
            <a:ext cx="3243196" cy="234288"/>
          </a:xfrm>
          <a:prstGeom prst="rightArrow">
            <a:avLst>
              <a:gd name="adj1" fmla="val 100000"/>
              <a:gd name="adj2" fmla="val 20627"/>
            </a:avLst>
          </a:prstGeom>
          <a:solidFill>
            <a:srgbClr val="FFFFFF"/>
          </a:solidFill>
          <a:ln w="19050" cap="flat" cmpd="sng" algn="ctr">
            <a:solidFill>
              <a:srgbClr val="0071BC"/>
            </a:solidFill>
            <a:prstDash val="solid"/>
          </a:ln>
          <a:effectLst/>
        </p:spPr>
        <p:txBody>
          <a:bodyPr rot="0" spcFirstLastPara="0" vertOverflow="overflow" horzOverflow="overflow" vert="horz" wrap="square" lIns="18000" tIns="18000" rIns="18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0728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0071BC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ITA-ITB</a:t>
            </a:r>
            <a:r>
              <a:rPr kumimoji="1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71BC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　</a:t>
            </a: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0071BC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LOT2</a:t>
            </a:r>
          </a:p>
        </p:txBody>
      </p:sp>
      <p:sp>
        <p:nvSpPr>
          <p:cNvPr id="28" name="右矢印 52">
            <a:extLst>
              <a:ext uri="{FF2B5EF4-FFF2-40B4-BE49-F238E27FC236}">
                <a16:creationId xmlns:a16="http://schemas.microsoft.com/office/drawing/2014/main" id="{F097A9C2-6ABE-4EC8-BE9F-60EB86CA7DDC}"/>
              </a:ext>
            </a:extLst>
          </p:cNvPr>
          <p:cNvSpPr/>
          <p:nvPr/>
        </p:nvSpPr>
        <p:spPr>
          <a:xfrm>
            <a:off x="5358831" y="4224585"/>
            <a:ext cx="2710468" cy="234288"/>
          </a:xfrm>
          <a:prstGeom prst="rightArrow">
            <a:avLst>
              <a:gd name="adj1" fmla="val 100000"/>
              <a:gd name="adj2" fmla="val 20627"/>
            </a:avLst>
          </a:prstGeom>
          <a:solidFill>
            <a:srgbClr val="FFFFFF"/>
          </a:solidFill>
          <a:ln w="19050" cap="flat" cmpd="sng" algn="ctr">
            <a:solidFill>
              <a:srgbClr val="0071BC"/>
            </a:solidFill>
            <a:prstDash val="solid"/>
          </a:ln>
          <a:effectLst/>
        </p:spPr>
        <p:txBody>
          <a:bodyPr rot="0" spcFirstLastPara="0" vertOverflow="overflow" horzOverflow="overflow" vert="horz" wrap="square" lIns="18000" tIns="18000" rIns="18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0728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0071BC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ITA-ITB</a:t>
            </a:r>
            <a:r>
              <a:rPr kumimoji="1" lang="ja-JP" altLang="en-US" sz="1050" b="0" i="0" u="none" strike="noStrike" kern="0" cap="none" spc="0" normalizeH="0" baseline="0" noProof="0" dirty="0">
                <a:ln>
                  <a:noFill/>
                </a:ln>
                <a:solidFill>
                  <a:srgbClr val="0071BC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　</a:t>
            </a: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0071BC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LOT3</a:t>
            </a:r>
          </a:p>
        </p:txBody>
      </p:sp>
      <p:sp>
        <p:nvSpPr>
          <p:cNvPr id="29" name="右矢印 48">
            <a:extLst>
              <a:ext uri="{FF2B5EF4-FFF2-40B4-BE49-F238E27FC236}">
                <a16:creationId xmlns:a16="http://schemas.microsoft.com/office/drawing/2014/main" id="{24B1905F-8192-4CE6-B4C0-0871DFAD784B}"/>
              </a:ext>
            </a:extLst>
          </p:cNvPr>
          <p:cNvSpPr/>
          <p:nvPr/>
        </p:nvSpPr>
        <p:spPr>
          <a:xfrm>
            <a:off x="8069300" y="3595819"/>
            <a:ext cx="458374" cy="1213206"/>
          </a:xfrm>
          <a:prstGeom prst="rightArrow">
            <a:avLst>
              <a:gd name="adj1" fmla="val 100000"/>
              <a:gd name="adj2" fmla="val 20627"/>
            </a:avLst>
          </a:prstGeom>
          <a:solidFill>
            <a:srgbClr val="FFFFFF"/>
          </a:solidFill>
          <a:ln w="19050" cap="flat" cmpd="sng" algn="ctr">
            <a:solidFill>
              <a:srgbClr val="0071BC"/>
            </a:solidFill>
            <a:prstDash val="solid"/>
          </a:ln>
          <a:effectLst/>
        </p:spPr>
        <p:txBody>
          <a:bodyPr rot="0" spcFirstLastPara="0" vertOverflow="overflow" horzOverflow="overflow" vert="horz" wrap="square" lIns="18000" tIns="18000" rIns="18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0728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0071BC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ST</a:t>
            </a:r>
          </a:p>
          <a:p>
            <a:pPr marL="0" marR="0" lvl="0" indent="0" algn="ctr" defTabSz="10728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1050" kern="0" dirty="0">
                <a:solidFill>
                  <a:srgbClr val="0071BC"/>
                </a:solidFill>
                <a:latin typeface="メイリオ"/>
                <a:ea typeface="メイリオ"/>
              </a:rPr>
              <a:t>疎通</a:t>
            </a:r>
            <a:endParaRPr kumimoji="1" lang="en-US" altLang="ja-JP" sz="1050" b="0" i="0" u="none" strike="noStrike" kern="0" cap="none" spc="0" normalizeH="0" baseline="0" noProof="0" dirty="0">
              <a:ln>
                <a:noFill/>
              </a:ln>
              <a:solidFill>
                <a:srgbClr val="0071BC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30" name="右矢印 48">
            <a:extLst>
              <a:ext uri="{FF2B5EF4-FFF2-40B4-BE49-F238E27FC236}">
                <a16:creationId xmlns:a16="http://schemas.microsoft.com/office/drawing/2014/main" id="{A9A791EF-1C71-4099-A591-2AB87E0ED8F9}"/>
              </a:ext>
            </a:extLst>
          </p:cNvPr>
          <p:cNvSpPr/>
          <p:nvPr/>
        </p:nvSpPr>
        <p:spPr>
          <a:xfrm>
            <a:off x="8615531" y="3571193"/>
            <a:ext cx="2082945" cy="1213206"/>
          </a:xfrm>
          <a:prstGeom prst="rightArrow">
            <a:avLst>
              <a:gd name="adj1" fmla="val 100000"/>
              <a:gd name="adj2" fmla="val 20627"/>
            </a:avLst>
          </a:prstGeom>
          <a:solidFill>
            <a:srgbClr val="FFFFFF"/>
          </a:solidFill>
          <a:ln w="19050" cap="flat" cmpd="sng" algn="ctr">
            <a:solidFill>
              <a:srgbClr val="0071BC"/>
            </a:solidFill>
            <a:prstDash val="solid"/>
          </a:ln>
          <a:effectLst/>
        </p:spPr>
        <p:txBody>
          <a:bodyPr rot="0" spcFirstLastPara="0" vertOverflow="overflow" horzOverflow="overflow" vert="horz" wrap="square" lIns="18000" tIns="18000" rIns="18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0728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0071BC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ST</a:t>
            </a:r>
            <a:r>
              <a:rPr lang="en-US" altLang="ja-JP" sz="1050" kern="0" dirty="0">
                <a:solidFill>
                  <a:srgbClr val="0071BC"/>
                </a:solidFill>
                <a:latin typeface="メイリオ"/>
                <a:ea typeface="メイリオ"/>
              </a:rPr>
              <a:t>-UAT</a:t>
            </a:r>
            <a:endParaRPr kumimoji="1" lang="en-US" altLang="ja-JP" sz="1050" b="0" i="0" u="none" strike="noStrike" kern="0" cap="none" spc="0" normalizeH="0" baseline="0" noProof="0" dirty="0">
              <a:ln>
                <a:noFill/>
              </a:ln>
              <a:solidFill>
                <a:srgbClr val="0071BC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31" name="右矢印 51">
            <a:extLst>
              <a:ext uri="{FF2B5EF4-FFF2-40B4-BE49-F238E27FC236}">
                <a16:creationId xmlns:a16="http://schemas.microsoft.com/office/drawing/2014/main" id="{2E52F5ED-2D87-4328-B522-66595022809B}"/>
              </a:ext>
            </a:extLst>
          </p:cNvPr>
          <p:cNvSpPr/>
          <p:nvPr/>
        </p:nvSpPr>
        <p:spPr>
          <a:xfrm>
            <a:off x="3070424" y="4233729"/>
            <a:ext cx="949208" cy="225144"/>
          </a:xfrm>
          <a:prstGeom prst="rightArrow">
            <a:avLst>
              <a:gd name="adj1" fmla="val 100000"/>
              <a:gd name="adj2" fmla="val 20627"/>
            </a:avLst>
          </a:prstGeom>
          <a:solidFill>
            <a:srgbClr val="FFFFFF"/>
          </a:solidFill>
          <a:ln w="19050" cap="flat" cmpd="sng" algn="ctr">
            <a:solidFill>
              <a:srgbClr val="0071BC"/>
            </a:solidFill>
            <a:prstDash val="solid"/>
          </a:ln>
          <a:effectLst/>
        </p:spPr>
        <p:txBody>
          <a:bodyPr rot="0" spcFirstLastPara="0" vertOverflow="overflow" horzOverflow="overflow" vert="horz" wrap="square" lIns="18000" tIns="18000" rIns="18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0728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1050" b="0" i="0" u="none" strike="noStrike" kern="0" cap="none" spc="0" normalizeH="0" baseline="0" noProof="0" dirty="0">
                <a:ln>
                  <a:noFill/>
                </a:ln>
                <a:solidFill>
                  <a:srgbClr val="0071BC"/>
                </a:solidFill>
                <a:effectLst/>
                <a:uLnTx/>
                <a:uFillTx/>
                <a:latin typeface="メイリオ"/>
                <a:ea typeface="メイリオ"/>
                <a:cs typeface="+mn-cs"/>
              </a:rPr>
              <a:t>UI</a:t>
            </a:r>
          </a:p>
        </p:txBody>
      </p:sp>
      <p:sp>
        <p:nvSpPr>
          <p:cNvPr id="32" name="右矢印 51">
            <a:extLst>
              <a:ext uri="{FF2B5EF4-FFF2-40B4-BE49-F238E27FC236}">
                <a16:creationId xmlns:a16="http://schemas.microsoft.com/office/drawing/2014/main" id="{45219A60-DFEA-49CB-8D4D-46F5BE70AA6F}"/>
              </a:ext>
            </a:extLst>
          </p:cNvPr>
          <p:cNvSpPr/>
          <p:nvPr/>
        </p:nvSpPr>
        <p:spPr>
          <a:xfrm>
            <a:off x="4053814" y="4237714"/>
            <a:ext cx="1305015" cy="225144"/>
          </a:xfrm>
          <a:prstGeom prst="rightArrow">
            <a:avLst>
              <a:gd name="adj1" fmla="val 100000"/>
              <a:gd name="adj2" fmla="val 20627"/>
            </a:avLst>
          </a:prstGeom>
          <a:solidFill>
            <a:srgbClr val="FFFFFF"/>
          </a:solidFill>
          <a:ln w="19050" cap="flat" cmpd="sng" algn="ctr">
            <a:solidFill>
              <a:srgbClr val="0071BC"/>
            </a:solidFill>
            <a:prstDash val="solid"/>
          </a:ln>
          <a:effectLst/>
        </p:spPr>
        <p:txBody>
          <a:bodyPr rot="0" spcFirstLastPara="0" vertOverflow="overflow" horzOverflow="overflow" vert="horz" wrap="square" lIns="18000" tIns="18000" rIns="18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0728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50" kern="0" dirty="0">
                <a:solidFill>
                  <a:srgbClr val="0071BC"/>
                </a:solidFill>
                <a:latin typeface="メイリオ"/>
                <a:ea typeface="メイリオ"/>
              </a:rPr>
              <a:t>SS-PT</a:t>
            </a:r>
            <a:endParaRPr kumimoji="1" lang="en-US" altLang="ja-JP" sz="1050" b="0" i="0" u="none" strike="noStrike" kern="0" cap="none" spc="0" normalizeH="0" baseline="0" noProof="0" dirty="0">
              <a:ln>
                <a:noFill/>
              </a:ln>
              <a:solidFill>
                <a:srgbClr val="0071BC"/>
              </a:solidFill>
              <a:effectLst/>
              <a:uLnTx/>
              <a:uFillTx/>
              <a:latin typeface="メイリオ"/>
              <a:ea typeface="メイリオ"/>
              <a:cs typeface="+mn-cs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BF97B04-D95C-4CAE-BC28-FA16BDACA858}"/>
              </a:ext>
            </a:extLst>
          </p:cNvPr>
          <p:cNvSpPr txBox="1"/>
          <p:nvPr/>
        </p:nvSpPr>
        <p:spPr>
          <a:xfrm>
            <a:off x="235376" y="477123"/>
            <a:ext cx="151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b="1" dirty="0">
                <a:solidFill>
                  <a:schemeClr val="accent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KT21</a:t>
            </a:r>
            <a:r>
              <a:rPr kumimoji="1" lang="ja-JP" altLang="en-US" sz="1200" b="1" dirty="0">
                <a:solidFill>
                  <a:schemeClr val="accent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・定期改定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0C785AF-3BEA-4C9B-B2F3-88D597623460}"/>
              </a:ext>
            </a:extLst>
          </p:cNvPr>
          <p:cNvSpPr txBox="1"/>
          <p:nvPr/>
        </p:nvSpPr>
        <p:spPr>
          <a:xfrm>
            <a:off x="235376" y="3290500"/>
            <a:ext cx="15111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 err="1">
                <a:solidFill>
                  <a:schemeClr val="accent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WebD</a:t>
            </a:r>
            <a:r>
              <a:rPr lang="ja-JP" altLang="en-US" sz="1200" b="1" dirty="0">
                <a:solidFill>
                  <a:schemeClr val="accent1">
                    <a:lumMod val="50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リプラン</a:t>
            </a:r>
            <a:endParaRPr kumimoji="1" lang="ja-JP" altLang="en-US" sz="1200" b="1" dirty="0">
              <a:solidFill>
                <a:schemeClr val="accent1">
                  <a:lumMod val="50000"/>
                </a:schemeClr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5" name="右矢印 51">
            <a:extLst>
              <a:ext uri="{FF2B5EF4-FFF2-40B4-BE49-F238E27FC236}">
                <a16:creationId xmlns:a16="http://schemas.microsoft.com/office/drawing/2014/main" id="{69C147C3-D32F-488B-ADFE-5FEA38F786A8}"/>
              </a:ext>
            </a:extLst>
          </p:cNvPr>
          <p:cNvSpPr/>
          <p:nvPr/>
        </p:nvSpPr>
        <p:spPr>
          <a:xfrm>
            <a:off x="5445706" y="4482251"/>
            <a:ext cx="783644" cy="285210"/>
          </a:xfrm>
          <a:prstGeom prst="rightArrow">
            <a:avLst>
              <a:gd name="adj1" fmla="val 100000"/>
              <a:gd name="adj2" fmla="val 20627"/>
            </a:avLst>
          </a:prstGeom>
          <a:solidFill>
            <a:srgbClr val="FF0000">
              <a:alpha val="30000"/>
            </a:srgbClr>
          </a:solidFill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18000" tIns="18000" rIns="18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0728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050" kern="0" dirty="0">
                <a:solidFill>
                  <a:srgbClr val="FF0000"/>
                </a:solidFill>
                <a:latin typeface="メイリオ"/>
                <a:ea typeface="メイリオ"/>
              </a:rPr>
              <a:t>UI-PT</a:t>
            </a:r>
            <a:endParaRPr kumimoji="1" lang="en-US" altLang="ja-JP" sz="105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</a:endParaRPr>
          </a:p>
        </p:txBody>
      </p: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B932CDAA-A96F-4B66-AF78-D25F1BF56D91}"/>
              </a:ext>
            </a:extLst>
          </p:cNvPr>
          <p:cNvCxnSpPr>
            <a:cxnSpLocks/>
            <a:stCxn id="10" idx="3"/>
            <a:endCxn id="35" idx="1"/>
          </p:cNvCxnSpPr>
          <p:nvPr/>
        </p:nvCxnSpPr>
        <p:spPr>
          <a:xfrm>
            <a:off x="5358830" y="2348180"/>
            <a:ext cx="86876" cy="2276676"/>
          </a:xfrm>
          <a:prstGeom prst="bent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71820C57-40F1-4D56-9344-91A481A4C319}"/>
              </a:ext>
            </a:extLst>
          </p:cNvPr>
          <p:cNvCxnSpPr>
            <a:cxnSpLocks/>
            <a:stCxn id="35" idx="3"/>
          </p:cNvCxnSpPr>
          <p:nvPr/>
        </p:nvCxnSpPr>
        <p:spPr>
          <a:xfrm flipV="1">
            <a:off x="6229350" y="4458873"/>
            <a:ext cx="86876" cy="165983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吹き出し: 折線 44">
            <a:extLst>
              <a:ext uri="{FF2B5EF4-FFF2-40B4-BE49-F238E27FC236}">
                <a16:creationId xmlns:a16="http://schemas.microsoft.com/office/drawing/2014/main" id="{16DAC5DE-EAC5-4DC6-A75A-0A013D171903}"/>
              </a:ext>
            </a:extLst>
          </p:cNvPr>
          <p:cNvSpPr/>
          <p:nvPr/>
        </p:nvSpPr>
        <p:spPr>
          <a:xfrm>
            <a:off x="6003793" y="5110240"/>
            <a:ext cx="6064382" cy="1317769"/>
          </a:xfrm>
          <a:prstGeom prst="borderCallout2">
            <a:avLst>
              <a:gd name="adj1" fmla="val 22333"/>
              <a:gd name="adj2" fmla="val -2529"/>
              <a:gd name="adj3" fmla="val 10688"/>
              <a:gd name="adj4" fmla="val -6055"/>
              <a:gd name="adj5" fmla="val -25373"/>
              <a:gd name="adj6" fmla="val -10909"/>
            </a:avLst>
          </a:prstGeom>
          <a:solidFill>
            <a:schemeClr val="accent1">
              <a:lumMod val="50000"/>
              <a:alpha val="4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ja-JP" altLang="en-US" sz="1200" dirty="0">
                <a:solidFill>
                  <a:schemeClr val="accent1">
                    <a:lumMod val="50000"/>
                  </a:schemeClr>
                </a:solidFill>
              </a:rPr>
              <a:t>＜</a:t>
            </a:r>
            <a:r>
              <a:rPr kumimoji="1" lang="en-US" altLang="ja-JP" sz="1200" dirty="0" err="1">
                <a:solidFill>
                  <a:schemeClr val="accent1">
                    <a:lumMod val="50000"/>
                  </a:schemeClr>
                </a:solidFill>
              </a:rPr>
              <a:t>WebD</a:t>
            </a:r>
            <a:r>
              <a:rPr kumimoji="1" lang="ja-JP" altLang="en-US" sz="1200" dirty="0">
                <a:solidFill>
                  <a:schemeClr val="accent1">
                    <a:lumMod val="50000"/>
                  </a:schemeClr>
                </a:solidFill>
              </a:rPr>
              <a:t>対応内容＞</a:t>
            </a:r>
            <a:endParaRPr kumimoji="1" lang="en-US" altLang="ja-JP" sz="1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ja-JP" altLang="en-US" sz="1200" dirty="0">
                <a:solidFill>
                  <a:schemeClr val="accent1">
                    <a:lumMod val="50000"/>
                  </a:schemeClr>
                </a:solidFill>
              </a:rPr>
              <a:t>・</a:t>
            </a:r>
            <a:r>
              <a:rPr lang="en-US" altLang="ja-JP" sz="1200" dirty="0">
                <a:solidFill>
                  <a:schemeClr val="accent1">
                    <a:lumMod val="50000"/>
                  </a:schemeClr>
                </a:solidFill>
              </a:rPr>
              <a:t>3</a:t>
            </a:r>
            <a:r>
              <a:rPr lang="ja-JP" altLang="en-US" sz="1200" dirty="0">
                <a:solidFill>
                  <a:schemeClr val="accent1">
                    <a:lumMod val="50000"/>
                  </a:schemeClr>
                </a:solidFill>
              </a:rPr>
              <a:t>月末に向けて影響分析および契約準備を進める</a:t>
            </a:r>
            <a:endParaRPr kumimoji="1" lang="en-US" altLang="ja-JP" sz="1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ja-JP" altLang="en-US" sz="1200" dirty="0">
                <a:solidFill>
                  <a:schemeClr val="accent1">
                    <a:lumMod val="50000"/>
                  </a:schemeClr>
                </a:solidFill>
              </a:rPr>
              <a:t>・基幹系</a:t>
            </a:r>
            <a:r>
              <a:rPr kumimoji="1" lang="en-US" altLang="ja-JP" sz="1200" dirty="0">
                <a:solidFill>
                  <a:schemeClr val="accent1">
                    <a:lumMod val="50000"/>
                  </a:schemeClr>
                </a:solidFill>
              </a:rPr>
              <a:t>UI</a:t>
            </a:r>
            <a:r>
              <a:rPr kumimoji="1" lang="ja-JP" altLang="en-US" sz="1200" dirty="0">
                <a:solidFill>
                  <a:schemeClr val="accent1">
                    <a:lumMod val="50000"/>
                  </a:schemeClr>
                </a:solidFill>
              </a:rPr>
              <a:t>完了断面を元に</a:t>
            </a:r>
            <a:r>
              <a:rPr kumimoji="1" lang="en-US" altLang="ja-JP" sz="1200" dirty="0">
                <a:solidFill>
                  <a:schemeClr val="accent1">
                    <a:lumMod val="50000"/>
                  </a:schemeClr>
                </a:solidFill>
              </a:rPr>
              <a:t>UI</a:t>
            </a:r>
            <a:r>
              <a:rPr kumimoji="1" lang="ja-JP" altLang="en-US" sz="1200" dirty="0">
                <a:solidFill>
                  <a:schemeClr val="accent1">
                    <a:lumMod val="50000"/>
                  </a:schemeClr>
                </a:solidFill>
              </a:rPr>
              <a:t>以降を進行（帳票テンプレ差替＆</a:t>
            </a:r>
            <a:r>
              <a:rPr kumimoji="1" lang="en-US" altLang="ja-JP" sz="1200" dirty="0">
                <a:solidFill>
                  <a:schemeClr val="accent1">
                    <a:lumMod val="50000"/>
                  </a:schemeClr>
                </a:solidFill>
              </a:rPr>
              <a:t>UI</a:t>
            </a:r>
            <a:r>
              <a:rPr kumimoji="1" lang="ja-JP" altLang="en-US" sz="1200" dirty="0">
                <a:solidFill>
                  <a:schemeClr val="accent1">
                    <a:lumMod val="50000"/>
                  </a:schemeClr>
                </a:solidFill>
              </a:rPr>
              <a:t>修正のみ想定）</a:t>
            </a:r>
            <a:endParaRPr kumimoji="1" lang="en-US" altLang="ja-JP" sz="1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ja-JP" altLang="en-US" sz="1200" dirty="0">
                <a:solidFill>
                  <a:schemeClr val="accent1">
                    <a:lumMod val="50000"/>
                  </a:schemeClr>
                </a:solidFill>
              </a:rPr>
              <a:t>・上記完了しだい</a:t>
            </a:r>
            <a:r>
              <a:rPr lang="en-US" altLang="ja-JP" sz="1200" dirty="0">
                <a:solidFill>
                  <a:schemeClr val="accent1">
                    <a:lumMod val="50000"/>
                  </a:schemeClr>
                </a:solidFill>
              </a:rPr>
              <a:t>IT</a:t>
            </a:r>
            <a:r>
              <a:rPr lang="ja-JP" altLang="en-US" sz="1200" dirty="0">
                <a:solidFill>
                  <a:schemeClr val="accent1">
                    <a:lumMod val="50000"/>
                  </a:schemeClr>
                </a:solidFill>
              </a:rPr>
              <a:t>（</a:t>
            </a:r>
            <a:r>
              <a:rPr lang="en-US" altLang="ja-JP" sz="1200" dirty="0">
                <a:solidFill>
                  <a:schemeClr val="accent1">
                    <a:lumMod val="50000"/>
                  </a:schemeClr>
                </a:solidFill>
              </a:rPr>
              <a:t>LOT3</a:t>
            </a:r>
            <a:r>
              <a:rPr lang="ja-JP" altLang="en-US" sz="1200" dirty="0">
                <a:solidFill>
                  <a:schemeClr val="accent1">
                    <a:lumMod val="50000"/>
                  </a:schemeClr>
                </a:solidFill>
              </a:rPr>
              <a:t>）に途中合流し、基幹系との疎通試験まで完了させる</a:t>
            </a:r>
            <a:endParaRPr lang="en-US" altLang="ja-JP" sz="12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kumimoji="1" lang="ja-JP" altLang="en-US" sz="1200" dirty="0">
                <a:solidFill>
                  <a:schemeClr val="accent1">
                    <a:lumMod val="50000"/>
                  </a:schemeClr>
                </a:solidFill>
              </a:rPr>
              <a:t>・帳票審査は</a:t>
            </a:r>
            <a:r>
              <a:rPr kumimoji="1" lang="en-US" altLang="ja-JP" sz="1200" dirty="0">
                <a:solidFill>
                  <a:schemeClr val="accent1">
                    <a:lumMod val="50000"/>
                  </a:schemeClr>
                </a:solidFill>
              </a:rPr>
              <a:t>KT21</a:t>
            </a:r>
            <a:r>
              <a:rPr kumimoji="1" lang="ja-JP" altLang="en-US" sz="1200" dirty="0">
                <a:solidFill>
                  <a:schemeClr val="accent1">
                    <a:lumMod val="50000"/>
                  </a:schemeClr>
                </a:solidFill>
              </a:rPr>
              <a:t>・定期改定と同時期に回付し、指摘があれば</a:t>
            </a:r>
            <a:r>
              <a:rPr kumimoji="1" lang="en-US" altLang="ja-JP" sz="1200" dirty="0">
                <a:solidFill>
                  <a:schemeClr val="accent1">
                    <a:lumMod val="50000"/>
                  </a:schemeClr>
                </a:solidFill>
              </a:rPr>
              <a:t>LOT3</a:t>
            </a:r>
            <a:r>
              <a:rPr kumimoji="1" lang="ja-JP" altLang="en-US" sz="1200" dirty="0">
                <a:solidFill>
                  <a:schemeClr val="accent1">
                    <a:lumMod val="50000"/>
                  </a:schemeClr>
                </a:solidFill>
              </a:rPr>
              <a:t>内で吸収</a:t>
            </a:r>
          </a:p>
        </p:txBody>
      </p:sp>
      <p:cxnSp>
        <p:nvCxnSpPr>
          <p:cNvPr id="49" name="コネクタ: カギ線 48">
            <a:extLst>
              <a:ext uri="{FF2B5EF4-FFF2-40B4-BE49-F238E27FC236}">
                <a16:creationId xmlns:a16="http://schemas.microsoft.com/office/drawing/2014/main" id="{4F091E2C-3263-4755-99B0-73A29B52B83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7194392" y="2877211"/>
            <a:ext cx="278784" cy="1473075"/>
          </a:xfrm>
          <a:prstGeom prst="bent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右矢印 51">
            <a:extLst>
              <a:ext uri="{FF2B5EF4-FFF2-40B4-BE49-F238E27FC236}">
                <a16:creationId xmlns:a16="http://schemas.microsoft.com/office/drawing/2014/main" id="{92278CB4-3DB0-4EE4-9F56-CFA16BC7CBBC}"/>
              </a:ext>
            </a:extLst>
          </p:cNvPr>
          <p:cNvSpPr/>
          <p:nvPr/>
        </p:nvSpPr>
        <p:spPr>
          <a:xfrm>
            <a:off x="4826103" y="4491344"/>
            <a:ext cx="539459" cy="285210"/>
          </a:xfrm>
          <a:prstGeom prst="rightArrow">
            <a:avLst>
              <a:gd name="adj1" fmla="val 100000"/>
              <a:gd name="adj2" fmla="val 20627"/>
            </a:avLst>
          </a:prstGeom>
          <a:solidFill>
            <a:srgbClr val="FF0000">
              <a:alpha val="30000"/>
            </a:srgbClr>
          </a:solidFill>
          <a:ln w="19050" cap="flat" cmpd="sng" algn="ctr">
            <a:solidFill>
              <a:srgbClr val="FF0000"/>
            </a:solidFill>
            <a:prstDash val="solid"/>
          </a:ln>
          <a:effectLst/>
        </p:spPr>
        <p:txBody>
          <a:bodyPr rot="0" spcFirstLastPara="0" vertOverflow="overflow" horzOverflow="overflow" vert="horz" wrap="square" lIns="18000" tIns="18000" rIns="18000" bIns="1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107286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メイリオ"/>
                <a:ea typeface="メイリオ"/>
              </a:rPr>
              <a:t>見積</a:t>
            </a:r>
            <a:r>
              <a:rPr lang="ja-JP" altLang="en-US" sz="1000" kern="0" dirty="0">
                <a:solidFill>
                  <a:srgbClr val="FF0000"/>
                </a:solidFill>
                <a:latin typeface="メイリオ"/>
                <a:ea typeface="メイリオ"/>
              </a:rPr>
              <a:t>・契約</a:t>
            </a:r>
            <a:endParaRPr kumimoji="1" lang="en-US" altLang="ja-JP" sz="1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メイリオ"/>
              <a:ea typeface="メイリオ"/>
            </a:endParaRPr>
          </a:p>
        </p:txBody>
      </p:sp>
    </p:spTree>
    <p:extLst>
      <p:ext uri="{BB962C8B-B14F-4D97-AF65-F5344CB8AC3E}">
        <p14:creationId xmlns:p14="http://schemas.microsoft.com/office/powerpoint/2010/main" val="6156291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568</Words>
  <Application>Microsoft Macintosh PowerPoint</Application>
  <PresentationFormat>ワイド画面</PresentationFormat>
  <Paragraphs>90</Paragraphs>
  <Slides>3</Slides>
  <Notes>3</Notes>
  <HiddenSlides>0</HiddenSlides>
  <MMClips>0</MMClips>
  <ScaleCrop>false</ScaleCrop>
  <HeadingPairs>
    <vt:vector size="8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埋め込まれた OLE サーバー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10" baseType="lpstr">
      <vt:lpstr>Meiryo UI</vt:lpstr>
      <vt:lpstr>メイリオ</vt:lpstr>
      <vt:lpstr>游ゴシック</vt:lpstr>
      <vt:lpstr>游ゴシック Light</vt:lpstr>
      <vt:lpstr>Arial</vt:lpstr>
      <vt:lpstr>Office テーマ</vt:lpstr>
      <vt:lpstr>think-cell Slide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渡邉 佑亮</dc:creator>
  <cp:lastModifiedBy>須永 夏子</cp:lastModifiedBy>
  <cp:revision>57</cp:revision>
  <dcterms:created xsi:type="dcterms:W3CDTF">2020-10-21T02:06:41Z</dcterms:created>
  <dcterms:modified xsi:type="dcterms:W3CDTF">2021-02-17T06:22:51Z</dcterms:modified>
</cp:coreProperties>
</file>