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1"/>
  </p:sldMasterIdLst>
  <p:notesMasterIdLst>
    <p:notesMasterId r:id="rId8"/>
  </p:notesMasterIdLst>
  <p:sldIdLst>
    <p:sldId id="256" r:id="rId2"/>
    <p:sldId id="294" r:id="rId3"/>
    <p:sldId id="297" r:id="rId4"/>
    <p:sldId id="295" r:id="rId5"/>
    <p:sldId id="296" r:id="rId6"/>
    <p:sldId id="29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" id="{2C1845C1-F0D6-4256-97E5-F1955AD0D70B}">
          <p14:sldIdLst>
            <p14:sldId id="256"/>
          </p14:sldIdLst>
        </p14:section>
        <p14:section name="本文" id="{22EEA12D-CD3B-4DA5-A95E-F4CD8908C5D3}">
          <p14:sldIdLst>
            <p14:sldId id="294"/>
            <p14:sldId id="297"/>
            <p14:sldId id="295"/>
            <p14:sldId id="296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FFC5"/>
    <a:srgbClr val="FFFFFF"/>
    <a:srgbClr val="33DD00"/>
    <a:srgbClr val="2E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濃色スタイル 1 - アクセント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4" autoAdjust="0"/>
    <p:restoredTop sz="89932" autoAdjust="0"/>
  </p:normalViewPr>
  <p:slideViewPr>
    <p:cSldViewPr snapToGrid="0">
      <p:cViewPr varScale="1">
        <p:scale>
          <a:sx n="115" d="100"/>
          <a:sy n="115" d="100"/>
        </p:scale>
        <p:origin x="114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4E00D-2D72-468B-AF3C-DC3D16CF685E}" type="datetimeFigureOut">
              <a:rPr kumimoji="1" lang="ja-JP" altLang="en-US" smtClean="0"/>
              <a:t>2021/2/5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1A37A-B4E2-469C-9329-13E6ACEFAF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23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184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740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728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27784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626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77C71B-E973-43DB-B3AB-69B95DC89003}"/>
              </a:ext>
            </a:extLst>
          </p:cNvPr>
          <p:cNvSpPr/>
          <p:nvPr userDrawn="1"/>
        </p:nvSpPr>
        <p:spPr>
          <a:xfrm>
            <a:off x="5568951" y="3391421"/>
            <a:ext cx="6288616" cy="36000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B649D6A-1F03-434C-95FB-8318EC0EE0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61" y="2078642"/>
            <a:ext cx="2947091" cy="2210318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DA16C73-712F-4F9B-9976-3ACC9301CD86}"/>
              </a:ext>
            </a:extLst>
          </p:cNvPr>
          <p:cNvSpPr/>
          <p:nvPr userDrawn="1"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62284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A2087C8B-6B37-4FE9-907C-C1284741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</p:spPr>
        <p:txBody>
          <a:bodyPr vert="horz" lIns="0" tIns="45720" rIns="144000" bIns="45720" rtlCol="0" anchor="ctr">
            <a:normAutofit/>
          </a:bodyPr>
          <a:lstStyle>
            <a:lvl1pPr>
              <a:defRPr sz="3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0CA35808-D94A-4143-B7DE-E432BBA30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Sasuke Financial Lab</a:t>
            </a:r>
            <a:r>
              <a:rPr lang="ja-JP" altLang="en-US" dirty="0"/>
              <a:t>株式会社</a:t>
            </a:r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36A56BDA-6ED7-4CD8-A97E-4EC212DC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B7EE2C01-0D95-4F1C-BC05-82B5A245C68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9FDD7CA-CAA3-4BBD-B76A-127ADED47BBC}"/>
              </a:ext>
            </a:extLst>
          </p:cNvPr>
          <p:cNvGrpSpPr/>
          <p:nvPr userDrawn="1"/>
        </p:nvGrpSpPr>
        <p:grpSpPr>
          <a:xfrm>
            <a:off x="356226" y="647316"/>
            <a:ext cx="11507752" cy="72000"/>
            <a:chOff x="405185" y="910291"/>
            <a:chExt cx="8495707" cy="7200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29EAC78-B59B-452B-96B4-816153866B81}"/>
                </a:ext>
              </a:extLst>
            </p:cNvPr>
            <p:cNvSpPr/>
            <p:nvPr userDrawn="1"/>
          </p:nvSpPr>
          <p:spPr>
            <a:xfrm>
              <a:off x="405185" y="910291"/>
              <a:ext cx="2052000" cy="72000"/>
            </a:xfrm>
            <a:prstGeom prst="rect">
              <a:avLst/>
            </a:prstGeom>
            <a:solidFill>
              <a:srgbClr val="33D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6A29E7AB-F7CF-4289-B5B9-8C067D58ACAE}"/>
                </a:ext>
              </a:extLst>
            </p:cNvPr>
            <p:cNvSpPr/>
            <p:nvPr userDrawn="1"/>
          </p:nvSpPr>
          <p:spPr>
            <a:xfrm>
              <a:off x="2457185" y="943298"/>
              <a:ext cx="6443707" cy="36000"/>
            </a:xfrm>
            <a:prstGeom prst="rect">
              <a:avLst/>
            </a:prstGeom>
            <a:solidFill>
              <a:srgbClr val="D3F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AE51402-E083-4220-9D44-2C1F8AFE1AB4}"/>
              </a:ext>
            </a:extLst>
          </p:cNvPr>
          <p:cNvSpPr/>
          <p:nvPr userDrawn="1"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2" name="コンテンツ プレースホルダー 21">
            <a:extLst>
              <a:ext uri="{FF2B5EF4-FFF2-40B4-BE49-F238E27FC236}">
                <a16:creationId xmlns:a16="http://schemas.microsoft.com/office/drawing/2014/main" id="{958F8519-576D-4149-8FA4-4D7A985CD0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5223" y="781878"/>
            <a:ext cx="11523846" cy="5685183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4314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05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356978CB-F904-4B68-B21E-A8F3E8165BB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475249" y="2802529"/>
            <a:ext cx="6601522" cy="701675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TM</a:t>
            </a:r>
            <a:r>
              <a:rPr kumimoji="1" lang="ja-JP" altLang="en-US" sz="3600" b="1">
                <a:latin typeface="メイリオ" panose="020B0604030504040204" pitchFamily="50" charset="-128"/>
                <a:ea typeface="メイリオ" panose="020B0604030504040204" pitchFamily="50" charset="-128"/>
              </a:rPr>
              <a:t>フロントエンドリカバリ</a:t>
            </a:r>
            <a:endParaRPr kumimoji="1" lang="ja-JP" altLang="en-US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3C5A6EAA-EF8B-41E5-8EDD-FD79C813A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908" y="2386867"/>
            <a:ext cx="2608449" cy="377026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  <a:spcAft>
                <a:spcPts val="1200"/>
              </a:spcAft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ダイレクト販売</a:t>
            </a:r>
          </a:p>
        </p:txBody>
      </p:sp>
      <p:sp>
        <p:nvSpPr>
          <p:cNvPr id="2" name="AutoShape 3">
            <a:extLst>
              <a:ext uri="{FF2B5EF4-FFF2-40B4-BE49-F238E27FC236}">
                <a16:creationId xmlns:a16="http://schemas.microsoft.com/office/drawing/2014/main" id="{464185CE-3B48-4E62-B146-CB0958309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3551" y="3504204"/>
            <a:ext cx="2277145" cy="377026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30000"/>
              </a:lnSpc>
              <a:spcAft>
                <a:spcPts val="1200"/>
              </a:spcAft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2021/2/5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068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概要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Sasuke Financial Lab</a:t>
            </a:r>
            <a:r>
              <a:rPr lang="ja-JP" altLang="en-US" dirty="0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C4A63D0-54A3-B540-9B71-2D07E9868792}"/>
              </a:ext>
            </a:extLst>
          </p:cNvPr>
          <p:cNvSpPr txBox="1"/>
          <p:nvPr/>
        </p:nvSpPr>
        <p:spPr>
          <a:xfrm>
            <a:off x="484094" y="1120676"/>
            <a:ext cx="400622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2021/02/05</a:t>
            </a:r>
            <a:r>
              <a:rPr kumimoji="1" lang="ja-JP" altLang="en-US" sz="2400"/>
              <a:t>（金）時点</a:t>
            </a:r>
            <a:endParaRPr kumimoji="1" lang="en-US" altLang="ja-JP" sz="2400" dirty="0"/>
          </a:p>
          <a:p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3200"/>
              <a:t>開発状況</a:t>
            </a:r>
            <a:endParaRPr kumimoji="1" lang="en-US" altLang="ja-JP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3200" dirty="0"/>
              <a:t>2</a:t>
            </a:r>
            <a:r>
              <a:rPr lang="ja-JP" altLang="en-US" sz="3200"/>
              <a:t>月残作業</a:t>
            </a:r>
            <a:endParaRPr lang="en-US" altLang="ja-JP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3200" dirty="0"/>
              <a:t>TM</a:t>
            </a:r>
            <a:r>
              <a:rPr kumimoji="1" lang="ja-JP" altLang="en-US" sz="3200"/>
              <a:t>マイルストーン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74501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開発状況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Sasuke Financial Lab</a:t>
            </a:r>
            <a:r>
              <a:rPr lang="ja-JP" altLang="en-US" dirty="0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A7FF393A-D86D-4A29-B1D6-D7B4835E9D1C}"/>
              </a:ext>
            </a:extLst>
          </p:cNvPr>
          <p:cNvGraphicFramePr>
            <a:graphicFrameLocks noGrp="1"/>
          </p:cNvGraphicFramePr>
          <p:nvPr/>
        </p:nvGraphicFramePr>
        <p:xfrm>
          <a:off x="1928687" y="1748796"/>
          <a:ext cx="8367919" cy="27307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6941">
                  <a:extLst>
                    <a:ext uri="{9D8B030D-6E8A-4147-A177-3AD203B41FA5}">
                      <a16:colId xmlns:a16="http://schemas.microsoft.com/office/drawing/2014/main" val="1610136181"/>
                    </a:ext>
                  </a:extLst>
                </a:gridCol>
                <a:gridCol w="1650857">
                  <a:extLst>
                    <a:ext uri="{9D8B030D-6E8A-4147-A177-3AD203B41FA5}">
                      <a16:colId xmlns:a16="http://schemas.microsoft.com/office/drawing/2014/main" val="1517393858"/>
                    </a:ext>
                  </a:extLst>
                </a:gridCol>
                <a:gridCol w="1686707">
                  <a:extLst>
                    <a:ext uri="{9D8B030D-6E8A-4147-A177-3AD203B41FA5}">
                      <a16:colId xmlns:a16="http://schemas.microsoft.com/office/drawing/2014/main" val="3553529566"/>
                    </a:ext>
                  </a:extLst>
                </a:gridCol>
                <a:gridCol w="1686707">
                  <a:extLst>
                    <a:ext uri="{9D8B030D-6E8A-4147-A177-3AD203B41FA5}">
                      <a16:colId xmlns:a16="http://schemas.microsoft.com/office/drawing/2014/main" val="3301940765"/>
                    </a:ext>
                  </a:extLst>
                </a:gridCol>
                <a:gridCol w="1686707">
                  <a:extLst>
                    <a:ext uri="{9D8B030D-6E8A-4147-A177-3AD203B41FA5}">
                      <a16:colId xmlns:a16="http://schemas.microsoft.com/office/drawing/2014/main" val="3325115575"/>
                    </a:ext>
                  </a:extLst>
                </a:gridCol>
              </a:tblGrid>
              <a:tr h="741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>
                          <a:latin typeface="+mn-lt"/>
                          <a:ea typeface="+mn-ea"/>
                        </a:rPr>
                        <a:t>設計</a:t>
                      </a:r>
                      <a:endParaRPr kumimoji="1" lang="ja-JP" altLang="en-US" sz="18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実装</a:t>
                      </a:r>
                      <a:endParaRPr kumimoji="1" lang="ja-JP" altLang="en-US" sz="180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latin typeface="+mn-lt"/>
                          <a:ea typeface="+mn-ea"/>
                        </a:rPr>
                        <a:t>PT</a:t>
                      </a:r>
                      <a:endParaRPr kumimoji="1" lang="ja-JP" altLang="en-US" sz="180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>
                          <a:latin typeface="+mn-lt"/>
                          <a:ea typeface="+mn-ea"/>
                        </a:rPr>
                        <a:t>不具合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36662"/>
                  </a:ext>
                </a:extLst>
              </a:tr>
              <a:tr h="6088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SP1〜5</a:t>
                      </a:r>
                      <a:endParaRPr kumimoji="1" lang="en-US" altLang="ja-JP" sz="18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latin typeface="+mn-lt"/>
                          <a:ea typeface="+mn-ea"/>
                        </a:rPr>
                        <a:t>100</a:t>
                      </a:r>
                      <a:r>
                        <a:rPr kumimoji="1" lang="ja-JP" altLang="en-US" sz="1800">
                          <a:latin typeface="+mn-lt"/>
                          <a:ea typeface="+mn-ea"/>
                        </a:rPr>
                        <a:t>％</a:t>
                      </a:r>
                      <a:endParaRPr kumimoji="1" lang="en-US" altLang="ja-JP" sz="18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latin typeface="+mn-lt"/>
                          <a:ea typeface="+mn-ea"/>
                        </a:rPr>
                        <a:t>100</a:t>
                      </a:r>
                      <a:r>
                        <a:rPr kumimoji="1" lang="ja-JP" altLang="en-US" sz="1800">
                          <a:latin typeface="+mn-lt"/>
                          <a:ea typeface="+mn-ea"/>
                        </a:rPr>
                        <a:t>％</a:t>
                      </a:r>
                      <a:endParaRPr kumimoji="1" lang="en-US" altLang="ja-JP" sz="18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latin typeface="+mn-lt"/>
                          <a:ea typeface="+mn-ea"/>
                        </a:rPr>
                        <a:t>100</a:t>
                      </a:r>
                      <a:r>
                        <a:rPr kumimoji="1" lang="ja-JP" altLang="en-US" sz="1800">
                          <a:latin typeface="+mn-lt"/>
                          <a:ea typeface="+mn-ea"/>
                        </a:rPr>
                        <a:t>％</a:t>
                      </a:r>
                      <a:endParaRPr kumimoji="1" lang="en-US" altLang="ja-JP" sz="18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</a:t>
                      </a:r>
                      <a:r>
                        <a:rPr kumimoji="1" lang="ja-JP" altLang="en-US" sz="18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件</a:t>
                      </a:r>
                      <a:endParaRPr kumimoji="1" lang="ja-JP" altLang="en-US" sz="1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770266"/>
                  </a:ext>
                </a:extLst>
              </a:tr>
              <a:tr h="6904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SP6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100</a:t>
                      </a:r>
                      <a:r>
                        <a:rPr kumimoji="1" lang="ja-JP" altLang="en-US" sz="1800">
                          <a:latin typeface="+mn-ea"/>
                          <a:ea typeface="+mn-ea"/>
                        </a:rPr>
                        <a:t>％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latin typeface="+mn-lt"/>
                          <a:ea typeface="+mn-ea"/>
                        </a:rPr>
                        <a:t>100</a:t>
                      </a:r>
                      <a:r>
                        <a:rPr kumimoji="1" lang="ja-JP" altLang="en-US" sz="1800">
                          <a:latin typeface="+mn-lt"/>
                          <a:ea typeface="+mn-ea"/>
                        </a:rPr>
                        <a:t>％</a:t>
                      </a:r>
                      <a:endParaRPr kumimoji="1" lang="en-US" altLang="ja-JP" sz="18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70</a:t>
                      </a:r>
                      <a:r>
                        <a:rPr kumimoji="1" lang="ja-JP" altLang="en-US" sz="1800">
                          <a:solidFill>
                            <a:srgbClr val="FF0000"/>
                          </a:solidFill>
                        </a:rPr>
                        <a:t>％</a:t>
                      </a:r>
                      <a:endParaRPr kumimoji="1" lang="en-US" altLang="ja-JP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23</a:t>
                      </a:r>
                      <a:r>
                        <a:rPr kumimoji="1" lang="ja-JP" altLang="en-US" sz="1800">
                          <a:solidFill>
                            <a:srgbClr val="FF0000"/>
                          </a:solidFill>
                        </a:rPr>
                        <a:t>件＋</a:t>
                      </a:r>
                      <a:endParaRPr kumimoji="1" lang="en-US" altLang="ja-JP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184661"/>
                  </a:ext>
                </a:extLst>
              </a:tr>
              <a:tr h="6904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>
                          <a:latin typeface="+mn-ea"/>
                          <a:ea typeface="+mn-ea"/>
                        </a:rPr>
                        <a:t>開発課題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8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34</a:t>
                      </a:r>
                      <a:r>
                        <a:rPr kumimoji="1" lang="ja-JP" altLang="en-US" sz="18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件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799456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C4A63D0-54A3-B540-9B71-2D07E9868792}"/>
              </a:ext>
            </a:extLst>
          </p:cNvPr>
          <p:cNvSpPr txBox="1"/>
          <p:nvPr/>
        </p:nvSpPr>
        <p:spPr>
          <a:xfrm>
            <a:off x="484094" y="1051063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▼開発状況（赤字が残作業）</a:t>
            </a:r>
          </a:p>
        </p:txBody>
      </p:sp>
    </p:spTree>
    <p:extLst>
      <p:ext uri="{BB962C8B-B14F-4D97-AF65-F5344CB8AC3E}">
        <p14:creationId xmlns:p14="http://schemas.microsoft.com/office/powerpoint/2010/main" val="569381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2</a:t>
            </a:r>
            <a:r>
              <a:rPr kumimoji="1" lang="ja-JP" altLang="en-US"/>
              <a:t>月残作業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Sasuke Financial Lab</a:t>
            </a:r>
            <a:r>
              <a:rPr lang="ja-JP" altLang="en-US" dirty="0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A7FF393A-D86D-4A29-B1D6-D7B4835E9D1C}"/>
              </a:ext>
            </a:extLst>
          </p:cNvPr>
          <p:cNvGraphicFramePr>
            <a:graphicFrameLocks noGrp="1"/>
          </p:cNvGraphicFramePr>
          <p:nvPr/>
        </p:nvGraphicFramePr>
        <p:xfrm>
          <a:off x="1928687" y="1748796"/>
          <a:ext cx="8367919" cy="273078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56941">
                  <a:extLst>
                    <a:ext uri="{9D8B030D-6E8A-4147-A177-3AD203B41FA5}">
                      <a16:colId xmlns:a16="http://schemas.microsoft.com/office/drawing/2014/main" val="1610136181"/>
                    </a:ext>
                  </a:extLst>
                </a:gridCol>
                <a:gridCol w="1650857">
                  <a:extLst>
                    <a:ext uri="{9D8B030D-6E8A-4147-A177-3AD203B41FA5}">
                      <a16:colId xmlns:a16="http://schemas.microsoft.com/office/drawing/2014/main" val="1517393858"/>
                    </a:ext>
                  </a:extLst>
                </a:gridCol>
                <a:gridCol w="1686707">
                  <a:extLst>
                    <a:ext uri="{9D8B030D-6E8A-4147-A177-3AD203B41FA5}">
                      <a16:colId xmlns:a16="http://schemas.microsoft.com/office/drawing/2014/main" val="3553529566"/>
                    </a:ext>
                  </a:extLst>
                </a:gridCol>
                <a:gridCol w="1686707">
                  <a:extLst>
                    <a:ext uri="{9D8B030D-6E8A-4147-A177-3AD203B41FA5}">
                      <a16:colId xmlns:a16="http://schemas.microsoft.com/office/drawing/2014/main" val="3301940765"/>
                    </a:ext>
                  </a:extLst>
                </a:gridCol>
                <a:gridCol w="1686707">
                  <a:extLst>
                    <a:ext uri="{9D8B030D-6E8A-4147-A177-3AD203B41FA5}">
                      <a16:colId xmlns:a16="http://schemas.microsoft.com/office/drawing/2014/main" val="3325115575"/>
                    </a:ext>
                  </a:extLst>
                </a:gridCol>
              </a:tblGrid>
              <a:tr h="741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>
                          <a:latin typeface="+mn-lt"/>
                          <a:ea typeface="+mn-ea"/>
                        </a:rPr>
                        <a:t>設計</a:t>
                      </a:r>
                      <a:endParaRPr kumimoji="1" lang="ja-JP" altLang="en-US" sz="18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実装</a:t>
                      </a:r>
                      <a:endParaRPr kumimoji="1" lang="ja-JP" altLang="en-US" sz="180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latin typeface="+mn-lt"/>
                          <a:ea typeface="+mn-ea"/>
                        </a:rPr>
                        <a:t>PT</a:t>
                      </a:r>
                      <a:endParaRPr kumimoji="1" lang="ja-JP" altLang="en-US" sz="180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>
                          <a:latin typeface="+mn-lt"/>
                          <a:ea typeface="+mn-ea"/>
                        </a:rPr>
                        <a:t>不具合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36662"/>
                  </a:ext>
                </a:extLst>
              </a:tr>
              <a:tr h="6088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SP1〜5</a:t>
                      </a:r>
                      <a:endParaRPr kumimoji="1" lang="en-US" altLang="ja-JP" sz="18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latin typeface="+mn-lt"/>
                          <a:ea typeface="+mn-e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latin typeface="+mn-lt"/>
                          <a:ea typeface="+mn-e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latin typeface="+mn-lt"/>
                          <a:ea typeface="+mn-e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kumimoji="1" lang="ja-JP" altLang="en-US" sz="18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人日</a:t>
                      </a:r>
                      <a:endParaRPr kumimoji="1" lang="ja-JP" altLang="en-US" sz="1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770266"/>
                  </a:ext>
                </a:extLst>
              </a:tr>
              <a:tr h="6904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SP6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latin typeface="+mn-ea"/>
                          <a:ea typeface="+mn-ea"/>
                        </a:rPr>
                        <a:t>-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latin typeface="+mn-lt"/>
                          <a:ea typeface="+mn-ea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25</a:t>
                      </a:r>
                      <a:r>
                        <a:rPr kumimoji="1" lang="ja-JP" altLang="en-US" sz="1800">
                          <a:solidFill>
                            <a:srgbClr val="FF0000"/>
                          </a:solidFill>
                        </a:rPr>
                        <a:t>人日</a:t>
                      </a:r>
                      <a:endParaRPr kumimoji="1" lang="en-US" altLang="ja-JP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45</a:t>
                      </a:r>
                      <a:r>
                        <a:rPr kumimoji="1" lang="ja-JP" altLang="en-US" sz="1800">
                          <a:solidFill>
                            <a:srgbClr val="FF0000"/>
                          </a:solidFill>
                        </a:rPr>
                        <a:t>人日</a:t>
                      </a:r>
                      <a:endParaRPr kumimoji="1" lang="en-US" altLang="ja-JP" sz="1800" dirty="0">
                        <a:solidFill>
                          <a:srgbClr val="FF0000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</a:rPr>
                        <a:t>※1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184661"/>
                  </a:ext>
                </a:extLst>
              </a:tr>
              <a:tr h="6904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>
                          <a:latin typeface="+mn-ea"/>
                          <a:ea typeface="+mn-ea"/>
                        </a:rPr>
                        <a:t>開発課題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8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20</a:t>
                      </a:r>
                      <a:r>
                        <a:rPr kumimoji="1" lang="ja-JP" altLang="en-US" sz="180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人日</a:t>
                      </a:r>
                      <a:endParaRPr kumimoji="1" lang="en-US" altLang="ja-JP" sz="180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※2</a:t>
                      </a:r>
                      <a:endParaRPr kumimoji="1" lang="ja-JP" altLang="en-US" sz="18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799456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C4A63D0-54A3-B540-9B71-2D07E9868792}"/>
              </a:ext>
            </a:extLst>
          </p:cNvPr>
          <p:cNvSpPr txBox="1"/>
          <p:nvPr/>
        </p:nvSpPr>
        <p:spPr>
          <a:xfrm>
            <a:off x="484094" y="105106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▼残作業の</a:t>
            </a:r>
            <a:r>
              <a:rPr lang="ja-JP" altLang="en-US" sz="2400"/>
              <a:t>工数見積</a:t>
            </a:r>
            <a:endParaRPr kumimoji="1" lang="ja-JP" altLang="en-US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225D7B8-9140-5341-8FE1-83B1A7972D1B}"/>
              </a:ext>
            </a:extLst>
          </p:cNvPr>
          <p:cNvSpPr txBox="1"/>
          <p:nvPr/>
        </p:nvSpPr>
        <p:spPr>
          <a:xfrm>
            <a:off x="5002306" y="4984607"/>
            <a:ext cx="54970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※1</a:t>
            </a:r>
          </a:p>
          <a:p>
            <a:r>
              <a:rPr lang="ja-JP" altLang="en-US" sz="1400"/>
              <a:t>　</a:t>
            </a:r>
            <a:r>
              <a:rPr kumimoji="1" lang="ja-JP" altLang="en-US" sz="1400"/>
              <a:t>見込み件数</a:t>
            </a:r>
            <a:r>
              <a:rPr kumimoji="1" lang="en-US" altLang="ja-JP" sz="1400" dirty="0"/>
              <a:t>45</a:t>
            </a:r>
            <a:r>
              <a:rPr kumimoji="1" lang="ja-JP" altLang="en-US" sz="1400"/>
              <a:t>件</a:t>
            </a:r>
            <a:r>
              <a:rPr kumimoji="1" lang="en-US" altLang="ja-JP" sz="1400" dirty="0"/>
              <a:t> * 1</a:t>
            </a:r>
            <a:r>
              <a:rPr kumimoji="1" lang="ja-JP" altLang="en-US" sz="1400"/>
              <a:t>件</a:t>
            </a:r>
            <a:r>
              <a:rPr kumimoji="1" lang="en-US" altLang="ja-JP" sz="1400" dirty="0"/>
              <a:t>1</a:t>
            </a:r>
            <a:r>
              <a:rPr kumimoji="1" lang="ja-JP" altLang="en-US" sz="1400"/>
              <a:t>人日計算</a:t>
            </a:r>
            <a:r>
              <a:rPr kumimoji="1" lang="en-US" altLang="ja-JP" sz="1400" dirty="0"/>
              <a:t> = 45</a:t>
            </a:r>
            <a:r>
              <a:rPr kumimoji="1" lang="ja-JP" altLang="en-US" sz="1400"/>
              <a:t>人日</a:t>
            </a:r>
            <a:endParaRPr kumimoji="1" lang="en-US" altLang="ja-JP" sz="1400" dirty="0"/>
          </a:p>
          <a:p>
            <a:r>
              <a:rPr lang="ja-JP" altLang="en-US" sz="1400"/>
              <a:t>　</a:t>
            </a:r>
            <a:r>
              <a:rPr kumimoji="1" lang="en-US" altLang="ja-JP" sz="1400" dirty="0"/>
              <a:t>70%</a:t>
            </a:r>
            <a:r>
              <a:rPr kumimoji="1" lang="ja-JP" altLang="en-US" sz="1400"/>
              <a:t>で全</a:t>
            </a:r>
            <a:r>
              <a:rPr kumimoji="1" lang="en-US" altLang="ja-JP" sz="1400" dirty="0"/>
              <a:t>41</a:t>
            </a:r>
            <a:r>
              <a:rPr kumimoji="1" lang="ja-JP" altLang="en-US" sz="1400"/>
              <a:t>件、残</a:t>
            </a:r>
            <a:r>
              <a:rPr kumimoji="1" lang="en-US" altLang="ja-JP" sz="1400" dirty="0"/>
              <a:t>30</a:t>
            </a:r>
            <a:r>
              <a:rPr kumimoji="1" lang="ja-JP" altLang="en-US" sz="1400"/>
              <a:t>％で</a:t>
            </a:r>
            <a:r>
              <a:rPr kumimoji="1" lang="en-US" altLang="ja-JP" sz="1400" dirty="0"/>
              <a:t>18</a:t>
            </a:r>
            <a:r>
              <a:rPr kumimoji="1" lang="ja-JP" altLang="en-US" sz="1400"/>
              <a:t>件程度発生見込み。</a:t>
            </a:r>
            <a:r>
              <a:rPr lang="en-US" altLang="ja-JP" sz="1400" dirty="0"/>
              <a:t>18</a:t>
            </a:r>
            <a:r>
              <a:rPr lang="ja-JP" altLang="en-US" sz="1400"/>
              <a:t>＋</a:t>
            </a:r>
            <a:r>
              <a:rPr lang="en-US" altLang="ja-JP" sz="1400" dirty="0"/>
              <a:t>23</a:t>
            </a:r>
            <a:r>
              <a:rPr lang="ja-JP" altLang="en-US" sz="1400"/>
              <a:t>≒</a:t>
            </a:r>
            <a:r>
              <a:rPr lang="en-US" altLang="ja-JP" sz="1400" dirty="0"/>
              <a:t>45</a:t>
            </a:r>
            <a:r>
              <a:rPr lang="ja-JP" altLang="en-US" sz="1400"/>
              <a:t>件</a:t>
            </a:r>
            <a:endParaRPr lang="en-US" altLang="ja-JP" sz="1400" dirty="0"/>
          </a:p>
          <a:p>
            <a:r>
              <a:rPr lang="en-US" altLang="ja-JP" sz="1400" dirty="0"/>
              <a:t>※2</a:t>
            </a:r>
          </a:p>
          <a:p>
            <a:r>
              <a:rPr lang="ja-JP" altLang="en-US" sz="1400"/>
              <a:t>　見込み件数</a:t>
            </a:r>
            <a:r>
              <a:rPr lang="en-US" altLang="ja-JP" sz="1400" dirty="0"/>
              <a:t>40</a:t>
            </a:r>
            <a:r>
              <a:rPr lang="ja-JP" altLang="en-US" sz="1400"/>
              <a:t>件だが</a:t>
            </a:r>
            <a:r>
              <a:rPr lang="en-US" altLang="ja-JP" sz="1400" dirty="0"/>
              <a:t>IT</a:t>
            </a:r>
            <a:r>
              <a:rPr lang="ja-JP" altLang="en-US" sz="1400"/>
              <a:t>に向けて</a:t>
            </a:r>
            <a:r>
              <a:rPr lang="en-US" altLang="ja-JP" sz="1400" dirty="0"/>
              <a:t>Must</a:t>
            </a:r>
            <a:r>
              <a:rPr lang="ja-JP" altLang="en-US" sz="1400"/>
              <a:t>課題は約半分程度の想定</a:t>
            </a:r>
            <a:endParaRPr lang="en-US" altLang="ja-JP" sz="1400" dirty="0"/>
          </a:p>
          <a:p>
            <a:r>
              <a:rPr lang="ja-JP" altLang="en-US" sz="1400"/>
              <a:t>　</a:t>
            </a:r>
            <a:r>
              <a:rPr lang="en-US" altLang="ja-JP" sz="1400" dirty="0"/>
              <a:t>20</a:t>
            </a:r>
            <a:r>
              <a:rPr lang="ja-JP" altLang="en-US" sz="1400"/>
              <a:t>件</a:t>
            </a:r>
            <a:r>
              <a:rPr lang="en-US" altLang="ja-JP" sz="1400" dirty="0"/>
              <a:t> * 1</a:t>
            </a:r>
            <a:r>
              <a:rPr lang="ja-JP" altLang="en-US" sz="1400"/>
              <a:t>件</a:t>
            </a:r>
            <a:r>
              <a:rPr lang="en-US" altLang="ja-JP" sz="1400" dirty="0"/>
              <a:t>1</a:t>
            </a:r>
            <a:r>
              <a:rPr lang="ja-JP" altLang="en-US" sz="1400"/>
              <a:t>人日計算</a:t>
            </a:r>
            <a:r>
              <a:rPr lang="en-US" altLang="ja-JP" sz="1400" dirty="0"/>
              <a:t> = 20</a:t>
            </a:r>
            <a:r>
              <a:rPr lang="ja-JP" altLang="en-US" sz="1400"/>
              <a:t>人日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787631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TM</a:t>
            </a:r>
            <a:r>
              <a:rPr lang="ja-JP" altLang="en-US"/>
              <a:t>マイルストーン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Sasuke Financial Lab</a:t>
            </a:r>
            <a:r>
              <a:rPr lang="ja-JP" altLang="en-US" dirty="0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208CA32-75AF-1244-90DE-CC7ACB242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18" y="1523403"/>
            <a:ext cx="11555696" cy="371883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35D0874-5E4E-C347-BF32-5E478A688545}"/>
              </a:ext>
            </a:extLst>
          </p:cNvPr>
          <p:cNvSpPr txBox="1"/>
          <p:nvPr/>
        </p:nvSpPr>
        <p:spPr>
          <a:xfrm>
            <a:off x="600363" y="5652656"/>
            <a:ext cx="6064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※PT</a:t>
            </a:r>
            <a:r>
              <a:rPr kumimoji="1" lang="ja-JP" altLang="en-US">
                <a:solidFill>
                  <a:srgbClr val="FF0000"/>
                </a:solidFill>
              </a:rPr>
              <a:t>追跡：一部実装と</a:t>
            </a:r>
            <a:r>
              <a:rPr kumimoji="1" lang="en-US" altLang="ja-JP" dirty="0">
                <a:solidFill>
                  <a:srgbClr val="FF0000"/>
                </a:solidFill>
              </a:rPr>
              <a:t>PT</a:t>
            </a:r>
            <a:r>
              <a:rPr kumimoji="1" lang="ja-JP" altLang="en-US">
                <a:solidFill>
                  <a:srgbClr val="FF0000"/>
                </a:solidFill>
              </a:rPr>
              <a:t>に乖離があり追跡で修正が必要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r>
              <a:rPr lang="ja-JP" altLang="en-US">
                <a:solidFill>
                  <a:srgbClr val="FF0000"/>
                </a:solidFill>
              </a:rPr>
              <a:t>　　　　（実装対応分については</a:t>
            </a:r>
            <a:r>
              <a:rPr lang="en-US" altLang="ja-JP" dirty="0">
                <a:solidFill>
                  <a:srgbClr val="FF0000"/>
                </a:solidFill>
              </a:rPr>
              <a:t>PT</a:t>
            </a:r>
            <a:r>
              <a:rPr lang="ja-JP" altLang="en-US">
                <a:solidFill>
                  <a:srgbClr val="FF0000"/>
                </a:solidFill>
              </a:rPr>
              <a:t>修正を含む）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806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12844" cy="515111"/>
          </a:xfrm>
        </p:spPr>
        <p:txBody>
          <a:bodyPr>
            <a:normAutofit fontScale="90000"/>
          </a:bodyPr>
          <a:lstStyle/>
          <a:p>
            <a:r>
              <a:rPr kumimoji="1" lang="en-US" altLang="ja-JP" dirty="0"/>
              <a:t>Appendix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Sasuke Financial Lab</a:t>
            </a:r>
            <a:r>
              <a:rPr lang="ja-JP" altLang="en-US" dirty="0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C4A63D0-54A3-B540-9B71-2D07E9868792}"/>
              </a:ext>
            </a:extLst>
          </p:cNvPr>
          <p:cNvSpPr txBox="1"/>
          <p:nvPr/>
        </p:nvSpPr>
        <p:spPr>
          <a:xfrm>
            <a:off x="474857" y="1254263"/>
            <a:ext cx="64391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▼</a:t>
            </a:r>
            <a:r>
              <a:rPr lang="ja-JP" altLang="en-US" sz="2400"/>
              <a:t>増員</a:t>
            </a:r>
            <a:endParaRPr lang="en-US" altLang="ja-JP" sz="2400" dirty="0"/>
          </a:p>
          <a:p>
            <a:r>
              <a:rPr kumimoji="1" lang="en-US" altLang="ja-JP" sz="2400" dirty="0"/>
              <a:t>2</a:t>
            </a:r>
            <a:r>
              <a:rPr lang="en-US" altLang="ja-JP" sz="2400" dirty="0"/>
              <a:t>/8</a:t>
            </a:r>
            <a:r>
              <a:rPr lang="ja-JP" altLang="en-US" sz="2400"/>
              <a:t>（月）より</a:t>
            </a:r>
            <a:r>
              <a:rPr lang="en-US" altLang="ja-JP" sz="2400" dirty="0"/>
              <a:t>2</a:t>
            </a:r>
            <a:r>
              <a:rPr lang="ja-JP" altLang="en-US" sz="2400"/>
              <a:t>名（竹内、萩原）が増員予定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504397332"/>
      </p:ext>
    </p:extLst>
  </p:cSld>
  <p:clrMapOvr>
    <a:masterClrMapping/>
  </p:clrMapOvr>
</p:sld>
</file>

<file path=ppt/theme/theme1.xml><?xml version="1.0" encoding="utf-8"?>
<a:theme xmlns:a="http://schemas.openxmlformats.org/drawingml/2006/main" name="表紙標準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メイリオ"/>
        <a:ea typeface="メイリオ"/>
        <a:cs typeface="Helvetica"/>
      </a:majorFont>
      <a:minorFont>
        <a:latin typeface="メイリオ"/>
        <a:ea typeface="メイリオ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6044</TotalTime>
  <Words>257</Words>
  <Application>Microsoft Macintosh PowerPoint</Application>
  <PresentationFormat>ワイド画面</PresentationFormat>
  <Paragraphs>74</Paragraphs>
  <Slides>6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メイリオ</vt:lpstr>
      <vt:lpstr>游ゴシック</vt:lpstr>
      <vt:lpstr>Arial</vt:lpstr>
      <vt:lpstr>表紙標準</vt:lpstr>
      <vt:lpstr>TMフロントエンドリカバリ</vt:lpstr>
      <vt:lpstr>概要</vt:lpstr>
      <vt:lpstr>開発状況</vt:lpstr>
      <vt:lpstr>2月残作業</vt:lpstr>
      <vt:lpstr>TMマイルストーン</vt:lpstr>
      <vt:lpstr>Appendix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Sasuke</dc:title>
  <dc:subject/>
  <dc:creator>k.kibe</dc:creator>
  <cp:keywords/>
  <dc:description/>
  <cp:lastModifiedBy>木部</cp:lastModifiedBy>
  <cp:revision>323</cp:revision>
  <dcterms:created xsi:type="dcterms:W3CDTF">2020-09-22T09:24:18Z</dcterms:created>
  <dcterms:modified xsi:type="dcterms:W3CDTF">2021-02-05T12:01:26Z</dcterms:modified>
  <cp:category/>
</cp:coreProperties>
</file>