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9" r:id="rId1"/>
  </p:sldMasterIdLst>
  <p:notesMasterIdLst>
    <p:notesMasterId r:id="rId7"/>
  </p:notesMasterIdLst>
  <p:sldIdLst>
    <p:sldId id="256" r:id="rId2"/>
    <p:sldId id="281" r:id="rId3"/>
    <p:sldId id="290" r:id="rId4"/>
    <p:sldId id="291" r:id="rId5"/>
    <p:sldId id="289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表紙" id="{2C1845C1-F0D6-4256-97E5-F1955AD0D70B}">
          <p14:sldIdLst>
            <p14:sldId id="256"/>
          </p14:sldIdLst>
        </p14:section>
        <p14:section name="本文" id="{22EEA12D-CD3B-4DA5-A95E-F4CD8908C5D3}">
          <p14:sldIdLst>
            <p14:sldId id="281"/>
            <p14:sldId id="290"/>
            <p14:sldId id="291"/>
            <p14:sldId id="289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FFC5"/>
    <a:srgbClr val="FFFFFF"/>
    <a:srgbClr val="33DD00"/>
    <a:srgbClr val="2E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C4B1156A-380E-4F78-BDF5-A606A8083BF9}" styleName="中間スタイル 4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16D9F66E-5EB9-4882-86FB-DCBF35E3C3E4}" styleName="中間スタイル 4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濃色スタイル 2 - アクセント 5/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濃色スタイル 2 - アクセント 3/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82" autoAdjust="0"/>
    <p:restoredTop sz="89932" autoAdjust="0"/>
  </p:normalViewPr>
  <p:slideViewPr>
    <p:cSldViewPr snapToGrid="0">
      <p:cViewPr varScale="1">
        <p:scale>
          <a:sx n="138" d="100"/>
          <a:sy n="138" d="100"/>
        </p:scale>
        <p:origin x="50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8" d="100"/>
          <a:sy n="58" d="100"/>
        </p:scale>
        <p:origin x="302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4E00D-2D72-468B-AF3C-DC3D16CF685E}" type="datetimeFigureOut">
              <a:rPr kumimoji="1" lang="ja-JP" altLang="en-US" smtClean="0"/>
              <a:t>2021/1/18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1A37A-B4E2-469C-9329-13E6ACEFAFC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72361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0857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6755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14721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1A37A-B4E2-469C-9329-13E6ACEFAFC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770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77C71B-E973-43DB-B3AB-69B95DC89003}"/>
              </a:ext>
            </a:extLst>
          </p:cNvPr>
          <p:cNvSpPr/>
          <p:nvPr userDrawn="1"/>
        </p:nvSpPr>
        <p:spPr>
          <a:xfrm>
            <a:off x="5568951" y="3391421"/>
            <a:ext cx="6288616" cy="36000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>
              <a:solidFill>
                <a:schemeClr val="tx1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B649D6A-1F03-434C-95FB-8318EC0EE0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461" y="2078642"/>
            <a:ext cx="2947091" cy="2210318"/>
          </a:xfrm>
          <a:prstGeom prst="rect">
            <a:avLst/>
          </a:prstGeom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DA16C73-712F-4F9B-9976-3ACC9301CD86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</p:spTree>
    <p:extLst>
      <p:ext uri="{BB962C8B-B14F-4D97-AF65-F5344CB8AC3E}">
        <p14:creationId xmlns:p14="http://schemas.microsoft.com/office/powerpoint/2010/main" val="1622842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A2087C8B-6B37-4FE9-907C-C12847415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25" y="182220"/>
            <a:ext cx="11512844" cy="515111"/>
          </a:xfrm>
          <a:prstGeom prst="rect">
            <a:avLst/>
          </a:prstGeom>
        </p:spPr>
        <p:txBody>
          <a:bodyPr vert="horz" lIns="0" tIns="45720" rIns="144000" bIns="45720" rtlCol="0" anchor="ctr">
            <a:normAutofit/>
          </a:bodyPr>
          <a:lstStyle>
            <a:lvl1pPr>
              <a:defRPr sz="32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11" name="フッター プレースホルダー 4">
            <a:extLst>
              <a:ext uri="{FF2B5EF4-FFF2-40B4-BE49-F238E27FC236}">
                <a16:creationId xmlns:a16="http://schemas.microsoft.com/office/drawing/2014/main" id="{0CA35808-D94A-4143-B7DE-E432BBA30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27431" y="6580204"/>
            <a:ext cx="1821983" cy="2447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12" name="スライド番号プレースホルダー 5">
            <a:extLst>
              <a:ext uri="{FF2B5EF4-FFF2-40B4-BE49-F238E27FC236}">
                <a16:creationId xmlns:a16="http://schemas.microsoft.com/office/drawing/2014/main" id="{36A56BDA-6ED7-4CD8-A97E-4EC212DC9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49414" y="6576221"/>
            <a:ext cx="442586" cy="281780"/>
          </a:xfrm>
          <a:prstGeom prst="rect">
            <a:avLst/>
          </a:prstGeom>
          <a:solidFill>
            <a:srgbClr val="33DD00"/>
          </a:solidFill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B7EE2C01-0D95-4F1C-BC05-82B5A245C68C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D9FDD7CA-CAA3-4BBD-B76A-127ADED47BBC}"/>
              </a:ext>
            </a:extLst>
          </p:cNvPr>
          <p:cNvGrpSpPr/>
          <p:nvPr userDrawn="1"/>
        </p:nvGrpSpPr>
        <p:grpSpPr>
          <a:xfrm>
            <a:off x="356226" y="647316"/>
            <a:ext cx="11507752" cy="72000"/>
            <a:chOff x="405185" y="910291"/>
            <a:chExt cx="8495707" cy="72000"/>
          </a:xfrm>
        </p:grpSpPr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429EAC78-B59B-452B-96B4-816153866B81}"/>
                </a:ext>
              </a:extLst>
            </p:cNvPr>
            <p:cNvSpPr/>
            <p:nvPr userDrawn="1"/>
          </p:nvSpPr>
          <p:spPr>
            <a:xfrm>
              <a:off x="405185" y="910291"/>
              <a:ext cx="2052000" cy="72000"/>
            </a:xfrm>
            <a:prstGeom prst="rect">
              <a:avLst/>
            </a:prstGeom>
            <a:solidFill>
              <a:srgbClr val="33DD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A29E7AB-F7CF-4289-B5B9-8C067D58ACAE}"/>
                </a:ext>
              </a:extLst>
            </p:cNvPr>
            <p:cNvSpPr/>
            <p:nvPr userDrawn="1"/>
          </p:nvSpPr>
          <p:spPr>
            <a:xfrm>
              <a:off x="2457185" y="943298"/>
              <a:ext cx="6443707" cy="36000"/>
            </a:xfrm>
            <a:prstGeom prst="rect">
              <a:avLst/>
            </a:prstGeom>
            <a:solidFill>
              <a:srgbClr val="D3FF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>
                <a:solidFill>
                  <a:schemeClr val="tx1"/>
                </a:solidFill>
              </a:endParaRPr>
            </a:p>
          </p:txBody>
        </p:sp>
      </p:grp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6AE51402-E083-4220-9D44-2C1F8AFE1AB4}"/>
              </a:ext>
            </a:extLst>
          </p:cNvPr>
          <p:cNvSpPr/>
          <p:nvPr userDrawn="1"/>
        </p:nvSpPr>
        <p:spPr>
          <a:xfrm>
            <a:off x="0" y="6812282"/>
            <a:ext cx="12192000" cy="45719"/>
          </a:xfrm>
          <a:prstGeom prst="rect">
            <a:avLst/>
          </a:prstGeom>
          <a:solidFill>
            <a:srgbClr val="33DD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22" name="コンテンツ プレースホルダー 21">
            <a:extLst>
              <a:ext uri="{FF2B5EF4-FFF2-40B4-BE49-F238E27FC236}">
                <a16:creationId xmlns:a16="http://schemas.microsoft.com/office/drawing/2014/main" id="{958F8519-576D-4149-8FA4-4D7A985CD0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45223" y="781878"/>
            <a:ext cx="11523846" cy="5685183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</p:spTree>
    <p:extLst>
      <p:ext uri="{BB962C8B-B14F-4D97-AF65-F5344CB8AC3E}">
        <p14:creationId xmlns:p14="http://schemas.microsoft.com/office/powerpoint/2010/main" val="1343146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86052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3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1">
            <a:extLst>
              <a:ext uri="{FF2B5EF4-FFF2-40B4-BE49-F238E27FC236}">
                <a16:creationId xmlns:a16="http://schemas.microsoft.com/office/drawing/2014/main" id="{356978CB-F904-4B68-B21E-A8F3E8165BB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5475249" y="2802529"/>
            <a:ext cx="6601522" cy="701675"/>
          </a:xfrm>
          <a:prstGeom prst="rect">
            <a:avLst/>
          </a:prstGeom>
        </p:spPr>
        <p:txBody>
          <a:bodyPr/>
          <a:lstStyle/>
          <a:p>
            <a:pPr algn="l"/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TM</a:t>
            </a:r>
            <a:r>
              <a:rPr kumimoji="1" lang="ja-JP" altLang="en-US" sz="3600" b="1">
                <a:latin typeface="メイリオ" panose="020B0604030504040204" pitchFamily="50" charset="-128"/>
                <a:ea typeface="メイリオ" panose="020B0604030504040204" pitchFamily="50" charset="-128"/>
              </a:rPr>
              <a:t>フロントエンド体制</a:t>
            </a:r>
            <a:r>
              <a:rPr kumimoji="1" lang="en-US" altLang="ja-JP" sz="36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1/18-</a:t>
            </a:r>
            <a:endParaRPr kumimoji="1" lang="ja-JP" altLang="en-US" sz="36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" name="AutoShape 3">
            <a:extLst>
              <a:ext uri="{FF2B5EF4-FFF2-40B4-BE49-F238E27FC236}">
                <a16:creationId xmlns:a16="http://schemas.microsoft.com/office/drawing/2014/main" id="{3C5A6EAA-EF8B-41E5-8EDD-FD79C813A8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908" y="2386867"/>
            <a:ext cx="2608449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Web</a:t>
            </a:r>
            <a:r>
              <a:rPr lang="ja-JP" altLang="en-US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ダイレクト販売</a:t>
            </a:r>
          </a:p>
        </p:txBody>
      </p:sp>
      <p:sp>
        <p:nvSpPr>
          <p:cNvPr id="2" name="AutoShape 3">
            <a:extLst>
              <a:ext uri="{FF2B5EF4-FFF2-40B4-BE49-F238E27FC236}">
                <a16:creationId xmlns:a16="http://schemas.microsoft.com/office/drawing/2014/main" id="{464185CE-3B48-4E62-B146-CB0958309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83551" y="3504204"/>
            <a:ext cx="2277145" cy="377026"/>
          </a:xfrm>
          <a:prstGeom prst="roundRect">
            <a:avLst>
              <a:gd name="adj" fmla="val 0"/>
            </a:avLst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pPr algn="r">
              <a:lnSpc>
                <a:spcPct val="130000"/>
              </a:lnSpc>
              <a:spcAft>
                <a:spcPts val="1200"/>
              </a:spcAft>
            </a:pPr>
            <a:r>
              <a:rPr lang="en-US" altLang="ja-JP" sz="2000" dirty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rPr>
              <a:t>2021/1/15</a:t>
            </a:r>
            <a:endParaRPr lang="ja-JP" altLang="en-US" sz="2000" dirty="0">
              <a:latin typeface="メイリオ" panose="020B0604030504040204" pitchFamily="50" charset="-128"/>
              <a:ea typeface="メイリオ" panose="020B0604030504040204" pitchFamily="50" charset="-128"/>
              <a:cs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0068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Ita</a:t>
            </a:r>
            <a:r>
              <a:rPr lang="ja-JP" altLang="en-US"/>
              <a:t>開始に向けて・・・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1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899532" y="1326995"/>
            <a:ext cx="1039293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/>
              <a:t>まずは</a:t>
            </a:r>
            <a:r>
              <a:rPr lang="en-US" altLang="ja-JP" sz="2800" dirty="0"/>
              <a:t>1/14</a:t>
            </a:r>
            <a:r>
              <a:rPr lang="ja-JP" altLang="en-US" sz="2800"/>
              <a:t>に向けて、対応おつかれさまでした。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/>
              <a:t>詳細設計：</a:t>
            </a:r>
            <a:r>
              <a:rPr lang="en-US" altLang="ja-JP" sz="2800" dirty="0">
                <a:solidFill>
                  <a:srgbClr val="FF0000"/>
                </a:solidFill>
              </a:rPr>
              <a:t>100</a:t>
            </a:r>
            <a:r>
              <a:rPr lang="ja-JP" altLang="en-US" sz="2800">
                <a:solidFill>
                  <a:srgbClr val="FF0000"/>
                </a:solidFill>
              </a:rPr>
              <a:t>％</a:t>
            </a:r>
            <a:r>
              <a:rPr lang="ja-JP" altLang="en-US" sz="2800"/>
              <a:t>（一部単体で不備あり）</a:t>
            </a:r>
            <a:endParaRPr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実装：</a:t>
            </a:r>
            <a:r>
              <a:rPr lang="en-US" altLang="ja-JP" sz="2800" dirty="0">
                <a:solidFill>
                  <a:srgbClr val="FF0000"/>
                </a:solidFill>
              </a:rPr>
              <a:t>91</a:t>
            </a:r>
            <a:r>
              <a:rPr lang="ja-JP" altLang="en-US" sz="2800">
                <a:solidFill>
                  <a:srgbClr val="FF0000"/>
                </a:solidFill>
              </a:rPr>
              <a:t>％</a:t>
            </a:r>
            <a:r>
              <a:rPr lang="ja-JP" altLang="en-US" sz="2800"/>
              <a:t>（未実装、レビュー残あり）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/>
              <a:t>単体テスト：</a:t>
            </a:r>
            <a:r>
              <a:rPr lang="en-US" altLang="ja-JP" sz="2800">
                <a:solidFill>
                  <a:srgbClr val="FF0000"/>
                </a:solidFill>
              </a:rPr>
              <a:t>72</a:t>
            </a:r>
            <a:r>
              <a:rPr lang="ja-JP" altLang="en-US" sz="2800">
                <a:solidFill>
                  <a:srgbClr val="FF0000"/>
                </a:solidFill>
              </a:rPr>
              <a:t>％</a:t>
            </a:r>
            <a:r>
              <a:rPr lang="ja-JP" altLang="en-US" sz="2800"/>
              <a:t>（ケース未実装あり）</a:t>
            </a:r>
            <a:endParaRPr lang="en-US" altLang="ja-JP" sz="2800" dirty="0"/>
          </a:p>
          <a:p>
            <a:r>
              <a:rPr kumimoji="1" lang="ja-JP" altLang="en-US" sz="2800"/>
              <a:t>　　　　　　</a:t>
            </a:r>
            <a:r>
              <a:rPr kumimoji="1" lang="ja-JP" altLang="en-US" sz="2800">
                <a:solidFill>
                  <a:srgbClr val="FF0000"/>
                </a:solidFill>
              </a:rPr>
              <a:t>＋不具合多数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endParaRPr kumimoji="1" lang="ja-JP" altLang="en-US" sz="280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BCE21A48-749E-764B-9DD3-7E8A2355D72E}"/>
              </a:ext>
            </a:extLst>
          </p:cNvPr>
          <p:cNvSpPr txBox="1"/>
          <p:nvPr/>
        </p:nvSpPr>
        <p:spPr>
          <a:xfrm>
            <a:off x="7932717" y="5375406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※SP2〜5</a:t>
            </a:r>
            <a:r>
              <a:rPr kumimoji="1" lang="ja-JP" altLang="en-US"/>
              <a:t>の範囲の％</a:t>
            </a:r>
          </a:p>
        </p:txBody>
      </p:sp>
    </p:spTree>
    <p:extLst>
      <p:ext uri="{BB962C8B-B14F-4D97-AF65-F5344CB8AC3E}">
        <p14:creationId xmlns:p14="http://schemas.microsoft.com/office/powerpoint/2010/main" val="828895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/>
              <a:t>Ita</a:t>
            </a:r>
            <a:r>
              <a:rPr lang="ja-JP" altLang="en-US"/>
              <a:t>開始に向けて・・・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2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916179" y="1651617"/>
            <a:ext cx="103929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/>
              <a:t>まだ結合テストができる状態ではないため、</a:t>
            </a:r>
            <a:endParaRPr kumimoji="1" lang="en-US" altLang="ja-JP" sz="2800" dirty="0"/>
          </a:p>
          <a:p>
            <a:r>
              <a:rPr kumimoji="1" lang="en-US" altLang="ja-JP" sz="2800" dirty="0"/>
              <a:t>1/18</a:t>
            </a:r>
            <a:r>
              <a:rPr kumimoji="1" lang="ja-JP" altLang="en-US" sz="2800"/>
              <a:t>開始予定の</a:t>
            </a:r>
            <a:r>
              <a:rPr kumimoji="1" lang="en-US" altLang="ja-JP" sz="2800" dirty="0" err="1"/>
              <a:t>Ita</a:t>
            </a:r>
            <a:r>
              <a:rPr kumimoji="1" lang="ja-JP" altLang="en-US" sz="2800"/>
              <a:t>は</a:t>
            </a:r>
            <a:r>
              <a:rPr kumimoji="1" lang="ja-JP" altLang="en-US" sz="2800">
                <a:solidFill>
                  <a:srgbClr val="FF0000"/>
                </a:solidFill>
              </a:rPr>
              <a:t>再延期</a:t>
            </a:r>
            <a:r>
              <a:rPr kumimoji="1" lang="ja-JP" altLang="en-US" sz="2800"/>
              <a:t>。（</a:t>
            </a:r>
            <a:r>
              <a:rPr kumimoji="1" lang="en-US" altLang="ja-JP" sz="2800" dirty="0"/>
              <a:t>API</a:t>
            </a:r>
            <a:r>
              <a:rPr kumimoji="1" lang="ja-JP" altLang="en-US" sz="2800"/>
              <a:t>疎通不備などの理由含め）</a:t>
            </a:r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kumimoji="1" lang="ja-JP" altLang="en-US" sz="2800"/>
              <a:t>具体的なマスタースケジュールははなさく社と調整中。。</a:t>
            </a:r>
            <a:endParaRPr kumimoji="1"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kumimoji="1" lang="ja-JP" altLang="en-US" sz="2800"/>
              <a:t>マスタースケジュール策定に向け</a:t>
            </a:r>
            <a:r>
              <a:rPr lang="ja-JP" altLang="en-US" sz="2800"/>
              <a:t>て、</a:t>
            </a:r>
            <a:endParaRPr lang="en-US" altLang="ja-JP" sz="2800" dirty="0"/>
          </a:p>
          <a:p>
            <a:r>
              <a:rPr kumimoji="1" lang="ja-JP" altLang="en-US" sz="2800"/>
              <a:t>次の目標を仮立て。</a:t>
            </a:r>
            <a:endParaRPr kumimoji="1" lang="en-US" altLang="ja-JP" sz="2800" dirty="0"/>
          </a:p>
          <a:p>
            <a:r>
              <a:rPr lang="ja-JP" altLang="en-US" sz="2800"/>
              <a:t>　→</a:t>
            </a:r>
            <a:r>
              <a:rPr lang="en-US" altLang="ja-JP" sz="2800" dirty="0">
                <a:solidFill>
                  <a:srgbClr val="FF0000"/>
                </a:solidFill>
              </a:rPr>
              <a:t>1</a:t>
            </a:r>
            <a:r>
              <a:rPr lang="ja-JP" altLang="en-US" sz="2800">
                <a:solidFill>
                  <a:srgbClr val="FF0000"/>
                </a:solidFill>
              </a:rPr>
              <a:t>月中に</a:t>
            </a:r>
            <a:r>
              <a:rPr lang="en-US" altLang="ja-JP" sz="2800" dirty="0">
                <a:solidFill>
                  <a:srgbClr val="FF0000"/>
                </a:solidFill>
              </a:rPr>
              <a:t>SP2〜SP5</a:t>
            </a:r>
            <a:r>
              <a:rPr lang="ja-JP" altLang="en-US" sz="2800">
                <a:solidFill>
                  <a:srgbClr val="FF0000"/>
                </a:solidFill>
              </a:rPr>
              <a:t>が</a:t>
            </a:r>
            <a:r>
              <a:rPr lang="en-US" altLang="ja-JP" sz="2800" dirty="0">
                <a:solidFill>
                  <a:srgbClr val="FF0000"/>
                </a:solidFill>
              </a:rPr>
              <a:t>100</a:t>
            </a:r>
            <a:r>
              <a:rPr lang="ja-JP" altLang="en-US" sz="2800">
                <a:solidFill>
                  <a:srgbClr val="FF0000"/>
                </a:solidFill>
              </a:rPr>
              <a:t>％であること</a:t>
            </a:r>
            <a:endParaRPr kumimoji="1" lang="ja-JP" altLang="en-US" sz="28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387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577" y="273762"/>
            <a:ext cx="11512844" cy="515111"/>
          </a:xfrm>
        </p:spPr>
        <p:txBody>
          <a:bodyPr>
            <a:normAutofit fontScale="90000"/>
          </a:bodyPr>
          <a:lstStyle/>
          <a:p>
            <a:r>
              <a:rPr lang="en-US" altLang="ja-JP" dirty="0"/>
              <a:t>1</a:t>
            </a:r>
            <a:r>
              <a:rPr lang="ja-JP" altLang="en-US"/>
              <a:t>月中にやること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3</a:t>
            </a:fld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D5C431B-6F95-764A-B050-27E3A2E972D9}"/>
              </a:ext>
            </a:extLst>
          </p:cNvPr>
          <p:cNvSpPr txBox="1"/>
          <p:nvPr/>
        </p:nvSpPr>
        <p:spPr>
          <a:xfrm>
            <a:off x="626248" y="1046873"/>
            <a:ext cx="1039293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10</a:t>
            </a:r>
            <a:r>
              <a:rPr kumimoji="1" lang="ja-JP" altLang="en-US" sz="2800"/>
              <a:t>営業日・・・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・実装</a:t>
            </a:r>
            <a:endParaRPr lang="en-US" altLang="ja-JP" sz="2800" dirty="0"/>
          </a:p>
          <a:p>
            <a:r>
              <a:rPr lang="ja-JP" altLang="en-US" sz="2800"/>
              <a:t>　→未実装分の実装</a:t>
            </a:r>
          </a:p>
          <a:p>
            <a:endParaRPr kumimoji="1" lang="en-US" altLang="ja-JP" sz="2800" dirty="0"/>
          </a:p>
          <a:p>
            <a:r>
              <a:rPr kumimoji="1" lang="ja-JP" altLang="en-US" sz="2800"/>
              <a:t>・単体テスト</a:t>
            </a:r>
            <a:endParaRPr kumimoji="1" lang="en-US" altLang="ja-JP" sz="2800" dirty="0"/>
          </a:p>
          <a:p>
            <a:r>
              <a:rPr lang="ja-JP" altLang="en-US" sz="2800"/>
              <a:t>　→未実装分の実装</a:t>
            </a:r>
            <a:endParaRPr lang="en-US" altLang="ja-JP" sz="2800" dirty="0"/>
          </a:p>
          <a:p>
            <a:r>
              <a:rPr lang="ja-JP" altLang="en-US" sz="2800"/>
              <a:t>　→不具合再テスト</a:t>
            </a:r>
            <a:endParaRPr kumimoji="1" lang="en-US" altLang="ja-JP" sz="2800" dirty="0"/>
          </a:p>
          <a:p>
            <a:endParaRPr lang="en-US" altLang="ja-JP" sz="2800" dirty="0"/>
          </a:p>
          <a:p>
            <a:r>
              <a:rPr lang="ja-JP" altLang="en-US" sz="2800"/>
              <a:t>・</a:t>
            </a:r>
            <a:r>
              <a:rPr lang="ja-JP" altLang="en-US" sz="2800">
                <a:solidFill>
                  <a:srgbClr val="FF0000"/>
                </a:solidFill>
              </a:rPr>
              <a:t>不具合の消化</a:t>
            </a:r>
            <a:endParaRPr lang="en-US" altLang="ja-JP" sz="2800" dirty="0">
              <a:solidFill>
                <a:srgbClr val="FF0000"/>
              </a:solidFill>
            </a:endParaRPr>
          </a:p>
          <a:p>
            <a:endParaRPr lang="en-US" altLang="ja-JP" sz="2800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CA16212-0D29-AD49-B4E3-044AE3623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3138150"/>
              </p:ext>
            </p:extLst>
          </p:nvPr>
        </p:nvGraphicFramePr>
        <p:xfrm>
          <a:off x="5356553" y="4675316"/>
          <a:ext cx="5392660" cy="1770290"/>
        </p:xfrm>
        <a:graphic>
          <a:graphicData uri="http://schemas.openxmlformats.org/drawingml/2006/table">
            <a:tbl>
              <a:tblPr/>
              <a:tblGrid>
                <a:gridCol w="1578943">
                  <a:extLst>
                    <a:ext uri="{9D8B030D-6E8A-4147-A177-3AD203B41FA5}">
                      <a16:colId xmlns:a16="http://schemas.microsoft.com/office/drawing/2014/main" val="3952795413"/>
                    </a:ext>
                  </a:extLst>
                </a:gridCol>
                <a:gridCol w="1326995">
                  <a:extLst>
                    <a:ext uri="{9D8B030D-6E8A-4147-A177-3AD203B41FA5}">
                      <a16:colId xmlns:a16="http://schemas.microsoft.com/office/drawing/2014/main" val="3308014367"/>
                    </a:ext>
                  </a:extLst>
                </a:gridCol>
                <a:gridCol w="1248937">
                  <a:extLst>
                    <a:ext uri="{9D8B030D-6E8A-4147-A177-3AD203B41FA5}">
                      <a16:colId xmlns:a16="http://schemas.microsoft.com/office/drawing/2014/main" val="1528932107"/>
                    </a:ext>
                  </a:extLst>
                </a:gridCol>
                <a:gridCol w="1237785">
                  <a:extLst>
                    <a:ext uri="{9D8B030D-6E8A-4147-A177-3AD203B41FA5}">
                      <a16:colId xmlns:a16="http://schemas.microsoft.com/office/drawing/2014/main" val="3447464978"/>
                    </a:ext>
                  </a:extLst>
                </a:gridCol>
              </a:tblGrid>
              <a:tr h="401630">
                <a:tc>
                  <a:txBody>
                    <a:bodyPr/>
                    <a:lstStyle/>
                    <a:p>
                      <a:pPr algn="r"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ja-JP" altLang="en-US">
                          <a:effectLst/>
                        </a:rPr>
                        <a:t>件数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ja-JP" altLang="en-US">
                          <a:effectLst/>
                        </a:rPr>
                        <a:t>工数係数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ja-JP" altLang="en-US">
                          <a:effectLst/>
                        </a:rPr>
                        <a:t>工数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504378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>
                          <a:effectLst/>
                        </a:rPr>
                        <a:t>実装不備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60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0.5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30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1034231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>
                          <a:effectLst/>
                        </a:rPr>
                        <a:t>設計不備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5707718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>
                          <a:effectLst/>
                        </a:rPr>
                        <a:t>横断対応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1702999"/>
                  </a:ext>
                </a:extLst>
              </a:tr>
              <a:tr h="342165"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endParaRPr lang="ja-JP" altLang="en-US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ja-JP" altLang="en-US">
                          <a:effectLst/>
                        </a:rPr>
                        <a:t>合計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altLang="ja-JP" dirty="0">
                          <a:effectLst/>
                        </a:rPr>
                        <a:t>58</a:t>
                      </a:r>
                      <a:r>
                        <a:rPr lang="ja-JP" altLang="en-US">
                          <a:effectLst/>
                        </a:rPr>
                        <a:t>人日</a:t>
                      </a:r>
                      <a:endParaRPr lang="en-US" altLang="ja-JP" dirty="0">
                        <a:effectLst/>
                      </a:endParaRP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22228982"/>
                  </a:ext>
                </a:extLst>
              </a:tr>
            </a:tbl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81CEB25-D09E-3841-BF3B-2D5E14311D13}"/>
              </a:ext>
            </a:extLst>
          </p:cNvPr>
          <p:cNvSpPr txBox="1"/>
          <p:nvPr/>
        </p:nvSpPr>
        <p:spPr>
          <a:xfrm>
            <a:off x="5195753" y="4305984"/>
            <a:ext cx="2919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SP5</a:t>
            </a:r>
            <a:r>
              <a:rPr kumimoji="1" lang="ja-JP" altLang="en-US"/>
              <a:t>までの不具合見積もり</a:t>
            </a:r>
          </a:p>
        </p:txBody>
      </p:sp>
    </p:spTree>
    <p:extLst>
      <p:ext uri="{BB962C8B-B14F-4D97-AF65-F5344CB8AC3E}">
        <p14:creationId xmlns:p14="http://schemas.microsoft.com/office/powerpoint/2010/main" val="222841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2FA94C-2771-49F0-8A35-6EB5100D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/>
              <a:t>体制</a:t>
            </a:r>
            <a:endParaRPr kumimoji="1" lang="ja-JP" altLang="en-US" dirty="0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6BDB439-AE08-43EB-AEC2-1A9D776FBC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ja-JP" dirty="0"/>
              <a:t>Sasuke Financial Lab</a:t>
            </a:r>
            <a:r>
              <a:rPr lang="ja-JP" altLang="en-US" dirty="0"/>
              <a:t>株式会社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383D13-8E24-488F-B0CA-AC65EB187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7EE2C01-0D95-4F1C-BC05-82B5A245C68C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7FF393A-D86D-4A29-B1D6-D7B4835E9D1C}"/>
              </a:ext>
            </a:extLst>
          </p:cNvPr>
          <p:cNvGraphicFramePr>
            <a:graphicFrameLocks noGrp="1"/>
          </p:cNvGraphicFramePr>
          <p:nvPr/>
        </p:nvGraphicFramePr>
        <p:xfrm>
          <a:off x="1763100" y="1232592"/>
          <a:ext cx="8164331" cy="4801984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44849">
                  <a:extLst>
                    <a:ext uri="{9D8B030D-6E8A-4147-A177-3AD203B41FA5}">
                      <a16:colId xmlns:a16="http://schemas.microsoft.com/office/drawing/2014/main" val="1610136181"/>
                    </a:ext>
                  </a:extLst>
                </a:gridCol>
                <a:gridCol w="2873167">
                  <a:extLst>
                    <a:ext uri="{9D8B030D-6E8A-4147-A177-3AD203B41FA5}">
                      <a16:colId xmlns:a16="http://schemas.microsoft.com/office/drawing/2014/main" val="1517393858"/>
                    </a:ext>
                  </a:extLst>
                </a:gridCol>
                <a:gridCol w="2846315">
                  <a:extLst>
                    <a:ext uri="{9D8B030D-6E8A-4147-A177-3AD203B41FA5}">
                      <a16:colId xmlns:a16="http://schemas.microsoft.com/office/drawing/2014/main" val="3553529566"/>
                    </a:ext>
                  </a:extLst>
                </a:gridCol>
              </a:tblGrid>
              <a:tr h="74117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不具合修正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/>
                        <a:t>実装</a:t>
                      </a:r>
                      <a:endParaRPr kumimoji="1" lang="ja-JP" altLang="en-US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単体テスト</a:t>
                      </a:r>
                      <a:endParaRPr kumimoji="1" lang="ja-JP" altLang="en-US" sz="180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336662"/>
                  </a:ext>
                </a:extLst>
              </a:tr>
              <a:tr h="6088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川村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（川村）</a:t>
                      </a:r>
                      <a:endParaRPr kumimoji="1" lang="en-US" altLang="ja-JP" sz="1800" dirty="0">
                        <a:latin typeface="+mn-lt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伊東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177026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ジャスティン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有友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田口</a:t>
                      </a:r>
                      <a:endParaRPr kumimoji="1" lang="en-US" altLang="ja-JP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16184661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家塚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川上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石垣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505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薬袋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中道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寺本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1185646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石川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井内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563098"/>
                  </a:ext>
                </a:extLst>
              </a:tr>
              <a:tr h="69040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/>
                        <a:t>森山</a:t>
                      </a: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dirty="0"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985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836151"/>
      </p:ext>
    </p:extLst>
  </p:cSld>
  <p:clrMapOvr>
    <a:masterClrMapping/>
  </p:clrMapOvr>
</p:sld>
</file>

<file path=ppt/theme/theme1.xml><?xml version="1.0" encoding="utf-8"?>
<a:theme xmlns:a="http://schemas.openxmlformats.org/drawingml/2006/main" name="表紙標準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ユーザー定義 2">
      <a:majorFont>
        <a:latin typeface="メイリオ"/>
        <a:ea typeface="メイリオ"/>
        <a:cs typeface="Helvetica"/>
      </a:majorFont>
      <a:minorFont>
        <a:latin typeface="メイリオ"/>
        <a:ea typeface="メイリオ"/>
        <a:cs typeface="Helvetica Neu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6044</TotalTime>
  <Words>260</Words>
  <Application>Microsoft Macintosh PowerPoint</Application>
  <PresentationFormat>ワイド画面</PresentationFormat>
  <Paragraphs>84</Paragraphs>
  <Slides>5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9" baseType="lpstr">
      <vt:lpstr>メイリオ</vt:lpstr>
      <vt:lpstr>游ゴシック</vt:lpstr>
      <vt:lpstr>Arial</vt:lpstr>
      <vt:lpstr>表紙標準</vt:lpstr>
      <vt:lpstr>TMフロントエンド体制 1/18-</vt:lpstr>
      <vt:lpstr>Ita開始に向けて・・・</vt:lpstr>
      <vt:lpstr>Ita開始に向けて・・・</vt:lpstr>
      <vt:lpstr>1月中にやること</vt:lpstr>
      <vt:lpstr>体制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Sasuke</dc:title>
  <dc:subject/>
  <dc:creator>k.kibe</dc:creator>
  <cp:keywords/>
  <dc:description/>
  <cp:lastModifiedBy>木部</cp:lastModifiedBy>
  <cp:revision>321</cp:revision>
  <dcterms:created xsi:type="dcterms:W3CDTF">2020-09-22T09:24:18Z</dcterms:created>
  <dcterms:modified xsi:type="dcterms:W3CDTF">2021-01-18T10:20:37Z</dcterms:modified>
  <cp:category/>
</cp:coreProperties>
</file>