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12"/>
  </p:notesMasterIdLst>
  <p:sldIdLst>
    <p:sldId id="256" r:id="rId2"/>
    <p:sldId id="296" r:id="rId3"/>
    <p:sldId id="290" r:id="rId4"/>
    <p:sldId id="281" r:id="rId5"/>
    <p:sldId id="297" r:id="rId6"/>
    <p:sldId id="293" r:id="rId7"/>
    <p:sldId id="292" r:id="rId8"/>
    <p:sldId id="289" r:id="rId9"/>
    <p:sldId id="294" r:id="rId10"/>
    <p:sldId id="29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</p14:sldIdLst>
        </p14:section>
        <p14:section name="本文" id="{22EEA12D-CD3B-4DA5-A95E-F4CD8908C5D3}">
          <p14:sldIdLst>
            <p14:sldId id="296"/>
            <p14:sldId id="290"/>
            <p14:sldId id="281"/>
            <p14:sldId id="297"/>
            <p14:sldId id="293"/>
            <p14:sldId id="292"/>
            <p14:sldId id="289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FC5"/>
    <a:srgbClr val="FFFFFF"/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 autoAdjust="0"/>
    <p:restoredTop sz="89864" autoAdjust="0"/>
  </p:normalViewPr>
  <p:slideViewPr>
    <p:cSldViewPr snapToGrid="0">
      <p:cViewPr varScale="1">
        <p:scale>
          <a:sx n="114" d="100"/>
          <a:sy n="114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30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7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85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17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4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7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1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75249" y="2802529"/>
            <a:ext cx="6601522" cy="70167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TM</a:t>
            </a:r>
            <a:r>
              <a:rPr kumimoji="1" lang="ja-JP" altLang="en-US" sz="3600" b="1">
                <a:latin typeface="メイリオ" panose="020B0604030504040204" pitchFamily="50" charset="-128"/>
                <a:ea typeface="メイリオ" panose="020B0604030504040204" pitchFamily="50" charset="-128"/>
              </a:rPr>
              <a:t>フロントエンド体制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2/1-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2021/1/29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EECF2-8CA9-3E44-9C0D-249BE9D7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アナウンス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529FC-6784-994B-802B-BFDD4C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04536-B3AE-2B4F-899C-4BA32F088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634E0F8-C16F-8149-B19F-A636496E0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6225" y="893029"/>
            <a:ext cx="11523846" cy="5685183"/>
          </a:xfrm>
        </p:spPr>
        <p:txBody>
          <a:bodyPr/>
          <a:lstStyle/>
          <a:p>
            <a:r>
              <a:rPr kumimoji="1" lang="ja-JP" altLang="en-US"/>
              <a:t>増員（</a:t>
            </a:r>
            <a:r>
              <a:rPr kumimoji="1" lang="en-US" altLang="ja-JP" dirty="0"/>
              <a:t>2</a:t>
            </a:r>
            <a:r>
              <a:rPr lang="en-US" altLang="ja-JP" dirty="0"/>
              <a:t>/1〜</a:t>
            </a:r>
            <a:r>
              <a:rPr lang="ja-JP" altLang="en-US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2</a:t>
            </a:r>
            <a:r>
              <a:rPr lang="ja-JP" altLang="en-US" sz="2400"/>
              <a:t>名</a:t>
            </a:r>
            <a:r>
              <a:rPr lang="en-US" altLang="ja-JP" sz="2400" dirty="0"/>
              <a:t>Join</a:t>
            </a:r>
            <a:r>
              <a:rPr lang="ja-JP" altLang="en-US" sz="2400"/>
              <a:t> （橋爪さん、ヨウさん）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IE</a:t>
            </a:r>
            <a:r>
              <a:rPr kumimoji="1" lang="ja-JP" altLang="en-US"/>
              <a:t>対応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/>
              <a:t>　全画面で</a:t>
            </a:r>
            <a:r>
              <a:rPr kumimoji="1" lang="en-US" altLang="ja-JP" sz="2400" dirty="0" err="1"/>
              <a:t>blade.php</a:t>
            </a:r>
            <a:r>
              <a:rPr kumimoji="1" lang="ja-JP" altLang="en-US" sz="2400"/>
              <a:t>から</a:t>
            </a:r>
            <a:r>
              <a:rPr kumimoji="1" lang="en-US" altLang="ja-JP" sz="2400" dirty="0" err="1"/>
              <a:t>vue</a:t>
            </a:r>
            <a:r>
              <a:rPr lang="ja-JP" altLang="en-US" sz="2400"/>
              <a:t>ファイルへの切り</a:t>
            </a:r>
            <a:r>
              <a:rPr kumimoji="1" lang="ja-JP" altLang="en-US" sz="2400"/>
              <a:t>出しを行う。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30〜36</a:t>
            </a:r>
            <a:r>
              <a:rPr lang="ja-JP" altLang="en-US" sz="2400"/>
              <a:t>画面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小川中心に</a:t>
            </a:r>
            <a:r>
              <a:rPr lang="en-US" altLang="ja-JP" sz="2400" dirty="0"/>
              <a:t>4</a:t>
            </a:r>
            <a:r>
              <a:rPr lang="ja-JP" altLang="en-US" sz="2400"/>
              <a:t>名ほどのチームで対応予定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1</a:t>
            </a:r>
            <a:r>
              <a:rPr lang="ja-JP" altLang="en-US" sz="2400"/>
              <a:t>日</a:t>
            </a:r>
            <a:r>
              <a:rPr lang="en-US" altLang="ja-JP" sz="2400" dirty="0"/>
              <a:t>3</a:t>
            </a:r>
            <a:r>
              <a:rPr lang="ja-JP" altLang="en-US" sz="2400"/>
              <a:t>画面</a:t>
            </a:r>
            <a:r>
              <a:rPr lang="en-US" altLang="ja-JP" sz="2400" dirty="0"/>
              <a:t>*4</a:t>
            </a:r>
            <a:r>
              <a:rPr lang="ja-JP" altLang="en-US" sz="2400"/>
              <a:t>人</a:t>
            </a:r>
            <a:r>
              <a:rPr lang="en-US" altLang="ja-JP" sz="2400" dirty="0"/>
              <a:t>=3</a:t>
            </a:r>
            <a:r>
              <a:rPr lang="ja-JP" altLang="en-US" sz="2400"/>
              <a:t>日程度でやりきる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1800"/>
              <a:t>　</a:t>
            </a:r>
            <a:r>
              <a:rPr lang="en" altLang="ja-JP" sz="1800" dirty="0"/>
              <a:t> </a:t>
            </a:r>
            <a:r>
              <a:rPr lang="ja-JP" altLang="en-US" sz="1800"/>
              <a:t>詳細：</a:t>
            </a:r>
            <a:r>
              <a:rPr lang="en" altLang="ja-JP" sz="1800" dirty="0"/>
              <a:t>https://</a:t>
            </a:r>
            <a:r>
              <a:rPr lang="en" altLang="ja-JP" sz="1800" dirty="0" err="1"/>
              <a:t>sasuke-fl.backlog.com</a:t>
            </a:r>
            <a:r>
              <a:rPr lang="en" altLang="ja-JP" sz="1800" dirty="0"/>
              <a:t>/view/SASUKE_PROJ_H8739-883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92BC26-B1FB-C746-AC4A-786A6E3C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02" y="891037"/>
            <a:ext cx="100965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月振り返り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598449" y="1158867"/>
            <a:ext cx="10392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▼全体</a:t>
            </a:r>
            <a:endParaRPr lang="en-US" altLang="ja-JP" sz="2800" dirty="0"/>
          </a:p>
          <a:p>
            <a:r>
              <a:rPr lang="ja-JP" altLang="en-US" sz="2800"/>
              <a:t>・年末から</a:t>
            </a:r>
            <a:r>
              <a:rPr lang="en-US" altLang="ja-JP" sz="2800" dirty="0" err="1"/>
              <a:t>ITa</a:t>
            </a:r>
            <a:r>
              <a:rPr lang="ja-JP" altLang="en-US" sz="2800"/>
              <a:t>開始が延伸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・主な原因は「フロントエンド開発遅延」と「疎通不具合」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・</a:t>
            </a:r>
            <a:r>
              <a:rPr lang="en-US" altLang="ja-JP" sz="2800" dirty="0" err="1"/>
              <a:t>Ita</a:t>
            </a:r>
            <a:r>
              <a:rPr lang="ja-JP" altLang="en-US" sz="2800"/>
              <a:t>開始をいったん</a:t>
            </a:r>
            <a:r>
              <a:rPr lang="en-US" altLang="ja-JP" sz="2800" dirty="0"/>
              <a:t>1/18</a:t>
            </a:r>
            <a:r>
              <a:rPr lang="ja-JP" altLang="en-US" sz="2800"/>
              <a:t>としたがさらに延伸決定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・はなさく</a:t>
            </a:r>
            <a:r>
              <a:rPr lang="en-US" altLang="ja-JP" sz="2800" dirty="0"/>
              <a:t>NIT</a:t>
            </a:r>
            <a:r>
              <a:rPr lang="ja-JP" altLang="en-US" sz="2800"/>
              <a:t>が常駐。原因分析＆リカバリ案検討中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・先の見通しはまだ立っていない（ローンチ延期は確定）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035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Ita</a:t>
            </a:r>
            <a:r>
              <a:rPr lang="ja-JP" altLang="en-US"/>
              <a:t>開始に向けて・・・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916179" y="1651617"/>
            <a:ext cx="10392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まだ結合テストができる状態ではないため、</a:t>
            </a:r>
            <a:endParaRPr kumimoji="1" lang="en-US" altLang="ja-JP" sz="2800" dirty="0"/>
          </a:p>
          <a:p>
            <a:r>
              <a:rPr kumimoji="1" lang="en-US" altLang="ja-JP" sz="2800" dirty="0"/>
              <a:t>1/18</a:t>
            </a:r>
            <a:r>
              <a:rPr kumimoji="1" lang="ja-JP" altLang="en-US" sz="2800"/>
              <a:t>開始予定の</a:t>
            </a:r>
            <a:r>
              <a:rPr kumimoji="1" lang="en-US" altLang="ja-JP" sz="2800" dirty="0" err="1"/>
              <a:t>Ita</a:t>
            </a:r>
            <a:r>
              <a:rPr kumimoji="1" lang="ja-JP" altLang="en-US" sz="2800"/>
              <a:t>は</a:t>
            </a:r>
            <a:r>
              <a:rPr kumimoji="1" lang="ja-JP" altLang="en-US" sz="2800">
                <a:solidFill>
                  <a:srgbClr val="FF0000"/>
                </a:solidFill>
              </a:rPr>
              <a:t>再延期</a:t>
            </a:r>
            <a:r>
              <a:rPr kumimoji="1" lang="ja-JP" altLang="en-US" sz="2800"/>
              <a:t>。（</a:t>
            </a:r>
            <a:r>
              <a:rPr kumimoji="1" lang="en-US" altLang="ja-JP" sz="2800" dirty="0"/>
              <a:t>API</a:t>
            </a:r>
            <a:r>
              <a:rPr kumimoji="1" lang="ja-JP" altLang="en-US" sz="2800"/>
              <a:t>疎通不備などの理由含め）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/>
              <a:t>具体的なマスタースケジュールははなさく社と調整中。。</a:t>
            </a:r>
            <a:endParaRPr kumimoji="1"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/>
              <a:t>マスタースケジュール策定に向け</a:t>
            </a:r>
            <a:r>
              <a:rPr lang="ja-JP" altLang="en-US" sz="2800"/>
              <a:t>て、</a:t>
            </a:r>
            <a:endParaRPr lang="en-US" altLang="ja-JP" sz="2800" dirty="0"/>
          </a:p>
          <a:p>
            <a:r>
              <a:rPr kumimoji="1" lang="ja-JP" altLang="en-US" sz="2800"/>
              <a:t>次の目標を仮立て。</a:t>
            </a:r>
            <a:endParaRPr kumimoji="1" lang="en-US" altLang="ja-JP" sz="2800" dirty="0"/>
          </a:p>
          <a:p>
            <a:r>
              <a:rPr lang="ja-JP" altLang="en-US" sz="2800"/>
              <a:t>　→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>
                <a:solidFill>
                  <a:srgbClr val="FF0000"/>
                </a:solidFill>
              </a:rPr>
              <a:t>月中に</a:t>
            </a:r>
            <a:r>
              <a:rPr lang="en-US" altLang="ja-JP" sz="2800" dirty="0">
                <a:solidFill>
                  <a:srgbClr val="FF0000"/>
                </a:solidFill>
              </a:rPr>
              <a:t>SP2〜SP5</a:t>
            </a:r>
            <a:r>
              <a:rPr lang="ja-JP" altLang="en-US" sz="2800">
                <a:solidFill>
                  <a:srgbClr val="FF0000"/>
                </a:solidFill>
              </a:rPr>
              <a:t>が</a:t>
            </a:r>
            <a:r>
              <a:rPr lang="en-US" altLang="ja-JP" sz="2800" dirty="0">
                <a:solidFill>
                  <a:srgbClr val="FF0000"/>
                </a:solidFill>
              </a:rPr>
              <a:t>100</a:t>
            </a:r>
            <a:r>
              <a:rPr lang="ja-JP" altLang="en-US" sz="2800">
                <a:solidFill>
                  <a:srgbClr val="FF0000"/>
                </a:solidFill>
              </a:rPr>
              <a:t>％であること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9185D5-2B88-A14D-9151-199C912BF457}"/>
              </a:ext>
            </a:extLst>
          </p:cNvPr>
          <p:cNvSpPr/>
          <p:nvPr/>
        </p:nvSpPr>
        <p:spPr>
          <a:xfrm>
            <a:off x="9230085" y="439775"/>
            <a:ext cx="1394691" cy="6742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1/18</a:t>
            </a:r>
            <a:r>
              <a:rPr kumimoji="1" lang="ja-JP" altLang="en-US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31038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月実績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899532" y="1505405"/>
            <a:ext cx="103929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▼実装・</a:t>
            </a:r>
            <a:r>
              <a:rPr lang="en-US" altLang="ja-JP" sz="2400" dirty="0"/>
              <a:t>PT</a:t>
            </a:r>
          </a:p>
          <a:p>
            <a:r>
              <a:rPr lang="ja-JP" altLang="en-US" sz="2400"/>
              <a:t>完了率：</a:t>
            </a:r>
            <a:r>
              <a:rPr lang="en-US" altLang="ja-JP" sz="2400" dirty="0"/>
              <a:t>95</a:t>
            </a:r>
            <a:r>
              <a:rPr lang="ja-JP" altLang="en-US" sz="2400"/>
              <a:t>％</a:t>
            </a:r>
            <a:endParaRPr lang="en-US" altLang="ja-JP" sz="2400" dirty="0"/>
          </a:p>
          <a:p>
            <a:r>
              <a:rPr kumimoji="1" lang="ja-JP" altLang="en-US" sz="2400"/>
              <a:t>未完了：</a:t>
            </a:r>
            <a:r>
              <a:rPr kumimoji="1" lang="en-US" altLang="ja-JP" sz="2400" dirty="0"/>
              <a:t>7</a:t>
            </a:r>
            <a:r>
              <a:rPr kumimoji="1" lang="ja-JP" altLang="en-US" sz="2400"/>
              <a:t>画面</a:t>
            </a:r>
            <a:endParaRPr kumimoji="1" lang="en-US" altLang="ja-JP" sz="2400" dirty="0"/>
          </a:p>
          <a:p>
            <a:r>
              <a:rPr kumimoji="1" lang="ja-JP" altLang="en-US" sz="2400">
                <a:solidFill>
                  <a:srgbClr val="FF0000"/>
                </a:solidFill>
              </a:rPr>
              <a:t>→</a:t>
            </a:r>
            <a:r>
              <a:rPr kumimoji="1" lang="en-US" altLang="ja-JP" sz="2400" dirty="0">
                <a:solidFill>
                  <a:srgbClr val="FF0000"/>
                </a:solidFill>
              </a:rPr>
              <a:t>2/3</a:t>
            </a:r>
            <a:r>
              <a:rPr kumimoji="1" lang="ja-JP" altLang="en-US" sz="2400">
                <a:solidFill>
                  <a:srgbClr val="FF0000"/>
                </a:solidFill>
              </a:rPr>
              <a:t>（水）完了</a:t>
            </a:r>
            <a:r>
              <a:rPr lang="ja-JP" altLang="en-US" sz="2400">
                <a:solidFill>
                  <a:srgbClr val="FF0000"/>
                </a:solidFill>
              </a:rPr>
              <a:t>目処とする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endParaRPr kumimoji="1" lang="en-US" altLang="ja-JP" sz="2400" dirty="0"/>
          </a:p>
          <a:p>
            <a:r>
              <a:rPr lang="ja-JP" altLang="en-US" sz="2400"/>
              <a:t>▼</a:t>
            </a:r>
            <a:r>
              <a:rPr lang="en-US" altLang="ja-JP" sz="2400" dirty="0"/>
              <a:t>PT</a:t>
            </a:r>
            <a:r>
              <a:rPr lang="ja-JP" altLang="en-US" sz="2400"/>
              <a:t>不具合総数</a:t>
            </a:r>
            <a:endParaRPr lang="en-US" altLang="ja-JP" sz="2400" dirty="0"/>
          </a:p>
          <a:p>
            <a:r>
              <a:rPr lang="ja-JP" altLang="en-US" sz="2400"/>
              <a:t>合計：</a:t>
            </a:r>
            <a:r>
              <a:rPr lang="en-US" altLang="ja-JP" sz="2400" dirty="0"/>
              <a:t>204</a:t>
            </a:r>
            <a:r>
              <a:rPr lang="ja-JP" altLang="en-US" sz="2400"/>
              <a:t>件</a:t>
            </a:r>
          </a:p>
          <a:p>
            <a:r>
              <a:rPr lang="ja-JP" altLang="en-US"/>
              <a:t>未対応：</a:t>
            </a:r>
            <a:r>
              <a:rPr lang="en-US" altLang="ja-JP" dirty="0"/>
              <a:t>29</a:t>
            </a:r>
            <a:r>
              <a:rPr lang="ja-JP" altLang="en-US"/>
              <a:t>件</a:t>
            </a:r>
          </a:p>
          <a:p>
            <a:r>
              <a:rPr lang="ja-JP" altLang="en-US"/>
              <a:t>処理中：</a:t>
            </a:r>
            <a:r>
              <a:rPr lang="en-US" altLang="ja-JP" dirty="0"/>
              <a:t>10</a:t>
            </a:r>
            <a:r>
              <a:rPr lang="ja-JP" altLang="en-US"/>
              <a:t>件</a:t>
            </a:r>
          </a:p>
          <a:p>
            <a:r>
              <a:rPr lang="ja-JP" altLang="en-US"/>
              <a:t>処理済：</a:t>
            </a:r>
            <a:r>
              <a:rPr lang="en-US" altLang="ja-JP" dirty="0"/>
              <a:t>7</a:t>
            </a:r>
            <a:r>
              <a:rPr lang="ja-JP" altLang="en-US"/>
              <a:t>件</a:t>
            </a:r>
          </a:p>
          <a:p>
            <a:r>
              <a:rPr lang="ja-JP" altLang="en-US"/>
              <a:t>完了：</a:t>
            </a:r>
            <a:r>
              <a:rPr lang="en-US" altLang="ja-JP" dirty="0"/>
              <a:t>158</a:t>
            </a:r>
            <a:r>
              <a:rPr lang="ja-JP" altLang="en-US"/>
              <a:t>件</a:t>
            </a:r>
            <a:endParaRPr lang="en-US" altLang="ja-JP" dirty="0"/>
          </a:p>
          <a:p>
            <a:r>
              <a:rPr lang="ja-JP" altLang="en-US" sz="2400">
                <a:solidFill>
                  <a:srgbClr val="FF0000"/>
                </a:solidFill>
              </a:rPr>
              <a:t>→未対応分について整理して必要なものは引き続き対応していく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EC8304-F39E-3B47-877D-863C54EDC3D4}"/>
              </a:ext>
            </a:extLst>
          </p:cNvPr>
          <p:cNvSpPr txBox="1"/>
          <p:nvPr/>
        </p:nvSpPr>
        <p:spPr>
          <a:xfrm>
            <a:off x="526472" y="101294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en-US" altLang="ja-JP" dirty="0"/>
              <a:t>SP1〜5</a:t>
            </a:r>
          </a:p>
        </p:txBody>
      </p:sp>
    </p:spTree>
    <p:extLst>
      <p:ext uri="{BB962C8B-B14F-4D97-AF65-F5344CB8AC3E}">
        <p14:creationId xmlns:p14="http://schemas.microsoft.com/office/powerpoint/2010/main" val="82889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月実績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899532" y="1661519"/>
            <a:ext cx="10392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▼実装</a:t>
            </a:r>
            <a:endParaRPr lang="en-US" altLang="ja-JP" sz="2400" dirty="0"/>
          </a:p>
          <a:p>
            <a:r>
              <a:rPr lang="ja-JP" altLang="en-US" sz="2400"/>
              <a:t>・レビュー遅延</a:t>
            </a:r>
            <a:endParaRPr lang="en-US" altLang="ja-JP" sz="2400" dirty="0"/>
          </a:p>
          <a:p>
            <a:r>
              <a:rPr lang="ja-JP" altLang="en-US" sz="2400"/>
              <a:t>・レビュー対応に苦戦</a:t>
            </a:r>
            <a:endParaRPr lang="en-US" altLang="ja-JP" sz="2400" dirty="0"/>
          </a:p>
          <a:p>
            <a:r>
              <a:rPr lang="ja-JP" altLang="en-US" sz="2400">
                <a:solidFill>
                  <a:srgbClr val="FF0000"/>
                </a:solidFill>
              </a:rPr>
              <a:t>→プルリク後の対応に手があまり回っていない状況に見える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EC8304-F39E-3B47-877D-863C54EDC3D4}"/>
              </a:ext>
            </a:extLst>
          </p:cNvPr>
          <p:cNvSpPr txBox="1"/>
          <p:nvPr/>
        </p:nvSpPr>
        <p:spPr>
          <a:xfrm>
            <a:off x="526472" y="101294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en-US" altLang="ja-JP" dirty="0"/>
              <a:t>SP6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D01F13-ECD7-5C44-861E-2780741540E5}"/>
              </a:ext>
            </a:extLst>
          </p:cNvPr>
          <p:cNvSpPr txBox="1"/>
          <p:nvPr/>
        </p:nvSpPr>
        <p:spPr>
          <a:xfrm>
            <a:off x="899532" y="3783419"/>
            <a:ext cx="1039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▼</a:t>
            </a:r>
            <a:r>
              <a:rPr lang="en-US" altLang="ja-JP" sz="2400" dirty="0"/>
              <a:t>PT</a:t>
            </a:r>
          </a:p>
          <a:p>
            <a:r>
              <a:rPr lang="ja-JP" altLang="en-US" sz="2400"/>
              <a:t>・対応遅延</a:t>
            </a:r>
            <a:endParaRPr lang="en-US" altLang="ja-JP" sz="2400" dirty="0"/>
          </a:p>
          <a:p>
            <a:r>
              <a:rPr lang="ja-JP" altLang="en-US" sz="2400">
                <a:solidFill>
                  <a:srgbClr val="FF0000"/>
                </a:solidFill>
              </a:rPr>
              <a:t>→</a:t>
            </a:r>
            <a:r>
              <a:rPr lang="en-US" altLang="ja-JP" sz="2400" dirty="0">
                <a:solidFill>
                  <a:srgbClr val="FF0000"/>
                </a:solidFill>
              </a:rPr>
              <a:t>SP2〜5</a:t>
            </a:r>
            <a:r>
              <a:rPr lang="ja-JP" altLang="en-US" sz="2400">
                <a:solidFill>
                  <a:srgbClr val="FF0000"/>
                </a:solidFill>
              </a:rPr>
              <a:t>の不具合修正確認などが原因か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1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lang="ja-JP" altLang="en-US"/>
              <a:t>月やること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548188" y="1473198"/>
            <a:ext cx="10392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PJ</a:t>
            </a:r>
            <a:r>
              <a:rPr lang="ja-JP" altLang="en-US" sz="2400"/>
              <a:t>全体において</a:t>
            </a:r>
            <a:endParaRPr kumimoji="1" lang="en-US" altLang="ja-JP" sz="2400" dirty="0"/>
          </a:p>
          <a:p>
            <a:r>
              <a:rPr kumimoji="1" lang="en-US" altLang="ja-JP" sz="2400" dirty="0" err="1"/>
              <a:t>Ita</a:t>
            </a:r>
            <a:r>
              <a:rPr kumimoji="1" lang="ja-JP" altLang="en-US" sz="2400"/>
              <a:t>、</a:t>
            </a:r>
            <a:r>
              <a:rPr kumimoji="1" lang="en-US" altLang="ja-JP" sz="2400" dirty="0" err="1"/>
              <a:t>Itb</a:t>
            </a:r>
            <a:r>
              <a:rPr kumimoji="1" lang="ja-JP" altLang="en-US" sz="2400"/>
              <a:t>をむかえるために直近やるべきこと・・</a:t>
            </a:r>
            <a:endParaRPr kumimoji="1" lang="en-US" altLang="ja-JP" sz="2400" dirty="0"/>
          </a:p>
          <a:p>
            <a:endParaRPr lang="en-US" altLang="ja-JP" sz="2800" dirty="0"/>
          </a:p>
          <a:p>
            <a:r>
              <a:rPr kumimoji="1" lang="ja-JP" altLang="en-US" sz="2800"/>
              <a:t>・</a:t>
            </a:r>
            <a:r>
              <a:rPr kumimoji="1" lang="en-US" altLang="ja-JP" sz="2800" dirty="0"/>
              <a:t>TM</a:t>
            </a:r>
            <a:r>
              <a:rPr kumimoji="1" lang="ja-JP" altLang="en-US" sz="2800"/>
              <a:t>の開発・</a:t>
            </a:r>
            <a:r>
              <a:rPr kumimoji="1" lang="en-US" altLang="ja-JP" sz="2800" dirty="0"/>
              <a:t>PT</a:t>
            </a:r>
            <a:r>
              <a:rPr kumimoji="1" lang="ja-JP" altLang="en-US" sz="2800"/>
              <a:t>完了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/>
              <a:t>・</a:t>
            </a:r>
            <a:r>
              <a:rPr kumimoji="1" lang="en-US" altLang="ja-JP" sz="2800" dirty="0" err="1"/>
              <a:t>Itb</a:t>
            </a:r>
            <a:r>
              <a:rPr kumimoji="1" lang="ja-JP" altLang="en-US" sz="2800"/>
              <a:t>プレ疎通完了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7068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TM</a:t>
            </a:r>
            <a:r>
              <a:rPr kumimoji="1" lang="ja-JP" altLang="en-US"/>
              <a:t>開発の直近マイルストーン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EB8FB8-6AFE-FF47-A173-FA713F20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186"/>
            <a:ext cx="12192000" cy="45395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80F25B-1BE8-6545-9DE1-CC1A497F44D3}"/>
              </a:ext>
            </a:extLst>
          </p:cNvPr>
          <p:cNvSpPr txBox="1"/>
          <p:nvPr/>
        </p:nvSpPr>
        <p:spPr>
          <a:xfrm>
            <a:off x="356225" y="6023557"/>
            <a:ext cx="700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※2</a:t>
            </a:r>
            <a:r>
              <a:rPr kumimoji="1" lang="ja-JP" altLang="en-US" sz="1200"/>
              <a:t>月以降の体制・人員により調整中</a:t>
            </a:r>
            <a:endParaRPr kumimoji="1" lang="en-US" altLang="ja-JP" sz="1200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drive.google.com</a:t>
            </a:r>
            <a:r>
              <a:rPr lang="en" altLang="ja-JP" sz="1200" dirty="0"/>
              <a:t>/file/d/1MBDQriOAobaEDlEBi2IPFve5y5J5ggN-/</a:t>
            </a:r>
            <a:r>
              <a:rPr lang="en" altLang="ja-JP" sz="1200" dirty="0" err="1"/>
              <a:t>view?usp</a:t>
            </a:r>
            <a:r>
              <a:rPr lang="en" altLang="ja-JP" sz="1200" dirty="0"/>
              <a:t>=sharing</a:t>
            </a:r>
            <a:endParaRPr kumimoji="1" lang="ja-JP" altLang="en-US" sz="1200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39708D61-1546-5449-857C-C634FE727BB0}"/>
              </a:ext>
            </a:extLst>
          </p:cNvPr>
          <p:cNvSpPr/>
          <p:nvPr/>
        </p:nvSpPr>
        <p:spPr>
          <a:xfrm>
            <a:off x="8785412" y="2725271"/>
            <a:ext cx="2874355" cy="1595718"/>
          </a:xfrm>
          <a:prstGeom prst="wedgeRoundRectCallout">
            <a:avLst>
              <a:gd name="adj1" fmla="val -43399"/>
              <a:gd name="adj2" fmla="val 8977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月目標（主に</a:t>
            </a:r>
            <a:r>
              <a:rPr kumimoji="1" lang="en-US" altLang="ja-JP" dirty="0"/>
              <a:t>SP6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r>
              <a:rPr lang="ja-JP" altLang="en-US"/>
              <a:t>・実装：</a:t>
            </a:r>
            <a:r>
              <a:rPr lang="en-US" altLang="ja-JP" dirty="0"/>
              <a:t>2/3</a:t>
            </a:r>
          </a:p>
          <a:p>
            <a:r>
              <a:rPr lang="ja-JP" altLang="en-US"/>
              <a:t>・</a:t>
            </a:r>
            <a:r>
              <a:rPr lang="en-US" altLang="ja-JP" dirty="0"/>
              <a:t>PT</a:t>
            </a:r>
            <a:r>
              <a:rPr lang="ja-JP" altLang="en-US"/>
              <a:t>：</a:t>
            </a:r>
            <a:r>
              <a:rPr lang="en-US" altLang="ja-JP" dirty="0"/>
              <a:t>2/12</a:t>
            </a:r>
          </a:p>
          <a:p>
            <a:r>
              <a:rPr kumimoji="1" lang="ja-JP" altLang="en-US"/>
              <a:t>・不具合修正：</a:t>
            </a:r>
            <a:r>
              <a:rPr kumimoji="1" lang="en-US" altLang="ja-JP" dirty="0"/>
              <a:t>2</a:t>
            </a:r>
            <a:r>
              <a:rPr kumimoji="1" lang="ja-JP" altLang="en-US"/>
              <a:t>月中</a:t>
            </a:r>
          </a:p>
        </p:txBody>
      </p:sp>
    </p:spTree>
    <p:extLst>
      <p:ext uri="{BB962C8B-B14F-4D97-AF65-F5344CB8AC3E}">
        <p14:creationId xmlns:p14="http://schemas.microsoft.com/office/powerpoint/2010/main" val="189802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TM</a:t>
            </a:r>
            <a:r>
              <a:rPr lang="ja-JP" altLang="en-US"/>
              <a:t>体制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09389"/>
              </p:ext>
            </p:extLst>
          </p:nvPr>
        </p:nvGraphicFramePr>
        <p:xfrm>
          <a:off x="1763100" y="1232592"/>
          <a:ext cx="8164331" cy="41115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4849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287316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2846315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不具合修正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実装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単体テスト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川村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（川村）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伊東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有友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川上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寺本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薬袋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中道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石垣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505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家塚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石川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（井内）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85646"/>
                  </a:ext>
                </a:extLst>
              </a:tr>
              <a:tr h="69040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（江澤・松橋）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（江澤）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630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21B469-685F-DB46-B424-A994E0B3FF6A}"/>
              </a:ext>
            </a:extLst>
          </p:cNvPr>
          <p:cNvSpPr txBox="1"/>
          <p:nvPr/>
        </p:nvSpPr>
        <p:spPr>
          <a:xfrm>
            <a:off x="5845265" y="569477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江澤、松橋がリカバリーで入ります。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83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Sasuke</a:t>
            </a:r>
            <a:r>
              <a:rPr lang="ja-JP" altLang="en-US"/>
              <a:t>体制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2403"/>
              </p:ext>
            </p:extLst>
          </p:nvPr>
        </p:nvGraphicFramePr>
        <p:xfrm>
          <a:off x="1763100" y="1580984"/>
          <a:ext cx="8164331" cy="41115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4754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2017321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2061128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  <a:gridCol w="2061128">
                  <a:extLst>
                    <a:ext uri="{9D8B030D-6E8A-4147-A177-3AD203B41FA5}">
                      <a16:colId xmlns:a16="http://schemas.microsoft.com/office/drawing/2014/main" val="3301940765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プレ</a:t>
                      </a:r>
                      <a:r>
                        <a:rPr kumimoji="1" lang="en-US" altLang="ja-JP" sz="1800" dirty="0" err="1"/>
                        <a:t>Itb</a:t>
                      </a:r>
                      <a:endParaRPr kumimoji="1" lang="en-US" altLang="ja-JP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障害対応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IT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テスト計画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TM</a:t>
                      </a:r>
                      <a:r>
                        <a:rPr kumimoji="1" lang="ja-JP" altLang="en-US" sz="1800"/>
                        <a:t>開発フォロー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API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開発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青木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須永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木部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石井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緒方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（青木）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江澤</a:t>
                      </a: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佐藤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笠松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松橋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（笠松）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505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（小川）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（小川）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8564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18433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561</Words>
  <Application>Microsoft Macintosh PowerPoint</Application>
  <PresentationFormat>ワイド画面</PresentationFormat>
  <Paragraphs>136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メイリオ</vt:lpstr>
      <vt:lpstr>游ゴシック</vt:lpstr>
      <vt:lpstr>Arial</vt:lpstr>
      <vt:lpstr>表紙標準</vt:lpstr>
      <vt:lpstr>TMフロントエンド体制 2/1-</vt:lpstr>
      <vt:lpstr>1月振り返り</vt:lpstr>
      <vt:lpstr>Ita開始に向けて・・・</vt:lpstr>
      <vt:lpstr>1月実績</vt:lpstr>
      <vt:lpstr>1月実績</vt:lpstr>
      <vt:lpstr>2月やること</vt:lpstr>
      <vt:lpstr>TM開発の直近マイルストーン</vt:lpstr>
      <vt:lpstr>TM体制</vt:lpstr>
      <vt:lpstr>Sasuke体制</vt:lpstr>
      <vt:lpstr>アナウンス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Sasuke</dc:title>
  <dc:subject/>
  <dc:creator>k.kibe</dc:creator>
  <cp:keywords/>
  <dc:description/>
  <cp:lastModifiedBy>木部</cp:lastModifiedBy>
  <cp:revision>340</cp:revision>
  <dcterms:created xsi:type="dcterms:W3CDTF">2020-09-22T09:24:18Z</dcterms:created>
  <dcterms:modified xsi:type="dcterms:W3CDTF">2021-02-09T03:30:47Z</dcterms:modified>
  <cp:category/>
</cp:coreProperties>
</file>