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</p:sldMasterIdLst>
  <p:notesMasterIdLst>
    <p:notesMasterId r:id="rId13"/>
  </p:notesMasterIdLst>
  <p:sldIdLst>
    <p:sldId id="256" r:id="rId2"/>
    <p:sldId id="297" r:id="rId3"/>
    <p:sldId id="293" r:id="rId4"/>
    <p:sldId id="296" r:id="rId5"/>
    <p:sldId id="289" r:id="rId6"/>
    <p:sldId id="295" r:id="rId7"/>
    <p:sldId id="302" r:id="rId8"/>
    <p:sldId id="300" r:id="rId9"/>
    <p:sldId id="301" r:id="rId10"/>
    <p:sldId id="298" r:id="rId11"/>
    <p:sldId id="299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" id="{2C1845C1-F0D6-4256-97E5-F1955AD0D70B}">
          <p14:sldIdLst>
            <p14:sldId id="256"/>
          </p14:sldIdLst>
        </p14:section>
        <p14:section name="本文" id="{22EEA12D-CD3B-4DA5-A95E-F4CD8908C5D3}">
          <p14:sldIdLst>
            <p14:sldId id="297"/>
            <p14:sldId id="293"/>
            <p14:sldId id="296"/>
            <p14:sldId id="289"/>
            <p14:sldId id="295"/>
            <p14:sldId id="302"/>
            <p14:sldId id="300"/>
            <p14:sldId id="301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FFC5"/>
    <a:srgbClr val="FFFFFF"/>
    <a:srgbClr val="33DD00"/>
    <a:srgbClr val="2E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 autoAdjust="0"/>
    <p:restoredTop sz="89932" autoAdjust="0"/>
  </p:normalViewPr>
  <p:slideViewPr>
    <p:cSldViewPr snapToGrid="0">
      <p:cViewPr varScale="1">
        <p:scale>
          <a:sx n="115" d="100"/>
          <a:sy n="115" d="100"/>
        </p:scale>
        <p:origin x="132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4E00D-2D72-468B-AF3C-DC3D16CF685E}" type="datetimeFigureOut">
              <a:rPr kumimoji="1" lang="ja-JP" altLang="en-US" smtClean="0"/>
              <a:t>2021/2/15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1A37A-B4E2-469C-9329-13E6ACEFAF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23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493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845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544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7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77C71B-E973-43DB-B3AB-69B95DC89003}"/>
              </a:ext>
            </a:extLst>
          </p:cNvPr>
          <p:cNvSpPr/>
          <p:nvPr userDrawn="1"/>
        </p:nvSpPr>
        <p:spPr>
          <a:xfrm>
            <a:off x="5568951" y="3391421"/>
            <a:ext cx="6288616" cy="36000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B649D6A-1F03-434C-95FB-8318EC0EE0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61" y="2078642"/>
            <a:ext cx="2947091" cy="2210318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DA16C73-712F-4F9B-9976-3ACC9301CD86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62284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A2087C8B-6B37-4FE9-907C-C1284741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</p:spPr>
        <p:txBody>
          <a:bodyPr vert="horz" lIns="0" tIns="45720" rIns="144000" bIns="45720" rtlCol="0" anchor="ctr">
            <a:normAutofit/>
          </a:bodyPr>
          <a:lstStyle>
            <a:lvl1pPr>
              <a:defRPr sz="3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0CA35808-D94A-4143-B7DE-E432BBA30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36A56BDA-6ED7-4CD8-A97E-4EC212DC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7EE2C01-0D95-4F1C-BC05-82B5A245C68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9FDD7CA-CAA3-4BBD-B76A-127ADED47BBC}"/>
              </a:ext>
            </a:extLst>
          </p:cNvPr>
          <p:cNvGrpSpPr/>
          <p:nvPr userDrawn="1"/>
        </p:nvGrpSpPr>
        <p:grpSpPr>
          <a:xfrm>
            <a:off x="356226" y="647316"/>
            <a:ext cx="11507752" cy="72000"/>
            <a:chOff x="405185" y="910291"/>
            <a:chExt cx="8495707" cy="7200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29EAC78-B59B-452B-96B4-816153866B81}"/>
                </a:ext>
              </a:extLst>
            </p:cNvPr>
            <p:cNvSpPr/>
            <p:nvPr userDrawn="1"/>
          </p:nvSpPr>
          <p:spPr>
            <a:xfrm>
              <a:off x="405185" y="910291"/>
              <a:ext cx="2052000" cy="72000"/>
            </a:xfrm>
            <a:prstGeom prst="rect">
              <a:avLst/>
            </a:prstGeom>
            <a:solidFill>
              <a:srgbClr val="33D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A29E7AB-F7CF-4289-B5B9-8C067D58ACAE}"/>
                </a:ext>
              </a:extLst>
            </p:cNvPr>
            <p:cNvSpPr/>
            <p:nvPr userDrawn="1"/>
          </p:nvSpPr>
          <p:spPr>
            <a:xfrm>
              <a:off x="2457185" y="943298"/>
              <a:ext cx="6443707" cy="36000"/>
            </a:xfrm>
            <a:prstGeom prst="rect">
              <a:avLst/>
            </a:prstGeom>
            <a:solidFill>
              <a:srgbClr val="D3F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E51402-E083-4220-9D44-2C1F8AFE1AB4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2" name="コンテンツ プレースホルダー 21">
            <a:extLst>
              <a:ext uri="{FF2B5EF4-FFF2-40B4-BE49-F238E27FC236}">
                <a16:creationId xmlns:a16="http://schemas.microsoft.com/office/drawing/2014/main" id="{958F8519-576D-4149-8FA4-4D7A985CD0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223" y="781878"/>
            <a:ext cx="11523846" cy="568518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4314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05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asuke-fl.backlog.com/view/SASUKE_PROJ_H8739-918" TargetMode="External"/><Relationship Id="rId2" Type="http://schemas.openxmlformats.org/officeDocument/2006/relationships/hyperlink" Target="https://sasuke-fl.backlog.com/view/SASUKE_PROJ_H8739-71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356978CB-F904-4B68-B21E-A8F3E8165BB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475249" y="2802529"/>
            <a:ext cx="6601522" cy="701675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TM</a:t>
            </a:r>
            <a:r>
              <a:rPr kumimoji="1" lang="ja-JP" altLang="en-US" sz="3600" b="1">
                <a:latin typeface="メイリオ" panose="020B0604030504040204" pitchFamily="50" charset="-128"/>
                <a:ea typeface="メイリオ" panose="020B0604030504040204" pitchFamily="50" charset="-128"/>
              </a:rPr>
              <a:t>フロントエンド体制</a:t>
            </a:r>
            <a:r>
              <a:rPr kumimoji="1"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2/15-</a:t>
            </a:r>
            <a:endParaRPr kumimoji="1"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C5A6EAA-EF8B-41E5-8EDD-FD79C813A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908" y="2386867"/>
            <a:ext cx="2608449" cy="37702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ダイレクト販売</a:t>
            </a:r>
          </a:p>
        </p:txBody>
      </p:sp>
      <p:sp>
        <p:nvSpPr>
          <p:cNvPr id="2" name="AutoShape 3">
            <a:extLst>
              <a:ext uri="{FF2B5EF4-FFF2-40B4-BE49-F238E27FC236}">
                <a16:creationId xmlns:a16="http://schemas.microsoft.com/office/drawing/2014/main" id="{464185CE-3B48-4E62-B146-CB0958309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3551" y="3504204"/>
            <a:ext cx="2277145" cy="37702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30000"/>
              </a:lnSpc>
              <a:spcAft>
                <a:spcPts val="1200"/>
              </a:spcAft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2021/2/12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068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BFC09-59FF-5E4D-8F23-C87E0453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EBA2808-FC25-F54A-A30D-0C934F336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18C30D-A983-E24D-BE2F-E3B9EDD39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A67A2F0-FE5D-274E-A676-DC0AFAA081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6EBCFD9-E3CB-C24E-8C32-61F134EC1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25" y="33074"/>
            <a:ext cx="107896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71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3C771-5390-FD44-8AD0-DC081977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その他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1E41F45-2B70-4945-8F16-B6FC162EE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64DD05-A90F-3141-B355-D312B4150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7585839-04F7-D34C-8124-FDCCF561D9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▼</a:t>
            </a:r>
            <a:r>
              <a:rPr kumimoji="1" lang="en-US" altLang="ja-JP" dirty="0"/>
              <a:t>2</a:t>
            </a:r>
            <a:r>
              <a:rPr kumimoji="1" lang="ja-JP" altLang="en-US"/>
              <a:t>月</a:t>
            </a:r>
            <a:endParaRPr kumimoji="1" lang="en-US" altLang="ja-JP" dirty="0"/>
          </a:p>
          <a:p>
            <a:r>
              <a:rPr lang="ja-JP" altLang="en-US"/>
              <a:t>バグ出し、リファクタリング</a:t>
            </a:r>
            <a:endParaRPr lang="en-US" altLang="ja-JP" dirty="0"/>
          </a:p>
          <a:p>
            <a:r>
              <a:rPr lang="en-US" altLang="ja-JP" dirty="0" err="1"/>
              <a:t>Larastan</a:t>
            </a:r>
            <a:r>
              <a:rPr lang="ja-JP" altLang="en-US"/>
              <a:t>全かけ</a:t>
            </a:r>
            <a:endParaRPr lang="en-US" altLang="ja-JP" dirty="0"/>
          </a:p>
          <a:p>
            <a:r>
              <a:rPr lang="en-US" altLang="ja-JP" dirty="0"/>
              <a:t>etc.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/>
              <a:t>▼</a:t>
            </a:r>
            <a:r>
              <a:rPr lang="en-US" altLang="ja-JP" dirty="0"/>
              <a:t>3</a:t>
            </a:r>
            <a:r>
              <a:rPr lang="ja-JP" altLang="en-US"/>
              <a:t>月</a:t>
            </a:r>
            <a:endParaRPr lang="en-US" altLang="ja-JP" dirty="0"/>
          </a:p>
          <a:p>
            <a:r>
              <a:rPr lang="ja-JP" altLang="en-US"/>
              <a:t>結合テスト（障害対応）</a:t>
            </a:r>
            <a:endParaRPr lang="en-US" altLang="ja-JP" dirty="0"/>
          </a:p>
          <a:p>
            <a:r>
              <a:rPr lang="ja-JP" altLang="en-US"/>
              <a:t>変更管理対応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61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開発状況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7FF393A-D86D-4A29-B1D6-D7B4835E9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49199"/>
              </p:ext>
            </p:extLst>
          </p:nvPr>
        </p:nvGraphicFramePr>
        <p:xfrm>
          <a:off x="1928687" y="1748796"/>
          <a:ext cx="8367919" cy="34211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6941">
                  <a:extLst>
                    <a:ext uri="{9D8B030D-6E8A-4147-A177-3AD203B41FA5}">
                      <a16:colId xmlns:a16="http://schemas.microsoft.com/office/drawing/2014/main" val="1610136181"/>
                    </a:ext>
                  </a:extLst>
                </a:gridCol>
                <a:gridCol w="1650857">
                  <a:extLst>
                    <a:ext uri="{9D8B030D-6E8A-4147-A177-3AD203B41FA5}">
                      <a16:colId xmlns:a16="http://schemas.microsoft.com/office/drawing/2014/main" val="1517393858"/>
                    </a:ext>
                  </a:extLst>
                </a:gridCol>
                <a:gridCol w="1686707">
                  <a:extLst>
                    <a:ext uri="{9D8B030D-6E8A-4147-A177-3AD203B41FA5}">
                      <a16:colId xmlns:a16="http://schemas.microsoft.com/office/drawing/2014/main" val="3553529566"/>
                    </a:ext>
                  </a:extLst>
                </a:gridCol>
                <a:gridCol w="1686707">
                  <a:extLst>
                    <a:ext uri="{9D8B030D-6E8A-4147-A177-3AD203B41FA5}">
                      <a16:colId xmlns:a16="http://schemas.microsoft.com/office/drawing/2014/main" val="3301940765"/>
                    </a:ext>
                  </a:extLst>
                </a:gridCol>
                <a:gridCol w="1686707">
                  <a:extLst>
                    <a:ext uri="{9D8B030D-6E8A-4147-A177-3AD203B41FA5}">
                      <a16:colId xmlns:a16="http://schemas.microsoft.com/office/drawing/2014/main" val="3325115575"/>
                    </a:ext>
                  </a:extLst>
                </a:gridCol>
              </a:tblGrid>
              <a:tr h="741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>
                          <a:latin typeface="+mn-lt"/>
                          <a:ea typeface="+mn-ea"/>
                        </a:rPr>
                        <a:t>設計</a:t>
                      </a:r>
                      <a:endParaRPr kumimoji="1" lang="ja-JP" altLang="en-US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実装</a:t>
                      </a:r>
                      <a:endParaRPr kumimoji="1" lang="ja-JP" altLang="en-US" sz="180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+mn-lt"/>
                          <a:ea typeface="+mn-ea"/>
                        </a:rPr>
                        <a:t>PT</a:t>
                      </a:r>
                      <a:endParaRPr kumimoji="1" lang="ja-JP" altLang="en-US" sz="180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latin typeface="+mn-lt"/>
                          <a:ea typeface="+mn-ea"/>
                        </a:rPr>
                        <a:t>不具合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36662"/>
                  </a:ext>
                </a:extLst>
              </a:tr>
              <a:tr h="6088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SP1〜5</a:t>
                      </a:r>
                      <a:endParaRPr kumimoji="1" lang="en-US" altLang="ja-JP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</a:rPr>
                        <a:t>100</a:t>
                      </a:r>
                      <a:r>
                        <a:rPr kumimoji="1" lang="ja-JP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</a:rPr>
                        <a:t>％</a:t>
                      </a:r>
                      <a:endParaRPr kumimoji="1" lang="en-US" altLang="ja-JP" sz="18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</a:rPr>
                        <a:t>100</a:t>
                      </a:r>
                      <a:r>
                        <a:rPr kumimoji="1" lang="ja-JP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</a:rPr>
                        <a:t>％</a:t>
                      </a:r>
                      <a:endParaRPr kumimoji="1" lang="en-US" altLang="ja-JP" sz="18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</a:rPr>
                        <a:t>100</a:t>
                      </a:r>
                      <a:r>
                        <a:rPr kumimoji="1" lang="ja-JP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</a:rPr>
                        <a:t>％</a:t>
                      </a:r>
                      <a:endParaRPr kumimoji="1" lang="en-US" altLang="ja-JP" sz="18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kumimoji="1" lang="ja-JP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件</a:t>
                      </a:r>
                      <a:endParaRPr kumimoji="1" lang="ja-JP" alt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770266"/>
                  </a:ext>
                </a:extLst>
              </a:tr>
              <a:tr h="6904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SP6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r>
                        <a:rPr kumimoji="1" lang="ja-JP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％</a:t>
                      </a:r>
                      <a:endParaRPr kumimoji="1" lang="ja-JP" alt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</a:rPr>
                        <a:t>100</a:t>
                      </a:r>
                      <a:r>
                        <a:rPr kumimoji="1" lang="ja-JP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</a:rPr>
                        <a:t>％</a:t>
                      </a:r>
                      <a:endParaRPr kumimoji="1" lang="en-US" altLang="ja-JP" sz="18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</a:rPr>
                        <a:t>100</a:t>
                      </a:r>
                      <a:r>
                        <a:rPr kumimoji="1" lang="ja-JP" alt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</a:rPr>
                        <a:t>％</a:t>
                      </a:r>
                      <a:endParaRPr kumimoji="1" lang="en-US" altLang="ja-JP" sz="18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16</a:t>
                      </a:r>
                      <a:r>
                        <a:rPr kumimoji="1" lang="ja-JP" altLang="en-US" sz="1800">
                          <a:solidFill>
                            <a:srgbClr val="FF0000"/>
                          </a:solidFill>
                        </a:rPr>
                        <a:t>件</a:t>
                      </a:r>
                      <a:endParaRPr kumimoji="1" lang="en-US" altLang="ja-JP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184661"/>
                  </a:ext>
                </a:extLst>
              </a:tr>
              <a:tr h="6904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latin typeface="+mn-ea"/>
                          <a:ea typeface="+mn-ea"/>
                        </a:rPr>
                        <a:t>開発課題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53</a:t>
                      </a:r>
                      <a:r>
                        <a:rPr kumimoji="1" lang="ja-JP" altLang="en-US" sz="18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799456"/>
                  </a:ext>
                </a:extLst>
              </a:tr>
              <a:tr h="6904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PT</a:t>
                      </a:r>
                      <a:r>
                        <a:rPr kumimoji="1" lang="ja-JP" altLang="en-US" sz="1800">
                          <a:latin typeface="+mn-ea"/>
                          <a:ea typeface="+mn-ea"/>
                        </a:rPr>
                        <a:t>追従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kumimoji="1" lang="ja-JP" altLang="en-US" sz="18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0341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4A63D0-54A3-B540-9B71-2D07E9868792}"/>
              </a:ext>
            </a:extLst>
          </p:cNvPr>
          <p:cNvSpPr txBox="1"/>
          <p:nvPr/>
        </p:nvSpPr>
        <p:spPr>
          <a:xfrm>
            <a:off x="484094" y="1051063"/>
            <a:ext cx="1822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▼</a:t>
            </a:r>
            <a:r>
              <a:rPr kumimoji="1" lang="en-US" altLang="ja-JP" sz="2400" dirty="0"/>
              <a:t>2/15</a:t>
            </a:r>
            <a:r>
              <a:rPr lang="ja-JP" altLang="en-US" sz="2400"/>
              <a:t>時点</a:t>
            </a:r>
            <a:endParaRPr kumimoji="1" lang="ja-JP" altLang="en-US" sz="240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335282E-977D-5B41-A600-42A2F281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531" y="5347011"/>
            <a:ext cx="596900" cy="5207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973BE1-5E65-434B-A967-F9AD79B94D1F}"/>
              </a:ext>
            </a:extLst>
          </p:cNvPr>
          <p:cNvSpPr txBox="1"/>
          <p:nvPr/>
        </p:nvSpPr>
        <p:spPr>
          <a:xfrm>
            <a:off x="6112646" y="5406046"/>
            <a:ext cx="333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実装・</a:t>
            </a:r>
            <a:r>
              <a:rPr kumimoji="1" lang="en-US" altLang="ja-JP" sz="2400" dirty="0"/>
              <a:t>PT</a:t>
            </a:r>
            <a:r>
              <a:rPr kumimoji="1" lang="ja-JP" altLang="en-US" sz="2400"/>
              <a:t>の開発は完了</a:t>
            </a:r>
          </a:p>
        </p:txBody>
      </p:sp>
    </p:spTree>
    <p:extLst>
      <p:ext uri="{BB962C8B-B14F-4D97-AF65-F5344CB8AC3E}">
        <p14:creationId xmlns:p14="http://schemas.microsoft.com/office/powerpoint/2010/main" val="84848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</a:t>
            </a:r>
            <a:r>
              <a:rPr lang="ja-JP" altLang="en-US"/>
              <a:t>月後半やること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5C431B-6F95-764A-B050-27E3A2E972D9}"/>
              </a:ext>
            </a:extLst>
          </p:cNvPr>
          <p:cNvSpPr txBox="1"/>
          <p:nvPr/>
        </p:nvSpPr>
        <p:spPr>
          <a:xfrm>
            <a:off x="548188" y="1473198"/>
            <a:ext cx="1039293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PJ</a:t>
            </a:r>
            <a:r>
              <a:rPr lang="ja-JP" altLang="en-US" sz="2400"/>
              <a:t>全体において</a:t>
            </a:r>
            <a:endParaRPr kumimoji="1" lang="en-US" altLang="ja-JP" sz="2400" dirty="0"/>
          </a:p>
          <a:p>
            <a:r>
              <a:rPr kumimoji="1" lang="en-US" altLang="ja-JP" sz="2400" dirty="0" err="1"/>
              <a:t>Ita</a:t>
            </a:r>
            <a:r>
              <a:rPr kumimoji="1" lang="ja-JP" altLang="en-US" sz="2400"/>
              <a:t>、</a:t>
            </a:r>
            <a:r>
              <a:rPr kumimoji="1" lang="en-US" altLang="ja-JP" sz="2400" dirty="0" err="1"/>
              <a:t>Itb</a:t>
            </a:r>
            <a:r>
              <a:rPr kumimoji="1" lang="ja-JP" altLang="en-US" sz="2400"/>
              <a:t>をむかえるために直近やるべきこと・・</a:t>
            </a:r>
            <a:endParaRPr kumimoji="1" lang="en-US" altLang="ja-JP" sz="2400" dirty="0"/>
          </a:p>
          <a:p>
            <a:endParaRPr lang="en-US" altLang="ja-JP" sz="2800" dirty="0"/>
          </a:p>
          <a:p>
            <a:r>
              <a:rPr kumimoji="1" lang="ja-JP" altLang="en-US" sz="2800"/>
              <a:t>・</a:t>
            </a:r>
            <a:r>
              <a:rPr kumimoji="1" lang="en-US" altLang="ja-JP" sz="2800" strike="sngStrike" dirty="0"/>
              <a:t>TM</a:t>
            </a:r>
            <a:r>
              <a:rPr kumimoji="1" lang="ja-JP" altLang="en-US" sz="2800" strike="sngStrike"/>
              <a:t>の開発・</a:t>
            </a:r>
            <a:r>
              <a:rPr kumimoji="1" lang="en-US" altLang="ja-JP" sz="2800" strike="sngStrike" dirty="0"/>
              <a:t>PT</a:t>
            </a:r>
            <a:r>
              <a:rPr kumimoji="1" lang="ja-JP" altLang="en-US" sz="2800" strike="sngStrike"/>
              <a:t>完了</a:t>
            </a:r>
            <a:endParaRPr kumimoji="1" lang="en-US" altLang="ja-JP" sz="2800" dirty="0"/>
          </a:p>
          <a:p>
            <a:r>
              <a:rPr lang="ja-JP" altLang="en-US" sz="2800"/>
              <a:t>　</a:t>
            </a:r>
            <a:r>
              <a:rPr lang="ja-JP" altLang="en-US" sz="2800">
                <a:solidFill>
                  <a:srgbClr val="FF0000"/>
                </a:solidFill>
              </a:rPr>
              <a:t>→不具合、開発課題の対応</a:t>
            </a:r>
            <a:endParaRPr lang="en-US" altLang="ja-JP" sz="2800" dirty="0">
              <a:solidFill>
                <a:srgbClr val="FF0000"/>
              </a:solidFill>
            </a:endParaRPr>
          </a:p>
          <a:p>
            <a:endParaRPr kumimoji="1" lang="en-US" altLang="ja-JP" sz="2800" dirty="0"/>
          </a:p>
          <a:p>
            <a:r>
              <a:rPr kumimoji="1" lang="ja-JP" altLang="en-US" sz="2800"/>
              <a:t>・</a:t>
            </a:r>
            <a:r>
              <a:rPr kumimoji="1" lang="en-US" altLang="ja-JP" sz="2800" dirty="0" err="1"/>
              <a:t>Itb</a:t>
            </a:r>
            <a:r>
              <a:rPr kumimoji="1" lang="ja-JP" altLang="en-US" sz="2800"/>
              <a:t>プレ疎通完了</a:t>
            </a:r>
            <a:endParaRPr kumimoji="1" lang="en-US" altLang="ja-JP" sz="2800" dirty="0"/>
          </a:p>
          <a:p>
            <a:r>
              <a:rPr lang="ja-JP" altLang="en-US"/>
              <a:t>　（ヘルプが必要であればお願いする可能性あり）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7068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マイルストーン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208CA32-75AF-1244-90DE-CC7ACB242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18" y="1523403"/>
            <a:ext cx="11555696" cy="371883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5D0874-5E4E-C347-BF32-5E478A688545}"/>
              </a:ext>
            </a:extLst>
          </p:cNvPr>
          <p:cNvSpPr txBox="1"/>
          <p:nvPr/>
        </p:nvSpPr>
        <p:spPr>
          <a:xfrm>
            <a:off x="600363" y="5652656"/>
            <a:ext cx="6064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※PT</a:t>
            </a:r>
            <a:r>
              <a:rPr kumimoji="1" lang="ja-JP" altLang="en-US">
                <a:solidFill>
                  <a:srgbClr val="FF0000"/>
                </a:solidFill>
              </a:rPr>
              <a:t>追跡：一部実装と</a:t>
            </a:r>
            <a:r>
              <a:rPr kumimoji="1" lang="en-US" altLang="ja-JP" dirty="0">
                <a:solidFill>
                  <a:srgbClr val="FF0000"/>
                </a:solidFill>
              </a:rPr>
              <a:t>PT</a:t>
            </a:r>
            <a:r>
              <a:rPr kumimoji="1" lang="ja-JP" altLang="en-US">
                <a:solidFill>
                  <a:srgbClr val="FF0000"/>
                </a:solidFill>
              </a:rPr>
              <a:t>に乖離があり追跡で修正が必要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>
                <a:solidFill>
                  <a:srgbClr val="FF0000"/>
                </a:solidFill>
              </a:rPr>
              <a:t>　　　　（実装対応分については</a:t>
            </a:r>
            <a:r>
              <a:rPr lang="en-US" altLang="ja-JP" dirty="0">
                <a:solidFill>
                  <a:srgbClr val="FF0000"/>
                </a:solidFill>
              </a:rPr>
              <a:t>PT</a:t>
            </a:r>
            <a:r>
              <a:rPr lang="ja-JP" altLang="en-US">
                <a:solidFill>
                  <a:srgbClr val="FF0000"/>
                </a:solidFill>
              </a:rPr>
              <a:t>修正を含む）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46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TM</a:t>
            </a:r>
            <a:r>
              <a:rPr lang="ja-JP" altLang="en-US"/>
              <a:t>体制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7FF393A-D86D-4A29-B1D6-D7B4835E9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567899"/>
              </p:ext>
            </p:extLst>
          </p:nvPr>
        </p:nvGraphicFramePr>
        <p:xfrm>
          <a:off x="1763100" y="1232592"/>
          <a:ext cx="8164331" cy="454426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46364">
                  <a:extLst>
                    <a:ext uri="{9D8B030D-6E8A-4147-A177-3AD203B41FA5}">
                      <a16:colId xmlns:a16="http://schemas.microsoft.com/office/drawing/2014/main" val="1610136181"/>
                    </a:ext>
                  </a:extLst>
                </a:gridCol>
                <a:gridCol w="2046364">
                  <a:extLst>
                    <a:ext uri="{9D8B030D-6E8A-4147-A177-3AD203B41FA5}">
                      <a16:colId xmlns:a16="http://schemas.microsoft.com/office/drawing/2014/main" val="239873619"/>
                    </a:ext>
                  </a:extLst>
                </a:gridCol>
                <a:gridCol w="1938708">
                  <a:extLst>
                    <a:ext uri="{9D8B030D-6E8A-4147-A177-3AD203B41FA5}">
                      <a16:colId xmlns:a16="http://schemas.microsoft.com/office/drawing/2014/main" val="1517393858"/>
                    </a:ext>
                  </a:extLst>
                </a:gridCol>
                <a:gridCol w="2132895">
                  <a:extLst>
                    <a:ext uri="{9D8B030D-6E8A-4147-A177-3AD203B41FA5}">
                      <a16:colId xmlns:a16="http://schemas.microsoft.com/office/drawing/2014/main" val="3553529566"/>
                    </a:ext>
                  </a:extLst>
                </a:gridCol>
              </a:tblGrid>
              <a:tr h="96976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+mn-lt"/>
                          <a:ea typeface="+mn-ea"/>
                        </a:rPr>
                        <a:t>PT</a:t>
                      </a:r>
                      <a:r>
                        <a:rPr kumimoji="1" lang="ja-JP" altLang="en-US" sz="1800">
                          <a:latin typeface="+mn-lt"/>
                          <a:ea typeface="+mn-ea"/>
                        </a:rPr>
                        <a:t>不具合・開発課題対応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PT</a:t>
                      </a:r>
                      <a:r>
                        <a:rPr kumimoji="1" lang="ja-JP" altLang="en-US" sz="1800">
                          <a:latin typeface="+mn-ea"/>
                          <a:ea typeface="+mn-ea"/>
                        </a:rPr>
                        <a:t>追跡対応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err="1">
                          <a:latin typeface="+mn-lt"/>
                          <a:ea typeface="+mn-ea"/>
                        </a:rPr>
                        <a:t>Ita</a:t>
                      </a:r>
                      <a:r>
                        <a:rPr kumimoji="1" lang="ja-JP" altLang="en-US" sz="1800">
                          <a:latin typeface="+mn-lt"/>
                          <a:ea typeface="+mn-ea"/>
                        </a:rPr>
                        <a:t>定点取り</a:t>
                      </a:r>
                      <a:endParaRPr kumimoji="1" lang="en-US" altLang="ja-JP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36662"/>
                  </a:ext>
                </a:extLst>
              </a:tr>
              <a:tr h="6456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川村</a:t>
                      </a:r>
                      <a:endParaRPr kumimoji="1" lang="en-US" altLang="ja-JP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伊東</a:t>
                      </a:r>
                      <a:endParaRPr kumimoji="1" lang="en-US" altLang="ja-JP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（井内）</a:t>
                      </a:r>
                      <a:endParaRPr kumimoji="1" lang="en-US" altLang="ja-JP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770266"/>
                  </a:ext>
                </a:extLst>
              </a:tr>
              <a:tr h="7322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latin typeface="+mn-ea"/>
                          <a:ea typeface="+mn-ea"/>
                        </a:rPr>
                        <a:t>有友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latin typeface="+mn-ea"/>
                          <a:ea typeface="+mn-ea"/>
                        </a:rPr>
                        <a:t>川上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橋爪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184661"/>
                  </a:ext>
                </a:extLst>
              </a:tr>
              <a:tr h="7322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latin typeface="+mn-ea"/>
                          <a:ea typeface="+mn-ea"/>
                        </a:rPr>
                        <a:t>薬袋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latin typeface="+mn-ea"/>
                          <a:ea typeface="+mn-ea"/>
                        </a:rPr>
                        <a:t>寺本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latin typeface="+mn-ea"/>
                          <a:ea typeface="+mn-ea"/>
                        </a:rPr>
                        <a:t>ヨウ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027505"/>
                  </a:ext>
                </a:extLst>
              </a:tr>
              <a:tr h="7322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latin typeface="+mn-ea"/>
                          <a:ea typeface="+mn-ea"/>
                        </a:rPr>
                        <a:t>家塚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latin typeface="+mn-ea"/>
                          <a:ea typeface="+mn-ea"/>
                        </a:rPr>
                        <a:t>石垣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latin typeface="+mn-ea"/>
                          <a:ea typeface="+mn-ea"/>
                        </a:rPr>
                        <a:t>萩原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185646"/>
                  </a:ext>
                </a:extLst>
              </a:tr>
              <a:tr h="7322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latin typeface="+mn-ea"/>
                          <a:ea typeface="+mn-ea"/>
                        </a:rPr>
                        <a:t>中道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（緒方）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（松橋）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652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83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DEECF2-8CA9-3E44-9C0D-249BE9D7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PT</a:t>
            </a:r>
            <a:r>
              <a:rPr lang="ja-JP" altLang="en-US"/>
              <a:t>不具合・開発課題対応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0529FC-6784-994B-802B-BFDD4C6F8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804536-B3AE-2B4F-899C-4BA32F088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E76F6E3C-8696-8345-8CC4-92CFE4B660B6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853349" y="1259162"/>
            <a:ext cx="8835239" cy="3677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400" dirty="0"/>
              <a:t>SP6</a:t>
            </a:r>
            <a:r>
              <a:rPr lang="ja-JP" altLang="en-US" sz="2400"/>
              <a:t>の</a:t>
            </a:r>
            <a:r>
              <a:rPr lang="en" altLang="ja-JP" sz="2400" dirty="0"/>
              <a:t>PT</a:t>
            </a:r>
            <a:r>
              <a:rPr lang="ja-JP" altLang="en-US" sz="2400"/>
              <a:t>不具合：</a:t>
            </a:r>
            <a:endParaRPr lang="en-US" altLang="ja-JP" sz="2400" dirty="0"/>
          </a:p>
          <a:p>
            <a:pPr lvl="1"/>
            <a:r>
              <a:rPr lang="en" altLang="ja-JP" sz="2000" dirty="0">
                <a:hlinkClick r:id="rId2"/>
              </a:rPr>
              <a:t>https://sasuke-fl.backlog.com/view/SASUKE_PROJ_H8739-711</a:t>
            </a:r>
            <a:endParaRPr lang="en" altLang="ja-JP" sz="2000" dirty="0"/>
          </a:p>
          <a:p>
            <a:pPr lvl="1"/>
            <a:endParaRPr lang="en" altLang="ja-JP" sz="2000" dirty="0"/>
          </a:p>
          <a:p>
            <a:r>
              <a:rPr lang="en" altLang="ja-JP" sz="2400" dirty="0"/>
              <a:t>PT</a:t>
            </a:r>
            <a:r>
              <a:rPr lang="ja-JP" altLang="en-US" sz="2400"/>
              <a:t>以外の課題：</a:t>
            </a:r>
            <a:endParaRPr lang="en-US" altLang="ja-JP" sz="2400" dirty="0"/>
          </a:p>
          <a:p>
            <a:pPr lvl="1"/>
            <a:r>
              <a:rPr lang="en" altLang="ja-JP" sz="2000" dirty="0">
                <a:hlinkClick r:id="rId3"/>
              </a:rPr>
              <a:t>https://sasuke-fl.backlog.com/view/SASUKE_PROJ_H8739-918</a:t>
            </a:r>
            <a:endParaRPr kumimoji="1" lang="en-US" altLang="ja-JP" sz="2000" dirty="0"/>
          </a:p>
          <a:p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/>
              <a:t>優先度が高いものから対応していく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1800"/>
              <a:t>→</a:t>
            </a:r>
            <a:r>
              <a:rPr lang="en-US" altLang="ja-JP" sz="1800" dirty="0">
                <a:solidFill>
                  <a:srgbClr val="FF0000"/>
                </a:solidFill>
              </a:rPr>
              <a:t>Backlog</a:t>
            </a:r>
            <a:r>
              <a:rPr lang="ja-JP" altLang="en-US" sz="1800">
                <a:solidFill>
                  <a:srgbClr val="FF0000"/>
                </a:solidFill>
              </a:rPr>
              <a:t>でアサイン、予実管理</a:t>
            </a:r>
            <a:r>
              <a:rPr lang="ja-JP" altLang="en-US" sz="1800"/>
              <a:t>していきます。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/>
              <a:t>　（自身の担当チケットの整理をまずは行う）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8691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DEECF2-8CA9-3E44-9C0D-249BE9D7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PT</a:t>
            </a:r>
            <a:r>
              <a:rPr lang="ja-JP" altLang="en-US"/>
              <a:t>不具合・開発課題対応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0529FC-6784-994B-802B-BFDD4C6F8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804536-B3AE-2B4F-899C-4BA32F088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E76F6E3C-8696-8345-8CC4-92CFE4B660B6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1020618" y="1013836"/>
            <a:ext cx="9437199" cy="5408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開発者</a:t>
            </a:r>
            <a:endParaRPr kumimoji="1" lang="en-US" altLang="ja-JP" sz="2400" dirty="0"/>
          </a:p>
          <a:p>
            <a:pPr lvl="1"/>
            <a:r>
              <a:rPr lang="ja-JP" altLang="en-US" sz="1800"/>
              <a:t>実装</a:t>
            </a:r>
            <a:endParaRPr lang="en-US" altLang="ja-JP" sz="1800" dirty="0"/>
          </a:p>
          <a:p>
            <a:pPr lvl="1"/>
            <a:r>
              <a:rPr kumimoji="1" lang="en-US" altLang="ja-JP" sz="1800" dirty="0" err="1">
                <a:solidFill>
                  <a:srgbClr val="FF0000"/>
                </a:solidFill>
              </a:rPr>
              <a:t>unittest</a:t>
            </a:r>
            <a:r>
              <a:rPr kumimoji="1" lang="ja-JP" altLang="en-US" sz="1800">
                <a:solidFill>
                  <a:srgbClr val="FF0000"/>
                </a:solidFill>
              </a:rPr>
              <a:t>実施</a:t>
            </a:r>
            <a:endParaRPr kumimoji="1" lang="en-US" altLang="ja-JP" sz="1800" dirty="0">
              <a:solidFill>
                <a:srgbClr val="FF0000"/>
              </a:solidFill>
            </a:endParaRPr>
          </a:p>
          <a:p>
            <a:pPr lvl="1"/>
            <a:r>
              <a:rPr lang="ja-JP" altLang="en-US" sz="1800"/>
              <a:t>動作確認</a:t>
            </a:r>
            <a:endParaRPr kumimoji="1" lang="en-US" altLang="ja-JP" sz="18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1</a:t>
            </a:r>
            <a:r>
              <a:rPr kumimoji="1" lang="ja-JP" altLang="en-US" sz="2400"/>
              <a:t>次レビュアー</a:t>
            </a:r>
            <a:endParaRPr kumimoji="1" lang="en-US" altLang="ja-JP" sz="2400" dirty="0"/>
          </a:p>
          <a:p>
            <a:pPr lvl="1"/>
            <a:r>
              <a:rPr lang="ja-JP" altLang="en-US" sz="1800"/>
              <a:t>コードレビュー</a:t>
            </a:r>
            <a:endParaRPr lang="en-US" altLang="ja-JP" sz="1800" dirty="0"/>
          </a:p>
          <a:p>
            <a:pPr lvl="1"/>
            <a:r>
              <a:rPr kumimoji="1" lang="en-US" altLang="ja-JP" sz="1800" dirty="0" err="1"/>
              <a:t>unittest</a:t>
            </a:r>
            <a:r>
              <a:rPr kumimoji="1" lang="ja-JP" altLang="en-US" sz="1800"/>
              <a:t>レビュー</a:t>
            </a:r>
            <a:endParaRPr kumimoji="1" lang="en-US" altLang="ja-JP" sz="1800" dirty="0"/>
          </a:p>
          <a:p>
            <a:pPr lvl="1"/>
            <a:r>
              <a:rPr lang="ja-JP" altLang="en-US" sz="1800"/>
              <a:t>動作確認（ローカル）</a:t>
            </a:r>
            <a:endParaRPr lang="en-US" altLang="ja-JP" sz="1800" dirty="0"/>
          </a:p>
          <a:p>
            <a:pPr lvl="1"/>
            <a:r>
              <a:rPr kumimoji="1" lang="en-US" altLang="ja-JP" sz="1800" dirty="0">
                <a:solidFill>
                  <a:srgbClr val="FF0000"/>
                </a:solidFill>
              </a:rPr>
              <a:t>PT</a:t>
            </a:r>
            <a:r>
              <a:rPr kumimoji="1" lang="ja-JP" altLang="en-US" sz="1800">
                <a:solidFill>
                  <a:srgbClr val="FF0000"/>
                </a:solidFill>
              </a:rPr>
              <a:t>打鍵テストケースの確認</a:t>
            </a:r>
            <a:r>
              <a:rPr kumimoji="1" lang="ja-JP" altLang="en-US" sz="1800"/>
              <a:t>（</a:t>
            </a:r>
            <a:r>
              <a:rPr kumimoji="1" lang="en-US" altLang="ja-JP" sz="1800" dirty="0"/>
              <a:t>SP6</a:t>
            </a:r>
            <a:r>
              <a:rPr kumimoji="1" lang="ja-JP" altLang="en-US" sz="1800"/>
              <a:t>は紐付きがされていないため全量確認すること）</a:t>
            </a:r>
            <a:endParaRPr kumimoji="1" lang="en-US" altLang="ja-JP" sz="1800" dirty="0"/>
          </a:p>
          <a:p>
            <a:pPr lvl="1"/>
            <a:r>
              <a:rPr lang="ja-JP" altLang="en-US" sz="1800"/>
              <a:t>マージ（</a:t>
            </a:r>
            <a:r>
              <a:rPr lang="en-US" altLang="ja-JP" sz="1800" dirty="0"/>
              <a:t>2</a:t>
            </a:r>
            <a:r>
              <a:rPr lang="ja-JP" altLang="en-US" sz="1800"/>
              <a:t>次レビューなければ）</a:t>
            </a:r>
            <a:endParaRPr lang="en-US" altLang="ja-JP" sz="1800" dirty="0"/>
          </a:p>
          <a:p>
            <a:endParaRPr lang="en-US" altLang="ja-JP" sz="2400" dirty="0"/>
          </a:p>
          <a:p>
            <a:r>
              <a:rPr kumimoji="1" lang="en-US" altLang="ja-JP" sz="2400" dirty="0"/>
              <a:t>2</a:t>
            </a:r>
            <a:r>
              <a:rPr kumimoji="1" lang="ja-JP" altLang="en-US" sz="2400"/>
              <a:t>次レビュー（</a:t>
            </a:r>
            <a:r>
              <a:rPr kumimoji="1" lang="en-US" altLang="ja-JP" sz="2400" dirty="0" err="1"/>
              <a:t>Sasuke</a:t>
            </a:r>
            <a:r>
              <a:rPr kumimoji="1" lang="ja-JP" altLang="en-US" sz="2400"/>
              <a:t>緒方、松橋）</a:t>
            </a:r>
            <a:endParaRPr kumimoji="1" lang="en-US" altLang="ja-JP" sz="2400" dirty="0"/>
          </a:p>
          <a:p>
            <a:pPr lvl="1"/>
            <a:r>
              <a:rPr lang="ja-JP" altLang="en-US" sz="1800"/>
              <a:t>共通系は</a:t>
            </a:r>
            <a:r>
              <a:rPr lang="en-US" altLang="ja-JP" sz="1800" dirty="0"/>
              <a:t>2</a:t>
            </a:r>
            <a:r>
              <a:rPr lang="ja-JP" altLang="en-US" sz="1800"/>
              <a:t>次レビュー</a:t>
            </a:r>
            <a:endParaRPr lang="en-US" altLang="ja-JP" sz="1800" dirty="0"/>
          </a:p>
          <a:p>
            <a:pPr lvl="1"/>
            <a:r>
              <a:rPr kumimoji="1" lang="ja-JP" altLang="en-US" sz="1800"/>
              <a:t>マージ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235C7CF-D38A-0D49-83F5-DB8B9ED88E87}"/>
              </a:ext>
            </a:extLst>
          </p:cNvPr>
          <p:cNvSpPr txBox="1"/>
          <p:nvPr/>
        </p:nvSpPr>
        <p:spPr>
          <a:xfrm>
            <a:off x="8218449" y="5884780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※Wiki</a:t>
            </a:r>
            <a:r>
              <a:rPr lang="ja-JP" altLang="en-US"/>
              <a:t>に転載して再共有します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21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DEECF2-8CA9-3E44-9C0D-249BE9D7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PT</a:t>
            </a:r>
            <a:r>
              <a:rPr lang="ja-JP" altLang="en-US"/>
              <a:t>追跡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0529FC-6784-994B-802B-BFDD4C6F8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804536-B3AE-2B4F-899C-4BA32F088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E76F6E3C-8696-8345-8CC4-92CFE4B660B6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708383" y="1471036"/>
            <a:ext cx="3028458" cy="745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スケジュール</a:t>
            </a:r>
            <a:endParaRPr kumimoji="1" lang="en-US" altLang="ja-JP" sz="2400" dirty="0"/>
          </a:p>
          <a:p>
            <a:pPr lvl="1"/>
            <a:r>
              <a:rPr lang="en-US" altLang="ja-JP" sz="1800" dirty="0"/>
              <a:t>2/17</a:t>
            </a:r>
            <a:r>
              <a:rPr lang="ja-JP" altLang="en-US" sz="1800"/>
              <a:t>（水）完了予定</a:t>
            </a:r>
            <a:endParaRPr kumimoji="1" lang="ja-JP" altLang="en-US" sz="1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B025D8-4A6B-EC49-A522-790D5605F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2743200"/>
            <a:ext cx="110363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17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7833D-405B-BE44-B6D3-8187BA0C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/>
              <a:t>ITa</a:t>
            </a:r>
            <a:r>
              <a:rPr lang="ja-JP" altLang="en-US"/>
              <a:t>定点取り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B70ECA-EA0A-D74A-9F24-1D18DE7E2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9924F0-8C72-4D44-ADF6-09DAC25E1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0B60EC7-94E8-5C4A-96F2-590E51B5F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3156"/>
            <a:ext cx="12192000" cy="2651688"/>
          </a:xfrm>
          <a:prstGeom prst="rect">
            <a:avLst/>
          </a:prstGeom>
        </p:spPr>
      </p:pic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DFC54111-8602-AD43-9878-24E1130B7554}"/>
              </a:ext>
            </a:extLst>
          </p:cNvPr>
          <p:cNvSpPr txBox="1">
            <a:spLocks/>
          </p:cNvSpPr>
          <p:nvPr/>
        </p:nvSpPr>
        <p:spPr>
          <a:xfrm>
            <a:off x="356225" y="1235481"/>
            <a:ext cx="9257021" cy="745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err="1"/>
              <a:t>Ita</a:t>
            </a:r>
            <a:r>
              <a:rPr lang="ja-JP" altLang="en-US" sz="2400"/>
              <a:t>予実一覧</a:t>
            </a:r>
            <a:endParaRPr lang="en-US" altLang="ja-JP" sz="2400" dirty="0"/>
          </a:p>
          <a:p>
            <a:pPr lvl="1"/>
            <a:r>
              <a:rPr lang="en-US" altLang="ja-JP" sz="1800" dirty="0"/>
              <a:t>UI/SS/PG/PT</a:t>
            </a:r>
            <a:r>
              <a:rPr lang="ja-JP" altLang="en-US" sz="1800"/>
              <a:t>が（とある定点で）揃って完了していることを改めてチェックする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349B73-0CDD-DF4C-8C7E-ADFBA2A76C6A}"/>
              </a:ext>
            </a:extLst>
          </p:cNvPr>
          <p:cNvSpPr/>
          <p:nvPr/>
        </p:nvSpPr>
        <p:spPr>
          <a:xfrm>
            <a:off x="3905519" y="5109543"/>
            <a:ext cx="7846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https://sasuke-fl.backlog.com/view/SASUKE_PROJ_H8739-1016</a:t>
            </a:r>
          </a:p>
        </p:txBody>
      </p:sp>
    </p:spTree>
    <p:extLst>
      <p:ext uri="{BB962C8B-B14F-4D97-AF65-F5344CB8AC3E}">
        <p14:creationId xmlns:p14="http://schemas.microsoft.com/office/powerpoint/2010/main" val="1347352142"/>
      </p:ext>
    </p:extLst>
  </p:cSld>
  <p:clrMapOvr>
    <a:masterClrMapping/>
  </p:clrMapOvr>
</p:sld>
</file>

<file path=ppt/theme/theme1.xml><?xml version="1.0" encoding="utf-8"?>
<a:theme xmlns:a="http://schemas.openxmlformats.org/drawingml/2006/main" name="表紙標準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メイリオ"/>
        <a:ea typeface="メイリオ"/>
        <a:cs typeface="Helvetica"/>
      </a:majorFont>
      <a:minorFont>
        <a:latin typeface="メイリオ"/>
        <a:ea typeface="メイリオ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6426</TotalTime>
  <Words>464</Words>
  <Application>Microsoft Macintosh PowerPoint</Application>
  <PresentationFormat>ワイド画面</PresentationFormat>
  <Paragraphs>122</Paragraphs>
  <Slides>11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メイリオ</vt:lpstr>
      <vt:lpstr>游ゴシック</vt:lpstr>
      <vt:lpstr>Arial</vt:lpstr>
      <vt:lpstr>表紙標準</vt:lpstr>
      <vt:lpstr>TMフロントエンド体制 2/15-</vt:lpstr>
      <vt:lpstr>開発状況</vt:lpstr>
      <vt:lpstr>2月後半やること</vt:lpstr>
      <vt:lpstr>マイルストーン</vt:lpstr>
      <vt:lpstr>TM体制</vt:lpstr>
      <vt:lpstr>PT不具合・開発課題対応</vt:lpstr>
      <vt:lpstr>PT不具合・開発課題対応</vt:lpstr>
      <vt:lpstr>PT追跡</vt:lpstr>
      <vt:lpstr>ITa定点取り</vt:lpstr>
      <vt:lpstr>PowerPoint プレゼンテーション</vt:lpstr>
      <vt:lpstr>その他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Sasuke</dc:title>
  <dc:subject/>
  <dc:creator>k.kibe</dc:creator>
  <cp:keywords/>
  <dc:description/>
  <cp:lastModifiedBy>木部</cp:lastModifiedBy>
  <cp:revision>354</cp:revision>
  <dcterms:created xsi:type="dcterms:W3CDTF">2020-09-22T09:24:18Z</dcterms:created>
  <dcterms:modified xsi:type="dcterms:W3CDTF">2021-02-15T01:20:05Z</dcterms:modified>
  <cp:category/>
</cp:coreProperties>
</file>