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686BBD-969B-47A8-B8A5-C620C8733E9C}">
  <a:tblStyle styleId="{87686BBD-969B-47A8-B8A5-C620C8733E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09465fd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09465fd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09465fd5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09465fd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24250" y="248600"/>
            <a:ext cx="8344200" cy="464700"/>
          </a:xfrm>
          <a:prstGeom prst="roundRect">
            <a:avLst>
              <a:gd fmla="val 3024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800">
                <a:solidFill>
                  <a:schemeClr val="dk1"/>
                </a:solidFill>
              </a:rPr>
              <a:t>ドコモ　本人確認アシストAPIについて</a:t>
            </a:r>
            <a:endParaRPr/>
          </a:p>
        </p:txBody>
      </p:sp>
      <p:sp>
        <p:nvSpPr>
          <p:cNvPr id="55" name="Google Shape;55;p13"/>
          <p:cNvSpPr txBox="1"/>
          <p:nvPr/>
        </p:nvSpPr>
        <p:spPr>
          <a:xfrm>
            <a:off x="324250" y="1092175"/>
            <a:ext cx="62256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ケース１：個人情報入力画面でdアカウント認証時</a:t>
            </a:r>
            <a:endParaRPr/>
          </a:p>
        </p:txBody>
      </p:sp>
      <p:sp>
        <p:nvSpPr>
          <p:cNvPr id="56" name="Google Shape;56;p13"/>
          <p:cNvSpPr txBox="1"/>
          <p:nvPr/>
        </p:nvSpPr>
        <p:spPr>
          <a:xfrm>
            <a:off x="324250" y="745250"/>
            <a:ext cx="62256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u="sng"/>
              <a:t>実装箇所</a:t>
            </a:r>
            <a:endParaRPr b="1" u="sng"/>
          </a:p>
        </p:txBody>
      </p:sp>
      <p:pic>
        <p:nvPicPr>
          <p:cNvPr id="57" name="Google Shape;57;p13"/>
          <p:cNvPicPr preferRelativeResize="0"/>
          <p:nvPr/>
        </p:nvPicPr>
        <p:blipFill rotWithShape="1">
          <a:blip r:embed="rId3">
            <a:alphaModFix/>
          </a:blip>
          <a:srcRect b="87802" l="0" r="0" t="0"/>
          <a:stretch/>
        </p:blipFill>
        <p:spPr>
          <a:xfrm>
            <a:off x="1298125" y="1762925"/>
            <a:ext cx="1393200" cy="2074148"/>
          </a:xfrm>
          <a:prstGeom prst="rect">
            <a:avLst/>
          </a:prstGeom>
          <a:noFill/>
          <a:ln cap="flat" cmpd="sng" w="9525">
            <a:solidFill>
              <a:schemeClr val="dk2"/>
            </a:solidFill>
            <a:prstDash val="solid"/>
            <a:round/>
            <a:headEnd len="sm" w="sm" type="none"/>
            <a:tailEnd len="sm" w="sm" type="none"/>
          </a:ln>
        </p:spPr>
      </p:pic>
      <p:sp>
        <p:nvSpPr>
          <p:cNvPr id="58" name="Google Shape;58;p13"/>
          <p:cNvSpPr txBox="1"/>
          <p:nvPr/>
        </p:nvSpPr>
        <p:spPr>
          <a:xfrm>
            <a:off x="1199750" y="3913250"/>
            <a:ext cx="62256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個人情報入力画面</a:t>
            </a:r>
            <a:endParaRPr/>
          </a:p>
        </p:txBody>
      </p:sp>
      <p:sp>
        <p:nvSpPr>
          <p:cNvPr id="59" name="Google Shape;59;p13"/>
          <p:cNvSpPr/>
          <p:nvPr/>
        </p:nvSpPr>
        <p:spPr>
          <a:xfrm>
            <a:off x="1199751" y="3447925"/>
            <a:ext cx="670800" cy="379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3210125" y="1762925"/>
            <a:ext cx="4755900" cy="8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個人情報入力画面でdアカウント認証され、</a:t>
            </a:r>
            <a:endParaRPr/>
          </a:p>
          <a:p>
            <a:pPr indent="0" lvl="0" marL="0" rtl="0" algn="l">
              <a:spcBef>
                <a:spcPts val="0"/>
              </a:spcBef>
              <a:spcAft>
                <a:spcPts val="0"/>
              </a:spcAft>
              <a:buNone/>
            </a:pPr>
            <a:r>
              <a:rPr lang="ja"/>
              <a:t>本人確認がされた場合は、「本人確認書類提出画面」は</a:t>
            </a:r>
            <a:br>
              <a:rPr lang="ja"/>
            </a:br>
            <a:r>
              <a:rPr lang="ja"/>
              <a:t>省略する（画面として表示するかは現在、検討中）</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324250" y="253975"/>
            <a:ext cx="79767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ケース２：</a:t>
            </a:r>
            <a:r>
              <a:rPr lang="ja"/>
              <a:t>個人情報入力画面でdアカウント認証していない場合（その他SNS認証含む）</a:t>
            </a:r>
            <a:endParaRPr/>
          </a:p>
        </p:txBody>
      </p:sp>
      <p:pic>
        <p:nvPicPr>
          <p:cNvPr id="66" name="Google Shape;66;p14"/>
          <p:cNvPicPr preferRelativeResize="0"/>
          <p:nvPr/>
        </p:nvPicPr>
        <p:blipFill rotWithShape="1">
          <a:blip r:embed="rId3">
            <a:alphaModFix/>
          </a:blip>
          <a:srcRect b="56935" l="0" r="0" t="0"/>
          <a:stretch/>
        </p:blipFill>
        <p:spPr>
          <a:xfrm>
            <a:off x="1271325" y="746475"/>
            <a:ext cx="1586200" cy="2215050"/>
          </a:xfrm>
          <a:prstGeom prst="rect">
            <a:avLst/>
          </a:prstGeom>
          <a:noFill/>
          <a:ln cap="flat" cmpd="sng" w="9525">
            <a:solidFill>
              <a:schemeClr val="dk2"/>
            </a:solidFill>
            <a:prstDash val="solid"/>
            <a:round/>
            <a:headEnd len="sm" w="sm" type="none"/>
            <a:tailEnd len="sm" w="sm" type="none"/>
          </a:ln>
        </p:spPr>
      </p:pic>
      <p:sp>
        <p:nvSpPr>
          <p:cNvPr id="67" name="Google Shape;67;p14"/>
          <p:cNvSpPr txBox="1"/>
          <p:nvPr/>
        </p:nvSpPr>
        <p:spPr>
          <a:xfrm>
            <a:off x="1064342" y="3005316"/>
            <a:ext cx="62256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本人確認書類提出</a:t>
            </a:r>
            <a:r>
              <a:rPr lang="ja"/>
              <a:t>画面</a:t>
            </a:r>
            <a:endParaRPr/>
          </a:p>
        </p:txBody>
      </p:sp>
      <p:sp>
        <p:nvSpPr>
          <p:cNvPr id="68" name="Google Shape;68;p14"/>
          <p:cNvSpPr txBox="1"/>
          <p:nvPr/>
        </p:nvSpPr>
        <p:spPr>
          <a:xfrm>
            <a:off x="3220925" y="1295150"/>
            <a:ext cx="5079900" cy="10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本人確認書類のアップロード以外に</a:t>
            </a:r>
            <a:endParaRPr/>
          </a:p>
          <a:p>
            <a:pPr indent="0" lvl="0" marL="0" rtl="0" algn="l">
              <a:spcBef>
                <a:spcPts val="0"/>
              </a:spcBef>
              <a:spcAft>
                <a:spcPts val="0"/>
              </a:spcAft>
              <a:buNone/>
            </a:pPr>
            <a:r>
              <a:rPr lang="ja"/>
              <a:t>dアカウント認証の導線を用意し</a:t>
            </a:r>
            <a:endParaRPr/>
          </a:p>
          <a:p>
            <a:pPr indent="0" lvl="0" marL="0" rtl="0" algn="l">
              <a:spcBef>
                <a:spcPts val="0"/>
              </a:spcBef>
              <a:spcAft>
                <a:spcPts val="0"/>
              </a:spcAft>
              <a:buNone/>
            </a:pPr>
            <a:r>
              <a:rPr lang="ja"/>
              <a:t>dアカウントによる、本人確認済み状態を取得可能とする。</a:t>
            </a:r>
            <a:endParaRPr/>
          </a:p>
          <a:p>
            <a:pPr indent="0" lvl="0" marL="0" rtl="0" algn="l">
              <a:spcBef>
                <a:spcPts val="0"/>
              </a:spcBef>
              <a:spcAft>
                <a:spcPts val="0"/>
              </a:spcAft>
              <a:buNone/>
            </a:pPr>
            <a:r>
              <a:rPr lang="ja"/>
              <a:t>（この場合、画像アップロードは不要）</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324250" y="135650"/>
            <a:ext cx="62256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u="sng"/>
              <a:t>本人確認アシストAPIで取得可能な情報</a:t>
            </a:r>
            <a:endParaRPr b="1" u="sng"/>
          </a:p>
        </p:txBody>
      </p:sp>
      <p:graphicFrame>
        <p:nvGraphicFramePr>
          <p:cNvPr id="74" name="Google Shape;74;p15"/>
          <p:cNvGraphicFramePr/>
          <p:nvPr/>
        </p:nvGraphicFramePr>
        <p:xfrm>
          <a:off x="395300" y="578575"/>
          <a:ext cx="3000000" cy="3000000"/>
        </p:xfrm>
        <a:graphic>
          <a:graphicData uri="http://schemas.openxmlformats.org/drawingml/2006/table">
            <a:tbl>
              <a:tblPr>
                <a:noFill/>
                <a:tableStyleId>{87686BBD-969B-47A8-B8A5-C620C8733E9C}</a:tableStyleId>
              </a:tblPr>
              <a:tblGrid>
                <a:gridCol w="1789275"/>
                <a:gridCol w="3590025"/>
              </a:tblGrid>
              <a:tr h="381000">
                <a:tc rowSpan="5">
                  <a:txBody>
                    <a:bodyPr/>
                    <a:lstStyle/>
                    <a:p>
                      <a:pPr indent="0" lvl="0" marL="0" rtl="0" algn="l">
                        <a:spcBef>
                          <a:spcPts val="0"/>
                        </a:spcBef>
                        <a:spcAft>
                          <a:spcPts val="0"/>
                        </a:spcAft>
                        <a:buNone/>
                      </a:pPr>
                      <a:r>
                        <a:rPr lang="ja"/>
                        <a:t>契約者情報</a:t>
                      </a:r>
                      <a:endParaRPr sz="800"/>
                    </a:p>
                  </a:txBody>
                  <a:tcPr marT="91425" marB="91425" marR="91425" marL="91425"/>
                </a:tc>
                <a:tc>
                  <a:txBody>
                    <a:bodyPr/>
                    <a:lstStyle/>
                    <a:p>
                      <a:pPr indent="0" lvl="0" marL="0" rtl="0" algn="l">
                        <a:spcBef>
                          <a:spcPts val="0"/>
                        </a:spcBef>
                        <a:spcAft>
                          <a:spcPts val="0"/>
                        </a:spcAft>
                        <a:buNone/>
                      </a:pPr>
                      <a:r>
                        <a:rPr lang="ja"/>
                        <a:t>携帯電話番号</a:t>
                      </a:r>
                      <a:endParaRPr/>
                    </a:p>
                  </a:txBody>
                  <a:tcPr marT="91425" marB="91425" marR="91425" marL="91425"/>
                </a:tc>
              </a:tr>
              <a:tr h="396200">
                <a:tc vMerge="1"/>
                <a:tc>
                  <a:txBody>
                    <a:bodyPr/>
                    <a:lstStyle/>
                    <a:p>
                      <a:pPr indent="0" lvl="0" marL="0" rtl="0" algn="l">
                        <a:spcBef>
                          <a:spcPts val="0"/>
                        </a:spcBef>
                        <a:spcAft>
                          <a:spcPts val="0"/>
                        </a:spcAft>
                        <a:buNone/>
                      </a:pPr>
                      <a:r>
                        <a:rPr lang="ja"/>
                        <a:t>姓、名、姓（かな）、名（かな）</a:t>
                      </a:r>
                      <a:endParaRPr/>
                    </a:p>
                  </a:txBody>
                  <a:tcPr marT="91425" marB="91425" marR="91425" marL="91425"/>
                </a:tc>
              </a:tr>
              <a:tr h="381000">
                <a:tc vMerge="1"/>
                <a:tc>
                  <a:txBody>
                    <a:bodyPr/>
                    <a:lstStyle/>
                    <a:p>
                      <a:pPr indent="0" lvl="0" marL="0" rtl="0" algn="l">
                        <a:spcBef>
                          <a:spcPts val="0"/>
                        </a:spcBef>
                        <a:spcAft>
                          <a:spcPts val="0"/>
                        </a:spcAft>
                        <a:buNone/>
                      </a:pPr>
                      <a:r>
                        <a:rPr lang="ja"/>
                        <a:t>住所</a:t>
                      </a:r>
                      <a:endParaRPr/>
                    </a:p>
                  </a:txBody>
                  <a:tcPr marT="91425" marB="91425" marR="91425" marL="91425"/>
                </a:tc>
              </a:tr>
              <a:tr h="381000">
                <a:tc vMerge="1"/>
                <a:tc>
                  <a:txBody>
                    <a:bodyPr/>
                    <a:lstStyle/>
                    <a:p>
                      <a:pPr indent="0" lvl="0" marL="0" rtl="0" algn="l">
                        <a:spcBef>
                          <a:spcPts val="0"/>
                        </a:spcBef>
                        <a:spcAft>
                          <a:spcPts val="0"/>
                        </a:spcAft>
                        <a:buNone/>
                      </a:pPr>
                      <a:r>
                        <a:rPr lang="ja"/>
                        <a:t>生年月日</a:t>
                      </a:r>
                      <a:endParaRPr/>
                    </a:p>
                  </a:txBody>
                  <a:tcPr marT="91425" marB="91425" marR="91425" marL="91425"/>
                </a:tc>
              </a:tr>
              <a:tr h="381000">
                <a:tc vMerge="1"/>
                <a:tc>
                  <a:txBody>
                    <a:bodyPr/>
                    <a:lstStyle/>
                    <a:p>
                      <a:pPr indent="0" lvl="0" marL="0" rtl="0" algn="l">
                        <a:spcBef>
                          <a:spcPts val="0"/>
                        </a:spcBef>
                        <a:spcAft>
                          <a:spcPts val="0"/>
                        </a:spcAft>
                        <a:buNone/>
                      </a:pPr>
                      <a:r>
                        <a:rPr lang="ja"/>
                        <a:t>連絡先電話番号</a:t>
                      </a:r>
                      <a:endParaRPr/>
                    </a:p>
                  </a:txBody>
                  <a:tcPr marT="91425" marB="91425" marR="91425" marL="91425"/>
                </a:tc>
              </a:tr>
              <a:tr h="381000">
                <a:tc rowSpan="2">
                  <a:txBody>
                    <a:bodyPr/>
                    <a:lstStyle/>
                    <a:p>
                      <a:pPr indent="0" lvl="0" marL="0" rtl="0" algn="l">
                        <a:spcBef>
                          <a:spcPts val="0"/>
                        </a:spcBef>
                        <a:spcAft>
                          <a:spcPts val="0"/>
                        </a:spcAft>
                        <a:buNone/>
                      </a:pPr>
                      <a:r>
                        <a:rPr lang="ja"/>
                        <a:t>利用者情報</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a:solidFill>
                            <a:schemeClr val="dk1"/>
                          </a:solidFill>
                        </a:rPr>
                        <a:t>姓、名、姓（かな）、名（かな）</a:t>
                      </a:r>
                      <a:endParaRPr/>
                    </a:p>
                  </a:txBody>
                  <a:tcPr marT="91425" marB="91425" marR="91425" marL="91425"/>
                </a:tc>
              </a:tr>
              <a:tr h="381000">
                <a:tc vMerge="1"/>
                <a:tc>
                  <a:txBody>
                    <a:bodyPr/>
                    <a:lstStyle/>
                    <a:p>
                      <a:pPr indent="0" lvl="0" marL="0" rtl="0" algn="l">
                        <a:spcBef>
                          <a:spcPts val="0"/>
                        </a:spcBef>
                        <a:spcAft>
                          <a:spcPts val="0"/>
                        </a:spcAft>
                        <a:buNone/>
                      </a:pPr>
                      <a:r>
                        <a:rPr lang="ja"/>
                        <a:t>生年月日</a:t>
                      </a:r>
                      <a:endParaRPr/>
                    </a:p>
                  </a:txBody>
                  <a:tcPr marT="91425" marB="91425" marR="91425" marL="91425"/>
                </a:tc>
              </a:tr>
            </a:tbl>
          </a:graphicData>
        </a:graphic>
      </p:graphicFrame>
      <p:sp>
        <p:nvSpPr>
          <p:cNvPr id="75" name="Google Shape;75;p15"/>
          <p:cNvSpPr/>
          <p:nvPr/>
        </p:nvSpPr>
        <p:spPr>
          <a:xfrm>
            <a:off x="4845050" y="222150"/>
            <a:ext cx="3340200" cy="853500"/>
          </a:xfrm>
          <a:prstGeom prst="wedgeRoundRectCallout">
            <a:avLst>
              <a:gd fmla="val -150005" name="adj1"/>
              <a:gd fmla="val 3357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契約者情報は</a:t>
            </a:r>
            <a:br>
              <a:rPr lang="ja"/>
            </a:br>
            <a:r>
              <a:rPr lang="ja"/>
              <a:t>ドコモの回線契約をしている方の情報</a:t>
            </a:r>
            <a:endParaRPr/>
          </a:p>
        </p:txBody>
      </p:sp>
      <p:sp>
        <p:nvSpPr>
          <p:cNvPr id="76" name="Google Shape;76;p15"/>
          <p:cNvSpPr/>
          <p:nvPr/>
        </p:nvSpPr>
        <p:spPr>
          <a:xfrm>
            <a:off x="4903500" y="3022750"/>
            <a:ext cx="3340200" cy="853500"/>
          </a:xfrm>
          <a:prstGeom prst="wedgeRoundRectCallout">
            <a:avLst>
              <a:gd fmla="val -149543" name="adj1"/>
              <a:gd fmla="val -2740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利用者</a:t>
            </a:r>
            <a:r>
              <a:rPr lang="ja"/>
              <a:t>情報は</a:t>
            </a:r>
            <a:br>
              <a:rPr lang="ja"/>
            </a:br>
            <a:r>
              <a:rPr lang="ja"/>
              <a:t>d</a:t>
            </a:r>
            <a:r>
              <a:rPr lang="ja"/>
              <a:t>アカウントを使用している方の情報</a:t>
            </a:r>
            <a:endParaRPr/>
          </a:p>
        </p:txBody>
      </p:sp>
      <p:sp>
        <p:nvSpPr>
          <p:cNvPr id="77" name="Google Shape;77;p15"/>
          <p:cNvSpPr txBox="1"/>
          <p:nvPr/>
        </p:nvSpPr>
        <p:spPr>
          <a:xfrm>
            <a:off x="391525" y="3975650"/>
            <a:ext cx="67353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d</a:t>
            </a:r>
            <a:r>
              <a:rPr lang="ja"/>
              <a:t>アカウントで認証した場合に取得できるのは、姓名と生年月日の為、</a:t>
            </a:r>
            <a:br>
              <a:rPr lang="ja"/>
            </a:br>
            <a:r>
              <a:rPr lang="ja"/>
              <a:t>Web</a:t>
            </a:r>
            <a:r>
              <a:rPr lang="ja"/>
              <a:t>ダイレクト販売で個人情報入力画面で情報をフィルインできるのは</a:t>
            </a:r>
            <a:endParaRPr/>
          </a:p>
          <a:p>
            <a:pPr indent="0" lvl="0" marL="0" rtl="0" algn="l">
              <a:spcBef>
                <a:spcPts val="0"/>
              </a:spcBef>
              <a:spcAft>
                <a:spcPts val="0"/>
              </a:spcAft>
              <a:buNone/>
            </a:pPr>
            <a:r>
              <a:rPr lang="ja"/>
              <a:t>姓名のみとの理解です。（かなは、カタカカナが必要な為、対象外）</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