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4"/>
  </p:sldMasterIdLst>
  <p:notesMasterIdLst>
    <p:notesMasterId r:id="rId8"/>
  </p:notesMasterIdLst>
  <p:handoutMasterIdLst>
    <p:handoutMasterId r:id="rId9"/>
  </p:handoutMasterIdLst>
  <p:sldIdLst>
    <p:sldId id="363" r:id="rId5"/>
    <p:sldId id="364" r:id="rId6"/>
    <p:sldId id="365" r:id="rId7"/>
  </p:sldIdLst>
  <p:sldSz cx="9906000" cy="6858000" type="A4"/>
  <p:notesSz cx="6735763" cy="9866313"/>
  <p:defaultTex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65">
          <p15:clr>
            <a:srgbClr val="A4A3A4"/>
          </p15:clr>
        </p15:guide>
        <p15:guide id="3" orient="horz" pos="890">
          <p15:clr>
            <a:srgbClr val="A4A3A4"/>
          </p15:clr>
        </p15:guide>
        <p15:guide id="4" orient="horz" pos="799">
          <p15:clr>
            <a:srgbClr val="A4A3A4"/>
          </p15:clr>
        </p15:guide>
        <p15:guide id="5" orient="horz" pos="4156">
          <p15:clr>
            <a:srgbClr val="A4A3A4"/>
          </p15:clr>
        </p15:guide>
        <p15:guide id="6" pos="6023">
          <p15:clr>
            <a:srgbClr val="A4A3A4"/>
          </p15:clr>
        </p15:guide>
        <p15:guide id="7" pos="3120">
          <p15:clr>
            <a:srgbClr val="A4A3A4"/>
          </p15:clr>
        </p15:guide>
        <p15:guide id="8" pos="217">
          <p15:clr>
            <a:srgbClr val="A4A3A4"/>
          </p15:clr>
        </p15:guide>
        <p15:guide id="9" pos="262">
          <p15:clr>
            <a:srgbClr val="A4A3A4"/>
          </p15:clr>
        </p15:guide>
        <p15:guide id="10" pos="5978">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大槻 宏美" initials="大槻"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116C"/>
    <a:srgbClr val="E67E22"/>
    <a:srgbClr val="FBFBFB"/>
    <a:srgbClr val="FAFAFA"/>
    <a:srgbClr val="F9F9F9"/>
    <a:srgbClr val="F1C40F"/>
    <a:srgbClr val="F39C12"/>
    <a:srgbClr val="FED644"/>
    <a:srgbClr val="FFCC00"/>
    <a:srgbClr val="CC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AF606853-7671-496A-8E4F-DF71F8EC918B}" styleName="濃色スタイル 1 - アクセント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098" autoAdjust="0"/>
    <p:restoredTop sz="74457" autoAdjust="0"/>
  </p:normalViewPr>
  <p:slideViewPr>
    <p:cSldViewPr showGuides="1">
      <p:cViewPr varScale="1">
        <p:scale>
          <a:sx n="113" d="100"/>
          <a:sy n="113" d="100"/>
        </p:scale>
        <p:origin x="1638" y="96"/>
      </p:cViewPr>
      <p:guideLst>
        <p:guide orient="horz" pos="2160"/>
        <p:guide orient="horz" pos="4065"/>
        <p:guide orient="horz" pos="890"/>
        <p:guide orient="horz" pos="799"/>
        <p:guide orient="horz" pos="4156"/>
        <p:guide pos="6023"/>
        <p:guide pos="3120"/>
        <p:guide pos="217"/>
        <p:guide pos="262"/>
        <p:guide pos="5978"/>
      </p:guideLst>
    </p:cSldViewPr>
  </p:slideViewPr>
  <p:outlineViewPr>
    <p:cViewPr>
      <p:scale>
        <a:sx n="25" d="100"/>
        <a:sy n="25" d="100"/>
      </p:scale>
      <p:origin x="0" y="3834"/>
    </p:cViewPr>
  </p:outlineViewPr>
  <p:notesTextViewPr>
    <p:cViewPr>
      <p:scale>
        <a:sx n="75" d="100"/>
        <a:sy n="75" d="100"/>
      </p:scale>
      <p:origin x="0" y="0"/>
    </p:cViewPr>
  </p:notesTextViewPr>
  <p:sorterViewPr>
    <p:cViewPr>
      <p:scale>
        <a:sx n="66" d="100"/>
        <a:sy n="66" d="100"/>
      </p:scale>
      <p:origin x="0" y="0"/>
    </p:cViewPr>
  </p:sorterViewPr>
  <p:notesViewPr>
    <p:cSldViewPr showGuides="1">
      <p:cViewPr varScale="1">
        <p:scale>
          <a:sx n="58" d="100"/>
          <a:sy n="58" d="100"/>
        </p:scale>
        <p:origin x="-3378" y="-96"/>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54" tIns="45377" rIns="90754" bIns="45377"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15375" y="0"/>
            <a:ext cx="2918830" cy="493316"/>
          </a:xfrm>
          <a:prstGeom prst="rect">
            <a:avLst/>
          </a:prstGeom>
        </p:spPr>
        <p:txBody>
          <a:bodyPr vert="horz" lIns="90754" tIns="45377" rIns="90754" bIns="45377" rtlCol="0"/>
          <a:lstStyle>
            <a:lvl1pPr algn="r">
              <a:defRPr sz="1200"/>
            </a:lvl1pPr>
          </a:lstStyle>
          <a:p>
            <a:fld id="{D5D47C3E-8523-47E0-A581-67CE298A6C0A}" type="datetimeFigureOut">
              <a:rPr kumimoji="1" lang="ja-JP" altLang="en-US" smtClean="0"/>
              <a:pPr/>
              <a:t>2020/8/18</a:t>
            </a:fld>
            <a:endParaRPr kumimoji="1" lang="ja-JP" altLang="en-US" dirty="0"/>
          </a:p>
        </p:txBody>
      </p:sp>
      <p:sp>
        <p:nvSpPr>
          <p:cNvPr id="4" name="フッター プレースホルダー 3"/>
          <p:cNvSpPr>
            <a:spLocks noGrp="1"/>
          </p:cNvSpPr>
          <p:nvPr>
            <p:ph type="ftr" sz="quarter" idx="2"/>
          </p:nvPr>
        </p:nvSpPr>
        <p:spPr>
          <a:xfrm>
            <a:off x="1" y="9371284"/>
            <a:ext cx="2918830" cy="493316"/>
          </a:xfrm>
          <a:prstGeom prst="rect">
            <a:avLst/>
          </a:prstGeom>
        </p:spPr>
        <p:txBody>
          <a:bodyPr vert="horz" lIns="90754" tIns="45377" rIns="90754" bIns="45377"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15375" y="9371284"/>
            <a:ext cx="2918830" cy="493316"/>
          </a:xfrm>
          <a:prstGeom prst="rect">
            <a:avLst/>
          </a:prstGeom>
        </p:spPr>
        <p:txBody>
          <a:bodyPr vert="horz" lIns="90754" tIns="45377" rIns="90754" bIns="45377" rtlCol="0" anchor="b"/>
          <a:lstStyle>
            <a:lvl1pPr algn="r">
              <a:defRPr sz="1200"/>
            </a:lvl1pPr>
          </a:lstStyle>
          <a:p>
            <a:fld id="{7F48C7F7-E1AF-437B-861B-958A5CE56513}" type="slidenum">
              <a:rPr kumimoji="1" lang="ja-JP" altLang="en-US" smtClean="0"/>
              <a:pPr/>
              <a:t>‹#›</a:t>
            </a:fld>
            <a:endParaRPr kumimoji="1" lang="ja-JP" altLang="en-US" dirty="0"/>
          </a:p>
        </p:txBody>
      </p:sp>
    </p:spTree>
    <p:extLst>
      <p:ext uri="{BB962C8B-B14F-4D97-AF65-F5344CB8AC3E}">
        <p14:creationId xmlns:p14="http://schemas.microsoft.com/office/powerpoint/2010/main" val="325009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54" tIns="45377" rIns="90754" bIns="45377"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5" y="0"/>
            <a:ext cx="2918830" cy="493316"/>
          </a:xfrm>
          <a:prstGeom prst="rect">
            <a:avLst/>
          </a:prstGeom>
        </p:spPr>
        <p:txBody>
          <a:bodyPr vert="horz" lIns="90754" tIns="45377" rIns="90754" bIns="45377" rtlCol="0"/>
          <a:lstStyle>
            <a:lvl1pPr algn="r">
              <a:defRPr sz="1200"/>
            </a:lvl1pPr>
          </a:lstStyle>
          <a:p>
            <a:fld id="{9069B325-69FF-4024-A536-50A2199A7B3E}" type="datetimeFigureOut">
              <a:rPr kumimoji="1" lang="ja-JP" altLang="en-US" smtClean="0"/>
              <a:pPr/>
              <a:t>2020/8/18</a:t>
            </a:fld>
            <a:endParaRPr kumimoji="1" lang="ja-JP" altLang="en-US" dirty="0"/>
          </a:p>
        </p:txBody>
      </p:sp>
      <p:sp>
        <p:nvSpPr>
          <p:cNvPr id="4" name="スライド イメージ プレースホルダー 3"/>
          <p:cNvSpPr>
            <a:spLocks noGrp="1" noRot="1" noChangeAspect="1"/>
          </p:cNvSpPr>
          <p:nvPr>
            <p:ph type="sldImg" idx="2"/>
          </p:nvPr>
        </p:nvSpPr>
        <p:spPr>
          <a:xfrm>
            <a:off x="695325" y="739775"/>
            <a:ext cx="5345113" cy="3700463"/>
          </a:xfrm>
          <a:prstGeom prst="rect">
            <a:avLst/>
          </a:prstGeom>
          <a:noFill/>
          <a:ln w="12700">
            <a:solidFill>
              <a:prstClr val="black"/>
            </a:solidFill>
          </a:ln>
        </p:spPr>
        <p:txBody>
          <a:bodyPr vert="horz" lIns="90754" tIns="45377" rIns="90754" bIns="45377" rtlCol="0" anchor="ctr"/>
          <a:lstStyle/>
          <a:p>
            <a:endParaRPr lang="ja-JP" altLang="en-US" dirty="0"/>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0754" tIns="45377" rIns="90754" bIns="45377" rtlCol="0"/>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1" y="9371284"/>
            <a:ext cx="2918830" cy="493316"/>
          </a:xfrm>
          <a:prstGeom prst="rect">
            <a:avLst/>
          </a:prstGeom>
        </p:spPr>
        <p:txBody>
          <a:bodyPr vert="horz" lIns="90754" tIns="45377" rIns="90754" bIns="45377"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5" y="9371284"/>
            <a:ext cx="2918830" cy="493316"/>
          </a:xfrm>
          <a:prstGeom prst="rect">
            <a:avLst/>
          </a:prstGeom>
        </p:spPr>
        <p:txBody>
          <a:bodyPr vert="horz" lIns="90754" tIns="45377" rIns="90754" bIns="45377" rtlCol="0" anchor="b"/>
          <a:lstStyle>
            <a:lvl1pPr algn="r">
              <a:defRPr sz="1200"/>
            </a:lvl1pPr>
          </a:lstStyle>
          <a:p>
            <a:fld id="{6B55DC69-3DC2-4D9C-B1E5-118A0DA0ECAA}" type="slidenum">
              <a:rPr kumimoji="1" lang="ja-JP" altLang="en-US" smtClean="0"/>
              <a:pPr/>
              <a:t>‹#›</a:t>
            </a:fld>
            <a:endParaRPr kumimoji="1" lang="ja-JP" altLang="en-US" dirty="0"/>
          </a:p>
        </p:txBody>
      </p:sp>
    </p:spTree>
    <p:extLst>
      <p:ext uri="{BB962C8B-B14F-4D97-AF65-F5344CB8AC3E}">
        <p14:creationId xmlns:p14="http://schemas.microsoft.com/office/powerpoint/2010/main" val="346087202"/>
      </p:ext>
    </p:extLst>
  </p:cSld>
  <p:clrMap bg1="lt1" tx1="dk1" bg2="lt2" tx2="dk2" accent1="accent1" accent2="accent2" accent3="accent3" accent4="accent4" accent5="accent5" accent6="accent6" hlink="hlink" folHlink="folHlink"/>
  <p:notesStyle>
    <a:lvl1pPr marL="0" algn="l" defTabSz="1072866" rtl="0" eaLnBrk="1" latinLnBrk="0" hangingPunct="1">
      <a:defRPr kumimoji="1" sz="1400" kern="1200">
        <a:solidFill>
          <a:schemeClr val="tx1"/>
        </a:solidFill>
        <a:latin typeface="+mn-lt"/>
        <a:ea typeface="+mn-ea"/>
        <a:cs typeface="+mn-cs"/>
      </a:defRPr>
    </a:lvl1pPr>
    <a:lvl2pPr marL="536433" algn="l" defTabSz="1072866" rtl="0" eaLnBrk="1" latinLnBrk="0" hangingPunct="1">
      <a:defRPr kumimoji="1" sz="1400" kern="1200">
        <a:solidFill>
          <a:schemeClr val="tx1"/>
        </a:solidFill>
        <a:latin typeface="+mn-lt"/>
        <a:ea typeface="+mn-ea"/>
        <a:cs typeface="+mn-cs"/>
      </a:defRPr>
    </a:lvl2pPr>
    <a:lvl3pPr marL="1072866" algn="l" defTabSz="1072866" rtl="0" eaLnBrk="1" latinLnBrk="0" hangingPunct="1">
      <a:defRPr kumimoji="1" sz="1400" kern="1200">
        <a:solidFill>
          <a:schemeClr val="tx1"/>
        </a:solidFill>
        <a:latin typeface="+mn-lt"/>
        <a:ea typeface="+mn-ea"/>
        <a:cs typeface="+mn-cs"/>
      </a:defRPr>
    </a:lvl3pPr>
    <a:lvl4pPr marL="1609298" algn="l" defTabSz="1072866" rtl="0" eaLnBrk="1" latinLnBrk="0" hangingPunct="1">
      <a:defRPr kumimoji="1" sz="1400" kern="1200">
        <a:solidFill>
          <a:schemeClr val="tx1"/>
        </a:solidFill>
        <a:latin typeface="+mn-lt"/>
        <a:ea typeface="+mn-ea"/>
        <a:cs typeface="+mn-cs"/>
      </a:defRPr>
    </a:lvl4pPr>
    <a:lvl5pPr marL="2145731" algn="l" defTabSz="1072866" rtl="0" eaLnBrk="1" latinLnBrk="0" hangingPunct="1">
      <a:defRPr kumimoji="1" sz="1400" kern="1200">
        <a:solidFill>
          <a:schemeClr val="tx1"/>
        </a:solidFill>
        <a:latin typeface="+mn-lt"/>
        <a:ea typeface="+mn-ea"/>
        <a:cs typeface="+mn-cs"/>
      </a:defRPr>
    </a:lvl5pPr>
    <a:lvl6pPr marL="2682164" algn="l" defTabSz="1072866" rtl="0" eaLnBrk="1" latinLnBrk="0" hangingPunct="1">
      <a:defRPr kumimoji="1" sz="1400" kern="1200">
        <a:solidFill>
          <a:schemeClr val="tx1"/>
        </a:solidFill>
        <a:latin typeface="+mn-lt"/>
        <a:ea typeface="+mn-ea"/>
        <a:cs typeface="+mn-cs"/>
      </a:defRPr>
    </a:lvl6pPr>
    <a:lvl7pPr marL="3218597" algn="l" defTabSz="1072866" rtl="0" eaLnBrk="1" latinLnBrk="0" hangingPunct="1">
      <a:defRPr kumimoji="1" sz="1400" kern="1200">
        <a:solidFill>
          <a:schemeClr val="tx1"/>
        </a:solidFill>
        <a:latin typeface="+mn-lt"/>
        <a:ea typeface="+mn-ea"/>
        <a:cs typeface="+mn-cs"/>
      </a:defRPr>
    </a:lvl7pPr>
    <a:lvl8pPr marL="3755029" algn="l" defTabSz="1072866" rtl="0" eaLnBrk="1" latinLnBrk="0" hangingPunct="1">
      <a:defRPr kumimoji="1" sz="1400" kern="1200">
        <a:solidFill>
          <a:schemeClr val="tx1"/>
        </a:solidFill>
        <a:latin typeface="+mn-lt"/>
        <a:ea typeface="+mn-ea"/>
        <a:cs typeface="+mn-cs"/>
      </a:defRPr>
    </a:lvl8pPr>
    <a:lvl9pPr marL="4291462" algn="l" defTabSz="1072866" rtl="0" eaLnBrk="1" latinLnBrk="0" hangingPunct="1">
      <a:defRPr kumimoji="1" sz="1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パターン①赤（アーク）用">
    <p:spTree>
      <p:nvGrpSpPr>
        <p:cNvPr id="1" name=""/>
        <p:cNvGrpSpPr/>
        <p:nvPr/>
      </p:nvGrpSpPr>
      <p:grpSpPr>
        <a:xfrm>
          <a:off x="0" y="0"/>
          <a:ext cx="0" cy="0"/>
          <a:chOff x="0" y="0"/>
          <a:chExt cx="0" cy="0"/>
        </a:xfrm>
      </p:grpSpPr>
      <p:pic>
        <p:nvPicPr>
          <p:cNvPr id="2050" name="Picture 2" descr="\\is\creative\社外案件\ニッセイ情報テクノロジー\00_提案書テンプレート作成\表紙デザイン\hyousi-bg-red.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375" t="29434" r="9375"/>
          <a:stretch/>
        </p:blipFill>
        <p:spPr bwMode="auto">
          <a:xfrm>
            <a:off x="0" y="0"/>
            <a:ext cx="9906000" cy="6882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4709833"/>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パターン②赤">
    <p:spTree>
      <p:nvGrpSpPr>
        <p:cNvPr id="1" name=""/>
        <p:cNvGrpSpPr/>
        <p:nvPr/>
      </p:nvGrpSpPr>
      <p:grpSpPr>
        <a:xfrm>
          <a:off x="0" y="0"/>
          <a:ext cx="0" cy="0"/>
          <a:chOff x="0" y="0"/>
          <a:chExt cx="0" cy="0"/>
        </a:xfrm>
      </p:grpSpPr>
      <p:pic>
        <p:nvPicPr>
          <p:cNvPr id="1026" name="Picture 2" descr="C:\Users\k-seino\Desktop\hyousi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3919"/>
          <a:stretch/>
        </p:blipFill>
        <p:spPr bwMode="auto">
          <a:xfrm>
            <a:off x="1074" y="-1752"/>
            <a:ext cx="9961253" cy="6859752"/>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p:cNvSpPr/>
          <p:nvPr userDrawn="1"/>
        </p:nvSpPr>
        <p:spPr>
          <a:xfrm>
            <a:off x="0" y="0"/>
            <a:ext cx="1568624" cy="685800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4174329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汎用スライド">
    <p:spTree>
      <p:nvGrpSpPr>
        <p:cNvPr id="1" name=""/>
        <p:cNvGrpSpPr/>
        <p:nvPr/>
      </p:nvGrpSpPr>
      <p:grpSpPr>
        <a:xfrm>
          <a:off x="0" y="0"/>
          <a:ext cx="0" cy="0"/>
          <a:chOff x="0" y="0"/>
          <a:chExt cx="0" cy="0"/>
        </a:xfrm>
      </p:grpSpPr>
      <p:sp>
        <p:nvSpPr>
          <p:cNvPr id="6" name="タイトル 1"/>
          <p:cNvSpPr>
            <a:spLocks noGrp="1"/>
          </p:cNvSpPr>
          <p:nvPr>
            <p:ph type="title" hasCustomPrompt="1"/>
          </p:nvPr>
        </p:nvSpPr>
        <p:spPr>
          <a:xfrm>
            <a:off x="314486" y="275317"/>
            <a:ext cx="8694966" cy="345371"/>
          </a:xfrm>
          <a:prstGeom prst="rect">
            <a:avLst/>
          </a:prstGeom>
        </p:spPr>
        <p:txBody>
          <a:bodyPr>
            <a:noAutofit/>
          </a:bodyPr>
          <a:lstStyle>
            <a:lvl1pPr algn="l">
              <a:defRPr sz="1800" b="1">
                <a:solidFill>
                  <a:schemeClr val="tx2"/>
                </a:solidFill>
                <a:latin typeface="メイリオ" panose="020B0604030504040204" pitchFamily="50" charset="-128"/>
                <a:ea typeface="メイリオ" panose="020B0604030504040204" pitchFamily="50" charset="-128"/>
                <a:cs typeface="メイリオ" pitchFamily="50" charset="-128"/>
              </a:defRPr>
            </a:lvl1pPr>
          </a:lstStyle>
          <a:p>
            <a:r>
              <a:rPr kumimoji="1" lang="ja-JP" altLang="en-US" dirty="0" smtClean="0"/>
              <a:t>ページタイトルを入力（汎用スライド）</a:t>
            </a:r>
            <a:endParaRPr kumimoji="1" lang="ja-JP" altLang="en-US" dirty="0"/>
          </a:p>
        </p:txBody>
      </p:sp>
      <p:cxnSp>
        <p:nvCxnSpPr>
          <p:cNvPr id="7" name="直線コネクタ 6"/>
          <p:cNvCxnSpPr/>
          <p:nvPr userDrawn="1"/>
        </p:nvCxnSpPr>
        <p:spPr>
          <a:xfrm>
            <a:off x="319207" y="620688"/>
            <a:ext cx="8690244" cy="0"/>
          </a:xfrm>
          <a:prstGeom prst="line">
            <a:avLst/>
          </a:prstGeom>
          <a:ln w="635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a:off x="319207" y="6597352"/>
            <a:ext cx="9261356" cy="0"/>
          </a:xfrm>
          <a:prstGeom prst="line">
            <a:avLst/>
          </a:prstGeom>
          <a:ln w="6350" cap="sq">
            <a:solidFill>
              <a:schemeClr val="tx2"/>
            </a:solidFill>
          </a:ln>
        </p:spPr>
        <p:style>
          <a:lnRef idx="1">
            <a:schemeClr val="accent1"/>
          </a:lnRef>
          <a:fillRef idx="0">
            <a:schemeClr val="accent1"/>
          </a:fillRef>
          <a:effectRef idx="0">
            <a:schemeClr val="accent1"/>
          </a:effectRef>
          <a:fontRef idx="minor">
            <a:schemeClr val="tx1"/>
          </a:fontRef>
        </p:style>
      </p:cxnSp>
      <p:sp>
        <p:nvSpPr>
          <p:cNvPr id="30" name="スライド番号プレースホルダー 5"/>
          <p:cNvSpPr>
            <a:spLocks noGrp="1"/>
          </p:cNvSpPr>
          <p:nvPr>
            <p:ph type="sldNum" sz="quarter" idx="12"/>
          </p:nvPr>
        </p:nvSpPr>
        <p:spPr>
          <a:xfrm>
            <a:off x="7963503" y="6498400"/>
            <a:ext cx="1687331" cy="365125"/>
          </a:xfrm>
          <a:prstGeom prst="rect">
            <a:avLst/>
          </a:prstGeom>
        </p:spPr>
        <p:txBody>
          <a:bodyPr anchor="b"/>
          <a:lstStyle>
            <a:lvl1pPr algn="r">
              <a:defRPr sz="1050" b="1" i="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99D0D5FA-769D-4ADE-A1CA-9D54BDE987FC}" type="slidenum">
              <a:rPr lang="ja-JP" altLang="en-US" smtClean="0"/>
              <a:pPr/>
              <a:t>‹#›</a:t>
            </a:fld>
            <a:endParaRPr lang="ja-JP" altLang="en-US" dirty="0"/>
          </a:p>
        </p:txBody>
      </p:sp>
      <p:sp>
        <p:nvSpPr>
          <p:cNvPr id="50" name="コンテンツ プレースホルダー 2"/>
          <p:cNvSpPr>
            <a:spLocks noGrp="1"/>
          </p:cNvSpPr>
          <p:nvPr>
            <p:ph idx="1" hasCustomPrompt="1"/>
          </p:nvPr>
        </p:nvSpPr>
        <p:spPr>
          <a:xfrm>
            <a:off x="320836" y="692696"/>
            <a:ext cx="8694965" cy="576064"/>
          </a:xfrm>
          <a:prstGeom prst="rect">
            <a:avLst/>
          </a:prstGeom>
        </p:spPr>
        <p:txBody>
          <a:bodyPr tIns="36000" bIns="36000">
            <a:noAutofit/>
          </a:bodyPr>
          <a:lstStyle>
            <a:lvl1pPr marL="0" indent="0">
              <a:lnSpc>
                <a:spcPct val="130000"/>
              </a:lnSpc>
              <a:spcBef>
                <a:spcPts val="0"/>
              </a:spcBef>
              <a:buNone/>
              <a:defRPr lang="ja-JP" altLang="en-US" sz="1400" dirty="0" smtClean="0">
                <a:solidFill>
                  <a:schemeClr val="tx2"/>
                </a:solidFill>
                <a:latin typeface="メイリオ" pitchFamily="50" charset="-128"/>
                <a:ea typeface="メイリオ" pitchFamily="50" charset="-128"/>
                <a:cs typeface="メイリオ" pitchFamily="50" charset="-128"/>
              </a:defRPr>
            </a:lvl1pPr>
            <a:lvl2pPr>
              <a:lnSpc>
                <a:spcPct val="120000"/>
              </a:lnSpc>
              <a:defRPr lang="ja-JP" altLang="en-US" sz="1400" dirty="0" smtClean="0">
                <a:latin typeface="メイリオ" pitchFamily="50" charset="-128"/>
                <a:ea typeface="メイリオ" pitchFamily="50" charset="-128"/>
                <a:cs typeface="メイリオ" pitchFamily="50" charset="-128"/>
              </a:defRPr>
            </a:lvl2pPr>
            <a:lvl3pPr>
              <a:lnSpc>
                <a:spcPct val="120000"/>
              </a:lnSpc>
              <a:defRPr lang="ja-JP" altLang="en-US" sz="1400" dirty="0" smtClean="0">
                <a:latin typeface="メイリオ" pitchFamily="50" charset="-128"/>
                <a:ea typeface="メイリオ" pitchFamily="50" charset="-128"/>
                <a:cs typeface="メイリオ" pitchFamily="50" charset="-128"/>
              </a:defRPr>
            </a:lvl3pPr>
            <a:lvl4pPr>
              <a:lnSpc>
                <a:spcPct val="120000"/>
              </a:lnSpc>
              <a:defRPr lang="ja-JP" altLang="en-US" sz="1400" dirty="0" smtClean="0">
                <a:latin typeface="メイリオ" pitchFamily="50" charset="-128"/>
                <a:ea typeface="メイリオ" pitchFamily="50" charset="-128"/>
                <a:cs typeface="メイリオ" pitchFamily="50" charset="-128"/>
              </a:defRPr>
            </a:lvl4pPr>
            <a:lvl5pPr>
              <a:lnSpc>
                <a:spcPct val="120000"/>
              </a:lnSpc>
              <a:defRPr lang="ja-JP" altLang="en-US" sz="1400" dirty="0">
                <a:latin typeface="メイリオ" pitchFamily="50" charset="-128"/>
                <a:ea typeface="メイリオ" pitchFamily="50" charset="-128"/>
                <a:cs typeface="メイリオ" pitchFamily="50" charset="-128"/>
              </a:defRPr>
            </a:lvl5pPr>
          </a:lstStyle>
          <a:p>
            <a:pPr lvl="0"/>
            <a:r>
              <a:rPr kumimoji="1" lang="ja-JP" altLang="en-US" dirty="0" smtClean="0"/>
              <a:t>リードを入力してください。</a:t>
            </a:r>
            <a:endParaRPr kumimoji="1" lang="en-US" altLang="ja-JP" dirty="0" smtClean="0"/>
          </a:p>
          <a:p>
            <a:pPr lvl="0"/>
            <a:r>
              <a:rPr kumimoji="1" lang="ja-JP" altLang="en-US" dirty="0" smtClean="0"/>
              <a:t>（２行まで）</a:t>
            </a:r>
            <a:endParaRPr kumimoji="1" lang="en-US" altLang="ja-JP" dirty="0" smtClean="0"/>
          </a:p>
        </p:txBody>
      </p:sp>
      <p:pic>
        <p:nvPicPr>
          <p:cNvPr id="42" name="Picture 2" descr="\\is\creative\社外案件\ニッセイ情報テクノロジー\ロゴ画像\logo01.png"/>
          <p:cNvPicPr>
            <a:picLocks noChangeAspect="1" noChangeArrowheads="1"/>
          </p:cNvPicPr>
          <p:nvPr userDrawn="1"/>
        </p:nvPicPr>
        <p:blipFill>
          <a:blip r:embed="rId2" cstate="print"/>
          <a:srcRect/>
          <a:stretch>
            <a:fillRect/>
          </a:stretch>
        </p:blipFill>
        <p:spPr bwMode="auto">
          <a:xfrm>
            <a:off x="9206011" y="206452"/>
            <a:ext cx="344488" cy="523922"/>
          </a:xfrm>
          <a:prstGeom prst="rect">
            <a:avLst/>
          </a:prstGeom>
          <a:noFill/>
        </p:spPr>
      </p:pic>
      <p:sp>
        <p:nvSpPr>
          <p:cNvPr id="9" name="テキスト ボックス 8"/>
          <p:cNvSpPr txBox="1"/>
          <p:nvPr userDrawn="1"/>
        </p:nvSpPr>
        <p:spPr>
          <a:xfrm>
            <a:off x="221988" y="6632077"/>
            <a:ext cx="2662852" cy="231444"/>
          </a:xfrm>
          <a:prstGeom prst="rect">
            <a:avLst/>
          </a:prstGeom>
          <a:noFill/>
        </p:spPr>
        <p:txBody>
          <a:bodyPr wrap="none" lIns="107287" tIns="53643" rIns="107287" bIns="53643" rtlCol="0">
            <a:spAutoFit/>
          </a:bodyPr>
          <a:lstStyle/>
          <a:p>
            <a:r>
              <a:rPr kumimoji="1" lang="en-US" altLang="ja-JP" sz="800" smtClean="0">
                <a:solidFill>
                  <a:schemeClr val="tx2"/>
                </a:solidFill>
                <a:latin typeface="メイリオ" pitchFamily="50" charset="-128"/>
                <a:ea typeface="メイリオ" pitchFamily="50" charset="-128"/>
                <a:cs typeface="メイリオ" pitchFamily="50" charset="-128"/>
              </a:rPr>
              <a:t>© 2020 Nissay Information Technology Co., Ltd.</a:t>
            </a:r>
            <a:endParaRPr kumimoji="1" lang="ja-JP" altLang="en-US" sz="800" dirty="0" smtClean="0">
              <a:solidFill>
                <a:schemeClr val="tx2"/>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19903747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テキスト プレースホルダー 8"/>
          <p:cNvSpPr>
            <a:spLocks noGrp="1"/>
          </p:cNvSpPr>
          <p:nvPr>
            <p:ph type="body" idx="1"/>
          </p:nvPr>
        </p:nvSpPr>
        <p:spPr>
          <a:xfrm>
            <a:off x="415925" y="692700"/>
            <a:ext cx="9074150" cy="5472607"/>
          </a:xfrm>
          <a:prstGeom prst="rect">
            <a:avLst/>
          </a:prstGeom>
        </p:spPr>
        <p:txBody>
          <a:bodyPr vert="horz" lIns="91440" tIns="45720" rIns="91440" bIns="45720" rtlCol="0">
            <a:normAutofit/>
          </a:bodyPr>
          <a:lstStyle/>
          <a:p>
            <a:pPr lvl="0"/>
            <a:r>
              <a:rPr kumimoji="1" lang="ja-JP" altLang="en-US" dirty="0" smtClean="0"/>
              <a:t>提案書テンプレート</a:t>
            </a:r>
            <a:endParaRPr kumimoji="1" lang="en-US" altLang="ja-JP" dirty="0" smtClean="0"/>
          </a:p>
          <a:p>
            <a:pPr lvl="0"/>
            <a:r>
              <a:rPr kumimoji="1" lang="ja-JP" altLang="en-US" dirty="0" smtClean="0"/>
              <a:t>バージョン情報　初版　　作成日　</a:t>
            </a:r>
            <a:r>
              <a:rPr kumimoji="1" lang="en-US" altLang="ja-JP" dirty="0" smtClean="0"/>
              <a:t>2014.3</a:t>
            </a:r>
          </a:p>
          <a:p>
            <a:pPr lvl="0"/>
            <a:endParaRPr kumimoji="1" lang="en-US" altLang="ja-JP" dirty="0" smtClean="0"/>
          </a:p>
          <a:p>
            <a:pPr lvl="0"/>
            <a:endParaRPr kumimoji="1" lang="en-US" altLang="ja-JP" dirty="0" smtClean="0"/>
          </a:p>
          <a:p>
            <a:pPr lvl="0"/>
            <a:r>
              <a:rPr kumimoji="1" lang="en-US" altLang="ja-JP" dirty="0" smtClean="0"/>
              <a:t>※</a:t>
            </a:r>
            <a:r>
              <a:rPr kumimoji="1" lang="ja-JP" altLang="en-US" dirty="0" smtClean="0"/>
              <a:t>このテンプレートの文字色およびサイズは、変更しないでください。</a:t>
            </a:r>
            <a:endParaRPr kumimoji="1" lang="en-US" altLang="ja-JP" dirty="0" smtClean="0"/>
          </a:p>
          <a:p>
            <a:pPr lvl="0"/>
            <a:endParaRPr kumimoji="1" lang="ja-JP" altLang="en-US" dirty="0"/>
          </a:p>
        </p:txBody>
      </p:sp>
    </p:spTree>
    <p:extLst>
      <p:ext uri="{BB962C8B-B14F-4D97-AF65-F5344CB8AC3E}">
        <p14:creationId xmlns:p14="http://schemas.microsoft.com/office/powerpoint/2010/main" val="29466045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3" r:id="rId3"/>
  </p:sldLayoutIdLst>
  <p:timing>
    <p:tnLst>
      <p:par>
        <p:cTn id="1" dur="indefinite" restart="never" nodeType="tmRoot"/>
      </p:par>
    </p:tnLst>
  </p:timing>
  <p:hf hdr="0" ftr="0" dt="0"/>
  <p:txStyles>
    <p:titleStyle>
      <a:lvl1pPr algn="l" defTabSz="1072866" rtl="0" eaLnBrk="1" latinLnBrk="0" hangingPunct="1">
        <a:spcBef>
          <a:spcPct val="0"/>
        </a:spcBef>
        <a:buNone/>
        <a:defRPr kumimoji="1" sz="2000" b="0" kern="1200" baseline="0">
          <a:solidFill>
            <a:schemeClr val="tx1"/>
          </a:solidFill>
          <a:latin typeface="+mj-lt"/>
          <a:ea typeface="+mj-ea"/>
          <a:cs typeface="+mj-cs"/>
        </a:defRPr>
      </a:lvl1pPr>
    </p:titleStyle>
    <p:bodyStyle>
      <a:lvl1pPr marL="0"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1pPr>
      <a:lvl2pPr marL="536433"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2pPr>
      <a:lvl3pPr marL="1072866"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3pPr>
      <a:lvl4pPr marL="1609299"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4pPr>
      <a:lvl5pPr marL="2145731"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9pPr>
    </p:bodyStyle>
    <p:other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スライド番号プレースホルダー 2"/>
          <p:cNvSpPr>
            <a:spLocks noGrp="1"/>
          </p:cNvSpPr>
          <p:nvPr>
            <p:ph type="sldNum" sz="quarter" idx="12"/>
          </p:nvPr>
        </p:nvSpPr>
        <p:spPr>
          <a:xfrm>
            <a:off x="7963503" y="6498400"/>
            <a:ext cx="1687331" cy="365125"/>
          </a:xfrm>
        </p:spPr>
        <p:txBody>
          <a:bodyPr/>
          <a:lstStyle/>
          <a:p>
            <a:fld id="{99D0D5FA-769D-4ADE-A1CA-9D54BDE987FC}" type="slidenum">
              <a:rPr lang="ja-JP" altLang="en-US" smtClean="0"/>
              <a:pPr/>
              <a:t>1</a:t>
            </a:fld>
            <a:endParaRPr lang="ja-JP" altLang="en-US" dirty="0"/>
          </a:p>
        </p:txBody>
      </p:sp>
      <p:sp>
        <p:nvSpPr>
          <p:cNvPr id="58" name="タイトル 57"/>
          <p:cNvSpPr>
            <a:spLocks noGrp="1"/>
          </p:cNvSpPr>
          <p:nvPr>
            <p:ph type="title"/>
          </p:nvPr>
        </p:nvSpPr>
        <p:spPr/>
        <p:txBody>
          <a:bodyPr/>
          <a:lstStyle/>
          <a:p>
            <a:r>
              <a:rPr lang="ja-JP" altLang="en-US" dirty="0" smtClean="0"/>
              <a:t>課題№</a:t>
            </a:r>
            <a:r>
              <a:rPr lang="en-US" altLang="ja-JP" dirty="0" smtClean="0"/>
              <a:t>168</a:t>
            </a:r>
            <a:r>
              <a:rPr lang="ja-JP" altLang="en-US" dirty="0"/>
              <a:t>　活文イメージのファイル形式について</a:t>
            </a:r>
            <a:endParaRPr kumimoji="1" lang="ja-JP" altLang="en-US" dirty="0"/>
          </a:p>
        </p:txBody>
      </p:sp>
      <p:sp>
        <p:nvSpPr>
          <p:cNvPr id="67" name="Text Box 3"/>
          <p:cNvSpPr txBox="1">
            <a:spLocks noChangeArrowheads="1"/>
          </p:cNvSpPr>
          <p:nvPr/>
        </p:nvSpPr>
        <p:spPr bwMode="gray">
          <a:xfrm>
            <a:off x="344488" y="761568"/>
            <a:ext cx="9217024" cy="5543056"/>
          </a:xfrm>
          <a:prstGeom prst="rect">
            <a:avLst/>
          </a:prstGeom>
          <a:noFill/>
          <a:ln w="9525" algn="ctr">
            <a:noFill/>
            <a:miter lim="800000"/>
            <a:headEnd/>
            <a:tailEnd/>
          </a:ln>
        </p:spPr>
        <p:txBody>
          <a:bodyPr wrap="square" lIns="54000" rIns="0">
            <a:spAutoFit/>
          </a:bodyPr>
          <a:lstStyle/>
          <a:p>
            <a:pPr>
              <a:lnSpc>
                <a:spcPct val="110000"/>
              </a:lnSpc>
              <a:spcBef>
                <a:spcPct val="20000"/>
              </a:spcBef>
            </a:pPr>
            <a:r>
              <a:rPr lang="en-US" altLang="ja-JP" sz="1400" b="1" u="sng" dirty="0" smtClean="0">
                <a:solidFill>
                  <a:srgbClr val="000000"/>
                </a:solidFill>
                <a:latin typeface="メイリオ" pitchFamily="50" charset="-128"/>
                <a:ea typeface="メイリオ" panose="020B0604030504040204" pitchFamily="50" charset="-128"/>
                <a:cs typeface="メイリオ" panose="020B0604030504040204" pitchFamily="50" charset="-128"/>
              </a:rPr>
              <a:t>【</a:t>
            </a:r>
            <a:r>
              <a:rPr lang="ja-JP" altLang="en-US" sz="1400" b="1" u="sng" dirty="0" smtClean="0">
                <a:solidFill>
                  <a:srgbClr val="000000"/>
                </a:solidFill>
                <a:latin typeface="メイリオ" pitchFamily="50" charset="-128"/>
                <a:ea typeface="メイリオ" panose="020B0604030504040204" pitchFamily="50" charset="-128"/>
                <a:cs typeface="メイリオ" panose="020B0604030504040204" pitchFamily="50" charset="-128"/>
              </a:rPr>
              <a:t>課題（課題一覧からの抜粋）</a:t>
            </a:r>
            <a:r>
              <a:rPr lang="en-US" altLang="ja-JP" sz="1400" b="1" u="sng" dirty="0" smtClean="0">
                <a:solidFill>
                  <a:srgbClr val="000000"/>
                </a:solidFill>
                <a:latin typeface="メイリオ" pitchFamily="50" charset="-128"/>
                <a:ea typeface="メイリオ" panose="020B0604030504040204" pitchFamily="50" charset="-128"/>
                <a:cs typeface="メイリオ" panose="020B0604030504040204" pitchFamily="50" charset="-128"/>
              </a:rPr>
              <a:t>】</a:t>
            </a:r>
          </a:p>
          <a:p>
            <a:pPr marL="285750" indent="-285750">
              <a:lnSpc>
                <a:spcPct val="110000"/>
              </a:lnSpc>
              <a:spcBef>
                <a:spcPct val="20000"/>
              </a:spcBef>
              <a:buFont typeface="Arial" panose="020B0604020202020204" pitchFamily="34" charset="0"/>
              <a:buChar char="•"/>
            </a:pPr>
            <a:r>
              <a:rPr lang="ja-JP" altLang="en-US" sz="1400" dirty="0">
                <a:solidFill>
                  <a:srgbClr val="000000"/>
                </a:solidFill>
                <a:latin typeface="メイリオ" pitchFamily="50" charset="-128"/>
                <a:ea typeface="メイリオ" panose="020B0604030504040204" pitchFamily="50" charset="-128"/>
                <a:cs typeface="メイリオ" panose="020B0604030504040204" pitchFamily="50" charset="-128"/>
              </a:rPr>
              <a:t>活文のイメージについては現行</a:t>
            </a:r>
            <a:r>
              <a:rPr lang="en-US" altLang="ja-JP" sz="1400" dirty="0">
                <a:solidFill>
                  <a:srgbClr val="000000"/>
                </a:solidFill>
                <a:latin typeface="メイリオ" pitchFamily="50" charset="-128"/>
                <a:ea typeface="メイリオ" panose="020B0604030504040204" pitchFamily="50" charset="-128"/>
                <a:cs typeface="メイリオ" panose="020B0604030504040204" pitchFamily="50" charset="-128"/>
              </a:rPr>
              <a:t>PDF</a:t>
            </a:r>
            <a:r>
              <a:rPr lang="ja-JP" altLang="en-US" sz="1400" dirty="0">
                <a:solidFill>
                  <a:srgbClr val="000000"/>
                </a:solidFill>
                <a:latin typeface="メイリオ" pitchFamily="50" charset="-128"/>
                <a:ea typeface="メイリオ" panose="020B0604030504040204" pitchFamily="50" charset="-128"/>
                <a:cs typeface="メイリオ" panose="020B0604030504040204" pitchFamily="50" charset="-128"/>
              </a:rPr>
              <a:t>のみはなさく生命では対応している（活文製品自体は</a:t>
            </a:r>
            <a:r>
              <a:rPr lang="en-US" altLang="ja-JP" sz="1400" dirty="0">
                <a:solidFill>
                  <a:srgbClr val="000000"/>
                </a:solidFill>
                <a:latin typeface="メイリオ" pitchFamily="50" charset="-128"/>
                <a:ea typeface="メイリオ" panose="020B0604030504040204" pitchFamily="50" charset="-128"/>
                <a:cs typeface="メイリオ" panose="020B0604030504040204" pitchFamily="50" charset="-128"/>
              </a:rPr>
              <a:t>PDF</a:t>
            </a:r>
            <a:r>
              <a:rPr lang="ja-JP" altLang="en-US" sz="1400" dirty="0">
                <a:solidFill>
                  <a:srgbClr val="000000"/>
                </a:solidFill>
                <a:latin typeface="メイリオ" pitchFamily="50" charset="-128"/>
                <a:ea typeface="メイリオ" panose="020B0604030504040204" pitchFamily="50" charset="-128"/>
                <a:cs typeface="メイリオ" panose="020B0604030504040204" pitchFamily="50" charset="-128"/>
              </a:rPr>
              <a:t>以外も対応可能であるものの、はなさくでは</a:t>
            </a:r>
            <a:r>
              <a:rPr lang="en-US" altLang="ja-JP" sz="1400" dirty="0">
                <a:solidFill>
                  <a:srgbClr val="000000"/>
                </a:solidFill>
                <a:latin typeface="メイリオ" pitchFamily="50" charset="-128"/>
                <a:ea typeface="メイリオ" panose="020B0604030504040204" pitchFamily="50" charset="-128"/>
                <a:cs typeface="メイリオ" panose="020B0604030504040204" pitchFamily="50" charset="-128"/>
              </a:rPr>
              <a:t>PDF</a:t>
            </a:r>
            <a:r>
              <a:rPr lang="ja-JP" altLang="en-US" sz="1400" dirty="0">
                <a:solidFill>
                  <a:srgbClr val="000000"/>
                </a:solidFill>
                <a:latin typeface="メイリオ" pitchFamily="50" charset="-128"/>
                <a:ea typeface="メイリオ" panose="020B0604030504040204" pitchFamily="50" charset="-128"/>
                <a:cs typeface="メイリオ" panose="020B0604030504040204" pitchFamily="50" charset="-128"/>
              </a:rPr>
              <a:t>のみ表示する形で作りこみをしてしまっている</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a:t>
            </a:r>
          </a:p>
          <a:p>
            <a:pPr marL="285750" indent="-285750">
              <a:lnSpc>
                <a:spcPct val="110000"/>
              </a:lnSpc>
              <a:spcBef>
                <a:spcPct val="20000"/>
              </a:spcBef>
              <a:buFont typeface="Arial" panose="020B0604020202020204" pitchFamily="34" charset="0"/>
              <a:buChar char="•"/>
            </a:pP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今回</a:t>
            </a:r>
            <a:r>
              <a:rPr lang="ja-JP" altLang="en-US" sz="1400" dirty="0">
                <a:solidFill>
                  <a:srgbClr val="000000"/>
                </a:solidFill>
                <a:latin typeface="メイリオ" pitchFamily="50" charset="-128"/>
                <a:ea typeface="メイリオ" panose="020B0604030504040204" pitchFamily="50" charset="-128"/>
                <a:cs typeface="メイリオ" panose="020B0604030504040204" pitchFamily="50" charset="-128"/>
              </a:rPr>
              <a:t>、本人確認書類等、</a:t>
            </a:r>
            <a:r>
              <a:rPr lang="en-US" altLang="ja-JP" sz="1400" dirty="0">
                <a:solidFill>
                  <a:srgbClr val="000000"/>
                </a:solidFill>
                <a:latin typeface="メイリオ" pitchFamily="50" charset="-128"/>
                <a:ea typeface="メイリオ" panose="020B0604030504040204" pitchFamily="50" charset="-128"/>
                <a:cs typeface="メイリオ" panose="020B0604030504040204" pitchFamily="50" charset="-128"/>
              </a:rPr>
              <a:t>PDF</a:t>
            </a:r>
            <a:r>
              <a:rPr lang="ja-JP" altLang="en-US" sz="1400" dirty="0">
                <a:solidFill>
                  <a:srgbClr val="000000"/>
                </a:solidFill>
                <a:latin typeface="メイリオ" pitchFamily="50" charset="-128"/>
                <a:ea typeface="メイリオ" panose="020B0604030504040204" pitchFamily="50" charset="-128"/>
                <a:cs typeface="メイリオ" panose="020B0604030504040204" pitchFamily="50" charset="-128"/>
              </a:rPr>
              <a:t>以外の情報もある為、対応方針の検討が</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必要</a:t>
            </a:r>
            <a:endPar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endParaRPr>
          </a:p>
          <a:p>
            <a:pPr>
              <a:lnSpc>
                <a:spcPct val="110000"/>
              </a:lnSpc>
              <a:spcBef>
                <a:spcPct val="20000"/>
              </a:spcBef>
            </a:pPr>
            <a:endPar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endParaRPr>
          </a:p>
          <a:p>
            <a:pPr>
              <a:lnSpc>
                <a:spcPct val="110000"/>
              </a:lnSpc>
              <a:spcBef>
                <a:spcPct val="20000"/>
              </a:spcBef>
            </a:pPr>
            <a:r>
              <a:rPr lang="en-US" altLang="ja-JP" sz="1400" b="1" u="sng" dirty="0" smtClean="0">
                <a:solidFill>
                  <a:srgbClr val="000000"/>
                </a:solidFill>
                <a:latin typeface="メイリオ" pitchFamily="50" charset="-128"/>
                <a:ea typeface="メイリオ" panose="020B0604030504040204" pitchFamily="50" charset="-128"/>
                <a:cs typeface="メイリオ" panose="020B0604030504040204" pitchFamily="50" charset="-128"/>
              </a:rPr>
              <a:t>【</a:t>
            </a:r>
            <a:r>
              <a:rPr lang="ja-JP" altLang="en-US" sz="1400" b="1" u="sng" dirty="0" smtClean="0">
                <a:solidFill>
                  <a:srgbClr val="000000"/>
                </a:solidFill>
                <a:latin typeface="メイリオ" pitchFamily="50" charset="-128"/>
                <a:ea typeface="メイリオ" panose="020B0604030504040204" pitchFamily="50" charset="-128"/>
                <a:cs typeface="メイリオ" panose="020B0604030504040204" pitchFamily="50" charset="-128"/>
              </a:rPr>
              <a:t>課題の所在</a:t>
            </a:r>
            <a:r>
              <a:rPr lang="en-US" altLang="ja-JP" sz="1400" b="1" u="sng" dirty="0" smtClean="0">
                <a:solidFill>
                  <a:srgbClr val="000000"/>
                </a:solidFill>
                <a:latin typeface="メイリオ" pitchFamily="50" charset="-128"/>
                <a:ea typeface="メイリオ" panose="020B0604030504040204" pitchFamily="50" charset="-128"/>
                <a:cs typeface="メイリオ" panose="020B0604030504040204" pitchFamily="50" charset="-128"/>
              </a:rPr>
              <a:t>】</a:t>
            </a:r>
          </a:p>
          <a:p>
            <a:pPr marL="285750" indent="-285750">
              <a:lnSpc>
                <a:spcPct val="110000"/>
              </a:lnSpc>
              <a:spcBef>
                <a:spcPct val="20000"/>
              </a:spcBef>
              <a:buFont typeface="Arial" panose="020B0604020202020204" pitchFamily="34" charset="0"/>
              <a:buChar char="•"/>
            </a:pP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契約管理の</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WF</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は</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PDF</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前提でシステムが構築</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
            </a:r>
            <a:b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b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
            </a:r>
            <a:b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b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その前提ゆえに、↓</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
            </a:r>
            <a:b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br>
            <a:endPar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endParaRPr>
          </a:p>
          <a:p>
            <a:pPr marL="285750" indent="-285750">
              <a:lnSpc>
                <a:spcPct val="110000"/>
              </a:lnSpc>
              <a:spcBef>
                <a:spcPct val="20000"/>
              </a:spcBef>
              <a:buFont typeface="Arial" panose="020B0604020202020204" pitchFamily="34" charset="0"/>
              <a:buChar char="•"/>
            </a:pP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Web</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ダイレクトの本人確認書類（免許証やパスポート等）は、スマホのカメラ機能を使用して</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JPEG</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形式の画像ファイルが活文に登載される前提のため、そのまま活文に登載してしまうと</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WF</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上で表示不可</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
            </a:r>
            <a:b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b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　フロント（</a:t>
            </a:r>
            <a:r>
              <a:rPr lang="en-US" altLang="ja-JP" sz="1400" dirty="0" err="1" smtClean="0">
                <a:solidFill>
                  <a:srgbClr val="000000"/>
                </a:solidFill>
                <a:latin typeface="メイリオ" pitchFamily="50" charset="-128"/>
                <a:ea typeface="メイリオ" panose="020B0604030504040204" pitchFamily="50" charset="-128"/>
                <a:cs typeface="メイリオ" panose="020B0604030504040204" pitchFamily="50" charset="-128"/>
              </a:rPr>
              <a:t>Sasuke</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社）にて</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JPEG</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PDF</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に変換することは可能</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
            </a:r>
            <a:b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br>
            <a:endPar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endParaRPr>
          </a:p>
          <a:p>
            <a:pPr marL="285750" indent="-285750">
              <a:lnSpc>
                <a:spcPct val="110000"/>
              </a:lnSpc>
              <a:spcBef>
                <a:spcPct val="20000"/>
              </a:spcBef>
              <a:buFont typeface="Arial" panose="020B0604020202020204" pitchFamily="34" charset="0"/>
              <a:buChar char="•"/>
            </a:pP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関連して、</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SN21</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案件で検討を開始した</a:t>
            </a:r>
            <a:r>
              <a:rPr lang="en-US" altLang="ja-JP" sz="1400" dirty="0" err="1" smtClean="0">
                <a:solidFill>
                  <a:srgbClr val="000000"/>
                </a:solidFill>
                <a:latin typeface="メイリオ" pitchFamily="50" charset="-128"/>
                <a:ea typeface="メイリオ" panose="020B0604030504040204" pitchFamily="50" charset="-128"/>
                <a:cs typeface="メイリオ" panose="020B0604030504040204" pitchFamily="50" charset="-128"/>
              </a:rPr>
              <a:t>MegaOCR</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は</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PNG/JPEG</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形式</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しか対応していないため、活文に登載された</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PDF</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をそのまま</a:t>
            </a:r>
            <a:r>
              <a:rPr lang="ja-JP" altLang="en-US" sz="1400" dirty="0">
                <a:solidFill>
                  <a:srgbClr val="000000"/>
                </a:solidFill>
                <a:latin typeface="メイリオ" pitchFamily="50" charset="-128"/>
                <a:ea typeface="メイリオ" panose="020B0604030504040204" pitchFamily="50" charset="-128"/>
                <a:cs typeface="メイリオ" panose="020B0604030504040204" pitchFamily="50" charset="-128"/>
              </a:rPr>
              <a:t>連動</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するだけでは</a:t>
            </a:r>
            <a:r>
              <a:rPr lang="en-US" altLang="ja-JP" sz="1400" dirty="0" err="1" smtClean="0">
                <a:solidFill>
                  <a:srgbClr val="000000"/>
                </a:solidFill>
                <a:latin typeface="メイリオ" pitchFamily="50" charset="-128"/>
                <a:ea typeface="メイリオ" panose="020B0604030504040204" pitchFamily="50" charset="-128"/>
                <a:cs typeface="メイリオ" panose="020B0604030504040204" pitchFamily="50" charset="-128"/>
              </a:rPr>
              <a:t>MegaOCR</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側</a:t>
            </a:r>
            <a:r>
              <a:rPr lang="ja-JP" altLang="en-US" sz="1400" dirty="0">
                <a:solidFill>
                  <a:srgbClr val="000000"/>
                </a:solidFill>
                <a:latin typeface="メイリオ" pitchFamily="50" charset="-128"/>
                <a:ea typeface="メイリオ" panose="020B0604030504040204" pitchFamily="50" charset="-128"/>
                <a:cs typeface="メイリオ" panose="020B0604030504040204" pitchFamily="50" charset="-128"/>
              </a:rPr>
              <a:t>で</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読込不可</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
            </a:r>
            <a:b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b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　</a:t>
            </a:r>
            <a:r>
              <a:rPr lang="ja-JP" altLang="en-US" sz="1400" strike="sngStrike" dirty="0" smtClean="0">
                <a:solidFill>
                  <a:srgbClr val="FF0000"/>
                </a:solidFill>
                <a:latin typeface="メイリオ" pitchFamily="50" charset="-128"/>
                <a:ea typeface="メイリオ" panose="020B0604030504040204" pitchFamily="50" charset="-128"/>
                <a:cs typeface="メイリオ" panose="020B0604030504040204" pitchFamily="50" charset="-128"/>
              </a:rPr>
              <a:t>最新のヒアリング状況では、</a:t>
            </a:r>
            <a:r>
              <a:rPr lang="en-US" altLang="ja-JP" sz="1400" strike="sngStrike" dirty="0" err="1" smtClean="0">
                <a:solidFill>
                  <a:srgbClr val="FF0000"/>
                </a:solidFill>
                <a:latin typeface="メイリオ" pitchFamily="50" charset="-128"/>
                <a:ea typeface="メイリオ" panose="020B0604030504040204" pitchFamily="50" charset="-128"/>
                <a:cs typeface="メイリオ" panose="020B0604030504040204" pitchFamily="50" charset="-128"/>
              </a:rPr>
              <a:t>MegaOCR</a:t>
            </a:r>
            <a:r>
              <a:rPr lang="ja-JP" altLang="en-US" sz="1400" strike="sngStrike" dirty="0" smtClean="0">
                <a:solidFill>
                  <a:srgbClr val="FF0000"/>
                </a:solidFill>
                <a:latin typeface="メイリオ" pitchFamily="50" charset="-128"/>
                <a:ea typeface="メイリオ" panose="020B0604030504040204" pitchFamily="50" charset="-128"/>
                <a:cs typeface="メイリオ" panose="020B0604030504040204" pitchFamily="50" charset="-128"/>
              </a:rPr>
              <a:t>側で</a:t>
            </a:r>
            <a:r>
              <a:rPr lang="en-US" altLang="ja-JP" sz="1400" strike="sngStrike" dirty="0" smtClean="0">
                <a:solidFill>
                  <a:srgbClr val="FF0000"/>
                </a:solidFill>
                <a:latin typeface="メイリオ" pitchFamily="50" charset="-128"/>
                <a:ea typeface="メイリオ" panose="020B0604030504040204" pitchFamily="50" charset="-128"/>
                <a:cs typeface="メイリオ" panose="020B0604030504040204" pitchFamily="50" charset="-128"/>
              </a:rPr>
              <a:t>PDF</a:t>
            </a:r>
            <a:r>
              <a:rPr lang="ja-JP" altLang="en-US" sz="1400" strike="sngStrike" dirty="0" smtClean="0">
                <a:solidFill>
                  <a:srgbClr val="FF0000"/>
                </a:solidFill>
                <a:latin typeface="メイリオ" pitchFamily="50" charset="-128"/>
                <a:ea typeface="メイリオ" panose="020B0604030504040204" pitchFamily="50" charset="-128"/>
                <a:cs typeface="メイリオ" panose="020B0604030504040204" pitchFamily="50" charset="-128"/>
              </a:rPr>
              <a:t>→</a:t>
            </a:r>
            <a:r>
              <a:rPr lang="en-US" altLang="ja-JP" sz="1400" strike="sngStrike" dirty="0" smtClean="0">
                <a:solidFill>
                  <a:srgbClr val="FF0000"/>
                </a:solidFill>
                <a:latin typeface="メイリオ" pitchFamily="50" charset="-128"/>
                <a:ea typeface="メイリオ" panose="020B0604030504040204" pitchFamily="50" charset="-128"/>
                <a:cs typeface="メイリオ" panose="020B0604030504040204" pitchFamily="50" charset="-128"/>
              </a:rPr>
              <a:t>PNG</a:t>
            </a:r>
            <a:r>
              <a:rPr lang="ja-JP" altLang="en-US" sz="1400" strike="sngStrike" dirty="0" smtClean="0">
                <a:solidFill>
                  <a:srgbClr val="FF0000"/>
                </a:solidFill>
                <a:latin typeface="メイリオ" pitchFamily="50" charset="-128"/>
                <a:ea typeface="メイリオ" panose="020B0604030504040204" pitchFamily="50" charset="-128"/>
                <a:cs typeface="メイリオ" panose="020B0604030504040204" pitchFamily="50" charset="-128"/>
              </a:rPr>
              <a:t>変換することが可能と回答あり</a:t>
            </a:r>
            <a:endParaRPr lang="en-US" altLang="ja-JP" sz="1400" strike="sngStrike" dirty="0" smtClean="0">
              <a:solidFill>
                <a:srgbClr val="FF0000"/>
              </a:solidFill>
              <a:latin typeface="メイリオ" pitchFamily="50" charset="-128"/>
              <a:ea typeface="メイリオ" panose="020B0604030504040204" pitchFamily="50" charset="-128"/>
              <a:cs typeface="メイリオ" panose="020B0604030504040204" pitchFamily="50" charset="-128"/>
            </a:endParaRPr>
          </a:p>
          <a:p>
            <a:pPr>
              <a:lnSpc>
                <a:spcPct val="110000"/>
              </a:lnSpc>
              <a:spcBef>
                <a:spcPct val="20000"/>
              </a:spcBef>
            </a:pPr>
            <a:endParaRPr lang="en-US" altLang="ja-JP" sz="1400" dirty="0">
              <a:solidFill>
                <a:srgbClr val="000000"/>
              </a:solidFill>
              <a:latin typeface="メイリオ" pitchFamily="50" charset="-128"/>
              <a:ea typeface="メイリオ" panose="020B0604030504040204" pitchFamily="50" charset="-128"/>
              <a:cs typeface="メイリオ" panose="020B0604030504040204" pitchFamily="50" charset="-128"/>
            </a:endParaRPr>
          </a:p>
          <a:p>
            <a:pPr>
              <a:lnSpc>
                <a:spcPct val="110000"/>
              </a:lnSpc>
              <a:spcBef>
                <a:spcPct val="20000"/>
              </a:spcBef>
            </a:pPr>
            <a:endPar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endParaRPr>
          </a:p>
          <a:p>
            <a:pPr>
              <a:lnSpc>
                <a:spcPct val="110000"/>
              </a:lnSpc>
              <a:spcBef>
                <a:spcPct val="20000"/>
              </a:spcBef>
            </a:pPr>
            <a:endParaRPr lang="en-US" altLang="ja-JP" sz="1400" dirty="0">
              <a:solidFill>
                <a:srgbClr val="000000"/>
              </a:solidFill>
              <a:latin typeface="メイリオ" pitchFamily="50" charset="-128"/>
              <a:ea typeface="メイリオ" panose="020B0604030504040204" pitchFamily="50" charset="-128"/>
              <a:cs typeface="メイリオ" panose="020B0604030504040204" pitchFamily="50" charset="-128"/>
            </a:endParaRPr>
          </a:p>
          <a:p>
            <a:pPr>
              <a:lnSpc>
                <a:spcPct val="110000"/>
              </a:lnSpc>
              <a:spcBef>
                <a:spcPct val="20000"/>
              </a:spcBef>
            </a:pPr>
            <a:endParaRPr lang="en-US" altLang="ja-JP" sz="1400" dirty="0">
              <a:solidFill>
                <a:srgbClr val="000000"/>
              </a:solidFill>
              <a:latin typeface="メイリオ" pitchFamily="50" charset="-128"/>
              <a:ea typeface="メイリオ" panose="020B0604030504040204" pitchFamily="50" charset="-128"/>
              <a:cs typeface="メイリオ" panose="020B0604030504040204" pitchFamily="50" charset="-128"/>
            </a:endParaRPr>
          </a:p>
        </p:txBody>
      </p:sp>
      <p:sp>
        <p:nvSpPr>
          <p:cNvPr id="2" name="四角形吹き出し 1"/>
          <p:cNvSpPr/>
          <p:nvPr/>
        </p:nvSpPr>
        <p:spPr>
          <a:xfrm>
            <a:off x="1424608" y="5411557"/>
            <a:ext cx="7584844" cy="893067"/>
          </a:xfrm>
          <a:prstGeom prst="wedgeRectCallout">
            <a:avLst>
              <a:gd name="adj1" fmla="val -26414"/>
              <a:gd name="adj2" fmla="val -72913"/>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sz="1400" dirty="0" smtClean="0"/>
              <a:t>8/18</a:t>
            </a:r>
            <a:r>
              <a:rPr lang="ja-JP" altLang="en-US" sz="1400" dirty="0" smtClean="0"/>
              <a:t>に訂正のメールがあり、</a:t>
            </a:r>
            <a:r>
              <a:rPr lang="en-US" altLang="ja-JP" sz="1400" dirty="0"/>
              <a:t>PDF</a:t>
            </a:r>
            <a:r>
              <a:rPr lang="ja-JP" altLang="en-US" sz="1400" dirty="0"/>
              <a:t>形式での直接</a:t>
            </a:r>
            <a:r>
              <a:rPr lang="ja-JP" altLang="en-US" sz="1400" dirty="0" smtClean="0"/>
              <a:t>の読込不可</a:t>
            </a:r>
            <a:r>
              <a:rPr lang="en-US" altLang="ja-JP" sz="1400" dirty="0" smtClean="0"/>
              <a:t/>
            </a:r>
            <a:br>
              <a:rPr lang="en-US" altLang="ja-JP" sz="1400" dirty="0" smtClean="0"/>
            </a:br>
            <a:r>
              <a:rPr lang="ja-JP" altLang="en-US" sz="1400" dirty="0" smtClean="0"/>
              <a:t>なんらか</a:t>
            </a:r>
            <a:r>
              <a:rPr lang="ja-JP" altLang="en-US" sz="1400" dirty="0"/>
              <a:t>の形（人手</a:t>
            </a:r>
            <a:r>
              <a:rPr lang="en-US" altLang="ja-JP" sz="1400" dirty="0"/>
              <a:t>or</a:t>
            </a:r>
            <a:r>
              <a:rPr lang="ja-JP" altLang="en-US" sz="1400" dirty="0"/>
              <a:t>システム）で</a:t>
            </a:r>
            <a:r>
              <a:rPr lang="en-US" altLang="ja-JP" sz="1400" dirty="0"/>
              <a:t>JPEG/PNG</a:t>
            </a:r>
            <a:r>
              <a:rPr lang="ja-JP" altLang="en-US" sz="1400" dirty="0"/>
              <a:t>形式への変換が必要</a:t>
            </a:r>
            <a:endParaRPr kumimoji="1" lang="ja-JP" altLang="en-US" sz="1400" dirty="0"/>
          </a:p>
        </p:txBody>
      </p:sp>
    </p:spTree>
    <p:extLst>
      <p:ext uri="{BB962C8B-B14F-4D97-AF65-F5344CB8AC3E}">
        <p14:creationId xmlns:p14="http://schemas.microsoft.com/office/powerpoint/2010/main" val="2959394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344488" y="4005064"/>
            <a:ext cx="9306346" cy="2412000"/>
          </a:xfrm>
          <a:prstGeom prst="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 name="正方形/長方形 7"/>
          <p:cNvSpPr/>
          <p:nvPr/>
        </p:nvSpPr>
        <p:spPr>
          <a:xfrm>
            <a:off x="344488" y="1340768"/>
            <a:ext cx="9306346" cy="2412000"/>
          </a:xfrm>
          <a:prstGeom prst="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 name="スライド番号プレースホルダー 2"/>
          <p:cNvSpPr>
            <a:spLocks noGrp="1"/>
          </p:cNvSpPr>
          <p:nvPr>
            <p:ph type="sldNum" sz="quarter" idx="12"/>
          </p:nvPr>
        </p:nvSpPr>
        <p:spPr>
          <a:xfrm>
            <a:off x="7963503" y="6498400"/>
            <a:ext cx="1687331" cy="365125"/>
          </a:xfrm>
        </p:spPr>
        <p:txBody>
          <a:bodyPr/>
          <a:lstStyle/>
          <a:p>
            <a:fld id="{99D0D5FA-769D-4ADE-A1CA-9D54BDE987FC}" type="slidenum">
              <a:rPr lang="ja-JP" altLang="en-US" smtClean="0"/>
              <a:pPr/>
              <a:t>2</a:t>
            </a:fld>
            <a:endParaRPr lang="ja-JP" altLang="en-US" dirty="0"/>
          </a:p>
        </p:txBody>
      </p:sp>
      <p:sp>
        <p:nvSpPr>
          <p:cNvPr id="58" name="タイトル 57"/>
          <p:cNvSpPr>
            <a:spLocks noGrp="1"/>
          </p:cNvSpPr>
          <p:nvPr>
            <p:ph type="title"/>
          </p:nvPr>
        </p:nvSpPr>
        <p:spPr/>
        <p:txBody>
          <a:bodyPr/>
          <a:lstStyle/>
          <a:p>
            <a:r>
              <a:rPr lang="ja-JP" altLang="en-US" dirty="0" smtClean="0"/>
              <a:t>課題№</a:t>
            </a:r>
            <a:r>
              <a:rPr lang="en-US" altLang="ja-JP" dirty="0" smtClean="0"/>
              <a:t>168</a:t>
            </a:r>
            <a:r>
              <a:rPr lang="ja-JP" altLang="en-US" dirty="0"/>
              <a:t>　活文イメージのファイル形式について</a:t>
            </a:r>
            <a:endParaRPr kumimoji="1" lang="ja-JP" altLang="en-US" dirty="0"/>
          </a:p>
        </p:txBody>
      </p:sp>
      <p:sp>
        <p:nvSpPr>
          <p:cNvPr id="67" name="Text Box 3"/>
          <p:cNvSpPr txBox="1">
            <a:spLocks noChangeArrowheads="1"/>
          </p:cNvSpPr>
          <p:nvPr/>
        </p:nvSpPr>
        <p:spPr bwMode="gray">
          <a:xfrm>
            <a:off x="344488" y="761568"/>
            <a:ext cx="9217024" cy="329321"/>
          </a:xfrm>
          <a:prstGeom prst="rect">
            <a:avLst/>
          </a:prstGeom>
          <a:noFill/>
          <a:ln w="9525" algn="ctr">
            <a:noFill/>
            <a:miter lim="800000"/>
            <a:headEnd/>
            <a:tailEnd/>
          </a:ln>
        </p:spPr>
        <p:txBody>
          <a:bodyPr wrap="square" lIns="54000" rIns="0">
            <a:spAutoFit/>
          </a:bodyPr>
          <a:lstStyle/>
          <a:p>
            <a:pPr>
              <a:lnSpc>
                <a:spcPct val="110000"/>
              </a:lnSpc>
              <a:spcBef>
                <a:spcPct val="20000"/>
              </a:spcBef>
            </a:pP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イメージ</a:t>
            </a:r>
            <a:endPar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653064" y="2540611"/>
            <a:ext cx="1165410" cy="642753"/>
            <a:chOff x="653064" y="1870348"/>
            <a:chExt cx="1165410" cy="642753"/>
          </a:xfrm>
        </p:grpSpPr>
        <p:pic>
          <p:nvPicPr>
            <p:cNvPr id="5" name="図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3064" y="1870348"/>
              <a:ext cx="683559" cy="437348"/>
            </a:xfrm>
            <a:prstGeom prst="rect">
              <a:avLst/>
            </a:prstGeom>
            <a:noFill/>
            <a:extLst>
              <a:ext uri="{909E8E84-426E-40DD-AFC4-6F175D3DCCD1}">
                <a14:hiddenFill xmlns:a14="http://schemas.microsoft.com/office/drawing/2010/main">
                  <a:solidFill>
                    <a:srgbClr val="FFFFFF"/>
                  </a:solidFill>
                </a14:hiddenFill>
              </a:ext>
            </a:extLst>
          </p:spPr>
        </p:pic>
        <p:pic>
          <p:nvPicPr>
            <p:cNvPr id="6" name="図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0592" y="2060848"/>
              <a:ext cx="537882" cy="452253"/>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正方形/長方形 1"/>
          <p:cNvSpPr/>
          <p:nvPr/>
        </p:nvSpPr>
        <p:spPr>
          <a:xfrm>
            <a:off x="2576736" y="2538759"/>
            <a:ext cx="1008112" cy="646457"/>
          </a:xfrm>
          <a:prstGeom prst="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dirty="0" smtClean="0">
                <a:solidFill>
                  <a:schemeClr val="tx1"/>
                </a:solidFill>
              </a:rPr>
              <a:t>本人確認書類アップロード</a:t>
            </a:r>
            <a:endParaRPr kumimoji="1" lang="ja-JP" altLang="en-US" sz="1200" dirty="0">
              <a:solidFill>
                <a:schemeClr val="tx1"/>
              </a:solidFill>
            </a:endParaRPr>
          </a:p>
        </p:txBody>
      </p:sp>
      <p:sp>
        <p:nvSpPr>
          <p:cNvPr id="9" name="正方形/長方形 8"/>
          <p:cNvSpPr/>
          <p:nvPr/>
        </p:nvSpPr>
        <p:spPr>
          <a:xfrm>
            <a:off x="4464921" y="2538759"/>
            <a:ext cx="1008112" cy="646457"/>
          </a:xfrm>
          <a:prstGeom prst="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dirty="0" smtClean="0">
                <a:solidFill>
                  <a:schemeClr val="tx1"/>
                </a:solidFill>
              </a:rPr>
              <a:t>ファイルアップロード</a:t>
            </a:r>
            <a:r>
              <a:rPr kumimoji="1" lang="en-US" altLang="ja-JP" sz="1200" dirty="0" smtClean="0">
                <a:solidFill>
                  <a:schemeClr val="tx1"/>
                </a:solidFill>
              </a:rPr>
              <a:t>API</a:t>
            </a:r>
            <a:endParaRPr kumimoji="1" lang="ja-JP" altLang="en-US" sz="1200" dirty="0">
              <a:solidFill>
                <a:schemeClr val="tx1"/>
              </a:solidFill>
            </a:endParaRPr>
          </a:p>
        </p:txBody>
      </p:sp>
      <p:sp>
        <p:nvSpPr>
          <p:cNvPr id="4" name="フローチャート: 磁気ディスク 3"/>
          <p:cNvSpPr/>
          <p:nvPr/>
        </p:nvSpPr>
        <p:spPr>
          <a:xfrm>
            <a:off x="6249144" y="2440849"/>
            <a:ext cx="1008112" cy="842276"/>
          </a:xfrm>
          <a:prstGeom prst="flowChartMagneticDisk">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dirty="0" smtClean="0">
                <a:solidFill>
                  <a:schemeClr val="tx1"/>
                </a:solidFill>
              </a:rPr>
              <a:t>活文</a:t>
            </a:r>
            <a:endParaRPr kumimoji="1" lang="ja-JP" altLang="en-US" sz="1200" dirty="0">
              <a:solidFill>
                <a:schemeClr val="tx1"/>
              </a:solidFill>
            </a:endParaRPr>
          </a:p>
        </p:txBody>
      </p:sp>
      <p:pic>
        <p:nvPicPr>
          <p:cNvPr id="11" name="図 10" descr="21-デスクトップPC.png"/>
          <p:cNvPicPr>
            <a:picLocks noChangeAspect="1"/>
          </p:cNvPicPr>
          <p:nvPr/>
        </p:nvPicPr>
        <p:blipFill>
          <a:blip r:embed="rId4" cstate="print"/>
          <a:stretch>
            <a:fillRect/>
          </a:stretch>
        </p:blipFill>
        <p:spPr>
          <a:xfrm>
            <a:off x="7969820" y="2366982"/>
            <a:ext cx="1436560" cy="990010"/>
          </a:xfrm>
          <a:prstGeom prst="rect">
            <a:avLst/>
          </a:prstGeom>
        </p:spPr>
      </p:pic>
      <p:pic>
        <p:nvPicPr>
          <p:cNvPr id="12" name="図 11" descr="32-スキャナ（業務用）.png"/>
          <p:cNvPicPr>
            <a:picLocks noChangeAspect="1"/>
          </p:cNvPicPr>
          <p:nvPr/>
        </p:nvPicPr>
        <p:blipFill>
          <a:blip r:embed="rId5" cstate="print"/>
          <a:stretch>
            <a:fillRect/>
          </a:stretch>
        </p:blipFill>
        <p:spPr>
          <a:xfrm>
            <a:off x="2681791" y="4941168"/>
            <a:ext cx="798002" cy="1224136"/>
          </a:xfrm>
          <a:prstGeom prst="rect">
            <a:avLst/>
          </a:prstGeom>
        </p:spPr>
      </p:pic>
      <p:sp>
        <p:nvSpPr>
          <p:cNvPr id="13" name="フローチャート: 磁気ディスク 12"/>
          <p:cNvSpPr/>
          <p:nvPr/>
        </p:nvSpPr>
        <p:spPr>
          <a:xfrm>
            <a:off x="4376936" y="5132098"/>
            <a:ext cx="1008112" cy="842276"/>
          </a:xfrm>
          <a:prstGeom prst="flowChartMagneticDisk">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dirty="0" smtClean="0">
                <a:solidFill>
                  <a:schemeClr val="tx1"/>
                </a:solidFill>
              </a:rPr>
              <a:t>活文</a:t>
            </a:r>
            <a:endParaRPr kumimoji="1" lang="ja-JP" altLang="en-US" sz="1200" dirty="0">
              <a:solidFill>
                <a:schemeClr val="tx1"/>
              </a:solidFill>
            </a:endParaRPr>
          </a:p>
        </p:txBody>
      </p:sp>
      <p:sp>
        <p:nvSpPr>
          <p:cNvPr id="14" name="正方形/長方形 13"/>
          <p:cNvSpPr/>
          <p:nvPr/>
        </p:nvSpPr>
        <p:spPr>
          <a:xfrm>
            <a:off x="6249144" y="5230008"/>
            <a:ext cx="1008112" cy="646457"/>
          </a:xfrm>
          <a:prstGeom prst="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dirty="0" smtClean="0">
                <a:solidFill>
                  <a:schemeClr val="tx1"/>
                </a:solidFill>
              </a:rPr>
              <a:t>API</a:t>
            </a:r>
            <a:endParaRPr kumimoji="1" lang="ja-JP" altLang="en-US" sz="1200" dirty="0">
              <a:solidFill>
                <a:schemeClr val="tx1"/>
              </a:solidFill>
            </a:endParaRPr>
          </a:p>
        </p:txBody>
      </p:sp>
      <p:sp>
        <p:nvSpPr>
          <p:cNvPr id="15" name="正方形/長方形 14"/>
          <p:cNvSpPr/>
          <p:nvPr/>
        </p:nvSpPr>
        <p:spPr>
          <a:xfrm>
            <a:off x="8184044" y="5230008"/>
            <a:ext cx="1008112" cy="646457"/>
          </a:xfrm>
          <a:prstGeom prst="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dirty="0" err="1" smtClean="0">
                <a:solidFill>
                  <a:schemeClr val="tx1"/>
                </a:solidFill>
              </a:rPr>
              <a:t>MegaOCR</a:t>
            </a:r>
            <a:endParaRPr kumimoji="1" lang="ja-JP" altLang="en-US" sz="1200" dirty="0">
              <a:solidFill>
                <a:schemeClr val="tx1"/>
              </a:solidFill>
            </a:endParaRPr>
          </a:p>
        </p:txBody>
      </p:sp>
      <p:sp>
        <p:nvSpPr>
          <p:cNvPr id="7" name="フローチャート: 複数書類 6"/>
          <p:cNvSpPr/>
          <p:nvPr/>
        </p:nvSpPr>
        <p:spPr>
          <a:xfrm>
            <a:off x="653064" y="5157236"/>
            <a:ext cx="1165410" cy="792000"/>
          </a:xfrm>
          <a:prstGeom prst="flowChartMultidocumen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200" dirty="0" smtClean="0">
                <a:solidFill>
                  <a:schemeClr val="tx1"/>
                </a:solidFill>
              </a:rPr>
              <a:t>書類</a:t>
            </a:r>
            <a:endParaRPr kumimoji="1" lang="ja-JP" altLang="en-US" sz="1200" dirty="0">
              <a:solidFill>
                <a:schemeClr val="tx1"/>
              </a:solidFill>
            </a:endParaRPr>
          </a:p>
        </p:txBody>
      </p:sp>
      <p:sp>
        <p:nvSpPr>
          <p:cNvPr id="10" name="正方形/長方形 9"/>
          <p:cNvSpPr/>
          <p:nvPr/>
        </p:nvSpPr>
        <p:spPr>
          <a:xfrm>
            <a:off x="344488" y="1340768"/>
            <a:ext cx="2232248" cy="504056"/>
          </a:xfrm>
          <a:prstGeom prst="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dirty="0" smtClean="0">
                <a:ln>
                  <a:noFill/>
                  <a:prstDash val="solid"/>
                </a:ln>
                <a:solidFill>
                  <a:schemeClr val="tx1"/>
                </a:solidFill>
              </a:rPr>
              <a:t>Web</a:t>
            </a:r>
            <a:r>
              <a:rPr kumimoji="1" lang="ja-JP" altLang="en-US" sz="1400" dirty="0" smtClean="0">
                <a:ln>
                  <a:noFill/>
                  <a:prstDash val="solid"/>
                </a:ln>
                <a:solidFill>
                  <a:schemeClr val="tx1"/>
                </a:solidFill>
              </a:rPr>
              <a:t>ダイレクト</a:t>
            </a:r>
            <a:endParaRPr kumimoji="1" lang="ja-JP" altLang="en-US" sz="1400" dirty="0">
              <a:ln>
                <a:noFill/>
                <a:prstDash val="solid"/>
              </a:ln>
              <a:solidFill>
                <a:schemeClr val="tx1"/>
              </a:solidFill>
            </a:endParaRPr>
          </a:p>
        </p:txBody>
      </p:sp>
      <p:sp>
        <p:nvSpPr>
          <p:cNvPr id="21" name="正方形/長方形 20"/>
          <p:cNvSpPr/>
          <p:nvPr/>
        </p:nvSpPr>
        <p:spPr>
          <a:xfrm>
            <a:off x="344488" y="4008198"/>
            <a:ext cx="2232248" cy="504056"/>
          </a:xfrm>
          <a:prstGeom prst="rect">
            <a:avLst/>
          </a:prstGeom>
          <a:solidFill>
            <a:schemeClr val="bg1"/>
          </a:solidFill>
          <a:ln w="190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400" dirty="0" smtClean="0">
                <a:ln>
                  <a:noFill/>
                  <a:prstDash val="solid"/>
                </a:ln>
                <a:solidFill>
                  <a:schemeClr val="tx1"/>
                </a:solidFill>
              </a:rPr>
              <a:t>SN21</a:t>
            </a:r>
            <a:r>
              <a:rPr kumimoji="1" lang="ja-JP" altLang="en-US" sz="1400" dirty="0" smtClean="0">
                <a:ln>
                  <a:noFill/>
                  <a:prstDash val="solid"/>
                </a:ln>
                <a:solidFill>
                  <a:schemeClr val="tx1"/>
                </a:solidFill>
              </a:rPr>
              <a:t>（</a:t>
            </a:r>
            <a:r>
              <a:rPr kumimoji="1" lang="en-US" altLang="ja-JP" sz="1400" dirty="0" err="1" smtClean="0">
                <a:ln>
                  <a:noFill/>
                  <a:prstDash val="solid"/>
                </a:ln>
                <a:solidFill>
                  <a:schemeClr val="tx1"/>
                </a:solidFill>
              </a:rPr>
              <a:t>MegaOCR</a:t>
            </a:r>
            <a:r>
              <a:rPr kumimoji="1" lang="ja-JP" altLang="en-US" sz="1400" dirty="0" smtClean="0">
                <a:ln>
                  <a:noFill/>
                  <a:prstDash val="solid"/>
                </a:ln>
                <a:solidFill>
                  <a:schemeClr val="tx1"/>
                </a:solidFill>
              </a:rPr>
              <a:t>）</a:t>
            </a:r>
            <a:endParaRPr kumimoji="1" lang="ja-JP" altLang="en-US" sz="1400" dirty="0">
              <a:ln>
                <a:noFill/>
                <a:prstDash val="solid"/>
              </a:ln>
              <a:solidFill>
                <a:schemeClr val="tx1"/>
              </a:solidFill>
            </a:endParaRPr>
          </a:p>
        </p:txBody>
      </p:sp>
      <p:cxnSp>
        <p:nvCxnSpPr>
          <p:cNvPr id="17" name="直線矢印コネクタ 16"/>
          <p:cNvCxnSpPr>
            <a:endCxn id="2" idx="1"/>
          </p:cNvCxnSpPr>
          <p:nvPr/>
        </p:nvCxnSpPr>
        <p:spPr>
          <a:xfrm>
            <a:off x="1943399" y="2861987"/>
            <a:ext cx="633337" cy="1"/>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2" idx="3"/>
            <a:endCxn id="9" idx="1"/>
          </p:cNvCxnSpPr>
          <p:nvPr/>
        </p:nvCxnSpPr>
        <p:spPr>
          <a:xfrm>
            <a:off x="3584848" y="2861988"/>
            <a:ext cx="880073" cy="0"/>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4" idx="2"/>
          </p:cNvCxnSpPr>
          <p:nvPr/>
        </p:nvCxnSpPr>
        <p:spPr>
          <a:xfrm flipV="1">
            <a:off x="5473033" y="2861987"/>
            <a:ext cx="776111" cy="1"/>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4" idx="4"/>
            <a:endCxn id="11" idx="1"/>
          </p:cNvCxnSpPr>
          <p:nvPr/>
        </p:nvCxnSpPr>
        <p:spPr>
          <a:xfrm>
            <a:off x="7257256" y="2861987"/>
            <a:ext cx="712564" cy="0"/>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a:endCxn id="12" idx="1"/>
          </p:cNvCxnSpPr>
          <p:nvPr/>
        </p:nvCxnSpPr>
        <p:spPr>
          <a:xfrm>
            <a:off x="1817695" y="5553236"/>
            <a:ext cx="864096" cy="0"/>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a:stCxn id="12" idx="3"/>
            <a:endCxn id="13" idx="2"/>
          </p:cNvCxnSpPr>
          <p:nvPr/>
        </p:nvCxnSpPr>
        <p:spPr>
          <a:xfrm>
            <a:off x="3479793" y="5553236"/>
            <a:ext cx="897143" cy="0"/>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a:stCxn id="13" idx="4"/>
            <a:endCxn id="14" idx="1"/>
          </p:cNvCxnSpPr>
          <p:nvPr/>
        </p:nvCxnSpPr>
        <p:spPr>
          <a:xfrm>
            <a:off x="5385048" y="5553236"/>
            <a:ext cx="864096" cy="1"/>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4" idx="3"/>
            <a:endCxn id="15" idx="1"/>
          </p:cNvCxnSpPr>
          <p:nvPr/>
        </p:nvCxnSpPr>
        <p:spPr>
          <a:xfrm>
            <a:off x="7257256" y="5553237"/>
            <a:ext cx="926788" cy="0"/>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0" name="四角形吹き出し 39"/>
          <p:cNvSpPr/>
          <p:nvPr/>
        </p:nvSpPr>
        <p:spPr>
          <a:xfrm>
            <a:off x="1817695" y="2366982"/>
            <a:ext cx="687033" cy="269930"/>
          </a:xfrm>
          <a:prstGeom prst="wedgeRectCallout">
            <a:avLst>
              <a:gd name="adj1" fmla="val 7511"/>
              <a:gd name="adj2" fmla="val 100139"/>
            </a:avLst>
          </a:prstGeom>
          <a:solidFill>
            <a:srgbClr val="00B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dirty="0" smtClean="0"/>
              <a:t>JPEG</a:t>
            </a:r>
            <a:endParaRPr kumimoji="1" lang="ja-JP" altLang="en-US" sz="1200" dirty="0"/>
          </a:p>
        </p:txBody>
      </p:sp>
      <p:sp>
        <p:nvSpPr>
          <p:cNvPr id="43" name="四角形吹き出し 42"/>
          <p:cNvSpPr/>
          <p:nvPr/>
        </p:nvSpPr>
        <p:spPr>
          <a:xfrm>
            <a:off x="3681367" y="2366982"/>
            <a:ext cx="687033" cy="269930"/>
          </a:xfrm>
          <a:prstGeom prst="wedgeRectCallout">
            <a:avLst>
              <a:gd name="adj1" fmla="val 7511"/>
              <a:gd name="adj2" fmla="val 100139"/>
            </a:avLst>
          </a:prstGeom>
          <a:solidFill>
            <a:srgbClr val="00B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dirty="0" smtClean="0"/>
              <a:t>JPEG</a:t>
            </a:r>
            <a:endParaRPr kumimoji="1" lang="ja-JP" altLang="en-US" sz="1200" dirty="0"/>
          </a:p>
        </p:txBody>
      </p:sp>
      <p:sp>
        <p:nvSpPr>
          <p:cNvPr id="44" name="四角形吹き出し 43"/>
          <p:cNvSpPr/>
          <p:nvPr/>
        </p:nvSpPr>
        <p:spPr>
          <a:xfrm>
            <a:off x="5533675" y="2366982"/>
            <a:ext cx="687033" cy="269930"/>
          </a:xfrm>
          <a:prstGeom prst="wedgeRectCallout">
            <a:avLst>
              <a:gd name="adj1" fmla="val 7511"/>
              <a:gd name="adj2" fmla="val 100139"/>
            </a:avLst>
          </a:prstGeom>
          <a:solidFill>
            <a:srgbClr val="00B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dirty="0" smtClean="0"/>
              <a:t>JPEG</a:t>
            </a:r>
            <a:endParaRPr kumimoji="1" lang="ja-JP" altLang="en-US" sz="1200" dirty="0"/>
          </a:p>
        </p:txBody>
      </p:sp>
      <p:sp>
        <p:nvSpPr>
          <p:cNvPr id="45" name="四角形吹き出し 44"/>
          <p:cNvSpPr/>
          <p:nvPr/>
        </p:nvSpPr>
        <p:spPr>
          <a:xfrm>
            <a:off x="7270021" y="2366982"/>
            <a:ext cx="687033" cy="269930"/>
          </a:xfrm>
          <a:prstGeom prst="wedgeRectCallout">
            <a:avLst>
              <a:gd name="adj1" fmla="val 7511"/>
              <a:gd name="adj2" fmla="val 100139"/>
            </a:avLst>
          </a:prstGeom>
          <a:solidFill>
            <a:srgbClr val="00B050"/>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dirty="0" smtClean="0"/>
              <a:t>JPEG</a:t>
            </a:r>
            <a:endParaRPr kumimoji="1" lang="ja-JP" altLang="en-US" sz="1200" dirty="0"/>
          </a:p>
        </p:txBody>
      </p:sp>
      <p:sp>
        <p:nvSpPr>
          <p:cNvPr id="46" name="四角形吹き出し 45"/>
          <p:cNvSpPr/>
          <p:nvPr/>
        </p:nvSpPr>
        <p:spPr>
          <a:xfrm>
            <a:off x="3545887" y="5095043"/>
            <a:ext cx="687033" cy="269930"/>
          </a:xfrm>
          <a:prstGeom prst="wedgeRectCallout">
            <a:avLst>
              <a:gd name="adj1" fmla="val 7511"/>
              <a:gd name="adj2" fmla="val 100139"/>
            </a:avLst>
          </a:prstGeom>
          <a:solidFill>
            <a:srgbClr val="E67E2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dirty="0" smtClean="0"/>
              <a:t>PDF</a:t>
            </a:r>
            <a:endParaRPr kumimoji="1" lang="ja-JP" altLang="en-US" sz="1200" dirty="0"/>
          </a:p>
        </p:txBody>
      </p:sp>
      <p:sp>
        <p:nvSpPr>
          <p:cNvPr id="47" name="四角形吹き出し 46"/>
          <p:cNvSpPr/>
          <p:nvPr/>
        </p:nvSpPr>
        <p:spPr>
          <a:xfrm>
            <a:off x="5442234" y="5095043"/>
            <a:ext cx="687033" cy="269930"/>
          </a:xfrm>
          <a:prstGeom prst="wedgeRectCallout">
            <a:avLst>
              <a:gd name="adj1" fmla="val 7511"/>
              <a:gd name="adj2" fmla="val 100139"/>
            </a:avLst>
          </a:prstGeom>
          <a:solidFill>
            <a:srgbClr val="E67E2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dirty="0" smtClean="0"/>
              <a:t>PDF</a:t>
            </a:r>
            <a:endParaRPr kumimoji="1" lang="ja-JP" altLang="en-US" sz="1200" dirty="0"/>
          </a:p>
        </p:txBody>
      </p:sp>
      <p:sp>
        <p:nvSpPr>
          <p:cNvPr id="48" name="四角形吹き出し 47"/>
          <p:cNvSpPr/>
          <p:nvPr/>
        </p:nvSpPr>
        <p:spPr>
          <a:xfrm>
            <a:off x="7371162" y="5095043"/>
            <a:ext cx="687033" cy="269930"/>
          </a:xfrm>
          <a:prstGeom prst="wedgeRectCallout">
            <a:avLst>
              <a:gd name="adj1" fmla="val 7511"/>
              <a:gd name="adj2" fmla="val 100139"/>
            </a:avLst>
          </a:prstGeom>
          <a:solidFill>
            <a:srgbClr val="E67E2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dirty="0" smtClean="0"/>
              <a:t>PDF</a:t>
            </a:r>
            <a:endParaRPr kumimoji="1" lang="ja-JP" altLang="en-US" sz="1200" dirty="0"/>
          </a:p>
        </p:txBody>
      </p:sp>
      <p:sp>
        <p:nvSpPr>
          <p:cNvPr id="41" name="角丸四角形吹き出し 40"/>
          <p:cNvSpPr/>
          <p:nvPr/>
        </p:nvSpPr>
        <p:spPr>
          <a:xfrm>
            <a:off x="6214024" y="1476040"/>
            <a:ext cx="3192356" cy="576064"/>
          </a:xfrm>
          <a:prstGeom prst="wedgeRoundRectCallout">
            <a:avLst>
              <a:gd name="adj1" fmla="val 22132"/>
              <a:gd name="adj2" fmla="val 88955"/>
              <a:gd name="adj3" fmla="val 16667"/>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sz="1400" dirty="0" smtClean="0"/>
              <a:t>JPEG</a:t>
            </a:r>
            <a:r>
              <a:rPr lang="ja-JP" altLang="en-US" sz="1400" dirty="0" smtClean="0"/>
              <a:t>は</a:t>
            </a:r>
            <a:r>
              <a:rPr lang="en-US" altLang="ja-JP" sz="1400" dirty="0" smtClean="0"/>
              <a:t>WF</a:t>
            </a:r>
            <a:r>
              <a:rPr lang="ja-JP" altLang="en-US" sz="1400" dirty="0" smtClean="0"/>
              <a:t>上で表示不可</a:t>
            </a:r>
            <a:endParaRPr kumimoji="1" lang="ja-JP" altLang="en-US" sz="1400" dirty="0"/>
          </a:p>
        </p:txBody>
      </p:sp>
      <p:sp>
        <p:nvSpPr>
          <p:cNvPr id="42" name="正方形/長方形 41"/>
          <p:cNvSpPr/>
          <p:nvPr/>
        </p:nvSpPr>
        <p:spPr>
          <a:xfrm>
            <a:off x="8192511" y="2599900"/>
            <a:ext cx="648072" cy="318770"/>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dirty="0" smtClean="0">
                <a:solidFill>
                  <a:schemeClr val="tx1"/>
                </a:solidFill>
              </a:rPr>
              <a:t>WF</a:t>
            </a:r>
            <a:endParaRPr kumimoji="1" lang="ja-JP" altLang="en-US" sz="1200" dirty="0">
              <a:solidFill>
                <a:schemeClr val="tx1"/>
              </a:solidFill>
            </a:endParaRPr>
          </a:p>
        </p:txBody>
      </p:sp>
      <p:sp>
        <p:nvSpPr>
          <p:cNvPr id="51" name="角丸四角形吹き出し 50"/>
          <p:cNvSpPr/>
          <p:nvPr/>
        </p:nvSpPr>
        <p:spPr>
          <a:xfrm>
            <a:off x="6214024" y="4075996"/>
            <a:ext cx="3192356" cy="774687"/>
          </a:xfrm>
          <a:prstGeom prst="wedgeRoundRectCallout">
            <a:avLst>
              <a:gd name="adj1" fmla="val 22132"/>
              <a:gd name="adj2" fmla="val 88955"/>
              <a:gd name="adj3" fmla="val 16667"/>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en-US" altLang="ja-JP" sz="1400" dirty="0" err="1" smtClean="0"/>
              <a:t>MegaOCR</a:t>
            </a:r>
            <a:r>
              <a:rPr kumimoji="1" lang="ja-JP" altLang="en-US" sz="1400" dirty="0" smtClean="0"/>
              <a:t>は</a:t>
            </a:r>
            <a:r>
              <a:rPr kumimoji="1" lang="en-US" altLang="ja-JP" sz="1400" dirty="0" smtClean="0"/>
              <a:t>PDF</a:t>
            </a:r>
            <a:r>
              <a:rPr kumimoji="1" lang="ja-JP" altLang="en-US" sz="1400" dirty="0" smtClean="0"/>
              <a:t>読込不可</a:t>
            </a:r>
            <a:endParaRPr kumimoji="1" lang="ja-JP" altLang="en-US" sz="1400" u="sng" dirty="0"/>
          </a:p>
        </p:txBody>
      </p:sp>
      <p:sp>
        <p:nvSpPr>
          <p:cNvPr id="49" name="禁止 48"/>
          <p:cNvSpPr/>
          <p:nvPr/>
        </p:nvSpPr>
        <p:spPr>
          <a:xfrm>
            <a:off x="7404023" y="2673208"/>
            <a:ext cx="432000" cy="432000"/>
          </a:xfrm>
          <a:prstGeom prst="noSmoking">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
        <p:nvSpPr>
          <p:cNvPr id="50" name="禁止 49"/>
          <p:cNvSpPr/>
          <p:nvPr/>
        </p:nvSpPr>
        <p:spPr>
          <a:xfrm>
            <a:off x="7404023" y="5401269"/>
            <a:ext cx="432000" cy="432000"/>
          </a:xfrm>
          <a:prstGeom prst="noSmoking">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solidFill>
                <a:schemeClr val="tx1"/>
              </a:solidFill>
            </a:endParaRPr>
          </a:p>
        </p:txBody>
      </p:sp>
    </p:spTree>
    <p:extLst>
      <p:ext uri="{BB962C8B-B14F-4D97-AF65-F5344CB8AC3E}">
        <p14:creationId xmlns:p14="http://schemas.microsoft.com/office/powerpoint/2010/main" val="3431271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スライド番号プレースホルダー 2"/>
          <p:cNvSpPr>
            <a:spLocks noGrp="1"/>
          </p:cNvSpPr>
          <p:nvPr>
            <p:ph type="sldNum" sz="quarter" idx="12"/>
          </p:nvPr>
        </p:nvSpPr>
        <p:spPr>
          <a:xfrm>
            <a:off x="7963503" y="6498400"/>
            <a:ext cx="1687331" cy="365125"/>
          </a:xfrm>
        </p:spPr>
        <p:txBody>
          <a:bodyPr/>
          <a:lstStyle/>
          <a:p>
            <a:fld id="{99D0D5FA-769D-4ADE-A1CA-9D54BDE987FC}" type="slidenum">
              <a:rPr lang="ja-JP" altLang="en-US" smtClean="0"/>
              <a:pPr/>
              <a:t>3</a:t>
            </a:fld>
            <a:endParaRPr lang="ja-JP" altLang="en-US" dirty="0"/>
          </a:p>
        </p:txBody>
      </p:sp>
      <p:sp>
        <p:nvSpPr>
          <p:cNvPr id="58" name="タイトル 57"/>
          <p:cNvSpPr>
            <a:spLocks noGrp="1"/>
          </p:cNvSpPr>
          <p:nvPr>
            <p:ph type="title"/>
          </p:nvPr>
        </p:nvSpPr>
        <p:spPr/>
        <p:txBody>
          <a:bodyPr/>
          <a:lstStyle/>
          <a:p>
            <a:r>
              <a:rPr lang="ja-JP" altLang="en-US" dirty="0" smtClean="0"/>
              <a:t>課題№</a:t>
            </a:r>
            <a:r>
              <a:rPr lang="en-US" altLang="ja-JP" dirty="0" smtClean="0"/>
              <a:t>168</a:t>
            </a:r>
            <a:r>
              <a:rPr lang="ja-JP" altLang="en-US" dirty="0"/>
              <a:t>　活文イメージのファイル形式について</a:t>
            </a:r>
            <a:endParaRPr kumimoji="1" lang="ja-JP" altLang="en-US" dirty="0"/>
          </a:p>
        </p:txBody>
      </p:sp>
      <p:sp>
        <p:nvSpPr>
          <p:cNvPr id="67" name="Text Box 3"/>
          <p:cNvSpPr txBox="1">
            <a:spLocks noChangeArrowheads="1"/>
          </p:cNvSpPr>
          <p:nvPr/>
        </p:nvSpPr>
        <p:spPr bwMode="gray">
          <a:xfrm>
            <a:off x="344488" y="761568"/>
            <a:ext cx="9217024" cy="566309"/>
          </a:xfrm>
          <a:prstGeom prst="rect">
            <a:avLst/>
          </a:prstGeom>
          <a:noFill/>
          <a:ln w="9525" algn="ctr">
            <a:noFill/>
            <a:miter lim="800000"/>
            <a:headEnd/>
            <a:tailEnd/>
          </a:ln>
        </p:spPr>
        <p:txBody>
          <a:bodyPr wrap="square" lIns="54000" rIns="0">
            <a:spAutoFit/>
          </a:bodyPr>
          <a:lstStyle/>
          <a:p>
            <a:pPr marL="285750" indent="-285750">
              <a:lnSpc>
                <a:spcPct val="110000"/>
              </a:lnSpc>
              <a:spcBef>
                <a:spcPct val="20000"/>
              </a:spcBef>
              <a:buFont typeface="Arial" panose="020B0604020202020204" pitchFamily="34" charset="0"/>
              <a:buChar char="•"/>
            </a:pP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WF</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に着目し「案①</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PDF</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のまま」「案②</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PNG/JPEG</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を対応」の</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2</a:t>
            </a: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案を評価</a:t>
            </a:r>
            <a: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
            </a:r>
            <a:br>
              <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rPr>
            </a:br>
            <a:r>
              <a:rPr lang="ja-JP" altLang="en-US" sz="1400" dirty="0" smtClean="0">
                <a:solidFill>
                  <a:srgbClr val="000000"/>
                </a:solidFill>
                <a:latin typeface="メイリオ" pitchFamily="50" charset="-128"/>
                <a:ea typeface="メイリオ" panose="020B0604030504040204" pitchFamily="50" charset="-128"/>
                <a:cs typeface="メイリオ" panose="020B0604030504040204" pitchFamily="50" charset="-128"/>
              </a:rPr>
              <a:t>赤字下線部分は現仕様からの改修が必要な部分</a:t>
            </a:r>
            <a:endParaRPr lang="en-US" altLang="ja-JP" sz="1400" dirty="0" smtClean="0">
              <a:solidFill>
                <a:srgbClr val="000000"/>
              </a:solidFill>
              <a:latin typeface="メイリオ" pitchFamily="50" charset="-128"/>
              <a:ea typeface="メイリオ" panose="020B0604030504040204" pitchFamily="50" charset="-128"/>
              <a:cs typeface="メイリオ" panose="020B0604030504040204" pitchFamily="50" charset="-128"/>
            </a:endParaRPr>
          </a:p>
        </p:txBody>
      </p:sp>
      <p:graphicFrame>
        <p:nvGraphicFramePr>
          <p:cNvPr id="16" name="表 15"/>
          <p:cNvGraphicFramePr>
            <a:graphicFrameLocks noGrp="1"/>
          </p:cNvGraphicFramePr>
          <p:nvPr>
            <p:extLst>
              <p:ext uri="{D42A27DB-BD31-4B8C-83A1-F6EECF244321}">
                <p14:modId xmlns:p14="http://schemas.microsoft.com/office/powerpoint/2010/main" val="3763819685"/>
              </p:ext>
            </p:extLst>
          </p:nvPr>
        </p:nvGraphicFramePr>
        <p:xfrm>
          <a:off x="314486" y="1340768"/>
          <a:ext cx="9247025" cy="3807897"/>
        </p:xfrm>
        <a:graphic>
          <a:graphicData uri="http://schemas.openxmlformats.org/drawingml/2006/table">
            <a:tbl>
              <a:tblPr firstRow="1" bandRow="1">
                <a:tableStyleId>{21E4AEA4-8DFA-4A89-87EB-49C32662AFE0}</a:tableStyleId>
              </a:tblPr>
              <a:tblGrid>
                <a:gridCol w="1721699">
                  <a:extLst>
                    <a:ext uri="{9D8B030D-6E8A-4147-A177-3AD203B41FA5}">
                      <a16:colId xmlns:a16="http://schemas.microsoft.com/office/drawing/2014/main" val="4197415441"/>
                    </a:ext>
                  </a:extLst>
                </a:gridCol>
                <a:gridCol w="2508442">
                  <a:extLst>
                    <a:ext uri="{9D8B030D-6E8A-4147-A177-3AD203B41FA5}">
                      <a16:colId xmlns:a16="http://schemas.microsoft.com/office/drawing/2014/main" val="2204797966"/>
                    </a:ext>
                  </a:extLst>
                </a:gridCol>
                <a:gridCol w="2508442">
                  <a:extLst>
                    <a:ext uri="{9D8B030D-6E8A-4147-A177-3AD203B41FA5}">
                      <a16:colId xmlns:a16="http://schemas.microsoft.com/office/drawing/2014/main" val="2511062186"/>
                    </a:ext>
                  </a:extLst>
                </a:gridCol>
                <a:gridCol w="2508442">
                  <a:extLst>
                    <a:ext uri="{9D8B030D-6E8A-4147-A177-3AD203B41FA5}">
                      <a16:colId xmlns:a16="http://schemas.microsoft.com/office/drawing/2014/main" val="4073505012"/>
                    </a:ext>
                  </a:extLst>
                </a:gridCol>
              </a:tblGrid>
              <a:tr h="333177">
                <a:tc>
                  <a:txBody>
                    <a:bodyPr/>
                    <a:lstStyle/>
                    <a:p>
                      <a:r>
                        <a:rPr kumimoji="1" lang="ja-JP" altLang="en-US" sz="1400" dirty="0" smtClean="0"/>
                        <a:t>案</a:t>
                      </a:r>
                      <a:endParaRPr kumimoji="1" lang="ja-JP" altLang="en-US" sz="1400" dirty="0"/>
                    </a:p>
                  </a:txBody>
                  <a:tcPr/>
                </a:tc>
                <a:tc>
                  <a:txBody>
                    <a:bodyPr/>
                    <a:lstStyle/>
                    <a:p>
                      <a:r>
                        <a:rPr kumimoji="1" lang="en-US" altLang="ja-JP" sz="1400" dirty="0" err="1" smtClean="0"/>
                        <a:t>WebD</a:t>
                      </a:r>
                      <a:r>
                        <a:rPr kumimoji="1" lang="ja-JP" altLang="en-US" sz="1400" dirty="0" smtClean="0"/>
                        <a:t>（本人確認書類）</a:t>
                      </a:r>
                      <a:endParaRPr kumimoji="1" lang="ja-JP" altLang="en-US" sz="1400" dirty="0"/>
                    </a:p>
                  </a:txBody>
                  <a:tcPr/>
                </a:tc>
                <a:tc>
                  <a:txBody>
                    <a:bodyPr/>
                    <a:lstStyle/>
                    <a:p>
                      <a:r>
                        <a:rPr kumimoji="1" lang="en-US" altLang="ja-JP" sz="1400" dirty="0" err="1" smtClean="0"/>
                        <a:t>MegaOCR</a:t>
                      </a:r>
                      <a:r>
                        <a:rPr kumimoji="1" lang="ja-JP" altLang="en-US" sz="1400" dirty="0" smtClean="0"/>
                        <a:t>（健診書）</a:t>
                      </a:r>
                      <a:endParaRPr kumimoji="1" lang="ja-JP" altLang="en-US" sz="1400" dirty="0"/>
                    </a:p>
                  </a:txBody>
                  <a:tcPr/>
                </a:tc>
                <a:tc>
                  <a:txBody>
                    <a:bodyPr/>
                    <a:lstStyle/>
                    <a:p>
                      <a:r>
                        <a:rPr kumimoji="1" lang="ja-JP" altLang="en-US" sz="1400" dirty="0" smtClean="0"/>
                        <a:t>一次評価</a:t>
                      </a:r>
                      <a:endParaRPr kumimoji="1" lang="ja-JP" altLang="en-US" sz="1400" dirty="0"/>
                    </a:p>
                  </a:txBody>
                  <a:tcPr/>
                </a:tc>
                <a:extLst>
                  <a:ext uri="{0D108BD9-81ED-4DB2-BD59-A6C34878D82A}">
                    <a16:rowId xmlns:a16="http://schemas.microsoft.com/office/drawing/2014/main" val="725004607"/>
                  </a:ext>
                </a:extLst>
              </a:tr>
              <a:tr h="1527216">
                <a:tc>
                  <a:txBody>
                    <a:bodyPr/>
                    <a:lstStyle/>
                    <a:p>
                      <a:r>
                        <a:rPr kumimoji="1" lang="ja-JP" altLang="en-US" sz="1200" dirty="0" smtClean="0"/>
                        <a:t>案①</a:t>
                      </a:r>
                      <a:endParaRPr kumimoji="1" lang="en-US" altLang="ja-JP" sz="1200" dirty="0" smtClean="0"/>
                    </a:p>
                    <a:p>
                      <a:r>
                        <a:rPr kumimoji="1" lang="en-US" altLang="ja-JP" sz="1200" dirty="0" smtClean="0"/>
                        <a:t>WF</a:t>
                      </a:r>
                      <a:r>
                        <a:rPr kumimoji="1" lang="ja-JP" altLang="en-US" sz="1200" dirty="0" smtClean="0"/>
                        <a:t>は</a:t>
                      </a:r>
                      <a:r>
                        <a:rPr kumimoji="1" lang="en-US" altLang="ja-JP" sz="1200" dirty="0" smtClean="0"/>
                        <a:t>PDF</a:t>
                      </a:r>
                      <a:r>
                        <a:rPr kumimoji="1" lang="ja-JP" altLang="en-US" sz="1200" dirty="0" smtClean="0"/>
                        <a:t>前提の</a:t>
                      </a:r>
                      <a:r>
                        <a:rPr kumimoji="1" lang="ja-JP" altLang="en-US" sz="1200" dirty="0" smtClean="0"/>
                        <a:t>ままとし、活文登載、取得側で変換</a:t>
                      </a:r>
                      <a:endParaRPr kumimoji="1" lang="ja-JP" altLang="en-US" sz="1200" dirty="0"/>
                    </a:p>
                  </a:txBody>
                  <a:tcPr/>
                </a:tc>
                <a:tc>
                  <a:txBody>
                    <a:bodyPr/>
                    <a:lstStyle/>
                    <a:p>
                      <a:pPr marL="177800" indent="-177800">
                        <a:buFont typeface="Arial" panose="020B0604020202020204" pitchFamily="34" charset="0"/>
                        <a:buChar char="•"/>
                      </a:pPr>
                      <a:r>
                        <a:rPr kumimoji="1" lang="ja-JP" altLang="en-US" sz="1200" b="1" u="sng" dirty="0" smtClean="0">
                          <a:solidFill>
                            <a:srgbClr val="FF0000"/>
                          </a:solidFill>
                        </a:rPr>
                        <a:t>フロント（</a:t>
                      </a:r>
                      <a:r>
                        <a:rPr kumimoji="1" lang="en-US" altLang="ja-JP" sz="1200" b="1" u="sng" dirty="0" err="1" smtClean="0">
                          <a:solidFill>
                            <a:srgbClr val="FF0000"/>
                          </a:solidFill>
                        </a:rPr>
                        <a:t>Sasuke</a:t>
                      </a:r>
                      <a:r>
                        <a:rPr kumimoji="1" lang="ja-JP" altLang="en-US" sz="1200" b="1" u="sng" dirty="0" smtClean="0">
                          <a:solidFill>
                            <a:srgbClr val="FF0000"/>
                          </a:solidFill>
                        </a:rPr>
                        <a:t>社）で</a:t>
                      </a:r>
                      <a:r>
                        <a:rPr kumimoji="1" lang="en-US" altLang="ja-JP" sz="1200" b="1" u="sng" dirty="0" smtClean="0">
                          <a:solidFill>
                            <a:srgbClr val="FF0000"/>
                          </a:solidFill>
                        </a:rPr>
                        <a:t>JPEG</a:t>
                      </a:r>
                      <a:r>
                        <a:rPr kumimoji="1" lang="ja-JP" altLang="en-US" sz="1200" b="1" u="sng" dirty="0" smtClean="0">
                          <a:solidFill>
                            <a:srgbClr val="FF0000"/>
                          </a:solidFill>
                        </a:rPr>
                        <a:t>→</a:t>
                      </a:r>
                      <a:r>
                        <a:rPr kumimoji="1" lang="en-US" altLang="ja-JP" sz="1200" b="1" u="sng" dirty="0" smtClean="0">
                          <a:solidFill>
                            <a:srgbClr val="FF0000"/>
                          </a:solidFill>
                        </a:rPr>
                        <a:t>PDF</a:t>
                      </a:r>
                      <a:r>
                        <a:rPr kumimoji="1" lang="ja-JP" altLang="en-US" sz="1200" b="1" u="sng" dirty="0" smtClean="0">
                          <a:solidFill>
                            <a:srgbClr val="FF0000"/>
                          </a:solidFill>
                        </a:rPr>
                        <a:t>変換し活文登載</a:t>
                      </a:r>
                      <a:endParaRPr kumimoji="1" lang="ja-JP" altLang="en-US" sz="1200" b="1" u="sng" dirty="0">
                        <a:solidFill>
                          <a:srgbClr val="FF0000"/>
                        </a:solidFill>
                      </a:endParaRPr>
                    </a:p>
                  </a:txBody>
                  <a:tcPr/>
                </a:tc>
                <a:tc>
                  <a:txBody>
                    <a:bodyPr/>
                    <a:lstStyle/>
                    <a:p>
                      <a:pPr marL="177800" indent="-177800">
                        <a:buFont typeface="Arial" panose="020B0604020202020204" pitchFamily="34" charset="0"/>
                        <a:buChar char="•"/>
                      </a:pPr>
                      <a:r>
                        <a:rPr kumimoji="1" lang="ja-JP" altLang="en-US" sz="1200" dirty="0" smtClean="0"/>
                        <a:t>健診書のスキャンは</a:t>
                      </a:r>
                      <a:r>
                        <a:rPr kumimoji="1" lang="en-US" altLang="ja-JP" sz="1200" dirty="0" smtClean="0"/>
                        <a:t>PDF</a:t>
                      </a:r>
                      <a:r>
                        <a:rPr kumimoji="1" lang="ja-JP" altLang="en-US" sz="1200" dirty="0" smtClean="0"/>
                        <a:t>のまま</a:t>
                      </a:r>
                      <a:endParaRPr kumimoji="1" lang="en-US" altLang="ja-JP" sz="1200" dirty="0" smtClean="0"/>
                    </a:p>
                    <a:p>
                      <a:pPr marL="177800" indent="-177800">
                        <a:buFont typeface="Arial" panose="020B0604020202020204" pitchFamily="34" charset="0"/>
                        <a:buChar char="•"/>
                      </a:pPr>
                      <a:r>
                        <a:rPr kumimoji="1" lang="en-US" altLang="ja-JP" sz="1200" dirty="0" smtClean="0"/>
                        <a:t>WF</a:t>
                      </a:r>
                      <a:r>
                        <a:rPr kumimoji="1" lang="ja-JP" altLang="en-US" sz="1200" dirty="0" smtClean="0"/>
                        <a:t>の表示も</a:t>
                      </a:r>
                      <a:r>
                        <a:rPr kumimoji="1" lang="en-US" altLang="ja-JP" sz="1200" dirty="0" smtClean="0"/>
                        <a:t>PDF</a:t>
                      </a:r>
                      <a:r>
                        <a:rPr kumimoji="1" lang="ja-JP" altLang="en-US" sz="1200" dirty="0" smtClean="0"/>
                        <a:t>のまま</a:t>
                      </a:r>
                      <a:endParaRPr kumimoji="1" lang="en-US" altLang="ja-JP" sz="1200" dirty="0" smtClean="0"/>
                    </a:p>
                    <a:p>
                      <a:pPr marL="177800" indent="-177800">
                        <a:buFont typeface="Arial" panose="020B0604020202020204" pitchFamily="34" charset="0"/>
                        <a:buChar char="•"/>
                      </a:pPr>
                      <a:r>
                        <a:rPr kumimoji="1" lang="en-US" altLang="ja-JP" sz="1200" b="1" u="sng" dirty="0" err="1" smtClean="0">
                          <a:solidFill>
                            <a:srgbClr val="FF0000"/>
                          </a:solidFill>
                        </a:rPr>
                        <a:t>MegaOCR</a:t>
                      </a:r>
                      <a:r>
                        <a:rPr kumimoji="1" lang="ja-JP" altLang="en-US" sz="1200" b="1" u="sng" dirty="0" smtClean="0">
                          <a:solidFill>
                            <a:srgbClr val="FF0000"/>
                          </a:solidFill>
                        </a:rPr>
                        <a:t>側 </a:t>
                      </a:r>
                      <a:r>
                        <a:rPr kumimoji="1" lang="en-US" altLang="ja-JP" sz="1200" b="1" u="sng" dirty="0" smtClean="0">
                          <a:solidFill>
                            <a:srgbClr val="FF0000"/>
                          </a:solidFill>
                        </a:rPr>
                        <a:t>or</a:t>
                      </a:r>
                      <a:r>
                        <a:rPr kumimoji="1" lang="ja-JP" altLang="en-US" sz="1200" b="1" u="sng" dirty="0" smtClean="0">
                          <a:solidFill>
                            <a:srgbClr val="FF0000"/>
                          </a:solidFill>
                        </a:rPr>
                        <a:t> 契約管理で</a:t>
                      </a:r>
                      <a:r>
                        <a:rPr kumimoji="1" lang="en-US" altLang="ja-JP" sz="1200" b="1" u="sng" dirty="0" smtClean="0">
                          <a:solidFill>
                            <a:srgbClr val="FF0000"/>
                          </a:solidFill>
                        </a:rPr>
                        <a:t>PDF</a:t>
                      </a:r>
                      <a:r>
                        <a:rPr kumimoji="1" lang="ja-JP" altLang="en-US" sz="1200" b="1" u="sng" dirty="0" smtClean="0">
                          <a:solidFill>
                            <a:srgbClr val="FF0000"/>
                          </a:solidFill>
                        </a:rPr>
                        <a:t>→</a:t>
                      </a:r>
                      <a:r>
                        <a:rPr kumimoji="1" lang="en-US" altLang="ja-JP" sz="1200" b="1" u="sng" dirty="0" smtClean="0">
                          <a:solidFill>
                            <a:srgbClr val="FF0000"/>
                          </a:solidFill>
                        </a:rPr>
                        <a:t>PNG</a:t>
                      </a:r>
                      <a:r>
                        <a:rPr kumimoji="1" lang="ja-JP" altLang="en-US" sz="1200" b="1" u="sng" dirty="0" smtClean="0">
                          <a:solidFill>
                            <a:srgbClr val="FF0000"/>
                          </a:solidFill>
                        </a:rPr>
                        <a:t>変換し読取</a:t>
                      </a:r>
                      <a:endParaRPr kumimoji="1" lang="ja-JP" altLang="en-US" sz="1200" b="1" u="sng" dirty="0">
                        <a:solidFill>
                          <a:srgbClr val="FF0000"/>
                        </a:solidFill>
                      </a:endParaRPr>
                    </a:p>
                  </a:txBody>
                  <a:tcPr/>
                </a:tc>
                <a:tc>
                  <a:txBody>
                    <a:bodyPr/>
                    <a:lstStyle/>
                    <a:p>
                      <a:pPr marL="177800" indent="-177800">
                        <a:buFont typeface="Arial" panose="020B0604020202020204" pitchFamily="34" charset="0"/>
                        <a:buChar char="•"/>
                      </a:pPr>
                      <a:r>
                        <a:rPr kumimoji="1" lang="en-US" altLang="ja-JP" sz="1200" dirty="0" err="1" smtClean="0"/>
                        <a:t>WebD</a:t>
                      </a:r>
                      <a:r>
                        <a:rPr kumimoji="1" lang="ja-JP" altLang="en-US" sz="1200" dirty="0" smtClean="0"/>
                        <a:t>では、フロント側で</a:t>
                      </a:r>
                      <a:r>
                        <a:rPr kumimoji="1" lang="en-US" altLang="ja-JP" sz="1200" dirty="0" smtClean="0"/>
                        <a:t>PDF</a:t>
                      </a:r>
                      <a:r>
                        <a:rPr kumimoji="1" lang="ja-JP" altLang="en-US" sz="1200" dirty="0" smtClean="0"/>
                        <a:t>変換していただく必要（変更）あり</a:t>
                      </a:r>
                      <a:endParaRPr kumimoji="1" lang="en-US" altLang="ja-JP" sz="1200" dirty="0" smtClean="0"/>
                    </a:p>
                    <a:p>
                      <a:pPr marL="177800" indent="-177800">
                        <a:buFont typeface="Arial" panose="020B0604020202020204" pitchFamily="34" charset="0"/>
                        <a:buChar char="•"/>
                      </a:pPr>
                      <a:r>
                        <a:rPr kumimoji="1" lang="en-US" altLang="ja-JP" sz="1200" dirty="0" err="1" smtClean="0"/>
                        <a:t>MegaOCR</a:t>
                      </a:r>
                      <a:r>
                        <a:rPr kumimoji="1" lang="ja-JP" altLang="en-US" sz="1200" dirty="0" smtClean="0"/>
                        <a:t>の対応も、</a:t>
                      </a:r>
                      <a:r>
                        <a:rPr kumimoji="1" lang="en-US" altLang="ja-JP" sz="1200" dirty="0" smtClean="0"/>
                        <a:t>PDF</a:t>
                      </a:r>
                      <a:r>
                        <a:rPr kumimoji="1" lang="ja-JP" altLang="en-US" sz="1200" dirty="0" smtClean="0"/>
                        <a:t>→</a:t>
                      </a:r>
                      <a:r>
                        <a:rPr kumimoji="1" lang="en-US" altLang="ja-JP" sz="1200" dirty="0" smtClean="0"/>
                        <a:t>PNG</a:t>
                      </a:r>
                      <a:r>
                        <a:rPr kumimoji="1" lang="ja-JP" altLang="en-US" sz="1200" dirty="0" smtClean="0"/>
                        <a:t>変換するライブラリの調査やフィージビリティ検討が必要（利用するライブラリによってはライセンス費用が発生する可能性あり）</a:t>
                      </a:r>
                      <a:endParaRPr kumimoji="1" lang="ja-JP" altLang="en-US" sz="1200" dirty="0"/>
                    </a:p>
                  </a:txBody>
                  <a:tcPr/>
                </a:tc>
                <a:extLst>
                  <a:ext uri="{0D108BD9-81ED-4DB2-BD59-A6C34878D82A}">
                    <a16:rowId xmlns:a16="http://schemas.microsoft.com/office/drawing/2014/main" val="1911047029"/>
                  </a:ext>
                </a:extLst>
              </a:tr>
              <a:tr h="1527216">
                <a:tc>
                  <a:txBody>
                    <a:bodyPr/>
                    <a:lstStyle/>
                    <a:p>
                      <a:r>
                        <a:rPr kumimoji="1" lang="ja-JP" altLang="en-US" sz="1200" dirty="0" smtClean="0"/>
                        <a:t>案②</a:t>
                      </a:r>
                      <a:endParaRPr kumimoji="1" lang="en-US" altLang="ja-JP" sz="1200" dirty="0" smtClean="0"/>
                    </a:p>
                    <a:p>
                      <a:r>
                        <a:rPr kumimoji="1" lang="en-US" altLang="ja-JP" sz="1200" dirty="0" smtClean="0"/>
                        <a:t>WF</a:t>
                      </a:r>
                      <a:r>
                        <a:rPr kumimoji="1" lang="ja-JP" altLang="en-US" sz="1200" dirty="0" smtClean="0"/>
                        <a:t>で</a:t>
                      </a:r>
                      <a:r>
                        <a:rPr kumimoji="1" lang="en-US" altLang="ja-JP" sz="1200" dirty="0" smtClean="0"/>
                        <a:t>PNG/JPEG</a:t>
                      </a:r>
                      <a:r>
                        <a:rPr kumimoji="1" lang="ja-JP" altLang="en-US" sz="1200" dirty="0" smtClean="0"/>
                        <a:t>を表示可能とする</a:t>
                      </a:r>
                      <a:endParaRPr kumimoji="1" lang="ja-JP" altLang="en-US" sz="1200" dirty="0"/>
                    </a:p>
                  </a:txBody>
                  <a:tcPr/>
                </a:tc>
                <a:tc>
                  <a:txBody>
                    <a:bodyPr/>
                    <a:lstStyle/>
                    <a:p>
                      <a:pPr marL="177800" indent="-177800">
                        <a:buFont typeface="Arial" panose="020B0604020202020204" pitchFamily="34" charset="0"/>
                        <a:buChar char="•"/>
                      </a:pPr>
                      <a:r>
                        <a:rPr kumimoji="1" lang="ja-JP" altLang="en-US" sz="1200" dirty="0" smtClean="0"/>
                        <a:t>フロント（</a:t>
                      </a:r>
                      <a:r>
                        <a:rPr kumimoji="1" lang="en-US" altLang="ja-JP" sz="1200" dirty="0" err="1" smtClean="0"/>
                        <a:t>Sasuke</a:t>
                      </a:r>
                      <a:r>
                        <a:rPr kumimoji="1" lang="ja-JP" altLang="en-US" sz="1200" dirty="0" smtClean="0"/>
                        <a:t>社）は</a:t>
                      </a:r>
                      <a:r>
                        <a:rPr kumimoji="1" lang="en-US" altLang="ja-JP" sz="1200" dirty="0" smtClean="0"/>
                        <a:t>JPEG</a:t>
                      </a:r>
                      <a:r>
                        <a:rPr kumimoji="1" lang="ja-JP" altLang="en-US" sz="1200" dirty="0" smtClean="0"/>
                        <a:t>のまま活文登載（前提変更なし）</a:t>
                      </a:r>
                      <a:endParaRPr kumimoji="1" lang="en-US" altLang="ja-JP" sz="1200" dirty="0" smtClean="0"/>
                    </a:p>
                    <a:p>
                      <a:pPr marL="177800" indent="-177800">
                        <a:buFont typeface="Arial" panose="020B0604020202020204" pitchFamily="34" charset="0"/>
                        <a:buChar char="•"/>
                      </a:pPr>
                      <a:r>
                        <a:rPr kumimoji="1" lang="en-US" altLang="ja-JP" sz="1200" b="1" u="sng" dirty="0" smtClean="0">
                          <a:solidFill>
                            <a:srgbClr val="FF0000"/>
                          </a:solidFill>
                        </a:rPr>
                        <a:t>WF</a:t>
                      </a:r>
                      <a:r>
                        <a:rPr kumimoji="1" lang="ja-JP" altLang="en-US" sz="1200" b="1" u="sng" dirty="0" smtClean="0">
                          <a:solidFill>
                            <a:srgbClr val="FF0000"/>
                          </a:solidFill>
                        </a:rPr>
                        <a:t>で</a:t>
                      </a:r>
                      <a:r>
                        <a:rPr kumimoji="1" lang="en-US" altLang="ja-JP" sz="1200" b="1" u="sng" dirty="0" smtClean="0">
                          <a:solidFill>
                            <a:srgbClr val="FF0000"/>
                          </a:solidFill>
                        </a:rPr>
                        <a:t>JPEG</a:t>
                      </a:r>
                      <a:r>
                        <a:rPr kumimoji="1" lang="ja-JP" altLang="en-US" sz="1200" b="1" u="sng" dirty="0" smtClean="0">
                          <a:solidFill>
                            <a:srgbClr val="FF0000"/>
                          </a:solidFill>
                        </a:rPr>
                        <a:t>表示できるよう改修</a:t>
                      </a:r>
                      <a:endParaRPr kumimoji="1" lang="ja-JP" altLang="en-US" sz="1200" b="1" u="sng" dirty="0">
                        <a:solidFill>
                          <a:srgbClr val="FF0000"/>
                        </a:solidFill>
                      </a:endParaRPr>
                    </a:p>
                  </a:txBody>
                  <a:tcPr/>
                </a:tc>
                <a:tc>
                  <a:txBody>
                    <a:bodyPr/>
                    <a:lstStyle/>
                    <a:p>
                      <a:pPr marL="177800" indent="-177800">
                        <a:buFont typeface="Arial" panose="020B0604020202020204" pitchFamily="34" charset="0"/>
                        <a:buChar char="•"/>
                      </a:pPr>
                      <a:r>
                        <a:rPr kumimoji="1" lang="ja-JP" altLang="en-US" sz="1200" b="1" u="sng" dirty="0" smtClean="0">
                          <a:solidFill>
                            <a:srgbClr val="FF0000"/>
                          </a:solidFill>
                        </a:rPr>
                        <a:t>健診書をスキャンし活文登載を</a:t>
                      </a:r>
                      <a:r>
                        <a:rPr kumimoji="1" lang="en-US" altLang="ja-JP" sz="1200" b="1" u="sng" dirty="0" smtClean="0">
                          <a:solidFill>
                            <a:srgbClr val="FF0000"/>
                          </a:solidFill>
                        </a:rPr>
                        <a:t>PNG/JPEG</a:t>
                      </a:r>
                      <a:r>
                        <a:rPr kumimoji="1" lang="ja-JP" altLang="en-US" sz="1200" b="1" u="sng" dirty="0" smtClean="0">
                          <a:solidFill>
                            <a:srgbClr val="FF0000"/>
                          </a:solidFill>
                        </a:rPr>
                        <a:t>で登載できるよう</a:t>
                      </a:r>
                      <a:r>
                        <a:rPr kumimoji="1" lang="ja-JP" altLang="en-US" sz="1200" b="1" u="sng" dirty="0" smtClean="0">
                          <a:solidFill>
                            <a:srgbClr val="FF0000"/>
                          </a:solidFill>
                        </a:rPr>
                        <a:t>改修（イメージ管理の改修）</a:t>
                      </a:r>
                      <a:endParaRPr kumimoji="1" lang="en-US" altLang="ja-JP" sz="1200" b="1" u="sng" dirty="0" smtClean="0">
                        <a:solidFill>
                          <a:srgbClr val="FF0000"/>
                        </a:solidFill>
                      </a:endParaRPr>
                    </a:p>
                    <a:p>
                      <a:pPr marL="177800" indent="-177800">
                        <a:buFont typeface="Arial" panose="020B0604020202020204" pitchFamily="34" charset="0"/>
                        <a:buChar char="•"/>
                      </a:pPr>
                      <a:r>
                        <a:rPr kumimoji="1" lang="en-US" altLang="ja-JP" sz="1200" b="1" u="sng" dirty="0" smtClean="0">
                          <a:solidFill>
                            <a:srgbClr val="FF0000"/>
                          </a:solidFill>
                        </a:rPr>
                        <a:t>WF</a:t>
                      </a:r>
                      <a:r>
                        <a:rPr kumimoji="1" lang="ja-JP" altLang="en-US" sz="1200" b="1" u="sng" dirty="0" smtClean="0">
                          <a:solidFill>
                            <a:srgbClr val="FF0000"/>
                          </a:solidFill>
                        </a:rPr>
                        <a:t>で</a:t>
                      </a:r>
                      <a:r>
                        <a:rPr kumimoji="1" lang="en-US" altLang="ja-JP" sz="1200" b="1" u="sng" dirty="0" smtClean="0">
                          <a:solidFill>
                            <a:srgbClr val="FF0000"/>
                          </a:solidFill>
                        </a:rPr>
                        <a:t>PNG/JPEG</a:t>
                      </a:r>
                      <a:r>
                        <a:rPr kumimoji="1" lang="ja-JP" altLang="en-US" sz="1200" b="1" u="sng" dirty="0" smtClean="0">
                          <a:solidFill>
                            <a:srgbClr val="FF0000"/>
                          </a:solidFill>
                        </a:rPr>
                        <a:t>表示できるよう改修</a:t>
                      </a:r>
                      <a:endParaRPr kumimoji="1" lang="ja-JP" altLang="en-US" sz="1200" b="1" u="sng" dirty="0">
                        <a:solidFill>
                          <a:srgbClr val="FF0000"/>
                        </a:solidFill>
                      </a:endParaRPr>
                    </a:p>
                  </a:txBody>
                  <a:tcPr/>
                </a:tc>
                <a:tc>
                  <a:txBody>
                    <a:bodyPr/>
                    <a:lstStyle/>
                    <a:p>
                      <a:pPr marL="177800" indent="-177800">
                        <a:buFont typeface="Arial" panose="020B0604020202020204" pitchFamily="34" charset="0"/>
                        <a:buChar char="•"/>
                      </a:pPr>
                      <a:r>
                        <a:rPr kumimoji="1" lang="en-US" altLang="ja-JP" sz="1200" dirty="0" smtClean="0"/>
                        <a:t>WF</a:t>
                      </a:r>
                      <a:r>
                        <a:rPr kumimoji="1" lang="ja-JP" altLang="en-US" sz="1200" dirty="0" smtClean="0"/>
                        <a:t>上で</a:t>
                      </a:r>
                      <a:r>
                        <a:rPr kumimoji="1" lang="en-US" altLang="ja-JP" sz="1200" dirty="0" smtClean="0"/>
                        <a:t>PNG/JPEG</a:t>
                      </a:r>
                      <a:r>
                        <a:rPr kumimoji="1" lang="ja-JP" altLang="en-US" sz="1200" dirty="0" smtClean="0"/>
                        <a:t>を表示可能かのフィージビリティ検討が必要</a:t>
                      </a:r>
                      <a:endParaRPr kumimoji="1" lang="en-US" altLang="ja-JP" sz="1200" dirty="0" smtClean="0"/>
                    </a:p>
                    <a:p>
                      <a:pPr marL="177800" indent="-177800">
                        <a:buFont typeface="Arial" panose="020B0604020202020204" pitchFamily="34" charset="0"/>
                        <a:buChar char="•"/>
                      </a:pPr>
                      <a:r>
                        <a:rPr kumimoji="1" lang="ja-JP" altLang="en-US" sz="1200" dirty="0" smtClean="0"/>
                        <a:t>案</a:t>
                      </a:r>
                      <a:r>
                        <a:rPr kumimoji="1" lang="ja-JP" altLang="en-US" sz="1200" dirty="0" smtClean="0"/>
                        <a:t>①と比較</a:t>
                      </a:r>
                      <a:r>
                        <a:rPr kumimoji="1" lang="ja-JP" altLang="en-US" sz="1200" dirty="0" smtClean="0"/>
                        <a:t>しイメージ管理、</a:t>
                      </a:r>
                      <a:r>
                        <a:rPr kumimoji="1" lang="en-US" altLang="ja-JP" sz="1200" dirty="0" smtClean="0"/>
                        <a:t>WF</a:t>
                      </a:r>
                      <a:r>
                        <a:rPr kumimoji="1" lang="ja-JP" altLang="en-US" sz="1200" dirty="0" err="1" smtClean="0"/>
                        <a:t>、</a:t>
                      </a:r>
                      <a:r>
                        <a:rPr kumimoji="1" lang="ja-JP" altLang="en-US" sz="1200" dirty="0" smtClean="0"/>
                        <a:t>アプリ基盤（フレームワーク等）に影響する可能性あり（</a:t>
                      </a:r>
                      <a:r>
                        <a:rPr kumimoji="1" lang="en-US" altLang="ja-JP" sz="1200" dirty="0" smtClean="0"/>
                        <a:t>PDF</a:t>
                      </a:r>
                      <a:r>
                        <a:rPr kumimoji="1" lang="ja-JP" altLang="en-US" sz="1200" dirty="0" smtClean="0"/>
                        <a:t>前提でシステム構築されているため、現時点で影響範囲が不明）</a:t>
                      </a:r>
                      <a:endParaRPr kumimoji="1" lang="en-US" altLang="ja-JP" sz="1200" dirty="0" smtClean="0"/>
                    </a:p>
                  </a:txBody>
                  <a:tcPr/>
                </a:tc>
                <a:extLst>
                  <a:ext uri="{0D108BD9-81ED-4DB2-BD59-A6C34878D82A}">
                    <a16:rowId xmlns:a16="http://schemas.microsoft.com/office/drawing/2014/main" val="2450055809"/>
                  </a:ext>
                </a:extLst>
              </a:tr>
            </a:tbl>
          </a:graphicData>
        </a:graphic>
      </p:graphicFrame>
      <p:sp>
        <p:nvSpPr>
          <p:cNvPr id="19" name="フローチャート: 組合せ 18"/>
          <p:cNvSpPr/>
          <p:nvPr/>
        </p:nvSpPr>
        <p:spPr>
          <a:xfrm>
            <a:off x="401494" y="5157192"/>
            <a:ext cx="9073008" cy="180000"/>
          </a:xfrm>
          <a:prstGeom prst="flowChartMerg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正方形/長方形 21"/>
          <p:cNvSpPr/>
          <p:nvPr/>
        </p:nvSpPr>
        <p:spPr>
          <a:xfrm>
            <a:off x="329487" y="5373216"/>
            <a:ext cx="9217023" cy="118800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ja-JP" altLang="en-US" sz="1400" b="1" u="sng" dirty="0" smtClean="0"/>
              <a:t>案</a:t>
            </a:r>
            <a:r>
              <a:rPr lang="ja-JP" altLang="en-US" sz="1400" b="1" u="sng" dirty="0" smtClean="0"/>
              <a:t>①の検討を進めていく方向性としては</a:t>
            </a:r>
            <a:r>
              <a:rPr lang="ja-JP" altLang="en-US" sz="1400" b="1" u="sng" dirty="0" err="1" smtClean="0"/>
              <a:t>どか</a:t>
            </a:r>
            <a:endParaRPr lang="en-US" altLang="ja-JP" sz="1400" b="1" u="sng" dirty="0" smtClean="0"/>
          </a:p>
          <a:p>
            <a:r>
              <a:rPr kumimoji="1" lang="ja-JP" altLang="en-US" sz="1400" dirty="0" smtClean="0"/>
              <a:t>－　</a:t>
            </a:r>
            <a:r>
              <a:rPr kumimoji="1" lang="ja-JP" altLang="en-US" sz="1400" dirty="0" smtClean="0"/>
              <a:t>案①のほうが対応箇所が局所的である</a:t>
            </a:r>
            <a:endParaRPr kumimoji="1" lang="en-US" altLang="ja-JP" sz="1400" dirty="0" smtClean="0"/>
          </a:p>
          <a:p>
            <a:r>
              <a:rPr lang="ja-JP" altLang="en-US" sz="1400" dirty="0" smtClean="0"/>
              <a:t>－　案②は現時点で影響範囲が読みきれないこと、</a:t>
            </a:r>
            <a:r>
              <a:rPr lang="en-US" altLang="ja-JP" sz="1400" dirty="0" smtClean="0"/>
              <a:t>PDF</a:t>
            </a:r>
            <a:r>
              <a:rPr lang="ja-JP" altLang="en-US" sz="1400" dirty="0" smtClean="0"/>
              <a:t>前提でシステム構築しているものを</a:t>
            </a:r>
            <a:r>
              <a:rPr lang="en-US" altLang="ja-JP" sz="1400" dirty="0" smtClean="0"/>
              <a:t>PNG/JPEG</a:t>
            </a:r>
            <a:r>
              <a:rPr lang="ja-JP" altLang="en-US" sz="1400" dirty="0" smtClean="0"/>
              <a:t>も可</a:t>
            </a:r>
            <a:endParaRPr lang="en-US" altLang="ja-JP" sz="1400" dirty="0" smtClean="0"/>
          </a:p>
          <a:p>
            <a:r>
              <a:rPr lang="ja-JP" altLang="en-US" sz="1400" dirty="0"/>
              <a:t>　</a:t>
            </a:r>
            <a:r>
              <a:rPr lang="ja-JP" altLang="en-US" sz="1400" dirty="0" smtClean="0"/>
              <a:t>　とするためリスクあり</a:t>
            </a:r>
            <a:endParaRPr kumimoji="1" lang="en-US" altLang="ja-JP" sz="1400" dirty="0" smtClean="0"/>
          </a:p>
          <a:p>
            <a:r>
              <a:rPr kumimoji="1" lang="ja-JP" altLang="en-US" sz="1400" dirty="0" smtClean="0"/>
              <a:t>－　案①と案②を比較し案②のほうが影響範囲が多岐に亘るため、所感だがコストも高くなると想定される</a:t>
            </a:r>
            <a:endParaRPr kumimoji="1" lang="en-US" altLang="ja-JP" sz="1400" dirty="0" smtClean="0"/>
          </a:p>
        </p:txBody>
      </p:sp>
    </p:spTree>
    <p:extLst>
      <p:ext uri="{BB962C8B-B14F-4D97-AF65-F5344CB8AC3E}">
        <p14:creationId xmlns:p14="http://schemas.microsoft.com/office/powerpoint/2010/main" val="557844901"/>
      </p:ext>
    </p:extLst>
  </p:cSld>
  <p:clrMapOvr>
    <a:masterClrMapping/>
  </p:clrMapOvr>
  <p:timing>
    <p:tnLst>
      <p:par>
        <p:cTn id="1" dur="indefinite" restart="never" nodeType="tmRoot"/>
      </p:par>
    </p:tnLst>
  </p:timing>
</p:sld>
</file>

<file path=ppt/theme/theme1.xml><?xml version="1.0" encoding="utf-8"?>
<a:theme xmlns:a="http://schemas.openxmlformats.org/drawingml/2006/main" name="flat1">
  <a:themeElements>
    <a:clrScheme name="ニッセイ">
      <a:dk1>
        <a:srgbClr val="1B2631"/>
      </a:dk1>
      <a:lt1>
        <a:srgbClr val="FFFFFF"/>
      </a:lt1>
      <a:dk2>
        <a:srgbClr val="333333"/>
      </a:dk2>
      <a:lt2>
        <a:srgbClr val="FFFFFF"/>
      </a:lt2>
      <a:accent1>
        <a:srgbClr val="FFC000"/>
      </a:accent1>
      <a:accent2>
        <a:srgbClr val="DE0029"/>
      </a:accent2>
      <a:accent3>
        <a:srgbClr val="3859A2"/>
      </a:accent3>
      <a:accent4>
        <a:srgbClr val="BFD2D3"/>
      </a:accent4>
      <a:accent5>
        <a:srgbClr val="407495"/>
      </a:accent5>
      <a:accent6>
        <a:srgbClr val="0071BC"/>
      </a:accent6>
      <a:hlink>
        <a:srgbClr val="7F7F7F"/>
      </a:hlink>
      <a:folHlink>
        <a:srgbClr val="057071"/>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905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1200" dirty="0" smtClean="0">
            <a:solidFill>
              <a:schemeClr val="tx2"/>
            </a:solidFill>
            <a:latin typeface="メイリオ" pitchFamily="50" charset="-128"/>
            <a:ea typeface="メイリオ" pitchFamily="50" charset="-128"/>
            <a:cs typeface="メイリオ" pitchFamily="50" charset="-128"/>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057BDD358B0DA34F937363405F965796" ma:contentTypeVersion="34" ma:contentTypeDescription="新しいドキュメントを作成します。" ma:contentTypeScope="" ma:versionID="013077488e24b3d35b31be98f01de612">
  <xsd:schema xmlns:xsd="http://www.w3.org/2001/XMLSchema" xmlns:xs="http://www.w3.org/2001/XMLSchema" xmlns:p="http://schemas.microsoft.com/office/2006/metadata/properties" xmlns:ns2="e79b9c21-c4e6-4f60-8866-f6d000559740" targetNamespace="http://schemas.microsoft.com/office/2006/metadata/properties" ma:root="true" ma:fieldsID="0c75af26ce915fb2737ce14ed162de12" ns2:_="">
    <xsd:import namespace="e79b9c21-c4e6-4f60-8866-f6d00055974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9b9c21-c4e6-4f60-8866-f6d00055974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F0D0A5-6BA4-4606-8917-F1499939D9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9b9c21-c4e6-4f60-8866-f6d0005597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3611583-0582-4025-A87C-27F46666EB9F}">
  <ds:schemaRefs>
    <ds:schemaRef ds:uri="http://schemas.microsoft.com/sharepoint/v3/contenttype/forms"/>
  </ds:schemaRefs>
</ds:datastoreItem>
</file>

<file path=customXml/itemProps3.xml><?xml version="1.0" encoding="utf-8"?>
<ds:datastoreItem xmlns:ds="http://schemas.openxmlformats.org/officeDocument/2006/customXml" ds:itemID="{A2F7F904-05FB-4E5C-BAED-956353BC2E89}">
  <ds:schemaRefs>
    <ds:schemaRef ds:uri="http://www.w3.org/XML/1998/namespace"/>
    <ds:schemaRef ds:uri="http://purl.org/dc/elements/1.1/"/>
    <ds:schemaRef ds:uri="http://purl.org/dc/terms/"/>
    <ds:schemaRef ds:uri="http://schemas.microsoft.com/office/2006/documentManagement/types"/>
    <ds:schemaRef ds:uri="http://schemas.microsoft.com/office/infopath/2007/PartnerControls"/>
    <ds:schemaRef ds:uri="e79b9c21-c4e6-4f60-8866-f6d000559740"/>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NIT</Template>
  <TotalTime>9022</TotalTime>
  <Words>429</Words>
  <Application>Microsoft Office PowerPoint</Application>
  <PresentationFormat>A4 210 x 297 mm</PresentationFormat>
  <Paragraphs>63</Paragraphs>
  <Slides>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vt:i4>
      </vt:variant>
    </vt:vector>
  </HeadingPairs>
  <TitlesOfParts>
    <vt:vector size="8" baseType="lpstr">
      <vt:lpstr>ＭＳ Ｐゴシック</vt:lpstr>
      <vt:lpstr>メイリオ</vt:lpstr>
      <vt:lpstr>Arial</vt:lpstr>
      <vt:lpstr>Calibri</vt:lpstr>
      <vt:lpstr>flat1</vt:lpstr>
      <vt:lpstr>課題№168　活文イメージのファイル形式について</vt:lpstr>
      <vt:lpstr>課題№168　活文イメージのファイル形式について</vt:lpstr>
      <vt:lpstr>課題№168　活文イメージのファイル形式について</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ニッセイ情報テクノロジー株式会社</dc:creator>
  <cp:lastModifiedBy>室田 将吾</cp:lastModifiedBy>
  <cp:revision>735</cp:revision>
  <cp:lastPrinted>2014-07-23T06:03:43Z</cp:lastPrinted>
  <dcterms:created xsi:type="dcterms:W3CDTF">2014-01-14T11:07:03Z</dcterms:created>
  <dcterms:modified xsi:type="dcterms:W3CDTF">2020-08-18T01:13:32Z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0x010100057BDD358B0DA34F937363405F965796</vt:lpwstr>
  </property>
  <property fmtid="{D5CDD505-2E9C-101B-9397-08002B2CF9AE}" pid="3" name="Order">
    <vt:r8>67500</vt:r8>
  </property>
  <property fmtid="{D5CDD505-2E9C-101B-9397-08002B2CF9AE}" pid="4" name="xd_ProgID">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TemplateUrl">
    <vt:lpwstr/>
  </property>
</Properties>
</file>