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631" r:id="rId5"/>
    <p:sldId id="636" r:id="rId6"/>
    <p:sldId id="632" r:id="rId7"/>
    <p:sldId id="634" r:id="rId8"/>
    <p:sldId id="635" r:id="rId9"/>
    <p:sldId id="637" r:id="rId10"/>
  </p:sldIdLst>
  <p:sldSz cx="9906000" cy="6858000" type="A4"/>
  <p:notesSz cx="6735763" cy="9866313"/>
  <p:defaultTextStyle>
    <a:defPPr>
      <a:defRPr lang="ja-JP"/>
    </a:defPPr>
    <a:lvl1pPr marL="0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_表紙" id="{B74D6336-131B-4105-9626-A3F1ECCC2326}">
          <p14:sldIdLst>
            <p14:sldId id="631"/>
            <p14:sldId id="636"/>
            <p14:sldId id="632"/>
            <p14:sldId id="634"/>
            <p14:sldId id="635"/>
            <p14:sldId id="6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pos="217">
          <p15:clr>
            <a:srgbClr val="A4A3A4"/>
          </p15:clr>
        </p15:guide>
        <p15:guide id="9" pos="262">
          <p15:clr>
            <a:srgbClr val="A4A3A4"/>
          </p15:clr>
        </p15:guide>
        <p15:guide id="10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槻 宏美" initials="大槻" lastIdx="1" clrIdx="0"/>
  <p:cmAuthor id="1" name="小泉 岳人" initials="小泉" lastIdx="1" clrIdx="1">
    <p:extLst>
      <p:ext uri="{19B8F6BF-5375-455C-9EA6-DF929625EA0E}">
        <p15:presenceInfo xmlns:p15="http://schemas.microsoft.com/office/powerpoint/2012/main" userId="小泉 岳人" providerId="None"/>
      </p:ext>
    </p:extLst>
  </p:cmAuthor>
  <p:cmAuthor id="2" name="矢田部 藍" initials="矢田部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66"/>
    <a:srgbClr val="0000FF"/>
    <a:srgbClr val="0202F8"/>
    <a:srgbClr val="000000"/>
    <a:srgbClr val="FF116C"/>
    <a:srgbClr val="CCFFFF"/>
    <a:srgbClr val="009900"/>
    <a:srgbClr val="E67E2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53" autoAdjust="0"/>
    <p:restoredTop sz="98772" autoAdjust="0"/>
  </p:normalViewPr>
  <p:slideViewPr>
    <p:cSldViewPr showGuides="1">
      <p:cViewPr varScale="1">
        <p:scale>
          <a:sx n="114" d="100"/>
          <a:sy n="114" d="100"/>
        </p:scale>
        <p:origin x="756" y="84"/>
      </p:cViewPr>
      <p:guideLst>
        <p:guide orient="horz" pos="2160"/>
        <p:guide orient="horz" pos="4065"/>
        <p:guide orient="horz" pos="890"/>
        <p:guide orient="horz" pos="799"/>
        <p:guide orient="horz" pos="4156"/>
        <p:guide pos="6023"/>
        <p:guide pos="3120"/>
        <p:guide pos="217"/>
        <p:guide pos="262"/>
        <p:guide pos="5978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378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7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r">
              <a:defRPr sz="1200"/>
            </a:lvl1pPr>
          </a:lstStyle>
          <a:p>
            <a:fld id="{D5D47C3E-8523-47E0-A581-67CE298A6C0A}" type="datetimeFigureOut">
              <a:rPr kumimoji="1" lang="ja-JP" altLang="en-US" smtClean="0"/>
              <a:pPr/>
              <a:t>2020/8/21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r">
              <a:defRPr sz="1200"/>
            </a:lvl1pPr>
          </a:lstStyle>
          <a:p>
            <a:fld id="{7F48C7F7-E1AF-437B-861B-958A5CE5651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9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r">
              <a:defRPr sz="1200"/>
            </a:lvl1pPr>
          </a:lstStyle>
          <a:p>
            <a:fld id="{9069B325-69FF-4024-A536-50A2199A7B3E}" type="datetimeFigureOut">
              <a:rPr kumimoji="1" lang="ja-JP" altLang="en-US" smtClean="0"/>
              <a:pPr/>
              <a:t>2020/8/21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8" tIns="45364" rIns="90728" bIns="4536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0728" tIns="45364" rIns="90728" bIns="45364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r">
              <a:defRPr sz="1200"/>
            </a:lvl1pPr>
          </a:lstStyle>
          <a:p>
            <a:fld id="{6B55DC69-3DC2-4D9C-B1E5-118A0DA0ECA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パターン①赤（アーク）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s\creative\社外案件\ニッセイ情報テクノロジー\00_提案書テンプレート作成\表紙デザイン\hyousi-bg-red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9434" r="9375"/>
          <a:stretch/>
        </p:blipFill>
        <p:spPr bwMode="auto">
          <a:xfrm>
            <a:off x="0" y="0"/>
            <a:ext cx="9906000" cy="68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パターン②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-seino\Desktop\hyousi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9"/>
          <a:stretch/>
        </p:blipFill>
        <p:spPr bwMode="auto">
          <a:xfrm>
            <a:off x="1074" y="-1752"/>
            <a:ext cx="9961253" cy="68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 userDrawn="1"/>
        </p:nvSpPr>
        <p:spPr>
          <a:xfrm>
            <a:off x="0" y="0"/>
            <a:ext cx="1568624" cy="6858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7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汎用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314486" y="275317"/>
            <a:ext cx="8694966" cy="34537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ページタイトルを入力（汎用スライド）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19207" y="620688"/>
            <a:ext cx="869024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20836" y="692696"/>
            <a:ext cx="8694965" cy="57606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lang="ja-JP" altLang="en-US" sz="14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lnSpc>
                <a:spcPct val="120000"/>
              </a:lnSpc>
              <a:def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/>
              <a:t>リードを入力してください。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（２行まで）</a:t>
            </a:r>
            <a:endParaRPr kumimoji="1" lang="en-US" altLang="ja-JP" dirty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63503" y="6498400"/>
            <a:ext cx="1687331" cy="365125"/>
          </a:xfrm>
          <a:prstGeom prst="rect">
            <a:avLst/>
          </a:prstGeom>
        </p:spPr>
        <p:txBody>
          <a:bodyPr anchor="b"/>
          <a:lstStyle>
            <a:lvl1pPr algn="r">
              <a:defRPr sz="1050" b="1" i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99D0D5FA-769D-4ADE-A1CA-9D54BDE987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319207" y="6597352"/>
            <a:ext cx="9261356" cy="0"/>
          </a:xfrm>
          <a:prstGeom prst="line">
            <a:avLst/>
          </a:prstGeom>
          <a:ln w="6350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\\is\creative\社外案件\ニッセイ情報テクノロジー\ロゴ画像\logo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7496" y="61640"/>
            <a:ext cx="344488" cy="523922"/>
          </a:xfrm>
          <a:prstGeom prst="rect">
            <a:avLst/>
          </a:prstGeom>
          <a:noFill/>
        </p:spPr>
      </p:pic>
      <p:sp>
        <p:nvSpPr>
          <p:cNvPr id="37" name="テキスト ボックス 36"/>
          <p:cNvSpPr txBox="1"/>
          <p:nvPr userDrawn="1"/>
        </p:nvSpPr>
        <p:spPr>
          <a:xfrm>
            <a:off x="221988" y="6632077"/>
            <a:ext cx="2765444" cy="231444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© 2020 </a:t>
            </a:r>
            <a:r>
              <a:rPr kumimoji="1" lang="en-US" altLang="ja-JP" sz="800" dirty="0" err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Nissay</a:t>
            </a:r>
            <a:r>
              <a:rPr kumimoji="1" lang="en-US" altLang="ja-JP" sz="800" dirty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 Information Technology Co., Ltd.</a:t>
            </a:r>
            <a:endParaRPr kumimoji="0" lang="en-US" altLang="ja-JP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415925" y="692700"/>
            <a:ext cx="9074150" cy="547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提案書テンプレート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バージョン情報　初版　　作成日　</a:t>
            </a:r>
            <a:r>
              <a:rPr kumimoji="1" lang="en-US" altLang="ja-JP" dirty="0"/>
              <a:t>2014.3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r>
              <a:rPr kumimoji="1" lang="en-US" altLang="ja-JP" dirty="0"/>
              <a:t>※</a:t>
            </a:r>
            <a:r>
              <a:rPr kumimoji="1" lang="ja-JP" altLang="en-US" dirty="0"/>
              <a:t>このテンプレートの文字色およびサイズは、変更しないでください。</a:t>
            </a:r>
            <a:endParaRPr kumimoji="1" lang="en-US" altLang="ja-JP" dirty="0"/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3" r:id="rId3"/>
  </p:sldLayoutIdLst>
  <p:hf hdr="0" ftr="0" dt="0"/>
  <p:txStyles>
    <p:titleStyle>
      <a:lvl1pPr algn="l" defTabSz="1072866" rtl="0" eaLnBrk="1" latinLnBrk="0" hangingPunct="1">
        <a:spcBef>
          <a:spcPct val="0"/>
        </a:spcBef>
        <a:buNone/>
        <a:defRPr kumimoji="1" sz="2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9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サービス利用時間評価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853" y="680700"/>
            <a:ext cx="8716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ダイレクト販売のサービス利用時間は、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00-26:00 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とする方向となった。（課題 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No.61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当資料では、現行の代理店および通販のサービス時間を鑑み以下の３点での影響調査を行う。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論点１　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について 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00-26:00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の時間帯で提供可能か。</a:t>
            </a: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論点２　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後続システム（販売支援、契約管理、顧客管理）の影響は問題ないか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kumimoji="1"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論点３　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時跨りの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申込について問題ないか。</a:t>
            </a:r>
            <a:endParaRPr kumimoji="1"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2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サービス利用時間評価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853" y="680700"/>
            <a:ext cx="8716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前提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サービス利用時間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00-26:00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の定義は、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申込とする。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申込による後続システム（契約管理、顧客管理）へのデータの取込は現行を踏襲するものとする。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既存の代理店チャネルにおける各サブシステムのサービス利用可能時間を以下の通り。（参考）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・代理店利用機能（≒販売支援）：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時～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・顧客利用機能（≒顧客管理）：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時～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26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・事務処理要員利用機能（≒契約管理）：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時～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83647" y="2219846"/>
            <a:ext cx="3744416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783647" y="2802661"/>
            <a:ext cx="3744416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783647" y="3123272"/>
            <a:ext cx="3744416" cy="21602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528063" y="2219847"/>
            <a:ext cx="365770" cy="2237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528063" y="2806270"/>
            <a:ext cx="365770" cy="21241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040231" y="3138042"/>
            <a:ext cx="221754" cy="2071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24" y="1556792"/>
            <a:ext cx="5715057" cy="61140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99" y="3462271"/>
            <a:ext cx="5715057" cy="623391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2761199" y="4132055"/>
            <a:ext cx="3744416" cy="21602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493757" y="4130945"/>
            <a:ext cx="848519" cy="21713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" tIns="45720" rIns="79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761199" y="4642059"/>
            <a:ext cx="3744416" cy="21602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505615" y="4642059"/>
            <a:ext cx="836662" cy="21391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200" tIns="45720" rIns="79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61199" y="4945030"/>
            <a:ext cx="3744416" cy="21602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983081" y="4963381"/>
            <a:ext cx="221754" cy="2071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67420" y="22144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販売支援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57481" y="28026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顧客管理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857480" y="31396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契約管理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47543" y="4109636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申込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47543" y="46204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顧客管理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63078" y="50128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契約管理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1839" y="19116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＜現行＞</a:t>
            </a:r>
            <a:endParaRPr kumimoji="1"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1839" y="3773966"/>
            <a:ext cx="1275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</a:t>
            </a:r>
            <a:r>
              <a:rPr kumimoji="1" lang="en-US" altLang="ja-JP" sz="1200" b="1" dirty="0" err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WebD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販売＞</a:t>
            </a:r>
            <a:endParaRPr kumimoji="1"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84934" y="189773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サービス利用可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71755" y="379440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サービス利用可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6521059" y="1807648"/>
            <a:ext cx="0" cy="142314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992606" y="3692020"/>
            <a:ext cx="0" cy="142314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040231" y="1777436"/>
            <a:ext cx="0" cy="142314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6893833" y="1826027"/>
            <a:ext cx="0" cy="142314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342276" y="3672795"/>
            <a:ext cx="0" cy="142314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494369" y="3672795"/>
            <a:ext cx="0" cy="1423143"/>
          </a:xfrm>
          <a:prstGeom prst="line">
            <a:avLst/>
          </a:prstGeom>
          <a:ln w="28575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磁気ディスク 62"/>
          <p:cNvSpPr/>
          <p:nvPr/>
        </p:nvSpPr>
        <p:spPr>
          <a:xfrm>
            <a:off x="6651306" y="2866500"/>
            <a:ext cx="291909" cy="21072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4" name="フローチャート: 磁気ディスク 63"/>
          <p:cNvSpPr/>
          <p:nvPr/>
        </p:nvSpPr>
        <p:spPr>
          <a:xfrm>
            <a:off x="8104859" y="3198978"/>
            <a:ext cx="291909" cy="21072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6" name="フローチャート: 磁気ディスク 65"/>
          <p:cNvSpPr/>
          <p:nvPr/>
        </p:nvSpPr>
        <p:spPr>
          <a:xfrm>
            <a:off x="4625353" y="2875484"/>
            <a:ext cx="291909" cy="21072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磁気ディスク 66"/>
          <p:cNvSpPr/>
          <p:nvPr/>
        </p:nvSpPr>
        <p:spPr>
          <a:xfrm>
            <a:off x="4621534" y="3258085"/>
            <a:ext cx="291909" cy="21072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フローチャート: 磁気ディスク 68"/>
          <p:cNvSpPr/>
          <p:nvPr/>
        </p:nvSpPr>
        <p:spPr>
          <a:xfrm>
            <a:off x="4095536" y="2238439"/>
            <a:ext cx="291909" cy="21072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1" name="カギ線コネクタ 70"/>
          <p:cNvCxnSpPr>
            <a:stCxn id="69" idx="3"/>
            <a:endCxn id="66" idx="1"/>
          </p:cNvCxnSpPr>
          <p:nvPr/>
        </p:nvCxnSpPr>
        <p:spPr>
          <a:xfrm rot="16200000" flipH="1">
            <a:off x="4316329" y="2420505"/>
            <a:ext cx="380140" cy="529817"/>
          </a:xfrm>
          <a:prstGeom prst="bentConnector3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69" idx="3"/>
            <a:endCxn id="67" idx="1"/>
          </p:cNvCxnSpPr>
          <p:nvPr/>
        </p:nvCxnSpPr>
        <p:spPr>
          <a:xfrm rot="16200000" flipH="1">
            <a:off x="4100030" y="2590625"/>
            <a:ext cx="808921" cy="525998"/>
          </a:xfrm>
          <a:prstGeom prst="bentConnector3">
            <a:avLst>
              <a:gd name="adj1" fmla="val 79687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ローチャート: 磁気ディスク 80"/>
          <p:cNvSpPr/>
          <p:nvPr/>
        </p:nvSpPr>
        <p:spPr>
          <a:xfrm>
            <a:off x="6644071" y="2284624"/>
            <a:ext cx="291909" cy="21072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82" name="カギ線コネクタ 81"/>
          <p:cNvCxnSpPr>
            <a:stCxn id="81" idx="3"/>
            <a:endCxn id="63" idx="1"/>
          </p:cNvCxnSpPr>
          <p:nvPr/>
        </p:nvCxnSpPr>
        <p:spPr>
          <a:xfrm rot="16200000" flipH="1">
            <a:off x="6608068" y="2677306"/>
            <a:ext cx="371151" cy="7235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81" idx="3"/>
            <a:endCxn id="64" idx="1"/>
          </p:cNvCxnSpPr>
          <p:nvPr/>
        </p:nvCxnSpPr>
        <p:spPr>
          <a:xfrm rot="16200000" flipH="1">
            <a:off x="7168606" y="2116769"/>
            <a:ext cx="703629" cy="1460788"/>
          </a:xfrm>
          <a:prstGeom prst="bentConnector3">
            <a:avLst>
              <a:gd name="adj1" fmla="val 27684"/>
            </a:avLst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角丸四角形吹き出し 90"/>
          <p:cNvSpPr/>
          <p:nvPr/>
        </p:nvSpPr>
        <p:spPr>
          <a:xfrm>
            <a:off x="4605727" y="2351276"/>
            <a:ext cx="1143272" cy="322162"/>
          </a:xfrm>
          <a:prstGeom prst="wedgeRoundRectCallout">
            <a:avLst>
              <a:gd name="adj1" fmla="val -66151"/>
              <a:gd name="adj2" fmla="val -40980"/>
              <a:gd name="adj3" fmla="val 16667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/>
              <a:t>6-22</a:t>
            </a:r>
            <a:r>
              <a:rPr lang="ja-JP" altLang="en-US" sz="700" dirty="0"/>
              <a:t>の申込データ連動は即時（同日）取込</a:t>
            </a:r>
            <a:endParaRPr kumimoji="1" lang="ja-JP" altLang="en-US" sz="700" dirty="0"/>
          </a:p>
        </p:txBody>
      </p:sp>
      <p:sp>
        <p:nvSpPr>
          <p:cNvPr id="92" name="角丸四角形吹き出し 91"/>
          <p:cNvSpPr/>
          <p:nvPr/>
        </p:nvSpPr>
        <p:spPr>
          <a:xfrm>
            <a:off x="7188995" y="2201671"/>
            <a:ext cx="1413395" cy="382650"/>
          </a:xfrm>
          <a:prstGeom prst="wedgeRoundRectCallout">
            <a:avLst>
              <a:gd name="adj1" fmla="val -57478"/>
              <a:gd name="adj2" fmla="val -20896"/>
              <a:gd name="adj3" fmla="val 16667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/>
              <a:t>22-24</a:t>
            </a:r>
            <a:r>
              <a:rPr lang="ja-JP" altLang="en-US" sz="700" dirty="0"/>
              <a:t>の申込データ連動は顧客管理は即時（同日）取込であり、契約管理は翌日取込。</a:t>
            </a:r>
            <a:endParaRPr kumimoji="1" lang="ja-JP" altLang="en-US" sz="700" dirty="0"/>
          </a:p>
        </p:txBody>
      </p:sp>
      <p:sp>
        <p:nvSpPr>
          <p:cNvPr id="93" name="角丸四角形吹き出し 92"/>
          <p:cNvSpPr/>
          <p:nvPr/>
        </p:nvSpPr>
        <p:spPr>
          <a:xfrm>
            <a:off x="4870120" y="4182261"/>
            <a:ext cx="1143272" cy="322162"/>
          </a:xfrm>
          <a:prstGeom prst="wedgeRoundRectCallout">
            <a:avLst>
              <a:gd name="adj1" fmla="val -66151"/>
              <a:gd name="adj2" fmla="val -26645"/>
              <a:gd name="adj3" fmla="val 16667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/>
              <a:t>6-22</a:t>
            </a:r>
            <a:r>
              <a:rPr lang="ja-JP" altLang="en-US" sz="700" dirty="0"/>
              <a:t>の申込データ連動は即時（同日）取込</a:t>
            </a:r>
            <a:endParaRPr kumimoji="1" lang="ja-JP" altLang="en-US" sz="700" dirty="0"/>
          </a:p>
        </p:txBody>
      </p:sp>
      <p:sp>
        <p:nvSpPr>
          <p:cNvPr id="94" name="角丸四角形吹き出し 93"/>
          <p:cNvSpPr/>
          <p:nvPr/>
        </p:nvSpPr>
        <p:spPr>
          <a:xfrm>
            <a:off x="7237398" y="4182261"/>
            <a:ext cx="1413395" cy="382650"/>
          </a:xfrm>
          <a:prstGeom prst="wedgeRoundRectCallout">
            <a:avLst>
              <a:gd name="adj1" fmla="val -67036"/>
              <a:gd name="adj2" fmla="val -23687"/>
              <a:gd name="adj3" fmla="val 16667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/>
              <a:t>22-26</a:t>
            </a:r>
            <a:r>
              <a:rPr lang="ja-JP" altLang="en-US" sz="700" dirty="0"/>
              <a:t>の申込データ連動は顧客管理は即時（同日）取込であり、契約管理は翌日取込。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6368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サービス利用時間評価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853" y="680700"/>
            <a:ext cx="8716599" cy="6924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論点１　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について 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00-26:00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の時間帯で提供可能か。</a:t>
            </a:r>
            <a:endParaRPr lang="en-US" altLang="ja-JP" sz="14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基幹系システムからの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提供が可能かを評価する。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51" y="1484784"/>
            <a:ext cx="8716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1-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１．販売支援から契約管理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dirty="0" err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への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アクセス整理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各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について、契約管理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を参照するもの及び活文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を参照するものについての影響分析を行う。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別紙、「販売支援からの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アクセス整理と</a:t>
            </a:r>
            <a:r>
              <a:rPr lang="en-US" altLang="ja-JP" sz="1200" dirty="0" err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WebD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販売への影響」参照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1-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２．評価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１）申込データ販売支援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DB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搭載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 err="1">
                <a:solidFill>
                  <a:srgbClr val="000000"/>
                </a:solidFill>
                <a:latin typeface="+mn-ea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+mn-ea"/>
              </a:rPr>
              <a:t>選択情報即時反映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（申込書データ取込、即時査定結果データ取込）</a:t>
            </a:r>
            <a:endParaRPr lang="en-US" altLang="zh-TW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</a:t>
            </a:r>
            <a:r>
              <a:rPr lang="en-US" altLang="ja-JP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論点２にて記載。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２）</a:t>
            </a:r>
            <a:r>
              <a:rPr lang="zh-TW" altLang="en-US" sz="1200" dirty="0">
                <a:solidFill>
                  <a:srgbClr val="000000"/>
                </a:solidFill>
                <a:latin typeface="+mn-ea"/>
              </a:rPr>
              <a:t>査定結果情報取得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（申込書ファイル照会（外部システム） 、</a:t>
            </a:r>
            <a:r>
              <a:rPr lang="zh-TW" altLang="en-US" sz="1200" dirty="0">
                <a:solidFill>
                  <a:srgbClr val="000000"/>
                </a:solidFill>
                <a:latin typeface="+mn-ea"/>
              </a:rPr>
              <a:t>査定項目照会（販売支援） 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・申込書ファイル照会（外部システム）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　夜間バッチにて更新される可能性のある成立工程テーブル、申込書マスタ群、組織扱者テーブルに関しては参照時点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　の情報が返却される。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　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代理店チャネルにおける</a:t>
            </a:r>
            <a:r>
              <a:rPr lang="en-US" altLang="ja-JP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22:00-24:00 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と同等の整理で、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問題なしと評価。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・査定項目照会（販売支援）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　夜間バッチにて更新される可能性のあるのは査定情報テーブル、成立工程</a:t>
            </a:r>
            <a:r>
              <a:rPr lang="en-US" altLang="ja-JP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CMB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LINC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回答判定）のみ。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　出力情報として参照していない想定のため、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問題なしと評価。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8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サービス利用時間評価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853" y="680700"/>
            <a:ext cx="8716599" cy="6924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論点１　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について 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00-26:00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の時間帯で提供可能か。</a:t>
            </a:r>
            <a:endParaRPr lang="en-US" altLang="ja-JP" sz="14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現行の各サブシステムのサービス時間を比較し、基幹系システムからの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提供が可能かを評価する。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2852" y="1628800"/>
            <a:ext cx="8716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1-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３．評価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３）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販売条件チェック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 err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zh-TW" altLang="en-US" sz="1200" dirty="0">
                <a:latin typeface="+mn-ea"/>
              </a:rPr>
              <a:t>商品情報ﾗｲﾝﾅｯﾌﾟ取得</a:t>
            </a:r>
            <a:r>
              <a:rPr lang="en-US" altLang="zh-TW" sz="1200" dirty="0">
                <a:latin typeface="+mn-ea"/>
              </a:rPr>
              <a:t>API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保険料試算</a:t>
            </a:r>
            <a:r>
              <a:rPr lang="en-US" altLang="ja-JP" sz="1200" dirty="0">
                <a:latin typeface="+mn-ea"/>
              </a:rPr>
              <a:t>API</a:t>
            </a:r>
            <a:r>
              <a:rPr lang="ja-JP" altLang="en-US" sz="1200" dirty="0">
                <a:latin typeface="+mn-ea"/>
              </a:rPr>
              <a:t>（商品チェック部品、</a:t>
            </a:r>
            <a:r>
              <a:rPr lang="zh-TW" altLang="en-US" sz="1200" dirty="0">
                <a:latin typeface="+mn-ea"/>
              </a:rPr>
              <a:t>価格計算部品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　　 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DB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アクセスがないため、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</a:rPr>
              <a:t>問題なしと評価。</a:t>
            </a:r>
            <a:endParaRPr lang="en-US" altLang="ja-JP" sz="1200" u="sng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４）ステータス取得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WF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ステータス取得部品）</a:t>
            </a:r>
            <a:endParaRPr lang="en-US" altLang="zh-TW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夜間バッチにて更新される可能性のある案件テーブルは参照時点の情報が返却される。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前提のとおり</a:t>
            </a:r>
            <a:r>
              <a:rPr lang="en-US" altLang="ja-JP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22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時以降の</a:t>
            </a:r>
            <a:r>
              <a:rPr lang="en-US" altLang="ja-JP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申込手続は、案件テーブルが作成されていないため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ステータス返却不可</a:t>
            </a: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となる。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  <a:ea typeface="メイリオ" pitchFamily="50" charset="-128"/>
                <a:cs typeface="メイリオ" pitchFamily="50" charset="-128"/>
              </a:rPr>
              <a:t>　　この点について制約とできるか要確認。</a:t>
            </a: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rgbClr val="000000"/>
              </a:solidFill>
              <a:latin typeface="+mn-ea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５）同時申込通算チェック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（仮）（通算額算出）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DB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アクセスがないため、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</a:rPr>
              <a:t>問題なしと評価。</a:t>
            </a:r>
            <a:endParaRPr lang="en-US" altLang="ja-JP" sz="1200" u="sng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1200" u="sng" dirty="0">
              <a:solidFill>
                <a:srgbClr val="000000"/>
              </a:solidFill>
              <a:latin typeface="+mn-ea"/>
            </a:endParaRPr>
          </a:p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６）</a:t>
            </a:r>
            <a:r>
              <a:rPr lang="ja-JP" altLang="en-US" sz="1200" dirty="0"/>
              <a:t>活文搭載</a:t>
            </a:r>
            <a:r>
              <a:rPr lang="en-US" altLang="ja-JP" sz="1200" dirty="0"/>
              <a:t>API</a:t>
            </a:r>
            <a:endParaRPr lang="ja-JP" altLang="en-US" sz="1200" dirty="0"/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　活文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DB</a:t>
            </a:r>
            <a:r>
              <a:rPr lang="ja-JP" altLang="en-US" sz="1200" dirty="0" err="1">
                <a:solidFill>
                  <a:srgbClr val="000000"/>
                </a:solidFill>
                <a:latin typeface="+mn-ea"/>
              </a:rPr>
              <a:t>への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ファイル搭載であるため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</a:rPr>
              <a:t>問題なしと評価。</a:t>
            </a:r>
            <a:endParaRPr lang="en-US" altLang="ja-JP" sz="1200" u="sng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1200" u="sng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ja-JP" sz="1200" u="sng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1-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４．総論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現時点（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2020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年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7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末）の評価としては、４）の制約前提でいずれの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API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も提供可能と評価。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90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サービス利用時間評価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853" y="680700"/>
            <a:ext cx="8716599" cy="6924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論点２　後続システム（販売支援、契約管理、顧客管理）の影響は問題ないか。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販売支援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含めた後続システムへのデータ搭載影響を評価する。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486" y="1677883"/>
            <a:ext cx="8716599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2-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１．販売支援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時からの販売支援の夜間バッチでの処理内容を鑑み 一次評価を行う。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販売支援の削除バッチが毎週日曜（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分頃）に稼動し、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全件バックアップを行っているため当該処理に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影響あり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販売支援</a:t>
            </a:r>
            <a:r>
              <a:rPr lang="en-US" altLang="ja-JP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を更新しない前提となったため、結果的に影響は無し</a:t>
            </a:r>
            <a:endParaRPr lang="en-US" altLang="ja-JP" sz="1200" u="sng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-2</a:t>
            </a:r>
            <a:r>
              <a:rPr lang="ja-JP" altLang="en-US" sz="1200" dirty="0" err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契約管理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販売支援→契約管理の当該ディレード処理は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時まで稼動。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現行と同様、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時以降の処理は翌日稼動の前提とし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問題なしと評価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2-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３．顧客管理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販売支援→顧客管理の当該ディレード処理は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26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時まで稼動。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契約管理→顧客管理の当該ディレード処理は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26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時まで稼動。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問題なしと評価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2-</a:t>
            </a: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４．総論</a:t>
            </a:r>
            <a:endParaRPr lang="en-US" altLang="ja-JP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　</a:t>
            </a:r>
            <a:r>
              <a:rPr lang="ja-JP" altLang="en-US" sz="1200" u="sng" dirty="0">
                <a:solidFill>
                  <a:srgbClr val="000000"/>
                </a:solidFill>
                <a:latin typeface="+mn-ea"/>
              </a:rPr>
              <a:t>問題なしと評価</a:t>
            </a:r>
            <a:endParaRPr lang="en-US" altLang="ja-JP" sz="1200" u="sng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39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サービス利用時間評価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853" y="680700"/>
            <a:ext cx="8716599" cy="6924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論点３　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24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時跨りの</a:t>
            </a:r>
            <a:r>
              <a:rPr lang="en-US" altLang="ja-JP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申込について問題ないか。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申込が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時跨りとなった場合の申込データの日付とバッチ処理との不整合が発生しないかを評価する。</a:t>
            </a:r>
            <a:endParaRPr kumimoji="1"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486" y="1677883"/>
            <a:ext cx="87165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前提事項記載の通り、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24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時跨りのデータは翌日バッチでの取込となるため問題なし。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flat1">
  <a:themeElements>
    <a:clrScheme name="ニッセイ">
      <a:dk1>
        <a:srgbClr val="1B2631"/>
      </a:dk1>
      <a:lt1>
        <a:srgbClr val="FFFFFF"/>
      </a:lt1>
      <a:dk2>
        <a:srgbClr val="333333"/>
      </a:dk2>
      <a:lt2>
        <a:srgbClr val="FFFFFF"/>
      </a:lt2>
      <a:accent1>
        <a:srgbClr val="FFC000"/>
      </a:accent1>
      <a:accent2>
        <a:srgbClr val="DE0029"/>
      </a:accent2>
      <a:accent3>
        <a:srgbClr val="3859A2"/>
      </a:accent3>
      <a:accent4>
        <a:srgbClr val="BFD2D3"/>
      </a:accent4>
      <a:accent5>
        <a:srgbClr val="407495"/>
      </a:accent5>
      <a:accent6>
        <a:srgbClr val="0071BC"/>
      </a:accent6>
      <a:hlink>
        <a:srgbClr val="7F7F7F"/>
      </a:hlink>
      <a:folHlink>
        <a:srgbClr val="057071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solidFill>
              <a:schemeClr val="tx2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EA03D225B10E4AA29239C8B87EF75E" ma:contentTypeVersion="38" ma:contentTypeDescription="新しいドキュメントを作成します。" ma:contentTypeScope="" ma:versionID="9b44caa66bc68fdf0e7e56b8b2818e17">
  <xsd:schema xmlns:xsd="http://www.w3.org/2001/XMLSchema" xmlns:xs="http://www.w3.org/2001/XMLSchema" xmlns:p="http://schemas.microsoft.com/office/2006/metadata/properties" xmlns:ns2="4eafd756-3e84-46ee-943e-61c2143ef84c" xmlns:ns3="0786feb0-4e8a-4493-bdab-c580e97c83f9" targetNamespace="http://schemas.microsoft.com/office/2006/metadata/properties" ma:root="true" ma:fieldsID="ba9ce476e80126d43124068e5e4f8c6a" ns2:_="" ns3:_="">
    <xsd:import namespace="4eafd756-3e84-46ee-943e-61c2143ef84c"/>
    <xsd:import namespace="0786feb0-4e8a-4493-bdab-c580e97c8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d756-3e84-46ee-943e-61c2143ef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6feb0-4e8a-4493-bdab-c580e97c83f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611583-0582-4025-A87C-27F46666EB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F7F904-05FB-4E5C-BAED-956353BC2E8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0786feb0-4e8a-4493-bdab-c580e97c83f9"/>
    <ds:schemaRef ds:uri="4eafd756-3e84-46ee-943e-61c2143ef84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35539A2-A9EB-48E0-B5BC-B4461D206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fd756-3e84-46ee-943e-61c2143ef84c"/>
    <ds:schemaRef ds:uri="0786feb0-4e8a-4493-bdab-c580e97c8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37072</TotalTime>
  <Words>1118</Words>
  <Application>Microsoft Office PowerPoint</Application>
  <PresentationFormat>A4 210 x 297 mm</PresentationFormat>
  <Paragraphs>115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Wingdings</vt:lpstr>
      <vt:lpstr>flat1</vt:lpstr>
      <vt:lpstr>サービス利用時間評価</vt:lpstr>
      <vt:lpstr>サービス利用時間評価</vt:lpstr>
      <vt:lpstr>サービス利用時間評価</vt:lpstr>
      <vt:lpstr>サービス利用時間評価</vt:lpstr>
      <vt:lpstr>サービス利用時間評価</vt:lpstr>
      <vt:lpstr>サービス利用時間評価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ニッセイ情報テクノロジー株式会社</dc:creator>
  <cp:lastModifiedBy>薮押 大地</cp:lastModifiedBy>
  <cp:revision>3640</cp:revision>
  <cp:lastPrinted>2020-07-29T05:02:30Z</cp:lastPrinted>
  <dcterms:created xsi:type="dcterms:W3CDTF">2014-01-14T11:07:03Z</dcterms:created>
  <dcterms:modified xsi:type="dcterms:W3CDTF">2020-08-20T23:09:01Z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0x01010005EA03D225B10E4AA29239C8B87EF75E</vt:lpwstr>
  </property>
</Properties>
</file>