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7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K0NVajDmG1WMl+yjY5Pigt3SW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CBD05-001A-4F51-A7E8-9ED5348A3423}">
  <a:tblStyle styleId="{E98CBD05-001A-4F51-A7E8-9ED5348A3423}" styleName="Table_0">
    <a:wholeTbl>
      <a:tcTxStyle b="off" i="off">
        <a:font>
          <a:latin typeface="メイリオ"/>
          <a:ea typeface="メイリオ"/>
          <a:cs typeface="メイリオ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メイリオ"/>
          <a:ea typeface="メイリオ"/>
          <a:cs typeface="メイリオ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メイリオ"/>
          <a:ea typeface="メイリオ"/>
          <a:cs typeface="メイリオ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メイリオ"/>
          <a:ea typeface="メイリオ"/>
          <a:cs typeface="メイリオ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メイリオ"/>
          <a:ea typeface="メイリオ"/>
          <a:cs typeface="メイリオ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9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7"/>
          <p:cNvSpPr/>
          <p:nvPr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" name="Google Shape;1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9461" y="2078642"/>
            <a:ext cx="2947091" cy="221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7"/>
          <p:cNvSpPr/>
          <p:nvPr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ユーザー設定レイアウト">
  <p:cSld name="ユーザー設定レイアウト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8"/>
          <p:cNvGrpSpPr/>
          <p:nvPr/>
        </p:nvGrpSpPr>
        <p:grpSpPr>
          <a:xfrm>
            <a:off x="356226" y="647316"/>
            <a:ext cx="11507751" cy="72000"/>
            <a:chOff x="405185" y="910291"/>
            <a:chExt cx="8495707" cy="72000"/>
          </a:xfrm>
        </p:grpSpPr>
        <p:sp>
          <p:nvSpPr>
            <p:cNvPr id="19" name="Google Shape;19;p18"/>
            <p:cNvSpPr/>
            <p:nvPr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1" name="Google Shape;21;p18"/>
          <p:cNvSpPr/>
          <p:nvPr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ctrTitle"/>
          </p:nvPr>
        </p:nvSpPr>
        <p:spPr>
          <a:xfrm>
            <a:off x="5531029" y="2802529"/>
            <a:ext cx="5647044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US" sz="3600" b="1" i="0" u="none" strike="noStrike" cap="none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ネットワーク構成設計</a:t>
            </a:r>
            <a:endParaRPr sz="3600" b="1" i="0" u="none" strike="noStrike" cap="none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660908" y="2386867"/>
            <a:ext cx="551716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はなさく生命様 公式ホームページ</a:t>
            </a:r>
            <a:endParaRPr sz="2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531029" y="3504204"/>
            <a:ext cx="6329667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Finalcial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Lab  2020/12/24</a:t>
            </a:r>
            <a:endParaRPr sz="2000" b="0" i="0" u="none" strike="noStrike" cap="none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583551" y="3816624"/>
            <a:ext cx="2277145" cy="40011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Ver1.1</a:t>
            </a:r>
            <a:endParaRPr sz="2000" b="0" i="0" u="none" strike="noStrike" cap="none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/>
        </p:nvSpPr>
        <p:spPr>
          <a:xfrm>
            <a:off x="5531029" y="2802529"/>
            <a:ext cx="607739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US" sz="3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04 セキュリティ対策</a:t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ネットワーク構成設計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/>
          <p:nvPr/>
        </p:nvSpPr>
        <p:spPr>
          <a:xfrm>
            <a:off x="322931" y="781878"/>
            <a:ext cx="11546138" cy="5693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en-US" sz="2880" dirty="0" err="1"/>
              <a:t>CloudFrontのセキュリティ対策</a:t>
            </a:r>
            <a:endParaRPr sz="2880" dirty="0"/>
          </a:p>
        </p:txBody>
      </p:sp>
      <p:sp>
        <p:nvSpPr>
          <p:cNvPr id="265" name="Google Shape;265;p13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267" name="Google Shape;267;p13"/>
          <p:cNvCxnSpPr>
            <a:stCxn id="268" idx="3"/>
            <a:endCxn id="269" idx="1"/>
          </p:cNvCxnSpPr>
          <p:nvPr/>
        </p:nvCxnSpPr>
        <p:spPr>
          <a:xfrm>
            <a:off x="2460726" y="2234591"/>
            <a:ext cx="5225700" cy="1995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0" name="Google Shape;270;p13"/>
          <p:cNvGrpSpPr/>
          <p:nvPr/>
        </p:nvGrpSpPr>
        <p:grpSpPr>
          <a:xfrm>
            <a:off x="1083743" y="1922051"/>
            <a:ext cx="1376983" cy="625080"/>
            <a:chOff x="1083743" y="1922051"/>
            <a:chExt cx="1376983" cy="625080"/>
          </a:xfrm>
        </p:grpSpPr>
        <p:sp>
          <p:nvSpPr>
            <p:cNvPr id="268" name="Google Shape;268;p13"/>
            <p:cNvSpPr/>
            <p:nvPr/>
          </p:nvSpPr>
          <p:spPr>
            <a:xfrm>
              <a:off x="1083743" y="1922051"/>
              <a:ext cx="1376983" cy="625080"/>
            </a:xfrm>
            <a:prstGeom prst="rect">
              <a:avLst/>
            </a:prstGeom>
            <a:solidFill>
              <a:srgbClr val="D6E3B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271" name="Google Shape;27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2558" y="2119617"/>
              <a:ext cx="1021856" cy="209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13"/>
          <p:cNvGrpSpPr/>
          <p:nvPr/>
        </p:nvGrpSpPr>
        <p:grpSpPr>
          <a:xfrm>
            <a:off x="770753" y="1281112"/>
            <a:ext cx="2251848" cy="1568768"/>
            <a:chOff x="770753" y="1281112"/>
            <a:chExt cx="2251848" cy="1568768"/>
          </a:xfrm>
        </p:grpSpPr>
        <p:sp>
          <p:nvSpPr>
            <p:cNvPr id="273" name="Google Shape;273;p13"/>
            <p:cNvSpPr/>
            <p:nvPr/>
          </p:nvSpPr>
          <p:spPr>
            <a:xfrm>
              <a:off x="770753" y="1281112"/>
              <a:ext cx="2251848" cy="15687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Meiryo"/>
                  <a:ea typeface="Meiryo"/>
                  <a:cs typeface="Meiryo"/>
                  <a:sym typeface="Meiryo"/>
                </a:rPr>
                <a:t>Heroku（日立側）</a:t>
              </a:r>
              <a:endParaRPr sz="14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274" name="Google Shape;274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0753" y="1281112"/>
              <a:ext cx="330200" cy="330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" name="Google Shape;275;p13"/>
          <p:cNvGrpSpPr/>
          <p:nvPr/>
        </p:nvGrpSpPr>
        <p:grpSpPr>
          <a:xfrm>
            <a:off x="6922583" y="1246524"/>
            <a:ext cx="3850628" cy="2381885"/>
            <a:chOff x="3148061" y="1047115"/>
            <a:chExt cx="3850628" cy="2381885"/>
          </a:xfrm>
        </p:grpSpPr>
        <p:sp>
          <p:nvSpPr>
            <p:cNvPr id="276" name="Google Shape;276;p13"/>
            <p:cNvSpPr/>
            <p:nvPr/>
          </p:nvSpPr>
          <p:spPr>
            <a:xfrm>
              <a:off x="3470424" y="1047115"/>
              <a:ext cx="3266688" cy="2381885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Meiryo"/>
                  <a:ea typeface="Meiryo"/>
                  <a:cs typeface="Meiryo"/>
                  <a:sym typeface="Meiryo"/>
                </a:rPr>
                <a:t>AWS</a:t>
              </a:r>
              <a:endParaRPr/>
            </a:p>
          </p:txBody>
        </p:sp>
        <p:pic>
          <p:nvPicPr>
            <p:cNvPr id="277" name="Google Shape;277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0424" y="1047115"/>
              <a:ext cx="363220" cy="36322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13"/>
            <p:cNvCxnSpPr>
              <a:stCxn id="269" idx="3"/>
              <a:endCxn id="279" idx="1"/>
            </p:cNvCxnSpPr>
            <p:nvPr/>
          </p:nvCxnSpPr>
          <p:spPr>
            <a:xfrm>
              <a:off x="4673982" y="2234591"/>
              <a:ext cx="792600" cy="684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269" name="Google Shape;269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911982" y="1853591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13"/>
            <p:cNvSpPr txBox="1"/>
            <p:nvPr/>
          </p:nvSpPr>
          <p:spPr>
            <a:xfrm>
              <a:off x="3148061" y="2599509"/>
              <a:ext cx="2268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CloudFront</a:t>
              </a:r>
              <a:endParaRPr/>
            </a:p>
          </p:txBody>
        </p:sp>
        <p:pic>
          <p:nvPicPr>
            <p:cNvPr id="279" name="Google Shape;279;p1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466731" y="1922051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3"/>
            <p:cNvSpPr txBox="1"/>
            <p:nvPr/>
          </p:nvSpPr>
          <p:spPr>
            <a:xfrm>
              <a:off x="4730152" y="2672534"/>
              <a:ext cx="2268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</p:grpSp>
      <p:cxnSp>
        <p:nvCxnSpPr>
          <p:cNvPr id="282" name="Google Shape;282;p13"/>
          <p:cNvCxnSpPr>
            <a:stCxn id="283" idx="3"/>
            <a:endCxn id="269" idx="1"/>
          </p:cNvCxnSpPr>
          <p:nvPr/>
        </p:nvCxnSpPr>
        <p:spPr>
          <a:xfrm rot="10800000" flipH="1">
            <a:off x="3000880" y="2433974"/>
            <a:ext cx="4685700" cy="16266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13"/>
          <p:cNvSpPr/>
          <p:nvPr/>
        </p:nvSpPr>
        <p:spPr>
          <a:xfrm>
            <a:off x="1163691" y="3431348"/>
            <a:ext cx="1837189" cy="125845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188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運用管理者</a:t>
            </a: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1698164" y="4863110"/>
            <a:ext cx="1837189" cy="125845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188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動作確認者</a:t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85" name="Google Shape;285;p13"/>
          <p:cNvCxnSpPr>
            <a:stCxn id="284" idx="3"/>
            <a:endCxn id="269" idx="1"/>
          </p:cNvCxnSpPr>
          <p:nvPr/>
        </p:nvCxnSpPr>
        <p:spPr>
          <a:xfrm rot="10800000" flipH="1">
            <a:off x="3535353" y="2434136"/>
            <a:ext cx="4151100" cy="30582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13"/>
          <p:cNvSpPr/>
          <p:nvPr/>
        </p:nvSpPr>
        <p:spPr>
          <a:xfrm>
            <a:off x="6096000" y="3940949"/>
            <a:ext cx="5087815" cy="21806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IPアドレスによるアクセス制限を行う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Heroku Nginxからのアクセスを許可する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運用管理者からのアクセスを許可する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コンテンツ更新などの際の動作確認者からのアクセスを許可する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上記以外からのアクセスは遮断する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3618974" y="1989808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dirty="0"/>
          </a:p>
        </p:txBody>
      </p:sp>
      <p:sp>
        <p:nvSpPr>
          <p:cNvPr id="288" name="Google Shape;288;p13"/>
          <p:cNvSpPr txBox="1"/>
          <p:nvPr/>
        </p:nvSpPr>
        <p:spPr>
          <a:xfrm>
            <a:off x="3224046" y="3257757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/>
          </a:p>
        </p:txBody>
      </p:sp>
      <p:sp>
        <p:nvSpPr>
          <p:cNvPr id="289" name="Google Shape;289;p13"/>
          <p:cNvSpPr txBox="1"/>
          <p:nvPr/>
        </p:nvSpPr>
        <p:spPr>
          <a:xfrm>
            <a:off x="3457115" y="4368268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79D9CC5A-4C04-BA4C-B15C-B7C59A4C5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04" y="22977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8320B6E6-AA22-024A-AA7B-D05C73F0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179" y="3059783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31" name="Google Shape;267;p13">
            <a:extLst>
              <a:ext uri="{FF2B5EF4-FFF2-40B4-BE49-F238E27FC236}">
                <a16:creationId xmlns:a16="http://schemas.microsoft.com/office/drawing/2014/main" id="{D2FACC0B-54D2-C440-B844-95A246A6F98B}"/>
              </a:ext>
            </a:extLst>
          </p:cNvPr>
          <p:cNvCxnSpPr>
            <a:cxnSpLocks/>
          </p:cNvCxnSpPr>
          <p:nvPr/>
        </p:nvCxnSpPr>
        <p:spPr>
          <a:xfrm>
            <a:off x="3837709" y="1166142"/>
            <a:ext cx="2842551" cy="1162491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" name="TextBox 11">
            <a:extLst>
              <a:ext uri="{FF2B5EF4-FFF2-40B4-BE49-F238E27FC236}">
                <a16:creationId xmlns:a16="http://schemas.microsoft.com/office/drawing/2014/main" id="{1D0C0806-CD48-CB46-AA96-6306C336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641" y="858167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その他</a:t>
            </a:r>
            <a:r>
              <a:rPr lang="en-US" altLang="en-US" sz="14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からのアクセス</a:t>
            </a:r>
            <a:endParaRPr lang="en-US" altLang="en-US" sz="1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287;p13">
            <a:extLst>
              <a:ext uri="{FF2B5EF4-FFF2-40B4-BE49-F238E27FC236}">
                <a16:creationId xmlns:a16="http://schemas.microsoft.com/office/drawing/2014/main" id="{AA7CBCE8-7801-1248-A495-0A88EA2541EC}"/>
              </a:ext>
            </a:extLst>
          </p:cNvPr>
          <p:cNvSpPr txBox="1"/>
          <p:nvPr/>
        </p:nvSpPr>
        <p:spPr>
          <a:xfrm>
            <a:off x="3729051" y="1241449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④</a:t>
            </a:r>
            <a:endParaRPr dirty="0"/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7AD1DF64-4401-7A4F-A0D3-510A7E9ADECC}"/>
              </a:ext>
            </a:extLst>
          </p:cNvPr>
          <p:cNvSpPr/>
          <p:nvPr/>
        </p:nvSpPr>
        <p:spPr>
          <a:xfrm>
            <a:off x="5088823" y="1382498"/>
            <a:ext cx="910039" cy="924534"/>
          </a:xfrm>
          <a:prstGeom prst="mathMultiply">
            <a:avLst>
              <a:gd name="adj1" fmla="val 1185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/>
          <p:nvPr/>
        </p:nvSpPr>
        <p:spPr>
          <a:xfrm>
            <a:off x="322931" y="781878"/>
            <a:ext cx="11546138" cy="5693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6" name="Google Shape;296;p14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en-US" sz="2880" dirty="0"/>
              <a:t>Amazon S3のセキュリティ対策</a:t>
            </a:r>
            <a:endParaRPr sz="2880" dirty="0"/>
          </a:p>
        </p:txBody>
      </p:sp>
      <p:sp>
        <p:nvSpPr>
          <p:cNvPr id="297" name="Google Shape;297;p14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298" name="Google Shape;298;p14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299" name="Google Shape;299;p14"/>
          <p:cNvGrpSpPr/>
          <p:nvPr/>
        </p:nvGrpSpPr>
        <p:grpSpPr>
          <a:xfrm>
            <a:off x="755779" y="1221778"/>
            <a:ext cx="4897902" cy="3425837"/>
            <a:chOff x="6565552" y="1221778"/>
            <a:chExt cx="4897902" cy="3425837"/>
          </a:xfrm>
        </p:grpSpPr>
        <p:sp>
          <p:nvSpPr>
            <p:cNvPr id="300" name="Google Shape;300;p14"/>
            <p:cNvSpPr/>
            <p:nvPr/>
          </p:nvSpPr>
          <p:spPr>
            <a:xfrm>
              <a:off x="6565552" y="1221778"/>
              <a:ext cx="4897902" cy="342583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Meiryo"/>
                  <a:ea typeface="Meiryo"/>
                  <a:cs typeface="Meiryo"/>
                  <a:sym typeface="Meiryo"/>
                </a:rPr>
                <a:t>AWS</a:t>
              </a:r>
              <a:endParaRPr/>
            </a:p>
          </p:txBody>
        </p:sp>
        <p:pic>
          <p:nvPicPr>
            <p:cNvPr id="301" name="Google Shape;30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65552" y="1221778"/>
              <a:ext cx="363220" cy="3632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14"/>
          <p:cNvSpPr/>
          <p:nvPr/>
        </p:nvSpPr>
        <p:spPr>
          <a:xfrm>
            <a:off x="3260010" y="5497550"/>
            <a:ext cx="1837189" cy="76789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7188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コンテンツ</a:t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管理者</a:t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303" name="Google Shape;303;p14"/>
          <p:cNvCxnSpPr>
            <a:stCxn id="304" idx="3"/>
          </p:cNvCxnSpPr>
          <p:nvPr/>
        </p:nvCxnSpPr>
        <p:spPr>
          <a:xfrm>
            <a:off x="1876085" y="2289312"/>
            <a:ext cx="13155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05" name="Google Shape;305;p14"/>
          <p:cNvGrpSpPr/>
          <p:nvPr/>
        </p:nvGrpSpPr>
        <p:grpSpPr>
          <a:xfrm>
            <a:off x="3044337" y="1763817"/>
            <a:ext cx="2268537" cy="2341757"/>
            <a:chOff x="6755219" y="1806498"/>
            <a:chExt cx="2268537" cy="2341757"/>
          </a:xfrm>
        </p:grpSpPr>
        <p:sp>
          <p:nvSpPr>
            <p:cNvPr id="306" name="Google Shape;306;p14"/>
            <p:cNvSpPr/>
            <p:nvPr/>
          </p:nvSpPr>
          <p:spPr>
            <a:xfrm>
              <a:off x="6902606" y="1806499"/>
              <a:ext cx="1973765" cy="234175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307" name="Google Shape;30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02606" y="180649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09353" y="2794395"/>
              <a:ext cx="788574" cy="788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14"/>
            <p:cNvSpPr txBox="1"/>
            <p:nvPr/>
          </p:nvSpPr>
          <p:spPr>
            <a:xfrm>
              <a:off x="6755219" y="1835641"/>
              <a:ext cx="2268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endParaRPr/>
            </a:p>
          </p:txBody>
        </p:sp>
      </p:grpSp>
      <p:grpSp>
        <p:nvGrpSpPr>
          <p:cNvPr id="310" name="Google Shape;310;p14"/>
          <p:cNvGrpSpPr/>
          <p:nvPr/>
        </p:nvGrpSpPr>
        <p:grpSpPr>
          <a:xfrm>
            <a:off x="350164" y="1908312"/>
            <a:ext cx="2268537" cy="1053893"/>
            <a:chOff x="3148061" y="1853591"/>
            <a:chExt cx="2268537" cy="1053893"/>
          </a:xfrm>
        </p:grpSpPr>
        <p:pic>
          <p:nvPicPr>
            <p:cNvPr id="304" name="Google Shape;304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911982" y="1853591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4"/>
            <p:cNvSpPr txBox="1"/>
            <p:nvPr/>
          </p:nvSpPr>
          <p:spPr>
            <a:xfrm>
              <a:off x="3148061" y="2599509"/>
              <a:ext cx="2268537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CloudFront</a:t>
              </a:r>
              <a:endParaRPr/>
            </a:p>
          </p:txBody>
        </p:sp>
      </p:grpSp>
      <p:sp>
        <p:nvSpPr>
          <p:cNvPr id="312" name="Google Shape;312;p14"/>
          <p:cNvSpPr/>
          <p:nvPr/>
        </p:nvSpPr>
        <p:spPr>
          <a:xfrm>
            <a:off x="3598471" y="3766184"/>
            <a:ext cx="530213" cy="1696069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2800073" y="4577188"/>
            <a:ext cx="1004196" cy="920362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コンテンツ</a:t>
            </a:r>
            <a:endParaRPr sz="1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6130130" y="1221778"/>
            <a:ext cx="5400231" cy="16960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アクセス権限設定(ACLなど)を行う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CloudFrontからの読み取りを許可する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コンテンツ管理者からの読み書きを許可する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iryo"/>
              <a:buAutoNum type="arabicPeriod"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上記以外からのアクセスは許可しない</a:t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1399636" y="1989976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3044337" y="4900946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6111272" y="3256156"/>
            <a:ext cx="5400231" cy="30092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参考: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ユニクロ豪オンラインショップ改ざん事件</a:t>
            </a:r>
            <a:endParaRPr sz="1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https://news.netcraft.com/archives/2019/08/29/uniqlo-and-the-guardian-among-thousands-of-sites-loading-malicious-code-from-s3.html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https://piyolog.hatenadiary.jp/entry/2019/09/02/065836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米データ分析会社個人情報流出事件</a:t>
            </a:r>
            <a:endParaRPr sz="1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https://www.upguard.com/breaches/cloud-leak-alteryx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https://ascii.jp/elem/000/001/609/1609950/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5531029" y="2802529"/>
            <a:ext cx="607739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US" sz="3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End</a:t>
            </a:r>
            <a:endParaRPr sz="36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en-US" sz="2880"/>
              <a:t>更新履歴</a:t>
            </a:r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345223" y="843079"/>
            <a:ext cx="11523846" cy="558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200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5200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600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40" name="Google Shape;40;p2"/>
          <p:cNvGraphicFramePr/>
          <p:nvPr>
            <p:extLst>
              <p:ext uri="{D42A27DB-BD31-4B8C-83A1-F6EECF244321}">
                <p14:modId xmlns:p14="http://schemas.microsoft.com/office/powerpoint/2010/main" val="2483829731"/>
              </p:ext>
            </p:extLst>
          </p:nvPr>
        </p:nvGraphicFramePr>
        <p:xfrm>
          <a:off x="356225" y="843079"/>
          <a:ext cx="11490575" cy="5562750"/>
        </p:xfrm>
        <a:graphic>
          <a:graphicData uri="http://schemas.openxmlformats.org/drawingml/2006/table">
            <a:tbl>
              <a:tblPr firstRow="1" bandRow="1">
                <a:noFill/>
                <a:tableStyleId>{E98CBD05-001A-4F51-A7E8-9ED5348A3423}</a:tableStyleId>
              </a:tblPr>
              <a:tblGrid>
                <a:gridCol w="129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バージョン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更新者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更新日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更新内容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1.0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小川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真</a:t>
                      </a:r>
                      <a:r>
                        <a:rPr lang="en-US" sz="1400" dirty="0"/>
                        <a:t>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2020/12/16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初版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1.1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/>
                        <a:t>小川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/>
                        <a:t>真</a:t>
                      </a:r>
                      <a:r>
                        <a:rPr lang="en-US" altLang="ja-JP" sz="1400" dirty="0"/>
                        <a:t>)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2020/12/24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/>
                        <a:t>CloudFront用のサーバー証明書はACMとは限らないのでそれに関する箇所を削除</a:t>
                      </a: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en-US" sz="2880"/>
              <a:t>目次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01 サーバー構成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02 リバースプロキシーパラメータ設計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03 障害検知方法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04 セキュリティ対策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/>
        </p:nvSpPr>
        <p:spPr>
          <a:xfrm>
            <a:off x="5531029" y="2802529"/>
            <a:ext cx="607739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01 サーバー構成</a:t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ネットワーク構成設計</a:t>
            </a:r>
            <a:endParaRPr sz="2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322931" y="781878"/>
            <a:ext cx="11546138" cy="5693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en-US" sz="2880" dirty="0" err="1"/>
              <a:t>サーバー構成図</a:t>
            </a:r>
            <a:endParaRPr sz="2880" dirty="0"/>
          </a:p>
        </p:txBody>
      </p:sp>
      <p:sp>
        <p:nvSpPr>
          <p:cNvPr id="94" name="Google Shape;94;p6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470424" y="1047115"/>
            <a:ext cx="8079152" cy="37365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rPr>
              <a:t>AWS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424" y="1047115"/>
            <a:ext cx="363220" cy="3632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6"/>
          <p:cNvCxnSpPr>
            <a:stCxn id="99" idx="3"/>
            <a:endCxn id="100" idx="1"/>
          </p:cNvCxnSpPr>
          <p:nvPr/>
        </p:nvCxnSpPr>
        <p:spPr>
          <a:xfrm>
            <a:off x="2460726" y="2234591"/>
            <a:ext cx="2936109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1" name="Google Shape;101;p6"/>
          <p:cNvCxnSpPr>
            <a:stCxn id="100" idx="3"/>
            <a:endCxn id="102" idx="1"/>
          </p:cNvCxnSpPr>
          <p:nvPr/>
        </p:nvCxnSpPr>
        <p:spPr>
          <a:xfrm>
            <a:off x="6158835" y="2234591"/>
            <a:ext cx="2338581" cy="140268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03" name="Google Shape;103;p6"/>
          <p:cNvGrpSpPr/>
          <p:nvPr/>
        </p:nvGrpSpPr>
        <p:grpSpPr>
          <a:xfrm>
            <a:off x="1083743" y="1922051"/>
            <a:ext cx="1376983" cy="625080"/>
            <a:chOff x="1083743" y="1922051"/>
            <a:chExt cx="1376983" cy="625080"/>
          </a:xfrm>
        </p:grpSpPr>
        <p:sp>
          <p:nvSpPr>
            <p:cNvPr id="99" name="Google Shape;99;p6"/>
            <p:cNvSpPr/>
            <p:nvPr/>
          </p:nvSpPr>
          <p:spPr>
            <a:xfrm>
              <a:off x="1083743" y="1922051"/>
              <a:ext cx="1376983" cy="625080"/>
            </a:xfrm>
            <a:prstGeom prst="rect">
              <a:avLst/>
            </a:prstGeom>
            <a:solidFill>
              <a:srgbClr val="D6E3B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104" name="Google Shape;104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2558" y="2119617"/>
              <a:ext cx="1021856" cy="2090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6835" y="1853591"/>
            <a:ext cx="762000" cy="76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6"/>
          <p:cNvGrpSpPr/>
          <p:nvPr/>
        </p:nvGrpSpPr>
        <p:grpSpPr>
          <a:xfrm>
            <a:off x="770753" y="1281112"/>
            <a:ext cx="2251848" cy="1568768"/>
            <a:chOff x="770753" y="1281112"/>
            <a:chExt cx="2251848" cy="1568768"/>
          </a:xfrm>
        </p:grpSpPr>
        <p:sp>
          <p:nvSpPr>
            <p:cNvPr id="107" name="Google Shape;107;p6"/>
            <p:cNvSpPr/>
            <p:nvPr/>
          </p:nvSpPr>
          <p:spPr>
            <a:xfrm>
              <a:off x="770753" y="1281112"/>
              <a:ext cx="2251848" cy="15687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Meiryo"/>
                  <a:ea typeface="Meiryo"/>
                  <a:cs typeface="Meiryo"/>
                  <a:sym typeface="Meiryo"/>
                </a:rPr>
                <a:t>Heroku（日立側）</a:t>
              </a:r>
              <a:endParaRPr sz="14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108" name="Google Shape;108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0753" y="1281112"/>
              <a:ext cx="330200" cy="33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6"/>
          <p:cNvSpPr txBox="1"/>
          <p:nvPr/>
        </p:nvSpPr>
        <p:spPr>
          <a:xfrm>
            <a:off x="4632914" y="2599509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CloudFront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9140595" y="4869696"/>
            <a:ext cx="226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アップロード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497416" y="3268249"/>
            <a:ext cx="2522423" cy="1274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97416" y="3256271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8713270" y="3275012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endParaRPr dirty="0"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34811" y="370106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9397218" y="4201296"/>
            <a:ext cx="530213" cy="997975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" name="Google Shape;80;p5">
            <a:extLst>
              <a:ext uri="{FF2B5EF4-FFF2-40B4-BE49-F238E27FC236}">
                <a16:creationId xmlns:a16="http://schemas.microsoft.com/office/drawing/2014/main" id="{82ECE60D-8EB2-BE45-A5AC-317E685071F0}"/>
              </a:ext>
            </a:extLst>
          </p:cNvPr>
          <p:cNvSpPr/>
          <p:nvPr/>
        </p:nvSpPr>
        <p:spPr>
          <a:xfrm>
            <a:off x="8537943" y="4935578"/>
            <a:ext cx="1127863" cy="1031272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商品ページ</a:t>
            </a:r>
            <a:endParaRPr sz="12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" name="Google Shape;80;p5">
            <a:extLst>
              <a:ext uri="{FF2B5EF4-FFF2-40B4-BE49-F238E27FC236}">
                <a16:creationId xmlns:a16="http://schemas.microsoft.com/office/drawing/2014/main" id="{0A2000F9-6E2E-C942-8265-DD639BFD8135}"/>
              </a:ext>
            </a:extLst>
          </p:cNvPr>
          <p:cNvSpPr/>
          <p:nvPr/>
        </p:nvSpPr>
        <p:spPr>
          <a:xfrm>
            <a:off x="8894160" y="5197389"/>
            <a:ext cx="1127863" cy="1031272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補足説明</a:t>
            </a:r>
            <a:endParaRPr lang="en-US" sz="12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ポップアップ</a:t>
            </a:r>
            <a:endParaRPr sz="12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" name="Google Shape;86;p5">
            <a:extLst>
              <a:ext uri="{FF2B5EF4-FFF2-40B4-BE49-F238E27FC236}">
                <a16:creationId xmlns:a16="http://schemas.microsoft.com/office/drawing/2014/main" id="{5A62EC3A-3564-9444-BD27-809899B6E01F}"/>
              </a:ext>
            </a:extLst>
          </p:cNvPr>
          <p:cNvSpPr txBox="1"/>
          <p:nvPr/>
        </p:nvSpPr>
        <p:spPr>
          <a:xfrm>
            <a:off x="2413088" y="2255990"/>
            <a:ext cx="1338201" cy="4616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Proxy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HTTPS通信</a:t>
            </a:r>
            <a:endParaRPr dirty="0"/>
          </a:p>
        </p:txBody>
      </p:sp>
      <p:sp>
        <p:nvSpPr>
          <p:cNvPr id="39" name="Google Shape;80;p5">
            <a:extLst>
              <a:ext uri="{FF2B5EF4-FFF2-40B4-BE49-F238E27FC236}">
                <a16:creationId xmlns:a16="http://schemas.microsoft.com/office/drawing/2014/main" id="{2DBCDDA0-23F2-D74C-94FA-FEAFE9C8F290}"/>
              </a:ext>
            </a:extLst>
          </p:cNvPr>
          <p:cNvSpPr/>
          <p:nvPr/>
        </p:nvSpPr>
        <p:spPr>
          <a:xfrm>
            <a:off x="829588" y="2545330"/>
            <a:ext cx="733992" cy="62508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TOP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ページ</a:t>
            </a:r>
            <a:endParaRPr sz="12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0" name="四角形吹き出し 39">
            <a:extLst>
              <a:ext uri="{FF2B5EF4-FFF2-40B4-BE49-F238E27FC236}">
                <a16:creationId xmlns:a16="http://schemas.microsoft.com/office/drawing/2014/main" id="{CC5BF829-4B59-7148-9E0E-211D573D98B6}"/>
              </a:ext>
            </a:extLst>
          </p:cNvPr>
          <p:cNvSpPr/>
          <p:nvPr/>
        </p:nvSpPr>
        <p:spPr>
          <a:xfrm>
            <a:off x="494327" y="3564949"/>
            <a:ext cx="2214097" cy="737644"/>
          </a:xfrm>
          <a:prstGeom prst="wedgeRectCallout">
            <a:avLst>
              <a:gd name="adj1" fmla="val -25106"/>
              <a:gd name="adj2" fmla="val -103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/>
              <a:t>ページは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Heroku</a:t>
            </a:r>
            <a:r>
              <a:rPr kumimoji="1" lang="ja-JP" altLang="en-US"/>
              <a:t>側に配置</a:t>
            </a: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E7C180BB-80EE-D140-937D-8AF0187F3152}"/>
              </a:ext>
            </a:extLst>
          </p:cNvPr>
          <p:cNvSpPr/>
          <p:nvPr/>
        </p:nvSpPr>
        <p:spPr>
          <a:xfrm>
            <a:off x="7830660" y="2901035"/>
            <a:ext cx="3603535" cy="179814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ap-northeast-1(</a:t>
            </a:r>
            <a:r>
              <a:rPr lang="en-US" sz="1200" dirty="0" err="1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東京リージョン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2" name="Graphic 25">
            <a:extLst>
              <a:ext uri="{FF2B5EF4-FFF2-40B4-BE49-F238E27FC236}">
                <a16:creationId xmlns:a16="http://schemas.microsoft.com/office/drawing/2014/main" id="{46FD0704-FFFC-C04F-980D-7D537A42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60" y="290103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8">
            <a:extLst>
              <a:ext uri="{FF2B5EF4-FFF2-40B4-BE49-F238E27FC236}">
                <a16:creationId xmlns:a16="http://schemas.microsoft.com/office/drawing/2014/main" id="{2E1E5DBF-EEC4-D44D-A0DB-C7224767C607}"/>
              </a:ext>
            </a:extLst>
          </p:cNvPr>
          <p:cNvSpPr/>
          <p:nvPr/>
        </p:nvSpPr>
        <p:spPr>
          <a:xfrm>
            <a:off x="3624729" y="1515664"/>
            <a:ext cx="2985288" cy="165474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 err="1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グローバルサービス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Graphic 25">
            <a:extLst>
              <a:ext uri="{FF2B5EF4-FFF2-40B4-BE49-F238E27FC236}">
                <a16:creationId xmlns:a16="http://schemas.microsoft.com/office/drawing/2014/main" id="{E3B5F598-9DB4-054C-BAC3-962F5B416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728" y="151566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8">
            <a:extLst>
              <a:ext uri="{FF2B5EF4-FFF2-40B4-BE49-F238E27FC236}">
                <a16:creationId xmlns:a16="http://schemas.microsoft.com/office/drawing/2014/main" id="{2861FBF2-D8F7-CA44-97A0-10C32531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80" y="1864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1">
            <a:extLst>
              <a:ext uri="{FF2B5EF4-FFF2-40B4-BE49-F238E27FC236}">
                <a16:creationId xmlns:a16="http://schemas.microsoft.com/office/drawing/2014/main" id="{D01C58BE-97BA-DB46-9AD8-4B34F924C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755" y="2626817"/>
            <a:ext cx="229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49" name="四角形吹き出し 48">
            <a:extLst>
              <a:ext uri="{FF2B5EF4-FFF2-40B4-BE49-F238E27FC236}">
                <a16:creationId xmlns:a16="http://schemas.microsoft.com/office/drawing/2014/main" id="{F46C934F-21FC-F14B-8C5D-5E2A22C9287F}"/>
              </a:ext>
            </a:extLst>
          </p:cNvPr>
          <p:cNvSpPr/>
          <p:nvPr/>
        </p:nvSpPr>
        <p:spPr>
          <a:xfrm>
            <a:off x="5314696" y="5010003"/>
            <a:ext cx="2925175" cy="882421"/>
          </a:xfrm>
          <a:prstGeom prst="wedgeRectCallout">
            <a:avLst>
              <a:gd name="adj1" fmla="val 61105"/>
              <a:gd name="adj2" fmla="val -122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https://www.life8739.co.jp/product/</a:t>
            </a:r>
          </a:p>
          <a:p>
            <a:pPr algn="ctr"/>
            <a:r>
              <a:rPr kumimoji="1" lang="ja-JP" altLang="en-US"/>
              <a:t>は</a:t>
            </a:r>
            <a:r>
              <a:rPr kumimoji="1" lang="en-US" altLang="ja-JP" dirty="0"/>
              <a:t>AWS S3</a:t>
            </a:r>
            <a:r>
              <a:rPr kumimoji="1" lang="ja-JP" altLang="en-US"/>
              <a:t>に配置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5531029" y="2802529"/>
            <a:ext cx="607739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US" sz="3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02 リバプロパラメータ設計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ネットワーク構成設計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322931" y="781878"/>
            <a:ext cx="11546138" cy="5693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6" name="Google Shape;166;p9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lvl="0">
              <a:buSzPts val="2880"/>
            </a:pPr>
            <a:r>
              <a:rPr lang="en-US" altLang="ja-JP" sz="2880" dirty="0"/>
              <a:t>Nginx</a:t>
            </a:r>
            <a:r>
              <a:rPr lang="ja-JP" altLang="en-US" sz="2880"/>
              <a:t>に設定していただくパラメーター</a:t>
            </a:r>
            <a:endParaRPr dirty="0"/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cxnSp>
        <p:nvCxnSpPr>
          <p:cNvPr id="169" name="Google Shape;169;p9"/>
          <p:cNvCxnSpPr>
            <a:stCxn id="170" idx="3"/>
            <a:endCxn id="171" idx="1"/>
          </p:cNvCxnSpPr>
          <p:nvPr/>
        </p:nvCxnSpPr>
        <p:spPr>
          <a:xfrm>
            <a:off x="2460726" y="2234591"/>
            <a:ext cx="5576681" cy="24394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2" name="Google Shape;172;p9"/>
          <p:cNvGrpSpPr/>
          <p:nvPr/>
        </p:nvGrpSpPr>
        <p:grpSpPr>
          <a:xfrm>
            <a:off x="1083743" y="1922051"/>
            <a:ext cx="1376983" cy="625080"/>
            <a:chOff x="1083743" y="1922051"/>
            <a:chExt cx="1376983" cy="625080"/>
          </a:xfrm>
        </p:grpSpPr>
        <p:sp>
          <p:nvSpPr>
            <p:cNvPr id="170" name="Google Shape;170;p9"/>
            <p:cNvSpPr/>
            <p:nvPr/>
          </p:nvSpPr>
          <p:spPr>
            <a:xfrm>
              <a:off x="1083743" y="1922051"/>
              <a:ext cx="1376983" cy="625080"/>
            </a:xfrm>
            <a:prstGeom prst="rect">
              <a:avLst/>
            </a:prstGeom>
            <a:solidFill>
              <a:srgbClr val="D6E3BC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173" name="Google Shape;173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2558" y="2119617"/>
              <a:ext cx="1021856" cy="209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9"/>
          <p:cNvGrpSpPr/>
          <p:nvPr/>
        </p:nvGrpSpPr>
        <p:grpSpPr>
          <a:xfrm>
            <a:off x="770753" y="1281112"/>
            <a:ext cx="2251848" cy="1568768"/>
            <a:chOff x="770753" y="1281112"/>
            <a:chExt cx="2251848" cy="1568768"/>
          </a:xfrm>
        </p:grpSpPr>
        <p:sp>
          <p:nvSpPr>
            <p:cNvPr id="175" name="Google Shape;175;p9"/>
            <p:cNvSpPr/>
            <p:nvPr/>
          </p:nvSpPr>
          <p:spPr>
            <a:xfrm>
              <a:off x="770753" y="1281112"/>
              <a:ext cx="2251848" cy="1568768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Meiryo"/>
                  <a:ea typeface="Meiryo"/>
                  <a:cs typeface="Meiryo"/>
                  <a:sym typeface="Meiryo"/>
                </a:rPr>
                <a:t>Heroku</a:t>
              </a:r>
              <a:endParaRPr sz="1400" dirty="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id="176" name="Google Shape;176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0753" y="1281112"/>
              <a:ext cx="330200" cy="33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9"/>
          <p:cNvSpPr/>
          <p:nvPr/>
        </p:nvSpPr>
        <p:spPr>
          <a:xfrm>
            <a:off x="7244946" y="1246524"/>
            <a:ext cx="3266688" cy="238188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rPr>
              <a:t>AWS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4946" y="1246524"/>
            <a:ext cx="363220" cy="363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7407" y="1877985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/>
        </p:nvSpPr>
        <p:spPr>
          <a:xfrm>
            <a:off x="7273486" y="2623903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CloudFront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653592" y="4029120"/>
            <a:ext cx="5146748" cy="216729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Nginxのリバースプロキシー設定</a:t>
            </a:r>
            <a:endParaRPr lang="en-US" sz="18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proxy_ssl_name</a:t>
            </a:r>
            <a:r>
              <a:rPr lang="en-US" sz="1400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 </a:t>
            </a:r>
            <a:r>
              <a:rPr lang="en-US" sz="1400" u="sng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intro.syswebd.life8739.co.jp</a:t>
            </a:r>
            <a:r>
              <a:rPr lang="en-US" sz="1400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proxy_ssl_server_name</a:t>
            </a:r>
            <a:r>
              <a:rPr lang="en-US" sz="1400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 on;</a:t>
            </a:r>
          </a:p>
          <a:p>
            <a:pPr lvl="0"/>
            <a:r>
              <a:rPr lang="en-US" altLang="ja-JP" dirty="0" err="1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proxy_set_header</a:t>
            </a:r>
            <a:r>
              <a:rPr lang="en-US" altLang="ja-JP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 Host </a:t>
            </a:r>
            <a:r>
              <a:rPr lang="en-US" altLang="ja-JP" u="sng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intro.syswebd.life8739.co.jp</a:t>
            </a:r>
            <a:r>
              <a:rPr lang="en-US" altLang="ja-JP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;</a:t>
            </a:r>
            <a:endParaRPr lang="en-US" altLang="ja-JP" dirty="0"/>
          </a:p>
          <a:p>
            <a:pPr lvl="0"/>
            <a:r>
              <a:rPr lang="en-US" altLang="ja-JP" dirty="0" err="1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proxy_set_header</a:t>
            </a:r>
            <a:r>
              <a:rPr lang="en-US" altLang="ja-JP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 X-Forwarded-Host $host;</a:t>
            </a:r>
            <a:endParaRPr lang="en-US" altLang="ja-JP" dirty="0"/>
          </a:p>
          <a:p>
            <a:pPr lvl="0"/>
            <a:r>
              <a:rPr lang="en-US" altLang="ja-JP" dirty="0" err="1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proxy_set_header</a:t>
            </a:r>
            <a:r>
              <a:rPr lang="en-US" altLang="ja-JP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 X-Forwarded-For $</a:t>
            </a:r>
            <a:r>
              <a:rPr lang="en-US" altLang="ja-JP" dirty="0" err="1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remote_addr</a:t>
            </a:r>
            <a:r>
              <a:rPr lang="en-US" altLang="ja-JP" dirty="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;</a:t>
            </a:r>
            <a:endParaRPr lang="en-US" altLang="ja-JP" dirty="0"/>
          </a:p>
        </p:txBody>
      </p:sp>
      <p:sp>
        <p:nvSpPr>
          <p:cNvPr id="184" name="Google Shape;184;p9"/>
          <p:cNvSpPr txBox="1"/>
          <p:nvPr/>
        </p:nvSpPr>
        <p:spPr>
          <a:xfrm>
            <a:off x="3872303" y="2299076"/>
            <a:ext cx="3320832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Nginx側で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TLS SNI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(Server Name Indication)</a:t>
            </a: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対応が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必要になります</a:t>
            </a:r>
            <a:endParaRPr lang="en-US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また、HTTP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Hostヘッダを指定する</a:t>
            </a: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必要があります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3066875" y="1934887"/>
            <a:ext cx="27334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HTTPS通信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5531029" y="2802529"/>
            <a:ext cx="6077391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</a:pPr>
            <a:r>
              <a:rPr lang="en-US" sz="36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03 障害検知方法</a:t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ネットワーク構成設計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322931" y="781878"/>
            <a:ext cx="11546138" cy="56930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440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en-US" sz="2880" dirty="0" err="1"/>
              <a:t>障害等の検出・通知及びログ保管</a:t>
            </a:r>
            <a:endParaRPr dirty="0"/>
          </a:p>
        </p:txBody>
      </p:sp>
      <p:sp>
        <p:nvSpPr>
          <p:cNvPr id="205" name="Google Shape;205;p11"/>
          <p:cNvSpPr txBox="1">
            <a:spLocks noGrp="1"/>
          </p:cNvSpPr>
          <p:nvPr>
            <p:ph type="ftr" idx="11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Sasuke Financial Lab株式会社</a:t>
            </a: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sldNum" idx="12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624468" y="1047115"/>
            <a:ext cx="10925108" cy="37365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rPr>
              <a:t>AWS</a:t>
            </a:r>
            <a:endParaRPr/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468" y="1047115"/>
            <a:ext cx="363220" cy="363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/>
          <p:nvPr/>
        </p:nvSpPr>
        <p:spPr>
          <a:xfrm>
            <a:off x="624467" y="4981820"/>
            <a:ext cx="10925108" cy="1256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ea"/>
              <a:buAutoNum type="circleNumDbPlain"/>
            </a:pPr>
            <a:r>
              <a:rPr lang="en-US" sz="18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CloudFrontへのアクセスログをログ保管専用のS3バケットに保管する</a:t>
            </a:r>
            <a:endParaRPr sz="18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ea"/>
              <a:buAutoNum type="circleNumDbPlain"/>
            </a:pPr>
            <a:r>
              <a:rPr lang="en-US" sz="1800" dirty="0" err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CloudFrontをCloudWatchでモニタリングし、障害検出したらメールで通知する</a:t>
            </a:r>
            <a:endParaRPr sz="18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ea"/>
              <a:buAutoNum type="circleNumDbPlain"/>
            </a:pPr>
            <a:r>
              <a:rPr lang="en-US" sz="18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CloudTrailでS3のPutObject、DeleteObjectなどのコンテンツ変更をモニタリングし、変更を検出したらメールで通知する（コンテンツ切替運用については運用設計にて定義）</a:t>
            </a:r>
            <a:endParaRPr sz="18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11" name="Google Shape;211;p11"/>
          <p:cNvGrpSpPr/>
          <p:nvPr/>
        </p:nvGrpSpPr>
        <p:grpSpPr>
          <a:xfrm>
            <a:off x="2882126" y="3625663"/>
            <a:ext cx="1299170" cy="1017233"/>
            <a:chOff x="715738" y="3136012"/>
            <a:chExt cx="1299170" cy="1017233"/>
          </a:xfrm>
        </p:grpSpPr>
        <p:pic>
          <p:nvPicPr>
            <p:cNvPr id="212" name="Google Shape;212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323" y="313601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1"/>
            <p:cNvSpPr txBox="1"/>
            <p:nvPr/>
          </p:nvSpPr>
          <p:spPr>
            <a:xfrm>
              <a:off x="715738" y="3845509"/>
              <a:ext cx="129917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コンテンツ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</p:txBody>
        </p:sp>
      </p:grpSp>
      <p:grpSp>
        <p:nvGrpSpPr>
          <p:cNvPr id="221" name="Google Shape;221;p11"/>
          <p:cNvGrpSpPr/>
          <p:nvPr/>
        </p:nvGrpSpPr>
        <p:grpSpPr>
          <a:xfrm>
            <a:off x="6099600" y="2573106"/>
            <a:ext cx="2243137" cy="1229425"/>
            <a:chOff x="4781428" y="2120778"/>
            <a:chExt cx="2243137" cy="1229425"/>
          </a:xfrm>
        </p:grpSpPr>
        <p:pic>
          <p:nvPicPr>
            <p:cNvPr id="222" name="Google Shape;222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21203" y="2120778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11"/>
            <p:cNvSpPr txBox="1"/>
            <p:nvPr/>
          </p:nvSpPr>
          <p:spPr>
            <a:xfrm>
              <a:off x="4781428" y="2827023"/>
              <a:ext cx="2243137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CloudWatch</a:t>
              </a:r>
              <a:endParaRPr dirty="0"/>
            </a:p>
          </p:txBody>
        </p:sp>
      </p:grpSp>
      <p:cxnSp>
        <p:nvCxnSpPr>
          <p:cNvPr id="224" name="Google Shape;224;p11"/>
          <p:cNvCxnSpPr>
            <a:stCxn id="225" idx="3"/>
            <a:endCxn id="226" idx="1"/>
          </p:cNvCxnSpPr>
          <p:nvPr/>
        </p:nvCxnSpPr>
        <p:spPr>
          <a:xfrm flipV="1">
            <a:off x="1823850" y="1599433"/>
            <a:ext cx="7891060" cy="746984"/>
          </a:xfrm>
          <a:prstGeom prst="straightConnector1">
            <a:avLst/>
          </a:prstGeom>
          <a:noFill/>
          <a:ln w="38100" cap="flat" cmpd="sng">
            <a:solidFill>
              <a:srgbClr val="20586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27" name="Google Shape;227;p11"/>
          <p:cNvGrpSpPr/>
          <p:nvPr/>
        </p:nvGrpSpPr>
        <p:grpSpPr>
          <a:xfrm>
            <a:off x="9446325" y="1218433"/>
            <a:ext cx="1299170" cy="1017274"/>
            <a:chOff x="715738" y="3136012"/>
            <a:chExt cx="1299170" cy="1017274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4323" y="3136012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1"/>
            <p:cNvSpPr txBox="1"/>
            <p:nvPr/>
          </p:nvSpPr>
          <p:spPr>
            <a:xfrm>
              <a:off x="715738" y="3845509"/>
              <a:ext cx="12991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S3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ログ保管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5792588" y="1195108"/>
            <a:ext cx="2201863" cy="1014220"/>
            <a:chOff x="3076093" y="1153170"/>
            <a:chExt cx="2201863" cy="1014220"/>
          </a:xfrm>
        </p:grpSpPr>
        <p:sp>
          <p:nvSpPr>
            <p:cNvPr id="230" name="Google Shape;230;p11"/>
            <p:cNvSpPr txBox="1"/>
            <p:nvPr/>
          </p:nvSpPr>
          <p:spPr>
            <a:xfrm>
              <a:off x="3076093" y="1859415"/>
              <a:ext cx="22018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CloudTrail</a:t>
              </a:r>
              <a:endParaRPr/>
            </a:p>
          </p:txBody>
        </p:sp>
        <p:pic>
          <p:nvPicPr>
            <p:cNvPr id="231" name="Google Shape;231;p1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90468" y="115317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2" name="Google Shape;232;p11"/>
          <p:cNvCxnSpPr>
            <a:cxnSpLocks/>
            <a:stCxn id="50" idx="3"/>
            <a:endCxn id="222" idx="1"/>
          </p:cNvCxnSpPr>
          <p:nvPr/>
        </p:nvCxnSpPr>
        <p:spPr>
          <a:xfrm flipV="1">
            <a:off x="5233052" y="2954106"/>
            <a:ext cx="1606323" cy="1052142"/>
          </a:xfrm>
          <a:prstGeom prst="straightConnector1">
            <a:avLst/>
          </a:prstGeom>
          <a:noFill/>
          <a:ln w="38100" cap="flat" cmpd="sng">
            <a:solidFill>
              <a:srgbClr val="20586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33" name="Google Shape;233;p11"/>
          <p:cNvGrpSpPr/>
          <p:nvPr/>
        </p:nvGrpSpPr>
        <p:grpSpPr>
          <a:xfrm>
            <a:off x="8384076" y="2907048"/>
            <a:ext cx="2268537" cy="1220556"/>
            <a:chOff x="8343647" y="2787545"/>
            <a:chExt cx="2268537" cy="1220556"/>
          </a:xfrm>
        </p:grpSpPr>
        <p:pic>
          <p:nvPicPr>
            <p:cNvPr id="234" name="Google Shape;234;p1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11997" y="2787545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11"/>
            <p:cNvSpPr txBox="1"/>
            <p:nvPr/>
          </p:nvSpPr>
          <p:spPr>
            <a:xfrm>
              <a:off x="8343647" y="3484226"/>
              <a:ext cx="2268537" cy="52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 Simple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Notification Service</a:t>
              </a:r>
              <a:endParaRPr/>
            </a:p>
          </p:txBody>
        </p:sp>
      </p:grpSp>
      <p:cxnSp>
        <p:nvCxnSpPr>
          <p:cNvPr id="236" name="Google Shape;236;p11"/>
          <p:cNvCxnSpPr>
            <a:stCxn id="222" idx="3"/>
            <a:endCxn id="234" idx="1"/>
          </p:cNvCxnSpPr>
          <p:nvPr/>
        </p:nvCxnSpPr>
        <p:spPr>
          <a:xfrm>
            <a:off x="7601375" y="2954106"/>
            <a:ext cx="1551051" cy="333942"/>
          </a:xfrm>
          <a:prstGeom prst="straightConnector1">
            <a:avLst/>
          </a:prstGeom>
          <a:noFill/>
          <a:ln w="38100" cap="flat" cmpd="sng">
            <a:solidFill>
              <a:srgbClr val="20586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1"/>
          <p:cNvSpPr txBox="1"/>
          <p:nvPr/>
        </p:nvSpPr>
        <p:spPr>
          <a:xfrm>
            <a:off x="4208991" y="3196241"/>
            <a:ext cx="22685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コンテンツ変更等を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モニタリング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11"/>
          <p:cNvGrpSpPr/>
          <p:nvPr/>
        </p:nvGrpSpPr>
        <p:grpSpPr>
          <a:xfrm>
            <a:off x="793265" y="1965417"/>
            <a:ext cx="1299170" cy="1020440"/>
            <a:chOff x="3256110" y="1853591"/>
            <a:chExt cx="1299170" cy="1020440"/>
          </a:xfrm>
        </p:grpSpPr>
        <p:pic>
          <p:nvPicPr>
            <p:cNvPr id="225" name="Google Shape;225;p1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24695" y="1853591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1"/>
            <p:cNvSpPr txBox="1"/>
            <p:nvPr/>
          </p:nvSpPr>
          <p:spPr>
            <a:xfrm>
              <a:off x="3256110" y="2566056"/>
              <a:ext cx="1299170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CloudFront</a:t>
              </a:r>
              <a:endParaRPr/>
            </a:p>
          </p:txBody>
        </p:sp>
      </p:grpSp>
      <p:cxnSp>
        <p:nvCxnSpPr>
          <p:cNvPr id="246" name="Google Shape;246;p11"/>
          <p:cNvCxnSpPr>
            <a:stCxn id="225" idx="3"/>
            <a:endCxn id="222" idx="1"/>
          </p:cNvCxnSpPr>
          <p:nvPr/>
        </p:nvCxnSpPr>
        <p:spPr>
          <a:xfrm>
            <a:off x="1823850" y="2346417"/>
            <a:ext cx="5015525" cy="607689"/>
          </a:xfrm>
          <a:prstGeom prst="straightConnector1">
            <a:avLst/>
          </a:prstGeom>
          <a:noFill/>
          <a:ln w="38100" cap="flat" cmpd="sng">
            <a:solidFill>
              <a:srgbClr val="20586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Google Shape;247;p11"/>
          <p:cNvSpPr txBox="1"/>
          <p:nvPr/>
        </p:nvSpPr>
        <p:spPr>
          <a:xfrm>
            <a:off x="7161770" y="2444994"/>
            <a:ext cx="25584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障害</a:t>
            </a:r>
            <a:r>
              <a:rPr lang="en-US" sz="1200" dirty="0" err="1">
                <a:solidFill>
                  <a:schemeClr val="dk1"/>
                </a:solidFill>
              </a:rPr>
              <a:t>検出</a:t>
            </a: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コンテンツ変更検出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9995088" y="2797372"/>
            <a:ext cx="1500815" cy="98135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7365D"/>
          </a:solidFill>
          <a:ln w="12700" cap="flat" cmpd="sng">
            <a:solidFill>
              <a:srgbClr val="395E8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メール通知</a:t>
            </a:r>
            <a:endParaRPr/>
          </a:p>
        </p:txBody>
      </p:sp>
      <p:sp>
        <p:nvSpPr>
          <p:cNvPr id="249" name="Google Shape;249;p11"/>
          <p:cNvSpPr txBox="1"/>
          <p:nvPr/>
        </p:nvSpPr>
        <p:spPr>
          <a:xfrm>
            <a:off x="3827463" y="1734924"/>
            <a:ext cx="22685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ログ保管</a:t>
            </a:r>
            <a:endParaRPr sz="1200" dirty="0"/>
          </a:p>
        </p:txBody>
      </p:sp>
      <p:sp>
        <p:nvSpPr>
          <p:cNvPr id="250" name="Google Shape;250;p11"/>
          <p:cNvSpPr txBox="1"/>
          <p:nvPr/>
        </p:nvSpPr>
        <p:spPr>
          <a:xfrm>
            <a:off x="3019535" y="2304474"/>
            <a:ext cx="226853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モニタリング</a:t>
            </a:r>
            <a:endParaRPr sz="1200" dirty="0"/>
          </a:p>
        </p:txBody>
      </p:sp>
      <p:grpSp>
        <p:nvGrpSpPr>
          <p:cNvPr id="48" name="Google Shape;229;p11">
            <a:extLst>
              <a:ext uri="{FF2B5EF4-FFF2-40B4-BE49-F238E27FC236}">
                <a16:creationId xmlns:a16="http://schemas.microsoft.com/office/drawing/2014/main" id="{28266A4B-C420-704C-A101-618BC7247D4C}"/>
              </a:ext>
            </a:extLst>
          </p:cNvPr>
          <p:cNvGrpSpPr/>
          <p:nvPr/>
        </p:nvGrpSpPr>
        <p:grpSpPr>
          <a:xfrm>
            <a:off x="3756677" y="3625248"/>
            <a:ext cx="2201863" cy="1014220"/>
            <a:chOff x="3076093" y="1153170"/>
            <a:chExt cx="2201863" cy="1014220"/>
          </a:xfrm>
        </p:grpSpPr>
        <p:sp>
          <p:nvSpPr>
            <p:cNvPr id="49" name="Google Shape;230;p11">
              <a:extLst>
                <a:ext uri="{FF2B5EF4-FFF2-40B4-BE49-F238E27FC236}">
                  <a16:creationId xmlns:a16="http://schemas.microsoft.com/office/drawing/2014/main" id="{BB29B011-80B3-9F48-A649-6BE4416799AF}"/>
                </a:ext>
              </a:extLst>
            </p:cNvPr>
            <p:cNvSpPr txBox="1"/>
            <p:nvPr/>
          </p:nvSpPr>
          <p:spPr>
            <a:xfrm>
              <a:off x="3076093" y="1859415"/>
              <a:ext cx="2201863" cy="307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AWS CloudTrail</a:t>
              </a:r>
              <a:endParaRPr/>
            </a:p>
          </p:txBody>
        </p:sp>
        <p:pic>
          <p:nvPicPr>
            <p:cNvPr id="50" name="Google Shape;231;p11">
              <a:extLst>
                <a:ext uri="{FF2B5EF4-FFF2-40B4-BE49-F238E27FC236}">
                  <a16:creationId xmlns:a16="http://schemas.microsoft.com/office/drawing/2014/main" id="{F1E80726-8666-F943-84C2-7C05A460AC2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790468" y="115317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" name="Google Shape;232;p11">
            <a:extLst>
              <a:ext uri="{FF2B5EF4-FFF2-40B4-BE49-F238E27FC236}">
                <a16:creationId xmlns:a16="http://schemas.microsoft.com/office/drawing/2014/main" id="{FC674A90-CB40-EA43-A71E-6EBB31B0127D}"/>
              </a:ext>
            </a:extLst>
          </p:cNvPr>
          <p:cNvCxnSpPr>
            <a:cxnSpLocks/>
            <a:stCxn id="212" idx="3"/>
            <a:endCxn id="50" idx="1"/>
          </p:cNvCxnSpPr>
          <p:nvPr/>
        </p:nvCxnSpPr>
        <p:spPr>
          <a:xfrm flipV="1">
            <a:off x="3912711" y="4006248"/>
            <a:ext cx="558341" cy="415"/>
          </a:xfrm>
          <a:prstGeom prst="straightConnector1">
            <a:avLst/>
          </a:prstGeom>
          <a:noFill/>
          <a:ln w="38100" cap="flat" cmpd="sng">
            <a:solidFill>
              <a:srgbClr val="20586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9FB84DA7-8037-964A-9BAC-16948D1E4C1A}"/>
              </a:ext>
            </a:extLst>
          </p:cNvPr>
          <p:cNvSpPr/>
          <p:nvPr/>
        </p:nvSpPr>
        <p:spPr>
          <a:xfrm>
            <a:off x="713746" y="1482108"/>
            <a:ext cx="2042854" cy="165474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 err="1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グローバルサービス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25">
            <a:extLst>
              <a:ext uri="{FF2B5EF4-FFF2-40B4-BE49-F238E27FC236}">
                <a16:creationId xmlns:a16="http://schemas.microsoft.com/office/drawing/2014/main" id="{246CDAA8-8A64-9349-831D-C2568B36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5" y="148210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8">
            <a:extLst>
              <a:ext uri="{FF2B5EF4-FFF2-40B4-BE49-F238E27FC236}">
                <a16:creationId xmlns:a16="http://schemas.microsoft.com/office/drawing/2014/main" id="{2EEC2710-67E3-4543-9571-6F43DBBAB753}"/>
              </a:ext>
            </a:extLst>
          </p:cNvPr>
          <p:cNvSpPr/>
          <p:nvPr/>
        </p:nvSpPr>
        <p:spPr>
          <a:xfrm>
            <a:off x="2854435" y="1153171"/>
            <a:ext cx="8579761" cy="3546012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ap-northeast-1(</a:t>
            </a:r>
            <a:r>
              <a:rPr lang="en-US" sz="1200" dirty="0" err="1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東京リージョン</a:t>
            </a: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4" name="Graphic 25">
            <a:extLst>
              <a:ext uri="{FF2B5EF4-FFF2-40B4-BE49-F238E27FC236}">
                <a16:creationId xmlns:a16="http://schemas.microsoft.com/office/drawing/2014/main" id="{2156C528-A984-1E45-AB9E-FF4DE5BA0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35" y="1153171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648714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465</Words>
  <Application>Microsoft Macintosh PowerPoint</Application>
  <PresentationFormat>ワイド画面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MS Gothic</vt:lpstr>
      <vt:lpstr>Meiryo</vt:lpstr>
      <vt:lpstr>Arial</vt:lpstr>
      <vt:lpstr>表紙標準</vt:lpstr>
      <vt:lpstr>ネットワーク構成設計</vt:lpstr>
      <vt:lpstr>更新履歴</vt:lpstr>
      <vt:lpstr>目次</vt:lpstr>
      <vt:lpstr>PowerPoint プレゼンテーション</vt:lpstr>
      <vt:lpstr>サーバー構成図</vt:lpstr>
      <vt:lpstr>PowerPoint プレゼンテーション</vt:lpstr>
      <vt:lpstr>Nginxに設定していただくパラメーター</vt:lpstr>
      <vt:lpstr>PowerPoint プレゼンテーション</vt:lpstr>
      <vt:lpstr>障害等の検出・通知及びログ保管</vt:lpstr>
      <vt:lpstr>PowerPoint プレゼンテーション</vt:lpstr>
      <vt:lpstr>CloudFrontのセキュリティ対策</vt:lpstr>
      <vt:lpstr>Amazon S3のセキュリティ対策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ネットワーク構成設計案</dc:title>
  <dc:creator>i.shiraishi</dc:creator>
  <cp:lastModifiedBy>小川 真樹</cp:lastModifiedBy>
  <cp:revision>45</cp:revision>
  <dcterms:created xsi:type="dcterms:W3CDTF">2020-09-22T09:24:18Z</dcterms:created>
  <dcterms:modified xsi:type="dcterms:W3CDTF">2020-12-24T02:19:31Z</dcterms:modified>
</cp:coreProperties>
</file>