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jnyStjHbbcqO5umCob2dPHtrB0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CC26C4-7A14-4199-925C-9349EB6FB8BD}">
  <a:tblStyle styleId="{B3CC26C4-7A14-4199-925C-9349EB6FB8BD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1c56d65b1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1c56d65b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1c56d65b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b1c56d65b1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918ba41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918ba4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c56d65b1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c56d65b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1c56d65b1_0_7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5400"/>
              <a:t>商品付加バージョンについて</a:t>
            </a:r>
            <a:endParaRPr sz="5400"/>
          </a:p>
        </p:txBody>
      </p:sp>
      <p:sp>
        <p:nvSpPr>
          <p:cNvPr id="85" name="Google Shape;85;gb1c56d65b1_0_7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12/17 Sasuke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b1c56d65b1_0_199"/>
          <p:cNvGraphicFramePr/>
          <p:nvPr/>
        </p:nvGraphicFramePr>
        <p:xfrm>
          <a:off x="219997" y="1439298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{B3CC26C4-7A14-4199-925C-9349EB6FB8BD}</a:tableStyleId>
              </a:tblPr>
              <a:tblGrid>
                <a:gridCol w="2594225"/>
                <a:gridCol w="2631025"/>
                <a:gridCol w="6561425"/>
              </a:tblGrid>
              <a:tr h="93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当初意向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商品付加バージョン1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ja-JP" sz="1600" u="none" cap="none" strike="noStrike"/>
                        <a:t>試算結果画面で最初に「申込する」を押下した</a:t>
                      </a:r>
                      <a:r>
                        <a:rPr lang="ja-JP" sz="1600"/>
                        <a:t>時点の</a:t>
                      </a:r>
                      <a:r>
                        <a:rPr lang="ja-JP" sz="1600" u="none" cap="none" strike="noStrike"/>
                        <a:t>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116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最終意向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商品付加バージョン</a:t>
                      </a:r>
                      <a:r>
                        <a:rPr lang="ja-JP" sz="1800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ja-JP" sz="1600"/>
                        <a:t>申込完了時点の情報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5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特別条件承諾(2周目~)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商品付加バージョン</a:t>
                      </a:r>
                      <a:r>
                        <a:rPr lang="ja-JP" sz="1800"/>
                        <a:t>3</a:t>
                      </a:r>
                      <a:r>
                        <a:rPr lang="ja-JP" sz="1800" u="none" cap="none" strike="noStrike"/>
                        <a:t>~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600" u="none" cap="none" strike="noStrike"/>
                        <a:t>申込完了後、特別条件</a:t>
                      </a:r>
                      <a:r>
                        <a:rPr lang="ja-JP" sz="1600"/>
                        <a:t>などで追加対応した時点の情報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91" name="Google Shape;91;gb1c56d65b1_0_199"/>
          <p:cNvSpPr txBox="1"/>
          <p:nvPr/>
        </p:nvSpPr>
        <p:spPr>
          <a:xfrm>
            <a:off x="220000" y="619925"/>
            <a:ext cx="44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400" u="sng" cap="none" strike="noStrike">
                <a:solidFill>
                  <a:schemeClr val="dk1"/>
                </a:solidFill>
              </a:rPr>
              <a:t>▼商品付加バージョン</a:t>
            </a:r>
            <a:r>
              <a:rPr b="1" lang="ja-JP" sz="2400" u="sng">
                <a:solidFill>
                  <a:schemeClr val="dk1"/>
                </a:solidFill>
              </a:rPr>
              <a:t>の種類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92" name="Google Shape;92;gb1c56d65b1_0_199"/>
          <p:cNvSpPr txBox="1"/>
          <p:nvPr/>
        </p:nvSpPr>
        <p:spPr>
          <a:xfrm>
            <a:off x="0" y="0"/>
            <a:ext cx="4593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rgbClr val="FF0000"/>
                </a:solidFill>
              </a:rPr>
              <a:t>（12/17以前の仕様）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18ba41e3_0_0"/>
          <p:cNvSpPr/>
          <p:nvPr/>
        </p:nvSpPr>
        <p:spPr>
          <a:xfrm>
            <a:off x="432925" y="5116500"/>
            <a:ext cx="424200" cy="150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DB</a:t>
            </a:r>
            <a:endParaRPr b="1"/>
          </a:p>
        </p:txBody>
      </p:sp>
      <p:sp>
        <p:nvSpPr>
          <p:cNvPr id="98" name="Google Shape;98;ga918ba41e3_0_0"/>
          <p:cNvSpPr/>
          <p:nvPr/>
        </p:nvSpPr>
        <p:spPr>
          <a:xfrm>
            <a:off x="5766525" y="1805550"/>
            <a:ext cx="6148800" cy="180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918ba41e3_0_0"/>
          <p:cNvSpPr/>
          <p:nvPr/>
        </p:nvSpPr>
        <p:spPr>
          <a:xfrm>
            <a:off x="1360125" y="1805550"/>
            <a:ext cx="3937500" cy="180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a918ba41e3_0_0"/>
          <p:cNvSpPr txBox="1"/>
          <p:nvPr/>
        </p:nvSpPr>
        <p:spPr>
          <a:xfrm>
            <a:off x="1475525" y="1984577"/>
            <a:ext cx="102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試算結果画面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a918ba41e3_0_0"/>
          <p:cNvSpPr/>
          <p:nvPr/>
        </p:nvSpPr>
        <p:spPr>
          <a:xfrm>
            <a:off x="1550750" y="224772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a918ba41e3_0_0"/>
          <p:cNvSpPr txBox="1"/>
          <p:nvPr/>
        </p:nvSpPr>
        <p:spPr>
          <a:xfrm>
            <a:off x="2154200" y="1423100"/>
            <a:ext cx="2258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試算エリア（ver1, ver2）</a:t>
            </a:r>
            <a:endParaRPr b="1"/>
          </a:p>
        </p:txBody>
      </p:sp>
      <p:sp>
        <p:nvSpPr>
          <p:cNvPr id="103" name="Google Shape;103;ga918ba41e3_0_0"/>
          <p:cNvSpPr txBox="1"/>
          <p:nvPr/>
        </p:nvSpPr>
        <p:spPr>
          <a:xfrm>
            <a:off x="220000" y="619925"/>
            <a:ext cx="68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400" u="sng" cap="none" strike="noStrike">
                <a:solidFill>
                  <a:schemeClr val="dk1"/>
                </a:solidFill>
              </a:rPr>
              <a:t>▼商品付加バージョン</a:t>
            </a:r>
            <a:r>
              <a:rPr b="1" lang="ja-JP" sz="2400" u="sng">
                <a:solidFill>
                  <a:schemeClr val="dk1"/>
                </a:solidFill>
              </a:rPr>
              <a:t>の</a:t>
            </a:r>
            <a:r>
              <a:rPr b="1" lang="ja-JP" sz="2400" u="sng">
                <a:solidFill>
                  <a:schemeClr val="dk1"/>
                </a:solidFill>
              </a:rPr>
              <a:t>発行、更新タイミング</a:t>
            </a:r>
            <a:endParaRPr b="1" sz="2400" u="sng">
              <a:solidFill>
                <a:srgbClr val="FF0000"/>
              </a:solidFill>
            </a:endParaRPr>
          </a:p>
        </p:txBody>
      </p:sp>
      <p:sp>
        <p:nvSpPr>
          <p:cNvPr id="104" name="Google Shape;104;ga918ba41e3_0_0"/>
          <p:cNvSpPr/>
          <p:nvPr/>
        </p:nvSpPr>
        <p:spPr>
          <a:xfrm>
            <a:off x="5366004" y="2532813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a918ba41e3_0_0"/>
          <p:cNvSpPr/>
          <p:nvPr/>
        </p:nvSpPr>
        <p:spPr>
          <a:xfrm>
            <a:off x="2857073" y="2521851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a918ba41e3_0_0"/>
          <p:cNvSpPr txBox="1"/>
          <p:nvPr/>
        </p:nvSpPr>
        <p:spPr>
          <a:xfrm>
            <a:off x="3340864" y="1980209"/>
            <a:ext cx="1320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a918ba41e3_0_0"/>
          <p:cNvSpPr txBox="1"/>
          <p:nvPr/>
        </p:nvSpPr>
        <p:spPr>
          <a:xfrm>
            <a:off x="5800591" y="1980209"/>
            <a:ext cx="1320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申込内容確認画面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a918ba41e3_0_0"/>
          <p:cNvSpPr/>
          <p:nvPr/>
        </p:nvSpPr>
        <p:spPr>
          <a:xfrm>
            <a:off x="7362476" y="2521838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a918ba41e3_0_0"/>
          <p:cNvSpPr txBox="1"/>
          <p:nvPr/>
        </p:nvSpPr>
        <p:spPr>
          <a:xfrm>
            <a:off x="7994107" y="1984596"/>
            <a:ext cx="102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意向確認画面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a918ba41e3_0_0"/>
          <p:cNvSpPr txBox="1"/>
          <p:nvPr/>
        </p:nvSpPr>
        <p:spPr>
          <a:xfrm>
            <a:off x="10212925" y="1984575"/>
            <a:ext cx="174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</a:rPr>
              <a:t>申込内容最終</a:t>
            </a: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a918ba41e3_0_0"/>
          <p:cNvSpPr/>
          <p:nvPr/>
        </p:nvSpPr>
        <p:spPr>
          <a:xfrm>
            <a:off x="9581964" y="2532876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a918ba41e3_0_0"/>
          <p:cNvSpPr txBox="1"/>
          <p:nvPr/>
        </p:nvSpPr>
        <p:spPr>
          <a:xfrm>
            <a:off x="7556500" y="1423100"/>
            <a:ext cx="2258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申込エリア（ver2）</a:t>
            </a:r>
            <a:endParaRPr b="1"/>
          </a:p>
        </p:txBody>
      </p:sp>
      <p:sp>
        <p:nvSpPr>
          <p:cNvPr id="113" name="Google Shape;113;ga918ba41e3_0_0"/>
          <p:cNvSpPr/>
          <p:nvPr/>
        </p:nvSpPr>
        <p:spPr>
          <a:xfrm>
            <a:off x="3467462" y="224772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a918ba41e3_0_0"/>
          <p:cNvSpPr/>
          <p:nvPr/>
        </p:nvSpPr>
        <p:spPr>
          <a:xfrm>
            <a:off x="5904737" y="2258684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a918ba41e3_0_0"/>
          <p:cNvSpPr/>
          <p:nvPr/>
        </p:nvSpPr>
        <p:spPr>
          <a:xfrm>
            <a:off x="8124237" y="2247647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a918ba41e3_0_0"/>
          <p:cNvSpPr/>
          <p:nvPr/>
        </p:nvSpPr>
        <p:spPr>
          <a:xfrm>
            <a:off x="10343737" y="225867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a918ba41e3_0_0"/>
          <p:cNvSpPr/>
          <p:nvPr/>
        </p:nvSpPr>
        <p:spPr>
          <a:xfrm>
            <a:off x="432925" y="1805400"/>
            <a:ext cx="424200" cy="1805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画面</a:t>
            </a:r>
            <a:endParaRPr b="1"/>
          </a:p>
        </p:txBody>
      </p:sp>
      <p:sp>
        <p:nvSpPr>
          <p:cNvPr id="118" name="Google Shape;118;ga918ba41e3_0_0"/>
          <p:cNvSpPr/>
          <p:nvPr/>
        </p:nvSpPr>
        <p:spPr>
          <a:xfrm>
            <a:off x="432925" y="3610800"/>
            <a:ext cx="424200" cy="150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セッション</a:t>
            </a:r>
            <a:endParaRPr b="1"/>
          </a:p>
        </p:txBody>
      </p:sp>
      <p:sp>
        <p:nvSpPr>
          <p:cNvPr id="119" name="Google Shape;119;ga918ba41e3_0_0"/>
          <p:cNvSpPr/>
          <p:nvPr/>
        </p:nvSpPr>
        <p:spPr>
          <a:xfrm>
            <a:off x="1550750" y="3751300"/>
            <a:ext cx="10764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0" name="Google Shape;120;ga918ba41e3_0_0"/>
          <p:cNvSpPr/>
          <p:nvPr/>
        </p:nvSpPr>
        <p:spPr>
          <a:xfrm>
            <a:off x="2627150" y="4213975"/>
            <a:ext cx="26706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ver2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1" name="Google Shape;121;ga918ba41e3_0_0"/>
          <p:cNvSpPr/>
          <p:nvPr/>
        </p:nvSpPr>
        <p:spPr>
          <a:xfrm>
            <a:off x="4772500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2" name="Google Shape;122;ga918ba41e3_0_0"/>
          <p:cNvSpPr/>
          <p:nvPr/>
        </p:nvSpPr>
        <p:spPr>
          <a:xfrm>
            <a:off x="2064825" y="4972275"/>
            <a:ext cx="2528100" cy="949200"/>
          </a:xfrm>
          <a:prstGeom prst="wedgeRoundRectCallout">
            <a:avLst>
              <a:gd fmla="val -37122" name="adj1"/>
              <a:gd fmla="val -72372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一度試算結果画面を抜けたあと、戻って修正してもver2更新</a:t>
            </a:r>
            <a:endParaRPr/>
          </a:p>
        </p:txBody>
      </p:sp>
      <p:pic>
        <p:nvPicPr>
          <p:cNvPr id="123" name="Google Shape;123;ga918ba41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50" y="2998750"/>
            <a:ext cx="1050467" cy="25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a918ba41e3_0_0"/>
          <p:cNvCxnSpPr/>
          <p:nvPr/>
        </p:nvCxnSpPr>
        <p:spPr>
          <a:xfrm>
            <a:off x="5244350" y="488030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ga918ba41e3_0_0"/>
          <p:cNvSpPr txBox="1"/>
          <p:nvPr/>
        </p:nvSpPr>
        <p:spPr>
          <a:xfrm>
            <a:off x="5244350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登録</a:t>
            </a:r>
            <a:endParaRPr/>
          </a:p>
        </p:txBody>
      </p:sp>
      <p:sp>
        <p:nvSpPr>
          <p:cNvPr id="126" name="Google Shape;126;ga918ba41e3_0_0"/>
          <p:cNvSpPr/>
          <p:nvPr/>
        </p:nvSpPr>
        <p:spPr>
          <a:xfrm>
            <a:off x="2627150" y="3751300"/>
            <a:ext cx="26706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7" name="Google Shape;127;ga918ba41e3_0_0"/>
          <p:cNvSpPr/>
          <p:nvPr/>
        </p:nvSpPr>
        <p:spPr>
          <a:xfrm>
            <a:off x="8885975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8" name="Google Shape;128;ga918ba41e3_0_0"/>
          <p:cNvSpPr txBox="1"/>
          <p:nvPr/>
        </p:nvSpPr>
        <p:spPr>
          <a:xfrm>
            <a:off x="6277600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取得</a:t>
            </a:r>
            <a:endParaRPr/>
          </a:p>
        </p:txBody>
      </p:sp>
      <p:cxnSp>
        <p:nvCxnSpPr>
          <p:cNvPr id="129" name="Google Shape;129;ga918ba41e3_0_0"/>
          <p:cNvCxnSpPr/>
          <p:nvPr/>
        </p:nvCxnSpPr>
        <p:spPr>
          <a:xfrm flipH="1" rot="10800000">
            <a:off x="5834700" y="4860575"/>
            <a:ext cx="3936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ga918ba41e3_0_0"/>
          <p:cNvSpPr/>
          <p:nvPr/>
        </p:nvSpPr>
        <p:spPr>
          <a:xfrm>
            <a:off x="5904675" y="4213975"/>
            <a:ext cx="54672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ver2</a:t>
            </a:r>
            <a:endParaRPr b="1" sz="1600">
              <a:solidFill>
                <a:srgbClr val="FFFFFF"/>
              </a:solidFill>
            </a:endParaRPr>
          </a:p>
        </p:txBody>
      </p:sp>
      <p:cxnSp>
        <p:nvCxnSpPr>
          <p:cNvPr id="131" name="Google Shape;131;ga918ba41e3_0_0"/>
          <p:cNvCxnSpPr/>
          <p:nvPr/>
        </p:nvCxnSpPr>
        <p:spPr>
          <a:xfrm>
            <a:off x="9254975" y="488030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ga918ba41e3_0_0"/>
          <p:cNvSpPr txBox="1"/>
          <p:nvPr/>
        </p:nvSpPr>
        <p:spPr>
          <a:xfrm>
            <a:off x="9254975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登録</a:t>
            </a:r>
            <a:endParaRPr/>
          </a:p>
        </p:txBody>
      </p:sp>
      <p:sp>
        <p:nvSpPr>
          <p:cNvPr id="133" name="Google Shape;133;ga918ba41e3_0_0"/>
          <p:cNvSpPr txBox="1"/>
          <p:nvPr/>
        </p:nvSpPr>
        <p:spPr>
          <a:xfrm>
            <a:off x="0" y="0"/>
            <a:ext cx="4593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2400" u="sng">
                <a:solidFill>
                  <a:srgbClr val="FF0000"/>
                </a:solidFill>
              </a:rPr>
              <a:t>（12/17以前の仕様）</a:t>
            </a:r>
            <a:endParaRPr/>
          </a:p>
        </p:txBody>
      </p:sp>
      <p:sp>
        <p:nvSpPr>
          <p:cNvPr id="134" name="Google Shape;134;ga918ba41e3_0_0"/>
          <p:cNvSpPr/>
          <p:nvPr/>
        </p:nvSpPr>
        <p:spPr>
          <a:xfrm>
            <a:off x="10887225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35" name="Google Shape;135;ga918ba41e3_0_0"/>
          <p:cNvCxnSpPr/>
          <p:nvPr/>
        </p:nvCxnSpPr>
        <p:spPr>
          <a:xfrm>
            <a:off x="11256225" y="488030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ga918ba41e3_0_0"/>
          <p:cNvSpPr txBox="1"/>
          <p:nvPr/>
        </p:nvSpPr>
        <p:spPr>
          <a:xfrm>
            <a:off x="11256225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登録</a:t>
            </a:r>
            <a:endParaRPr/>
          </a:p>
        </p:txBody>
      </p:sp>
      <p:sp>
        <p:nvSpPr>
          <p:cNvPr id="137" name="Google Shape;137;ga918ba41e3_0_0"/>
          <p:cNvSpPr/>
          <p:nvPr/>
        </p:nvSpPr>
        <p:spPr>
          <a:xfrm>
            <a:off x="6884725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8" name="Google Shape;138;ga918ba41e3_0_0"/>
          <p:cNvSpPr txBox="1"/>
          <p:nvPr/>
        </p:nvSpPr>
        <p:spPr>
          <a:xfrm>
            <a:off x="7694575" y="5037575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ver1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取得</a:t>
            </a:r>
            <a:endParaRPr/>
          </a:p>
        </p:txBody>
      </p:sp>
      <p:cxnSp>
        <p:nvCxnSpPr>
          <p:cNvPr id="139" name="Google Shape;139;ga918ba41e3_0_0"/>
          <p:cNvCxnSpPr>
            <a:endCxn id="115" idx="2"/>
          </p:cNvCxnSpPr>
          <p:nvPr/>
        </p:nvCxnSpPr>
        <p:spPr>
          <a:xfrm flipH="1" rot="10800000">
            <a:off x="7470087" y="3096047"/>
            <a:ext cx="1168200" cy="23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"/>
          <p:cNvGraphicFramePr/>
          <p:nvPr/>
        </p:nvGraphicFramePr>
        <p:xfrm>
          <a:off x="219997" y="1439298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{B3CC26C4-7A14-4199-925C-9349EB6FB8BD}</a:tableStyleId>
              </a:tblPr>
              <a:tblGrid>
                <a:gridCol w="2594225"/>
                <a:gridCol w="2631025"/>
                <a:gridCol w="6561425"/>
              </a:tblGrid>
              <a:tr h="93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当初意向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商品付加バージョン1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ja-JP" sz="1600" u="none" cap="none" strike="noStrike"/>
                        <a:t>試算結果画面で最初に「申込する」を押下した</a:t>
                      </a:r>
                      <a:r>
                        <a:rPr lang="ja-JP" sz="1600"/>
                        <a:t>時点の</a:t>
                      </a:r>
                      <a:r>
                        <a:rPr lang="ja-JP" sz="1600" u="none" cap="none" strike="noStrike"/>
                        <a:t>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1214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途中</a:t>
                      </a:r>
                      <a:r>
                        <a:rPr lang="ja-JP" sz="1800" u="none" cap="none" strike="noStrike"/>
                        <a:t>意向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商品付加バージョン2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600"/>
                        <a:t>仮登録が完了した時点の情報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169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最終意向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商品付加バージョン3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ja-JP" sz="1600"/>
                        <a:t>申込完了時点の情報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59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u="none" cap="none" strike="noStrike"/>
                        <a:t>特別条件承諾(2周目~)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商品付加バージョン4~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600" u="none" cap="none" strike="noStrike"/>
                        <a:t>申込完了後、特別条件</a:t>
                      </a:r>
                      <a:r>
                        <a:rPr lang="ja-JP" sz="1600"/>
                        <a:t>などで追加対応した時点の情報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5" name="Google Shape;145;p1"/>
          <p:cNvSpPr txBox="1"/>
          <p:nvPr/>
        </p:nvSpPr>
        <p:spPr>
          <a:xfrm>
            <a:off x="220000" y="619925"/>
            <a:ext cx="440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400" u="sng" cap="none" strike="noStrike">
                <a:solidFill>
                  <a:schemeClr val="dk1"/>
                </a:solidFill>
              </a:rPr>
              <a:t>▼商品付加バージョン</a:t>
            </a:r>
            <a:r>
              <a:rPr b="1" lang="ja-JP" sz="2400" u="sng">
                <a:solidFill>
                  <a:schemeClr val="dk1"/>
                </a:solidFill>
              </a:rPr>
              <a:t>の種類</a:t>
            </a:r>
            <a:endParaRPr b="1" sz="24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1c56d65b1_0_159"/>
          <p:cNvSpPr/>
          <p:nvPr/>
        </p:nvSpPr>
        <p:spPr>
          <a:xfrm>
            <a:off x="432925" y="5116500"/>
            <a:ext cx="424200" cy="150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DB</a:t>
            </a:r>
            <a:endParaRPr b="1"/>
          </a:p>
        </p:txBody>
      </p:sp>
      <p:sp>
        <p:nvSpPr>
          <p:cNvPr id="151" name="Google Shape;151;gb1c56d65b1_0_159"/>
          <p:cNvSpPr/>
          <p:nvPr/>
        </p:nvSpPr>
        <p:spPr>
          <a:xfrm>
            <a:off x="5766525" y="1805550"/>
            <a:ext cx="6148800" cy="180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b1c56d65b1_0_159"/>
          <p:cNvSpPr/>
          <p:nvPr/>
        </p:nvSpPr>
        <p:spPr>
          <a:xfrm>
            <a:off x="1360125" y="1805550"/>
            <a:ext cx="3937500" cy="180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b1c56d65b1_0_159"/>
          <p:cNvSpPr txBox="1"/>
          <p:nvPr/>
        </p:nvSpPr>
        <p:spPr>
          <a:xfrm>
            <a:off x="1475525" y="1984577"/>
            <a:ext cx="102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試算結果画面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b1c56d65b1_0_159"/>
          <p:cNvSpPr/>
          <p:nvPr/>
        </p:nvSpPr>
        <p:spPr>
          <a:xfrm>
            <a:off x="1550750" y="224772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b1c56d65b1_0_159"/>
          <p:cNvSpPr txBox="1"/>
          <p:nvPr/>
        </p:nvSpPr>
        <p:spPr>
          <a:xfrm>
            <a:off x="2154200" y="1423100"/>
            <a:ext cx="2258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試算エリア（ver1, ver2）</a:t>
            </a:r>
            <a:endParaRPr b="1"/>
          </a:p>
        </p:txBody>
      </p:sp>
      <p:sp>
        <p:nvSpPr>
          <p:cNvPr id="156" name="Google Shape;156;gb1c56d65b1_0_159"/>
          <p:cNvSpPr txBox="1"/>
          <p:nvPr/>
        </p:nvSpPr>
        <p:spPr>
          <a:xfrm>
            <a:off x="220000" y="619925"/>
            <a:ext cx="733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ja-JP" sz="2400" u="sng" cap="none" strike="noStrike">
                <a:solidFill>
                  <a:schemeClr val="dk1"/>
                </a:solidFill>
              </a:rPr>
              <a:t>▼商品付加バージョン</a:t>
            </a:r>
            <a:r>
              <a:rPr b="1" lang="ja-JP" sz="2400" u="sng">
                <a:solidFill>
                  <a:schemeClr val="dk1"/>
                </a:solidFill>
              </a:rPr>
              <a:t>の発行、更新タイミング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157" name="Google Shape;157;gb1c56d65b1_0_159"/>
          <p:cNvSpPr/>
          <p:nvPr/>
        </p:nvSpPr>
        <p:spPr>
          <a:xfrm>
            <a:off x="5366004" y="2532813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b1c56d65b1_0_159"/>
          <p:cNvSpPr/>
          <p:nvPr/>
        </p:nvSpPr>
        <p:spPr>
          <a:xfrm>
            <a:off x="2857073" y="2521851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b1c56d65b1_0_159"/>
          <p:cNvSpPr txBox="1"/>
          <p:nvPr/>
        </p:nvSpPr>
        <p:spPr>
          <a:xfrm>
            <a:off x="3340864" y="1980209"/>
            <a:ext cx="1320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個人情報確認画面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b1c56d65b1_0_159"/>
          <p:cNvSpPr txBox="1"/>
          <p:nvPr/>
        </p:nvSpPr>
        <p:spPr>
          <a:xfrm>
            <a:off x="5800591" y="1980209"/>
            <a:ext cx="13206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申込内容確認画面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b1c56d65b1_0_159"/>
          <p:cNvSpPr/>
          <p:nvPr/>
        </p:nvSpPr>
        <p:spPr>
          <a:xfrm>
            <a:off x="7362476" y="2521838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b1c56d65b1_0_159"/>
          <p:cNvSpPr txBox="1"/>
          <p:nvPr/>
        </p:nvSpPr>
        <p:spPr>
          <a:xfrm>
            <a:off x="7994107" y="1984596"/>
            <a:ext cx="102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意向確認画面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b1c56d65b1_0_159"/>
          <p:cNvSpPr txBox="1"/>
          <p:nvPr/>
        </p:nvSpPr>
        <p:spPr>
          <a:xfrm>
            <a:off x="10212925" y="1984575"/>
            <a:ext cx="17481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100">
                <a:solidFill>
                  <a:schemeClr val="dk1"/>
                </a:solidFill>
              </a:rPr>
              <a:t>申込内容最終</a:t>
            </a:r>
            <a:r>
              <a:rPr lang="ja-JP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確認画面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b1c56d65b1_0_159"/>
          <p:cNvSpPr/>
          <p:nvPr/>
        </p:nvSpPr>
        <p:spPr>
          <a:xfrm>
            <a:off x="9581964" y="2532876"/>
            <a:ext cx="332100" cy="30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b1c56d65b1_0_159"/>
          <p:cNvSpPr txBox="1"/>
          <p:nvPr/>
        </p:nvSpPr>
        <p:spPr>
          <a:xfrm>
            <a:off x="7556500" y="1423100"/>
            <a:ext cx="22587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申込エリア（ver3）</a:t>
            </a:r>
            <a:endParaRPr b="1"/>
          </a:p>
        </p:txBody>
      </p:sp>
      <p:sp>
        <p:nvSpPr>
          <p:cNvPr id="166" name="Google Shape;166;gb1c56d65b1_0_159"/>
          <p:cNvSpPr/>
          <p:nvPr/>
        </p:nvSpPr>
        <p:spPr>
          <a:xfrm>
            <a:off x="3467462" y="224772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b1c56d65b1_0_159"/>
          <p:cNvSpPr/>
          <p:nvPr/>
        </p:nvSpPr>
        <p:spPr>
          <a:xfrm>
            <a:off x="5904737" y="2258684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b1c56d65b1_0_159"/>
          <p:cNvSpPr/>
          <p:nvPr/>
        </p:nvSpPr>
        <p:spPr>
          <a:xfrm>
            <a:off x="8124237" y="2247647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b1c56d65b1_0_159"/>
          <p:cNvSpPr/>
          <p:nvPr/>
        </p:nvSpPr>
        <p:spPr>
          <a:xfrm>
            <a:off x="10343737" y="2258672"/>
            <a:ext cx="1028100" cy="8484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b1c56d65b1_0_159"/>
          <p:cNvSpPr/>
          <p:nvPr/>
        </p:nvSpPr>
        <p:spPr>
          <a:xfrm>
            <a:off x="432925" y="1805400"/>
            <a:ext cx="424200" cy="1805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画面</a:t>
            </a:r>
            <a:endParaRPr b="1"/>
          </a:p>
        </p:txBody>
      </p:sp>
      <p:sp>
        <p:nvSpPr>
          <p:cNvPr id="171" name="Google Shape;171;gb1c56d65b1_0_159"/>
          <p:cNvSpPr/>
          <p:nvPr/>
        </p:nvSpPr>
        <p:spPr>
          <a:xfrm>
            <a:off x="432925" y="3610800"/>
            <a:ext cx="424200" cy="1505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/>
              <a:t>セッション</a:t>
            </a:r>
            <a:endParaRPr b="1"/>
          </a:p>
        </p:txBody>
      </p:sp>
      <p:sp>
        <p:nvSpPr>
          <p:cNvPr id="172" name="Google Shape;172;gb1c56d65b1_0_159"/>
          <p:cNvSpPr/>
          <p:nvPr/>
        </p:nvSpPr>
        <p:spPr>
          <a:xfrm>
            <a:off x="1550750" y="3751300"/>
            <a:ext cx="10764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3" name="Google Shape;173;gb1c56d65b1_0_159"/>
          <p:cNvSpPr/>
          <p:nvPr/>
        </p:nvSpPr>
        <p:spPr>
          <a:xfrm>
            <a:off x="2627150" y="4213975"/>
            <a:ext cx="26706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ver2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4" name="Google Shape;174;gb1c56d65b1_0_159"/>
          <p:cNvSpPr/>
          <p:nvPr/>
        </p:nvSpPr>
        <p:spPr>
          <a:xfrm>
            <a:off x="4772500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gb1c56d65b1_0_159"/>
          <p:cNvSpPr/>
          <p:nvPr/>
        </p:nvSpPr>
        <p:spPr>
          <a:xfrm>
            <a:off x="2064825" y="4972275"/>
            <a:ext cx="2528100" cy="949200"/>
          </a:xfrm>
          <a:prstGeom prst="wedgeRoundRectCallout">
            <a:avLst>
              <a:gd fmla="val -37122" name="adj1"/>
              <a:gd fmla="val -72372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一度試算結果画面を抜けたあと、戻って修正してもver2更新</a:t>
            </a:r>
            <a:endParaRPr/>
          </a:p>
        </p:txBody>
      </p:sp>
      <p:pic>
        <p:nvPicPr>
          <p:cNvPr id="176" name="Google Shape;176;gb1c56d65b1_0_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050" y="2998750"/>
            <a:ext cx="1050467" cy="25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gb1c56d65b1_0_159"/>
          <p:cNvCxnSpPr/>
          <p:nvPr/>
        </p:nvCxnSpPr>
        <p:spPr>
          <a:xfrm>
            <a:off x="5244350" y="488030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b1c56d65b1_0_159"/>
          <p:cNvSpPr txBox="1"/>
          <p:nvPr/>
        </p:nvSpPr>
        <p:spPr>
          <a:xfrm>
            <a:off x="5244350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登録</a:t>
            </a:r>
            <a:endParaRPr/>
          </a:p>
        </p:txBody>
      </p:sp>
      <p:sp>
        <p:nvSpPr>
          <p:cNvPr id="179" name="Google Shape;179;gb1c56d65b1_0_159"/>
          <p:cNvSpPr/>
          <p:nvPr/>
        </p:nvSpPr>
        <p:spPr>
          <a:xfrm>
            <a:off x="2627150" y="3751300"/>
            <a:ext cx="26706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ver1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0" name="Google Shape;180;gb1c56d65b1_0_159"/>
          <p:cNvSpPr/>
          <p:nvPr/>
        </p:nvSpPr>
        <p:spPr>
          <a:xfrm>
            <a:off x="8885975" y="5480500"/>
            <a:ext cx="1028100" cy="993775"/>
          </a:xfrm>
          <a:prstGeom prst="flowChartMagneticDisk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ver1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ver2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>
                <a:solidFill>
                  <a:srgbClr val="FFFFFF"/>
                </a:solidFill>
              </a:rPr>
              <a:t>ver3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1" name="Google Shape;181;gb1c56d65b1_0_159"/>
          <p:cNvSpPr txBox="1"/>
          <p:nvPr/>
        </p:nvSpPr>
        <p:spPr>
          <a:xfrm>
            <a:off x="6277600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取得</a:t>
            </a:r>
            <a:endParaRPr/>
          </a:p>
        </p:txBody>
      </p:sp>
      <p:cxnSp>
        <p:nvCxnSpPr>
          <p:cNvPr id="182" name="Google Shape;182;gb1c56d65b1_0_159"/>
          <p:cNvCxnSpPr/>
          <p:nvPr/>
        </p:nvCxnSpPr>
        <p:spPr>
          <a:xfrm flipH="1" rot="10800000">
            <a:off x="5834700" y="4860575"/>
            <a:ext cx="3936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gb1c56d65b1_0_159"/>
          <p:cNvSpPr/>
          <p:nvPr/>
        </p:nvSpPr>
        <p:spPr>
          <a:xfrm>
            <a:off x="5904675" y="4516100"/>
            <a:ext cx="5467200" cy="41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-JP" sz="1600">
                <a:solidFill>
                  <a:srgbClr val="FFFFFF"/>
                </a:solidFill>
              </a:rPr>
              <a:t>ver3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4" name="Google Shape;184;gb1c56d65b1_0_159"/>
          <p:cNvSpPr/>
          <p:nvPr/>
        </p:nvSpPr>
        <p:spPr>
          <a:xfrm>
            <a:off x="6932825" y="3538175"/>
            <a:ext cx="2528100" cy="949200"/>
          </a:xfrm>
          <a:prstGeom prst="wedgeRoundRectCallout">
            <a:avLst>
              <a:gd fmla="val -61522" name="adj1"/>
              <a:gd fmla="val 56150" name="adj2"/>
              <a:gd fmla="val 0" name="adj3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DBからver2取得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ver3としてセッション格納</a:t>
            </a:r>
            <a:endParaRPr/>
          </a:p>
        </p:txBody>
      </p:sp>
      <p:cxnSp>
        <p:nvCxnSpPr>
          <p:cNvPr id="185" name="Google Shape;185;gb1c56d65b1_0_159"/>
          <p:cNvCxnSpPr/>
          <p:nvPr/>
        </p:nvCxnSpPr>
        <p:spPr>
          <a:xfrm>
            <a:off x="9254975" y="4880300"/>
            <a:ext cx="0" cy="5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gb1c56d65b1_0_159"/>
          <p:cNvSpPr txBox="1"/>
          <p:nvPr/>
        </p:nvSpPr>
        <p:spPr>
          <a:xfrm>
            <a:off x="9254975" y="4929500"/>
            <a:ext cx="659100" cy="4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登録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2020-12-14T00:59:51Z</dcterms:created>
  <dc:creator>須永 夏子</dc:creator>
</cp:coreProperties>
</file>