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4"/>
  </p:notesMasterIdLst>
  <p:sldIdLst>
    <p:sldId id="256" r:id="rId2"/>
    <p:sldId id="275" r:id="rId3"/>
    <p:sldId id="274" r:id="rId4"/>
    <p:sldId id="269" r:id="rId5"/>
    <p:sldId id="276" r:id="rId6"/>
    <p:sldId id="277" r:id="rId7"/>
    <p:sldId id="278" r:id="rId8"/>
    <p:sldId id="279" r:id="rId9"/>
    <p:sldId id="280" r:id="rId10"/>
    <p:sldId id="281" r:id="rId11"/>
    <p:sldId id="283" r:id="rId12"/>
    <p:sldId id="284"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 id="275"/>
            <p14:sldId id="274"/>
          </p14:sldIdLst>
        </p14:section>
        <p14:section name="本文" id="{22EEA12D-CD3B-4DA5-A95E-F4CD8908C5D3}">
          <p14:sldIdLst>
            <p14:sldId id="269"/>
            <p14:sldId id="276"/>
            <p14:sldId id="277"/>
            <p14:sldId id="278"/>
            <p14:sldId id="279"/>
            <p14:sldId id="280"/>
            <p14:sldId id="281"/>
            <p14:sldId id="283"/>
            <p14:sldId id="28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FFC5"/>
    <a:srgbClr val="FFFFFF"/>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58" autoAdjust="0"/>
    <p:restoredTop sz="89932" autoAdjust="0"/>
  </p:normalViewPr>
  <p:slideViewPr>
    <p:cSldViewPr snapToGrid="0">
      <p:cViewPr varScale="1">
        <p:scale>
          <a:sx n="103" d="100"/>
          <a:sy n="103" d="100"/>
        </p:scale>
        <p:origin x="82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2020/10/21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a:t>
            </a:fld>
            <a:endParaRPr kumimoji="1" lang="ja-JP" altLang="en-US"/>
          </a:p>
        </p:txBody>
      </p:sp>
    </p:spTree>
    <p:extLst>
      <p:ext uri="{BB962C8B-B14F-4D97-AF65-F5344CB8AC3E}">
        <p14:creationId xmlns:p14="http://schemas.microsoft.com/office/powerpoint/2010/main" val="1863289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10</a:t>
            </a:fld>
            <a:endParaRPr kumimoji="1" lang="ja-JP" altLang="en-US"/>
          </a:p>
        </p:txBody>
      </p:sp>
    </p:spTree>
    <p:extLst>
      <p:ext uri="{BB962C8B-B14F-4D97-AF65-F5344CB8AC3E}">
        <p14:creationId xmlns:p14="http://schemas.microsoft.com/office/powerpoint/2010/main" val="3228033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11</a:t>
            </a:fld>
            <a:endParaRPr kumimoji="1" lang="ja-JP" altLang="en-US"/>
          </a:p>
        </p:txBody>
      </p:sp>
    </p:spTree>
    <p:extLst>
      <p:ext uri="{BB962C8B-B14F-4D97-AF65-F5344CB8AC3E}">
        <p14:creationId xmlns:p14="http://schemas.microsoft.com/office/powerpoint/2010/main" val="346342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2</a:t>
            </a:fld>
            <a:endParaRPr kumimoji="1" lang="ja-JP" altLang="en-US"/>
          </a:p>
        </p:txBody>
      </p:sp>
    </p:spTree>
    <p:extLst>
      <p:ext uri="{BB962C8B-B14F-4D97-AF65-F5344CB8AC3E}">
        <p14:creationId xmlns:p14="http://schemas.microsoft.com/office/powerpoint/2010/main" val="170594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3</a:t>
            </a:fld>
            <a:endParaRPr kumimoji="1" lang="ja-JP" altLang="en-US"/>
          </a:p>
        </p:txBody>
      </p:sp>
    </p:spTree>
    <p:extLst>
      <p:ext uri="{BB962C8B-B14F-4D97-AF65-F5344CB8AC3E}">
        <p14:creationId xmlns:p14="http://schemas.microsoft.com/office/powerpoint/2010/main" val="719290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4</a:t>
            </a:fld>
            <a:endParaRPr kumimoji="1" lang="ja-JP" altLang="en-US"/>
          </a:p>
        </p:txBody>
      </p:sp>
    </p:spTree>
    <p:extLst>
      <p:ext uri="{BB962C8B-B14F-4D97-AF65-F5344CB8AC3E}">
        <p14:creationId xmlns:p14="http://schemas.microsoft.com/office/powerpoint/2010/main" val="3287611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5</a:t>
            </a:fld>
            <a:endParaRPr kumimoji="1" lang="ja-JP" altLang="en-US"/>
          </a:p>
        </p:txBody>
      </p:sp>
    </p:spTree>
    <p:extLst>
      <p:ext uri="{BB962C8B-B14F-4D97-AF65-F5344CB8AC3E}">
        <p14:creationId xmlns:p14="http://schemas.microsoft.com/office/powerpoint/2010/main" val="1971709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6</a:t>
            </a:fld>
            <a:endParaRPr kumimoji="1" lang="ja-JP" altLang="en-US"/>
          </a:p>
        </p:txBody>
      </p:sp>
    </p:spTree>
    <p:extLst>
      <p:ext uri="{BB962C8B-B14F-4D97-AF65-F5344CB8AC3E}">
        <p14:creationId xmlns:p14="http://schemas.microsoft.com/office/powerpoint/2010/main" val="915227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7</a:t>
            </a:fld>
            <a:endParaRPr kumimoji="1" lang="ja-JP" altLang="en-US"/>
          </a:p>
        </p:txBody>
      </p:sp>
    </p:spTree>
    <p:extLst>
      <p:ext uri="{BB962C8B-B14F-4D97-AF65-F5344CB8AC3E}">
        <p14:creationId xmlns:p14="http://schemas.microsoft.com/office/powerpoint/2010/main" val="249198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8</a:t>
            </a:fld>
            <a:endParaRPr kumimoji="1" lang="ja-JP" altLang="en-US"/>
          </a:p>
        </p:txBody>
      </p:sp>
    </p:spTree>
    <p:extLst>
      <p:ext uri="{BB962C8B-B14F-4D97-AF65-F5344CB8AC3E}">
        <p14:creationId xmlns:p14="http://schemas.microsoft.com/office/powerpoint/2010/main" val="2221266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9</a:t>
            </a:fld>
            <a:endParaRPr kumimoji="1" lang="ja-JP" altLang="en-US"/>
          </a:p>
        </p:txBody>
      </p:sp>
    </p:spTree>
    <p:extLst>
      <p:ext uri="{BB962C8B-B14F-4D97-AF65-F5344CB8AC3E}">
        <p14:creationId xmlns:p14="http://schemas.microsoft.com/office/powerpoint/2010/main" val="3590857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dirty="0"/>
              <a:t>Sasuke Financial Lab</a:t>
            </a:r>
            <a:r>
              <a:rPr lang="ja-JP" altLang="en-US" dirty="0"/>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dirty="0"/>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rgbClr val="33D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rgbClr val="D3FF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51" r:id="rId1"/>
    <p:sldLayoutId id="2147483653"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wmf"/><Relationship Id="rId17" Type="http://schemas.openxmlformats.org/officeDocument/2006/relationships/image" Target="../media/image17.svg"/><Relationship Id="rId2" Type="http://schemas.openxmlformats.org/officeDocument/2006/relationships/notesSlide" Target="../notesSlides/notesSlide4.xml"/><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emf"/><Relationship Id="rId5" Type="http://schemas.openxmlformats.org/officeDocument/2006/relationships/image" Target="../media/image5.pn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531029" y="2802529"/>
            <a:ext cx="4898431" cy="701675"/>
          </a:xfrm>
          <a:prstGeom prst="rect">
            <a:avLst/>
          </a:prstGeom>
        </p:spPr>
        <p:txBody>
          <a:bodyPr/>
          <a:lstStyle/>
          <a:p>
            <a:pPr algn="l"/>
            <a:r>
              <a:rPr kumimoji="1" lang="ja-JP" altLang="en-US" sz="3600" b="1" dirty="0">
                <a:latin typeface="メイリオ" panose="020B0604030504040204" pitchFamily="50" charset="-128"/>
                <a:ea typeface="メイリオ" panose="020B0604030504040204" pitchFamily="50" charset="-128"/>
              </a:rPr>
              <a:t>単体テスト計画書</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2020/10/21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Ver1.0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５</a:t>
            </a:r>
            <a:r>
              <a:rPr lang="en-US" altLang="ja-JP" dirty="0"/>
              <a:t>.</a:t>
            </a:r>
            <a:r>
              <a:rPr lang="ja-JP" altLang="en-US" dirty="0"/>
              <a:t>テスト管理</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9</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3511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１．フロントエンドの品質指標（</a:t>
            </a:r>
            <a:r>
              <a:rPr lang="en-US" altLang="ja-JP" sz="1800" b="1" dirty="0"/>
              <a:t>Excel</a:t>
            </a:r>
            <a:r>
              <a:rPr lang="ja-JP" altLang="en-US" sz="1800" b="1" dirty="0"/>
              <a:t>仕様書による手動テスト）</a:t>
            </a:r>
            <a:endParaRPr lang="en-US" altLang="ja-JP" sz="18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Font typeface="Arial" panose="020B0604020202020204" pitchFamily="34" charset="0"/>
              <a:buNone/>
            </a:pPr>
            <a:endParaRPr lang="en-US" altLang="ja-JP" sz="2000" b="1" dirty="0"/>
          </a:p>
        </p:txBody>
      </p:sp>
      <p:graphicFrame>
        <p:nvGraphicFramePr>
          <p:cNvPr id="11" name="表 10">
            <a:extLst>
              <a:ext uri="{FF2B5EF4-FFF2-40B4-BE49-F238E27FC236}">
                <a16:creationId xmlns:a16="http://schemas.microsoft.com/office/drawing/2014/main" id="{A7FF393A-D86D-4A29-B1D6-D7B4835E9D1C}"/>
              </a:ext>
            </a:extLst>
          </p:cNvPr>
          <p:cNvGraphicFramePr>
            <a:graphicFrameLocks noGrp="1"/>
          </p:cNvGraphicFramePr>
          <p:nvPr>
            <p:extLst>
              <p:ext uri="{D42A27DB-BD31-4B8C-83A1-F6EECF244321}">
                <p14:modId xmlns:p14="http://schemas.microsoft.com/office/powerpoint/2010/main" val="552273391"/>
              </p:ext>
            </p:extLst>
          </p:nvPr>
        </p:nvGraphicFramePr>
        <p:xfrm>
          <a:off x="584022" y="1313429"/>
          <a:ext cx="11285047" cy="1924251"/>
        </p:xfrm>
        <a:graphic>
          <a:graphicData uri="http://schemas.openxmlformats.org/drawingml/2006/table">
            <a:tbl>
              <a:tblPr firstRow="1" bandRow="1">
                <a:tableStyleId>{5C22544A-7EE6-4342-B048-85BDC9FD1C3A}</a:tableStyleId>
              </a:tblPr>
              <a:tblGrid>
                <a:gridCol w="2627032">
                  <a:extLst>
                    <a:ext uri="{9D8B030D-6E8A-4147-A177-3AD203B41FA5}">
                      <a16:colId xmlns:a16="http://schemas.microsoft.com/office/drawing/2014/main" val="720633367"/>
                    </a:ext>
                  </a:extLst>
                </a:gridCol>
                <a:gridCol w="3377033">
                  <a:extLst>
                    <a:ext uri="{9D8B030D-6E8A-4147-A177-3AD203B41FA5}">
                      <a16:colId xmlns:a16="http://schemas.microsoft.com/office/drawing/2014/main" val="1610136181"/>
                    </a:ext>
                  </a:extLst>
                </a:gridCol>
                <a:gridCol w="5280982">
                  <a:extLst>
                    <a:ext uri="{9D8B030D-6E8A-4147-A177-3AD203B41FA5}">
                      <a16:colId xmlns:a16="http://schemas.microsoft.com/office/drawing/2014/main" val="3553529566"/>
                    </a:ext>
                  </a:extLst>
                </a:gridCol>
              </a:tblGrid>
              <a:tr h="499062">
                <a:tc>
                  <a:txBody>
                    <a:bodyPr/>
                    <a:lstStyle/>
                    <a:p>
                      <a:r>
                        <a:rPr kumimoji="1" lang="ja-JP" altLang="en-US" sz="1400" dirty="0">
                          <a:latin typeface="+mn-lt"/>
                          <a:ea typeface="+mn-ea"/>
                        </a:rPr>
                        <a:t>密度</a:t>
                      </a:r>
                    </a:p>
                  </a:txBody>
                  <a:tcPr anchor="ctr"/>
                </a:tc>
                <a:tc>
                  <a:txBody>
                    <a:bodyPr/>
                    <a:lstStyle/>
                    <a:p>
                      <a:r>
                        <a:rPr kumimoji="1" lang="ja-JP" altLang="en-US" sz="1400" dirty="0">
                          <a:latin typeface="+mn-lt"/>
                          <a:ea typeface="+mn-ea"/>
                        </a:rPr>
                        <a:t>指標値</a:t>
                      </a:r>
                    </a:p>
                  </a:txBody>
                  <a:tcPr anchor="ctr"/>
                </a:tc>
                <a:tc>
                  <a:txBody>
                    <a:bodyPr/>
                    <a:lstStyle/>
                    <a:p>
                      <a:r>
                        <a:rPr kumimoji="1" lang="ja-JP" altLang="en-US" sz="1400" dirty="0">
                          <a:latin typeface="+mn-lt"/>
                          <a:ea typeface="+mn-ea"/>
                        </a:rPr>
                        <a:t>備考</a:t>
                      </a:r>
                    </a:p>
                  </a:txBody>
                  <a:tcPr anchor="ctr"/>
                </a:tc>
                <a:extLst>
                  <a:ext uri="{0D108BD9-81ED-4DB2-BD59-A6C34878D82A}">
                    <a16:rowId xmlns:a16="http://schemas.microsoft.com/office/drawing/2014/main" val="175336662"/>
                  </a:ext>
                </a:extLst>
              </a:tr>
              <a:tr h="667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テスト密度（件</a:t>
                      </a:r>
                      <a:r>
                        <a:rPr kumimoji="1" lang="en-US" altLang="ja-JP" sz="1400" dirty="0">
                          <a:latin typeface="+mn-ea"/>
                          <a:ea typeface="+mn-ea"/>
                        </a:rPr>
                        <a:t>/KLOC) </a:t>
                      </a:r>
                      <a:endParaRPr kumimoji="1" lang="ja-JP" altLang="en-US"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ea"/>
                          <a:ea typeface="+mn-ea"/>
                        </a:rPr>
                        <a:t>120</a:t>
                      </a:r>
                      <a:r>
                        <a:rPr kumimoji="1" lang="ja-JP" altLang="en-US" sz="1400" dirty="0">
                          <a:latin typeface="+mn-ea"/>
                          <a:ea typeface="+mn-ea"/>
                        </a:rPr>
                        <a:t>（許容範囲：</a:t>
                      </a:r>
                      <a:r>
                        <a:rPr kumimoji="1" lang="en-US" altLang="ja-JP" sz="1400" dirty="0">
                          <a:latin typeface="+mn-ea"/>
                          <a:ea typeface="+mn-ea"/>
                        </a:rPr>
                        <a:t>94</a:t>
                      </a:r>
                      <a:r>
                        <a:rPr kumimoji="1" lang="ja-JP" altLang="en-US" sz="1400" dirty="0">
                          <a:latin typeface="+mn-ea"/>
                          <a:ea typeface="+mn-ea"/>
                        </a:rPr>
                        <a:t>～</a:t>
                      </a:r>
                      <a:r>
                        <a:rPr kumimoji="1" lang="en-US" altLang="ja-JP" sz="1400" dirty="0">
                          <a:latin typeface="+mn-ea"/>
                          <a:ea typeface="+mn-ea"/>
                        </a:rPr>
                        <a:t>146</a:t>
                      </a:r>
                      <a:r>
                        <a:rPr kumimoji="1" lang="ja-JP" altLang="en-US" sz="1400" dirty="0">
                          <a:latin typeface="+mn-ea"/>
                          <a:ea typeface="+mn-ea"/>
                        </a:rPr>
                        <a:t>）</a:t>
                      </a: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ソースコード</a:t>
                      </a:r>
                      <a:r>
                        <a:rPr kumimoji="1" lang="en-US" altLang="ja-JP" sz="1400" dirty="0">
                          <a:latin typeface="+mn-ea"/>
                          <a:ea typeface="+mn-ea"/>
                        </a:rPr>
                        <a:t>1000</a:t>
                      </a:r>
                      <a:r>
                        <a:rPr kumimoji="1" lang="ja-JP" altLang="en-US" sz="1400" dirty="0">
                          <a:latin typeface="+mn-ea"/>
                          <a:ea typeface="+mn-ea"/>
                        </a:rPr>
                        <a:t>行＝１</a:t>
                      </a:r>
                      <a:r>
                        <a:rPr kumimoji="1" lang="en-US" altLang="ja-JP" sz="1400" dirty="0">
                          <a:latin typeface="+mn-ea"/>
                          <a:ea typeface="+mn-ea"/>
                        </a:rPr>
                        <a:t>KLOC</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テスト仕様書の項目数</a:t>
                      </a:r>
                    </a:p>
                  </a:txBody>
                  <a:tcPr anchor="ctr"/>
                </a:tc>
                <a:extLst>
                  <a:ext uri="{0D108BD9-81ED-4DB2-BD59-A6C34878D82A}">
                    <a16:rowId xmlns:a16="http://schemas.microsoft.com/office/drawing/2014/main" val="2971770266"/>
                  </a:ext>
                </a:extLst>
              </a:tr>
              <a:tr h="7573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バグ密度（件</a:t>
                      </a:r>
                      <a:r>
                        <a:rPr kumimoji="1" lang="en-US" altLang="ja-JP" sz="1400" dirty="0">
                          <a:latin typeface="+mn-ea"/>
                          <a:ea typeface="+mn-ea"/>
                        </a:rPr>
                        <a:t>/KLOC)</a:t>
                      </a:r>
                      <a:endParaRPr kumimoji="1" lang="ja-JP" altLang="en-US"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ea"/>
                          <a:ea typeface="+mn-ea"/>
                        </a:rPr>
                        <a:t>10</a:t>
                      </a:r>
                      <a:r>
                        <a:rPr kumimoji="1" lang="ja-JP" altLang="en-US" sz="1400" dirty="0">
                          <a:latin typeface="+mn-ea"/>
                          <a:ea typeface="+mn-ea"/>
                        </a:rPr>
                        <a:t>（許容範囲：</a:t>
                      </a:r>
                      <a:r>
                        <a:rPr kumimoji="1" lang="en-US" altLang="ja-JP" sz="1400" dirty="0">
                          <a:latin typeface="+mn-ea"/>
                          <a:ea typeface="+mn-ea"/>
                        </a:rPr>
                        <a:t>7</a:t>
                      </a:r>
                      <a:r>
                        <a:rPr kumimoji="1" lang="ja-JP" altLang="en-US" sz="1400" dirty="0">
                          <a:latin typeface="+mn-ea"/>
                          <a:ea typeface="+mn-ea"/>
                        </a:rPr>
                        <a:t>～</a:t>
                      </a:r>
                      <a:r>
                        <a:rPr kumimoji="1" lang="en-US" altLang="ja-JP" sz="1400" dirty="0">
                          <a:latin typeface="+mn-ea"/>
                          <a:ea typeface="+mn-ea"/>
                        </a:rPr>
                        <a:t>13)</a:t>
                      </a:r>
                      <a:endParaRPr kumimoji="1" lang="ja-JP" altLang="en-US" sz="140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latin typeface="+mn-ea"/>
                        <a:ea typeface="+mn-ea"/>
                      </a:endParaRPr>
                    </a:p>
                  </a:txBody>
                  <a:tcPr anchor="ctr"/>
                </a:tc>
                <a:extLst>
                  <a:ext uri="{0D108BD9-81ED-4DB2-BD59-A6C34878D82A}">
                    <a16:rowId xmlns:a16="http://schemas.microsoft.com/office/drawing/2014/main" val="1016184661"/>
                  </a:ext>
                </a:extLst>
              </a:tr>
            </a:tbl>
          </a:graphicData>
        </a:graphic>
      </p:graphicFrame>
      <p:sp>
        <p:nvSpPr>
          <p:cNvPr id="13" name="コンテンツ プレースホルダー 4">
            <a:extLst>
              <a:ext uri="{FF2B5EF4-FFF2-40B4-BE49-F238E27FC236}">
                <a16:creationId xmlns:a16="http://schemas.microsoft.com/office/drawing/2014/main" id="{0A38A3B1-B91B-4428-9D62-54E9189C54AA}"/>
              </a:ext>
            </a:extLst>
          </p:cNvPr>
          <p:cNvSpPr txBox="1">
            <a:spLocks/>
          </p:cNvSpPr>
          <p:nvPr/>
        </p:nvSpPr>
        <p:spPr>
          <a:xfrm>
            <a:off x="356225" y="3616641"/>
            <a:ext cx="11523846" cy="1927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1800" b="1"/>
              <a:t>２．バックエンドの品質指標（</a:t>
            </a:r>
            <a:r>
              <a:rPr lang="ja-JP" altLang="en-US" sz="1800" b="1" dirty="0"/>
              <a:t>ユニットテストによる自動テスト）</a:t>
            </a:r>
          </a:p>
          <a:p>
            <a:pPr marL="0" indent="0">
              <a:lnSpc>
                <a:spcPts val="2800"/>
              </a:lnSpc>
              <a:buFont typeface="Arial" panose="020B0604020202020204" pitchFamily="34" charset="0"/>
              <a:buNone/>
            </a:pPr>
            <a:endParaRPr lang="en-US" altLang="ja-JP" sz="2000" b="1" dirty="0"/>
          </a:p>
        </p:txBody>
      </p:sp>
      <p:graphicFrame>
        <p:nvGraphicFramePr>
          <p:cNvPr id="10" name="表 9">
            <a:extLst>
              <a:ext uri="{FF2B5EF4-FFF2-40B4-BE49-F238E27FC236}">
                <a16:creationId xmlns:a16="http://schemas.microsoft.com/office/drawing/2014/main" id="{AF06EF6C-FCA2-4DC4-945A-73FC61261CDC}"/>
              </a:ext>
            </a:extLst>
          </p:cNvPr>
          <p:cNvGraphicFramePr>
            <a:graphicFrameLocks noGrp="1"/>
          </p:cNvGraphicFramePr>
          <p:nvPr>
            <p:extLst>
              <p:ext uri="{D42A27DB-BD31-4B8C-83A1-F6EECF244321}">
                <p14:modId xmlns:p14="http://schemas.microsoft.com/office/powerpoint/2010/main" val="3243312207"/>
              </p:ext>
            </p:extLst>
          </p:nvPr>
        </p:nvGraphicFramePr>
        <p:xfrm>
          <a:off x="595024" y="4086991"/>
          <a:ext cx="11285047" cy="1784999"/>
        </p:xfrm>
        <a:graphic>
          <a:graphicData uri="http://schemas.openxmlformats.org/drawingml/2006/table">
            <a:tbl>
              <a:tblPr firstRow="1" bandRow="1">
                <a:tableStyleId>{5C22544A-7EE6-4342-B048-85BDC9FD1C3A}</a:tableStyleId>
              </a:tblPr>
              <a:tblGrid>
                <a:gridCol w="2627032">
                  <a:extLst>
                    <a:ext uri="{9D8B030D-6E8A-4147-A177-3AD203B41FA5}">
                      <a16:colId xmlns:a16="http://schemas.microsoft.com/office/drawing/2014/main" val="720633367"/>
                    </a:ext>
                  </a:extLst>
                </a:gridCol>
                <a:gridCol w="3410098">
                  <a:extLst>
                    <a:ext uri="{9D8B030D-6E8A-4147-A177-3AD203B41FA5}">
                      <a16:colId xmlns:a16="http://schemas.microsoft.com/office/drawing/2014/main" val="1610136181"/>
                    </a:ext>
                  </a:extLst>
                </a:gridCol>
                <a:gridCol w="5247917">
                  <a:extLst>
                    <a:ext uri="{9D8B030D-6E8A-4147-A177-3AD203B41FA5}">
                      <a16:colId xmlns:a16="http://schemas.microsoft.com/office/drawing/2014/main" val="3553529566"/>
                    </a:ext>
                  </a:extLst>
                </a:gridCol>
              </a:tblGrid>
              <a:tr h="500678">
                <a:tc>
                  <a:txBody>
                    <a:bodyPr/>
                    <a:lstStyle/>
                    <a:p>
                      <a:r>
                        <a:rPr kumimoji="1" lang="ja-JP" altLang="en-US" sz="1400" dirty="0">
                          <a:latin typeface="+mn-lt"/>
                          <a:ea typeface="+mn-ea"/>
                        </a:rPr>
                        <a:t>密度</a:t>
                      </a:r>
                    </a:p>
                  </a:txBody>
                  <a:tcPr anchor="ctr"/>
                </a:tc>
                <a:tc>
                  <a:txBody>
                    <a:bodyPr/>
                    <a:lstStyle/>
                    <a:p>
                      <a:r>
                        <a:rPr kumimoji="1" lang="ja-JP" altLang="en-US" sz="1400" dirty="0">
                          <a:latin typeface="+mn-lt"/>
                          <a:ea typeface="+mn-ea"/>
                        </a:rPr>
                        <a:t>指標値</a:t>
                      </a:r>
                    </a:p>
                  </a:txBody>
                  <a:tcPr anchor="ctr"/>
                </a:tc>
                <a:tc>
                  <a:txBody>
                    <a:bodyPr/>
                    <a:lstStyle/>
                    <a:p>
                      <a:r>
                        <a:rPr kumimoji="1" lang="ja-JP" altLang="en-US" sz="1400" dirty="0">
                          <a:latin typeface="+mn-lt"/>
                          <a:ea typeface="+mn-ea"/>
                        </a:rPr>
                        <a:t>備考</a:t>
                      </a:r>
                    </a:p>
                  </a:txBody>
                  <a:tcPr anchor="ctr"/>
                </a:tc>
                <a:extLst>
                  <a:ext uri="{0D108BD9-81ED-4DB2-BD59-A6C34878D82A}">
                    <a16:rowId xmlns:a16="http://schemas.microsoft.com/office/drawing/2014/main" val="175336662"/>
                  </a:ext>
                </a:extLst>
              </a:tr>
              <a:tr h="128432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カバレッジ</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分岐網羅 </a:t>
                      </a:r>
                      <a:r>
                        <a:rPr lang="en-US" altLang="ja-JP" sz="1400" dirty="0"/>
                        <a:t>(branch coverage</a:t>
                      </a:r>
                      <a:r>
                        <a:rPr lang="ja-JP" altLang="en-US" sz="1400" dirty="0"/>
                        <a:t>、</a:t>
                      </a:r>
                      <a:r>
                        <a:rPr lang="en-US" altLang="ja-JP" sz="1400" dirty="0"/>
                        <a:t>C1)</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lt"/>
                          <a:ea typeface="+mn-ea"/>
                        </a:rPr>
                        <a:t>90%</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ea"/>
                          <a:ea typeface="+mn-ea"/>
                        </a:rPr>
                        <a:t>基本的には</a:t>
                      </a:r>
                      <a:r>
                        <a:rPr kumimoji="1" lang="en-US" altLang="ja-JP" sz="1400" dirty="0">
                          <a:solidFill>
                            <a:schemeClr val="tx1"/>
                          </a:solidFill>
                          <a:latin typeface="+mn-ea"/>
                          <a:ea typeface="+mn-ea"/>
                        </a:rPr>
                        <a:t>100%</a:t>
                      </a:r>
                      <a:r>
                        <a:rPr kumimoji="1" lang="ja-JP" altLang="en-US" sz="1400" dirty="0">
                          <a:solidFill>
                            <a:schemeClr val="tx1"/>
                          </a:solidFill>
                          <a:latin typeface="+mn-ea"/>
                          <a:ea typeface="+mn-ea"/>
                        </a:rPr>
                        <a:t>を満たすことを原則とし、例外処理等により</a:t>
                      </a:r>
                      <a:r>
                        <a:rPr kumimoji="1" lang="en-US" altLang="ja-JP" sz="1400" dirty="0">
                          <a:solidFill>
                            <a:schemeClr val="tx1"/>
                          </a:solidFill>
                          <a:latin typeface="+mn-ea"/>
                          <a:ea typeface="+mn-ea"/>
                        </a:rPr>
                        <a:t>100%</a:t>
                      </a:r>
                      <a:r>
                        <a:rPr kumimoji="1" lang="ja-JP" altLang="en-US" sz="1400" dirty="0">
                          <a:solidFill>
                            <a:schemeClr val="tx1"/>
                          </a:solidFill>
                          <a:latin typeface="+mn-ea"/>
                          <a:ea typeface="+mn-ea"/>
                        </a:rPr>
                        <a:t>を満たせないことがあるため、</a:t>
                      </a:r>
                      <a:r>
                        <a:rPr kumimoji="1" lang="en-US" altLang="ja-JP" sz="1400" dirty="0">
                          <a:solidFill>
                            <a:schemeClr val="tx1"/>
                          </a:solidFill>
                          <a:latin typeface="+mn-ea"/>
                          <a:ea typeface="+mn-ea"/>
                        </a:rPr>
                        <a:t>90%</a:t>
                      </a:r>
                      <a:r>
                        <a:rPr kumimoji="1" lang="ja-JP" altLang="en-US" sz="1400" dirty="0">
                          <a:solidFill>
                            <a:schemeClr val="tx1"/>
                          </a:solidFill>
                          <a:latin typeface="+mn-ea"/>
                          <a:ea typeface="+mn-ea"/>
                        </a:rPr>
                        <a:t>を指標値をする。</a:t>
                      </a:r>
                      <a:endParaRPr kumimoji="1" lang="en-US" altLang="ja-JP" sz="1400" dirty="0">
                        <a:solidFill>
                          <a:schemeClr val="tx1"/>
                        </a:solidFill>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ea"/>
                          <a:ea typeface="+mn-ea"/>
                        </a:rPr>
                        <a:t>また、</a:t>
                      </a:r>
                      <a:r>
                        <a:rPr kumimoji="1" lang="en-US" altLang="ja-JP" sz="1400" dirty="0">
                          <a:solidFill>
                            <a:schemeClr val="tx1"/>
                          </a:solidFill>
                          <a:latin typeface="+mn-ea"/>
                          <a:ea typeface="+mn-ea"/>
                        </a:rPr>
                        <a:t>90%</a:t>
                      </a:r>
                      <a:r>
                        <a:rPr kumimoji="1" lang="ja-JP" altLang="en-US" sz="1400" dirty="0">
                          <a:solidFill>
                            <a:schemeClr val="tx1"/>
                          </a:solidFill>
                          <a:latin typeface="+mn-ea"/>
                          <a:ea typeface="+mn-ea"/>
                        </a:rPr>
                        <a:t>を満たすことができない場合は、モジュール単位で満たすことができない理由を記載する。</a:t>
                      </a:r>
                    </a:p>
                  </a:txBody>
                  <a:tcPr anchor="ctr"/>
                </a:tc>
                <a:extLst>
                  <a:ext uri="{0D108BD9-81ED-4DB2-BD59-A6C34878D82A}">
                    <a16:rowId xmlns:a16="http://schemas.microsoft.com/office/drawing/2014/main" val="2971770266"/>
                  </a:ext>
                </a:extLst>
              </a:tr>
            </a:tbl>
          </a:graphicData>
        </a:graphic>
      </p:graphicFrame>
    </p:spTree>
    <p:extLst>
      <p:ext uri="{BB962C8B-B14F-4D97-AF65-F5344CB8AC3E}">
        <p14:creationId xmlns:p14="http://schemas.microsoft.com/office/powerpoint/2010/main" val="828895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５</a:t>
            </a:r>
            <a:r>
              <a:rPr lang="en-US" altLang="ja-JP" dirty="0"/>
              <a:t>.</a:t>
            </a:r>
            <a:r>
              <a:rPr lang="ja-JP" altLang="en-US" dirty="0"/>
              <a:t>テスト管理</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10</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8327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３．単体テストの開始条件</a:t>
            </a:r>
            <a:endParaRPr lang="ja-JP" altLang="en-US" sz="2400" b="1" dirty="0"/>
          </a:p>
          <a:p>
            <a:pPr marL="594900" indent="-342900">
              <a:lnSpc>
                <a:spcPts val="2800"/>
              </a:lnSpc>
              <a:spcBef>
                <a:spcPts val="0"/>
              </a:spcBef>
              <a:buFont typeface="Wingdings" panose="05000000000000000000" pitchFamily="2" charset="2"/>
              <a:buChar char="ü"/>
            </a:pPr>
            <a:r>
              <a:rPr lang="ja-JP" altLang="en-US" sz="1600" dirty="0"/>
              <a:t>実装が完了しコードフォーマットおよび静的解析ツールのチェック及び対応が完了していること。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実装コードのレビューが完了していること。　</a:t>
            </a:r>
            <a:r>
              <a:rPr lang="en-US" altLang="ja-JP" sz="1600" dirty="0"/>
              <a:t>※</a:t>
            </a:r>
            <a:r>
              <a:rPr lang="ja-JP" altLang="en-US" sz="1600" dirty="0"/>
              <a:t>バックエンドはテストコードと同時にレビュー</a:t>
            </a:r>
          </a:p>
          <a:p>
            <a:pPr marL="594900" indent="-342900">
              <a:lnSpc>
                <a:spcPts val="2800"/>
              </a:lnSpc>
              <a:spcBef>
                <a:spcPts val="0"/>
              </a:spcBef>
              <a:buFont typeface="Wingdings" panose="05000000000000000000" pitchFamily="2" charset="2"/>
              <a:buChar char="ü"/>
            </a:pPr>
            <a:r>
              <a:rPr lang="en-US" altLang="ja-JP" sz="1600" dirty="0"/>
              <a:t>Excel</a:t>
            </a:r>
            <a:r>
              <a:rPr lang="ja-JP" altLang="en-US" sz="1600" dirty="0"/>
              <a:t>ベースの単体テスト仕様書の作成及び、レビューが完了していること。</a:t>
            </a:r>
            <a:br>
              <a:rPr lang="en-US" altLang="ja-JP" sz="1600" dirty="0"/>
            </a:br>
            <a:r>
              <a:rPr lang="ja-JP" altLang="en-US" sz="1600" dirty="0"/>
              <a:t>ユニットテストコードの場合は、実施後にレビューを実施すること。</a:t>
            </a:r>
            <a:endParaRPr lang="en-US" altLang="ja-JP" sz="1600" dirty="0"/>
          </a:p>
          <a:p>
            <a:pPr marL="252000" indent="0">
              <a:lnSpc>
                <a:spcPts val="2800"/>
              </a:lnSpc>
              <a:spcBef>
                <a:spcPts val="0"/>
              </a:spcBef>
              <a:buNone/>
            </a:pPr>
            <a:endParaRPr lang="en-US" altLang="ja-JP" sz="1600" dirty="0"/>
          </a:p>
          <a:p>
            <a:pPr marL="0" indent="0">
              <a:lnSpc>
                <a:spcPts val="2800"/>
              </a:lnSpc>
              <a:buFont typeface="Arial" panose="020B0604020202020204" pitchFamily="34" charset="0"/>
              <a:buNone/>
            </a:pPr>
            <a:r>
              <a:rPr lang="ja-JP" altLang="en-US" sz="1800" b="1" dirty="0"/>
              <a:t>４．単体テストの終了条件</a:t>
            </a:r>
            <a:endParaRPr lang="ja-JP" altLang="en-US" sz="2400" b="1" dirty="0"/>
          </a:p>
          <a:p>
            <a:pPr marL="594900" indent="-342900">
              <a:lnSpc>
                <a:spcPts val="2800"/>
              </a:lnSpc>
              <a:spcBef>
                <a:spcPts val="0"/>
              </a:spcBef>
              <a:buFont typeface="Wingdings" panose="05000000000000000000" pitchFamily="2" charset="2"/>
              <a:buChar char="ü"/>
            </a:pPr>
            <a:r>
              <a:rPr lang="ja-JP" altLang="en-US" sz="1600" dirty="0"/>
              <a:t>単体テスト実施により検出された不具合は修正済みであり、テスト再実施が成功していること。</a:t>
            </a:r>
          </a:p>
          <a:p>
            <a:pPr marL="594900" indent="-342900">
              <a:lnSpc>
                <a:spcPts val="2800"/>
              </a:lnSpc>
              <a:spcBef>
                <a:spcPts val="0"/>
              </a:spcBef>
              <a:buFont typeface="Wingdings" panose="05000000000000000000" pitchFamily="2" charset="2"/>
              <a:buChar char="ü"/>
            </a:pPr>
            <a:r>
              <a:rPr lang="ja-JP" altLang="en-US" sz="1600" dirty="0"/>
              <a:t>全ての単体テストケースが完了しており、原則不合格の項目がないこと。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未修正の不具合がある場合は、</a:t>
            </a:r>
            <a:r>
              <a:rPr lang="en-US" altLang="ja-JP" sz="1600" dirty="0"/>
              <a:t>UT</a:t>
            </a:r>
            <a:r>
              <a:rPr lang="ja-JP" altLang="en-US" sz="1600" dirty="0"/>
              <a:t>工程で完了しない理由を明記し</a:t>
            </a:r>
            <a:r>
              <a:rPr lang="en-US" altLang="ja-JP" sz="1600" dirty="0"/>
              <a:t>PM</a:t>
            </a:r>
            <a:r>
              <a:rPr lang="ja-JP" altLang="en-US" sz="1600" dirty="0"/>
              <a:t>承認を得ること。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単体テスト結果が集計され、品質指標に基いた判定が行い、必要な是正措置が対応されていること。</a:t>
            </a:r>
          </a:p>
          <a:p>
            <a:pPr marL="252000" indent="0">
              <a:lnSpc>
                <a:spcPts val="2800"/>
              </a:lnSpc>
              <a:spcBef>
                <a:spcPts val="0"/>
              </a:spcBef>
              <a:buNone/>
            </a:pPr>
            <a:endParaRPr lang="en-US" altLang="ja-JP" sz="1600" dirty="0"/>
          </a:p>
          <a:p>
            <a:pPr marL="252000" indent="0">
              <a:lnSpc>
                <a:spcPts val="2800"/>
              </a:lnSpc>
              <a:spcBef>
                <a:spcPts val="0"/>
              </a:spcBef>
              <a:buNone/>
            </a:pPr>
            <a:endParaRPr lang="en-US" altLang="ja-JP" sz="1600" dirty="0"/>
          </a:p>
          <a:p>
            <a:pPr marL="594900" indent="-342900">
              <a:lnSpc>
                <a:spcPts val="2800"/>
              </a:lnSpc>
              <a:spcBef>
                <a:spcPts val="0"/>
              </a:spcBef>
              <a:buFont typeface="Wingdings" panose="05000000000000000000" pitchFamily="2" charset="2"/>
              <a:buChar char="ü"/>
            </a:pPr>
            <a:endParaRPr lang="en-US" altLang="ja-JP" sz="1600" dirty="0"/>
          </a:p>
        </p:txBody>
      </p:sp>
    </p:spTree>
    <p:extLst>
      <p:ext uri="{BB962C8B-B14F-4D97-AF65-F5344CB8AC3E}">
        <p14:creationId xmlns:p14="http://schemas.microsoft.com/office/powerpoint/2010/main" val="378622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５</a:t>
            </a:r>
            <a:r>
              <a:rPr lang="en-US" altLang="ja-JP" dirty="0"/>
              <a:t>.</a:t>
            </a:r>
            <a:r>
              <a:rPr lang="ja-JP" altLang="en-US" dirty="0"/>
              <a:t>テスト管理</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11</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3511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５．成果物一覧</a:t>
            </a:r>
            <a:endParaRPr lang="en-US" altLang="ja-JP" sz="18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Font typeface="Arial" panose="020B0604020202020204" pitchFamily="34" charset="0"/>
              <a:buNone/>
            </a:pPr>
            <a:endParaRPr lang="en-US" altLang="ja-JP" sz="2000" b="1" dirty="0"/>
          </a:p>
        </p:txBody>
      </p:sp>
      <p:graphicFrame>
        <p:nvGraphicFramePr>
          <p:cNvPr id="11" name="表 10">
            <a:extLst>
              <a:ext uri="{FF2B5EF4-FFF2-40B4-BE49-F238E27FC236}">
                <a16:creationId xmlns:a16="http://schemas.microsoft.com/office/drawing/2014/main" id="{A7FF393A-D86D-4A29-B1D6-D7B4835E9D1C}"/>
              </a:ext>
            </a:extLst>
          </p:cNvPr>
          <p:cNvGraphicFramePr>
            <a:graphicFrameLocks noGrp="1"/>
          </p:cNvGraphicFramePr>
          <p:nvPr>
            <p:extLst>
              <p:ext uri="{D42A27DB-BD31-4B8C-83A1-F6EECF244321}">
                <p14:modId xmlns:p14="http://schemas.microsoft.com/office/powerpoint/2010/main" val="908389907"/>
              </p:ext>
            </p:extLst>
          </p:nvPr>
        </p:nvGraphicFramePr>
        <p:xfrm>
          <a:off x="584021" y="1313429"/>
          <a:ext cx="11262756" cy="4128905"/>
        </p:xfrm>
        <a:graphic>
          <a:graphicData uri="http://schemas.openxmlformats.org/drawingml/2006/table">
            <a:tbl>
              <a:tblPr firstRow="1" bandRow="1">
                <a:tableStyleId>{5C22544A-7EE6-4342-B048-85BDC9FD1C3A}</a:tableStyleId>
              </a:tblPr>
              <a:tblGrid>
                <a:gridCol w="2181213">
                  <a:extLst>
                    <a:ext uri="{9D8B030D-6E8A-4147-A177-3AD203B41FA5}">
                      <a16:colId xmlns:a16="http://schemas.microsoft.com/office/drawing/2014/main" val="720633367"/>
                    </a:ext>
                  </a:extLst>
                </a:gridCol>
                <a:gridCol w="2104221">
                  <a:extLst>
                    <a:ext uri="{9D8B030D-6E8A-4147-A177-3AD203B41FA5}">
                      <a16:colId xmlns:a16="http://schemas.microsoft.com/office/drawing/2014/main" val="1104631235"/>
                    </a:ext>
                  </a:extLst>
                </a:gridCol>
                <a:gridCol w="6977322">
                  <a:extLst>
                    <a:ext uri="{9D8B030D-6E8A-4147-A177-3AD203B41FA5}">
                      <a16:colId xmlns:a16="http://schemas.microsoft.com/office/drawing/2014/main" val="3553529566"/>
                    </a:ext>
                  </a:extLst>
                </a:gridCol>
              </a:tblGrid>
              <a:tr h="599189">
                <a:tc gridSpan="2">
                  <a:txBody>
                    <a:bodyPr/>
                    <a:lstStyle/>
                    <a:p>
                      <a:r>
                        <a:rPr kumimoji="1" lang="ja-JP" altLang="en-US" sz="1400" dirty="0">
                          <a:latin typeface="+mn-lt"/>
                          <a:ea typeface="+mn-ea"/>
                        </a:rPr>
                        <a:t>ドキュメント</a:t>
                      </a:r>
                    </a:p>
                  </a:txBody>
                  <a:tcPr anchor="ctr"/>
                </a:tc>
                <a:tc hMerge="1">
                  <a:txBody>
                    <a:bodyPr/>
                    <a:lstStyle/>
                    <a:p>
                      <a:endParaRPr kumimoji="1" lang="ja-JP" altLang="en-US" sz="1400" dirty="0">
                        <a:latin typeface="+mn-lt"/>
                        <a:ea typeface="+mn-ea"/>
                      </a:endParaRPr>
                    </a:p>
                  </a:txBody>
                  <a:tcPr anchor="ctr"/>
                </a:tc>
                <a:tc>
                  <a:txBody>
                    <a:bodyPr/>
                    <a:lstStyle/>
                    <a:p>
                      <a:r>
                        <a:rPr kumimoji="1" lang="ja-JP" altLang="en-US" sz="1400" dirty="0">
                          <a:latin typeface="+mn-lt"/>
                          <a:ea typeface="+mn-ea"/>
                        </a:rPr>
                        <a:t>備考</a:t>
                      </a:r>
                    </a:p>
                  </a:txBody>
                  <a:tcPr anchor="ctr"/>
                </a:tc>
                <a:extLst>
                  <a:ext uri="{0D108BD9-81ED-4DB2-BD59-A6C34878D82A}">
                    <a16:rowId xmlns:a16="http://schemas.microsoft.com/office/drawing/2014/main" val="175336662"/>
                  </a:ext>
                </a:extLst>
              </a:tr>
              <a:tr h="80182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単体テスト計画書</a:t>
                      </a: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単体テストのスケジュール、実施完了、実施方針、開始・終了基準等を記載した資料。</a:t>
                      </a:r>
                      <a:endParaRPr kumimoji="1" lang="en-US" altLang="ja-JP" sz="14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本資料。</a:t>
                      </a:r>
                    </a:p>
                  </a:txBody>
                  <a:tcPr anchor="ctr"/>
                </a:tc>
                <a:extLst>
                  <a:ext uri="{0D108BD9-81ED-4DB2-BD59-A6C34878D82A}">
                    <a16:rowId xmlns:a16="http://schemas.microsoft.com/office/drawing/2014/main" val="2971770266"/>
                  </a:ext>
                </a:extLst>
              </a:tr>
              <a:tr h="909296">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単体テスト仕様書兼結果</a:t>
                      </a: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lt"/>
                          <a:ea typeface="+mn-ea"/>
                        </a:rPr>
                        <a:t>Excel</a:t>
                      </a:r>
                      <a:r>
                        <a:rPr kumimoji="1" lang="ja-JP" altLang="en-US" sz="1400" dirty="0">
                          <a:latin typeface="+mn-lt"/>
                          <a:ea typeface="+mn-ea"/>
                        </a:rPr>
                        <a:t>ベースによる</a:t>
                      </a:r>
                      <a:endParaRPr kumimoji="1" lang="en-US" altLang="ja-JP" sz="1400"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手動による単体テスト</a:t>
                      </a: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単体テストのテスト観点・テスト実施手順・テスト確認項目が記載された資料。</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また、実施日、〇、</a:t>
                      </a:r>
                      <a:r>
                        <a:rPr kumimoji="1" lang="en-US" altLang="ja-JP" sz="1400" dirty="0">
                          <a:latin typeface="+mn-ea"/>
                          <a:ea typeface="+mn-ea"/>
                        </a:rPr>
                        <a:t>×</a:t>
                      </a:r>
                      <a:r>
                        <a:rPr kumimoji="1" lang="ja-JP" altLang="en-US" sz="1400" dirty="0">
                          <a:latin typeface="+mn-ea"/>
                          <a:ea typeface="+mn-ea"/>
                        </a:rPr>
                        <a:t>の結果が記載されたもの。</a:t>
                      </a:r>
                    </a:p>
                  </a:txBody>
                  <a:tcPr anchor="ctr"/>
                </a:tc>
                <a:extLst>
                  <a:ext uri="{0D108BD9-81ED-4DB2-BD59-A6C34878D82A}">
                    <a16:rowId xmlns:a16="http://schemas.microsoft.com/office/drawing/2014/main" val="1016184661"/>
                  </a:ext>
                </a:extLst>
              </a:tr>
              <a:tr h="909296">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ユニットテストによる</a:t>
                      </a:r>
                      <a:endParaRPr kumimoji="1" lang="en-US" altLang="ja-JP" sz="1400"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自動テスト</a:t>
                      </a: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ユニットテストコード。</a:t>
                      </a:r>
                      <a:endParaRPr kumimoji="1" lang="en-US" altLang="ja-JP" sz="1400" dirty="0">
                        <a:latin typeface="+mn-ea"/>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ユニットテストを実施した結果を出力したカバレッジレポート。</a:t>
                      </a:r>
                    </a:p>
                  </a:txBody>
                  <a:tcPr anchor="ctr"/>
                </a:tc>
                <a:extLst>
                  <a:ext uri="{0D108BD9-81ED-4DB2-BD59-A6C34878D82A}">
                    <a16:rowId xmlns:a16="http://schemas.microsoft.com/office/drawing/2014/main" val="404430651"/>
                  </a:ext>
                </a:extLst>
              </a:tr>
              <a:tr h="90929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単体テスト結果報告書</a:t>
                      </a:r>
                      <a:endParaRPr kumimoji="1" lang="en-US" altLang="ja-JP" sz="1400" dirty="0">
                        <a:latin typeface="+mn-lt"/>
                        <a:ea typeface="+mn-ea"/>
                      </a:endParaRPr>
                    </a:p>
                  </a:txBody>
                  <a:tcPr anchor="ct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400" dirty="0">
                        <a:latin typeface="+mn-lt"/>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ea"/>
                          <a:ea typeface="+mn-ea"/>
                        </a:rPr>
                        <a:t>単体テスト結果を分析し、傾向等から是正対応した結果をまとめた資料。</a:t>
                      </a:r>
                    </a:p>
                  </a:txBody>
                  <a:tcPr anchor="ctr"/>
                </a:tc>
                <a:extLst>
                  <a:ext uri="{0D108BD9-81ED-4DB2-BD59-A6C34878D82A}">
                    <a16:rowId xmlns:a16="http://schemas.microsoft.com/office/drawing/2014/main" val="1164617510"/>
                  </a:ext>
                </a:extLst>
              </a:tr>
            </a:tbl>
          </a:graphicData>
        </a:graphic>
      </p:graphicFrame>
    </p:spTree>
    <p:extLst>
      <p:ext uri="{BB962C8B-B14F-4D97-AF65-F5344CB8AC3E}">
        <p14:creationId xmlns:p14="http://schemas.microsoft.com/office/powerpoint/2010/main" val="1820990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更新履歴</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52000" indent="0">
              <a:lnSpc>
                <a:spcPts val="2800"/>
              </a:lnSpc>
              <a:spcBef>
                <a:spcPts val="0"/>
              </a:spcBef>
              <a:buFont typeface="Arial" panose="020B0604020202020204" pitchFamily="34" charset="0"/>
              <a:buNone/>
            </a:pPr>
            <a:endParaRPr lang="en-US" altLang="ja-JP" sz="1800" dirty="0"/>
          </a:p>
          <a:p>
            <a:pPr marL="252000" indent="0">
              <a:lnSpc>
                <a:spcPts val="2800"/>
              </a:lnSpc>
              <a:spcBef>
                <a:spcPts val="0"/>
              </a:spcBef>
              <a:buFont typeface="Arial" panose="020B0604020202020204" pitchFamily="34" charset="0"/>
              <a:buNone/>
            </a:pPr>
            <a:endParaRPr lang="en-US" altLang="ja-JP" sz="1800" dirty="0"/>
          </a:p>
          <a:p>
            <a:pPr marL="360000" indent="0">
              <a:lnSpc>
                <a:spcPct val="100000"/>
              </a:lnSpc>
              <a:buFont typeface="Arial" panose="020B0604020202020204" pitchFamily="34" charset="0"/>
              <a:buNone/>
            </a:pPr>
            <a:endParaRPr lang="en-US" altLang="ja-JP" sz="2000" dirty="0"/>
          </a:p>
        </p:txBody>
      </p:sp>
      <p:graphicFrame>
        <p:nvGraphicFramePr>
          <p:cNvPr id="6" name="表 6">
            <a:extLst>
              <a:ext uri="{FF2B5EF4-FFF2-40B4-BE49-F238E27FC236}">
                <a16:creationId xmlns:a16="http://schemas.microsoft.com/office/drawing/2014/main" id="{CA4FDF52-79F0-4F6F-AA3E-6F56CF814BFB}"/>
              </a:ext>
            </a:extLst>
          </p:cNvPr>
          <p:cNvGraphicFramePr>
            <a:graphicFrameLocks noGrp="1"/>
          </p:cNvGraphicFramePr>
          <p:nvPr>
            <p:extLst>
              <p:ext uri="{D42A27DB-BD31-4B8C-83A1-F6EECF244321}">
                <p14:modId xmlns:p14="http://schemas.microsoft.com/office/powerpoint/2010/main" val="1972586909"/>
              </p:ext>
            </p:extLst>
          </p:nvPr>
        </p:nvGraphicFramePr>
        <p:xfrm>
          <a:off x="356225" y="843079"/>
          <a:ext cx="11490563" cy="5562600"/>
        </p:xfrm>
        <a:graphic>
          <a:graphicData uri="http://schemas.openxmlformats.org/drawingml/2006/table">
            <a:tbl>
              <a:tblPr firstRow="1" bandRow="1">
                <a:tableStyleId>{5C22544A-7EE6-4342-B048-85BDC9FD1C3A}</a:tableStyleId>
              </a:tblPr>
              <a:tblGrid>
                <a:gridCol w="1291420">
                  <a:extLst>
                    <a:ext uri="{9D8B030D-6E8A-4147-A177-3AD203B41FA5}">
                      <a16:colId xmlns:a16="http://schemas.microsoft.com/office/drawing/2014/main" val="473501089"/>
                    </a:ext>
                  </a:extLst>
                </a:gridCol>
                <a:gridCol w="1291420">
                  <a:extLst>
                    <a:ext uri="{9D8B030D-6E8A-4147-A177-3AD203B41FA5}">
                      <a16:colId xmlns:a16="http://schemas.microsoft.com/office/drawing/2014/main" val="1759613275"/>
                    </a:ext>
                  </a:extLst>
                </a:gridCol>
                <a:gridCol w="1291420">
                  <a:extLst>
                    <a:ext uri="{9D8B030D-6E8A-4147-A177-3AD203B41FA5}">
                      <a16:colId xmlns:a16="http://schemas.microsoft.com/office/drawing/2014/main" val="2568202614"/>
                    </a:ext>
                  </a:extLst>
                </a:gridCol>
                <a:gridCol w="7616303">
                  <a:extLst>
                    <a:ext uri="{9D8B030D-6E8A-4147-A177-3AD203B41FA5}">
                      <a16:colId xmlns:a16="http://schemas.microsoft.com/office/drawing/2014/main" val="3493812236"/>
                    </a:ext>
                  </a:extLst>
                </a:gridCol>
              </a:tblGrid>
              <a:tr h="370840">
                <a:tc>
                  <a:txBody>
                    <a:bodyPr/>
                    <a:lstStyle/>
                    <a:p>
                      <a:r>
                        <a:rPr kumimoji="1" lang="ja-JP" altLang="en-US" sz="1400" dirty="0"/>
                        <a:t>バージョン</a:t>
                      </a:r>
                    </a:p>
                  </a:txBody>
                  <a:tcPr anchor="ctr"/>
                </a:tc>
                <a:tc>
                  <a:txBody>
                    <a:bodyPr/>
                    <a:lstStyle/>
                    <a:p>
                      <a:r>
                        <a:rPr kumimoji="1" lang="ja-JP" altLang="en-US" sz="1400" dirty="0"/>
                        <a:t>更新者</a:t>
                      </a:r>
                    </a:p>
                  </a:txBody>
                  <a:tcPr anchor="ctr"/>
                </a:tc>
                <a:tc>
                  <a:txBody>
                    <a:bodyPr/>
                    <a:lstStyle/>
                    <a:p>
                      <a:r>
                        <a:rPr kumimoji="1" lang="ja-JP" altLang="en-US" sz="1400" dirty="0"/>
                        <a:t>更新日</a:t>
                      </a:r>
                    </a:p>
                  </a:txBody>
                  <a:tcPr anchor="ctr"/>
                </a:tc>
                <a:tc>
                  <a:txBody>
                    <a:bodyPr/>
                    <a:lstStyle/>
                    <a:p>
                      <a:r>
                        <a:rPr kumimoji="1" lang="ja-JP" altLang="en-US" sz="1400" dirty="0"/>
                        <a:t>更新内容</a:t>
                      </a:r>
                    </a:p>
                  </a:txBody>
                  <a:tcPr anchor="ctr"/>
                </a:tc>
                <a:extLst>
                  <a:ext uri="{0D108BD9-81ED-4DB2-BD59-A6C34878D82A}">
                    <a16:rowId xmlns:a16="http://schemas.microsoft.com/office/drawing/2014/main" val="173194571"/>
                  </a:ext>
                </a:extLst>
              </a:tr>
              <a:tr h="370840">
                <a:tc>
                  <a:txBody>
                    <a:bodyPr/>
                    <a:lstStyle/>
                    <a:p>
                      <a:r>
                        <a:rPr kumimoji="1" lang="en-US" altLang="ja-JP" sz="1400" dirty="0"/>
                        <a:t>1.0</a:t>
                      </a:r>
                      <a:endParaRPr kumimoji="1" lang="ja-JP" altLang="en-US" sz="1400" dirty="0"/>
                    </a:p>
                  </a:txBody>
                  <a:tcPr anchor="ctr"/>
                </a:tc>
                <a:tc>
                  <a:txBody>
                    <a:bodyPr/>
                    <a:lstStyle/>
                    <a:p>
                      <a:r>
                        <a:rPr kumimoji="1" lang="ja-JP" altLang="en-US" sz="1400" dirty="0"/>
                        <a:t>白石</a:t>
                      </a:r>
                    </a:p>
                  </a:txBody>
                  <a:tcPr anchor="ctr"/>
                </a:tc>
                <a:tc>
                  <a:txBody>
                    <a:bodyPr/>
                    <a:lstStyle/>
                    <a:p>
                      <a:r>
                        <a:rPr kumimoji="1" lang="en-US" altLang="ja-JP" sz="1400" dirty="0"/>
                        <a:t>2020/10/21</a:t>
                      </a:r>
                      <a:endParaRPr kumimoji="1" lang="ja-JP" altLang="en-US" sz="1400" dirty="0"/>
                    </a:p>
                  </a:txBody>
                  <a:tcPr anchor="ctr"/>
                </a:tc>
                <a:tc>
                  <a:txBody>
                    <a:bodyPr/>
                    <a:lstStyle/>
                    <a:p>
                      <a:r>
                        <a:rPr kumimoji="1" lang="ja-JP" altLang="en-US" sz="1400" dirty="0"/>
                        <a:t>初版</a:t>
                      </a:r>
                    </a:p>
                  </a:txBody>
                  <a:tcPr anchor="ctr"/>
                </a:tc>
                <a:extLst>
                  <a:ext uri="{0D108BD9-81ED-4DB2-BD59-A6C34878D82A}">
                    <a16:rowId xmlns:a16="http://schemas.microsoft.com/office/drawing/2014/main" val="9462545"/>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839609056"/>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717007819"/>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677147445"/>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2928306930"/>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291355545"/>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748582920"/>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140521780"/>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3984042482"/>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695736853"/>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419844025"/>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2327098723"/>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1521527719"/>
                  </a:ext>
                </a:extLst>
              </a:tr>
              <a:tr h="370840">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tc>
                  <a:txBody>
                    <a:bodyPr/>
                    <a:lstStyle/>
                    <a:p>
                      <a:endParaRPr kumimoji="1" lang="ja-JP" altLang="en-US" sz="1400" dirty="0"/>
                    </a:p>
                  </a:txBody>
                  <a:tcPr anchor="ctr"/>
                </a:tc>
                <a:extLst>
                  <a:ext uri="{0D108BD9-81ED-4DB2-BD59-A6C34878D82A}">
                    <a16:rowId xmlns:a16="http://schemas.microsoft.com/office/drawing/2014/main" val="4147288934"/>
                  </a:ext>
                </a:extLst>
              </a:tr>
            </a:tbl>
          </a:graphicData>
        </a:graphic>
      </p:graphicFrame>
    </p:spTree>
    <p:extLst>
      <p:ext uri="{BB962C8B-B14F-4D97-AF65-F5344CB8AC3E}">
        <p14:creationId xmlns:p14="http://schemas.microsoft.com/office/powerpoint/2010/main" val="4170595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１</a:t>
            </a:r>
            <a:r>
              <a:rPr lang="en-US" altLang="ja-JP" dirty="0"/>
              <a:t>.</a:t>
            </a:r>
            <a:r>
              <a:rPr lang="ja-JP" altLang="en-US" dirty="0"/>
              <a:t>はじめに</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2</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１</a:t>
            </a:r>
            <a:r>
              <a:rPr lang="en-US" altLang="ja-JP" sz="1800" b="1" dirty="0"/>
              <a:t>.</a:t>
            </a:r>
            <a:r>
              <a:rPr lang="ja-JP" altLang="en-US" sz="1800" b="1" dirty="0"/>
              <a:t>本書の目的</a:t>
            </a:r>
          </a:p>
          <a:p>
            <a:pPr marL="594900" indent="-342900">
              <a:lnSpc>
                <a:spcPts val="2800"/>
              </a:lnSpc>
              <a:spcBef>
                <a:spcPts val="0"/>
              </a:spcBef>
              <a:buFont typeface="Wingdings" panose="05000000000000000000" pitchFamily="2" charset="2"/>
              <a:buChar char="ü"/>
            </a:pPr>
            <a:r>
              <a:rPr lang="ja-JP" altLang="en-US" sz="1600" dirty="0"/>
              <a:t>本資料は、「</a:t>
            </a:r>
            <a:r>
              <a:rPr lang="en-US" altLang="ja-JP" sz="1600" dirty="0"/>
              <a:t>Web</a:t>
            </a:r>
            <a:r>
              <a:rPr lang="ja-JP" altLang="en-US" sz="1600" dirty="0"/>
              <a:t>ダイレクト販売」（以下、本案件）の単体テスト実施計画、方針を定め、関係者間で認識を合わせることにより、テストを円滑に進めるための準備を行うことを目的とする。</a:t>
            </a:r>
          </a:p>
          <a:p>
            <a:pPr marL="594900" indent="-342900">
              <a:lnSpc>
                <a:spcPts val="2800"/>
              </a:lnSpc>
              <a:spcBef>
                <a:spcPts val="0"/>
              </a:spcBef>
              <a:buFont typeface="Wingdings" panose="05000000000000000000" pitchFamily="2" charset="2"/>
              <a:buChar char="ü"/>
            </a:pPr>
            <a:r>
              <a:rPr lang="ja-JP" altLang="en-US" sz="1600" dirty="0"/>
              <a:t>本資料にてテストに関する以下の内容を定義する。</a:t>
            </a:r>
            <a:br>
              <a:rPr lang="ja-JP" altLang="en-US" sz="1600" dirty="0"/>
            </a:br>
            <a:r>
              <a:rPr lang="ja-JP" altLang="en-US" sz="1600" dirty="0"/>
              <a:t>目的、対象範囲、実施環境、確認観点、実施方針、開始条件、完了条件、スケジュール、成果物</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単体テストは本書に基づいて計画・実施する。</a:t>
            </a:r>
            <a:endParaRPr lang="en-US" altLang="ja-JP" sz="1600" dirty="0"/>
          </a:p>
          <a:p>
            <a:pPr marL="252000" indent="0">
              <a:lnSpc>
                <a:spcPts val="2800"/>
              </a:lnSpc>
              <a:spcBef>
                <a:spcPts val="0"/>
              </a:spcBef>
              <a:buFont typeface="Arial" panose="020B0604020202020204" pitchFamily="34" charset="0"/>
              <a:buNone/>
            </a:pPr>
            <a:endParaRPr lang="en-US" altLang="ja-JP" sz="2000" dirty="0"/>
          </a:p>
          <a:p>
            <a:pPr marL="0" indent="0">
              <a:lnSpc>
                <a:spcPts val="2800"/>
              </a:lnSpc>
              <a:buFont typeface="Arial" panose="020B0604020202020204" pitchFamily="34" charset="0"/>
              <a:buNone/>
            </a:pPr>
            <a:r>
              <a:rPr lang="ja-JP" altLang="en-US" sz="1800" b="1" dirty="0"/>
              <a:t>２</a:t>
            </a:r>
            <a:r>
              <a:rPr lang="en-US" altLang="ja-JP" sz="1800" b="1" dirty="0"/>
              <a:t>.</a:t>
            </a:r>
            <a:r>
              <a:rPr lang="ja-JP" altLang="en-US" sz="1800" b="1" dirty="0"/>
              <a:t>テストの目的／確認方針</a:t>
            </a:r>
            <a:endParaRPr lang="en-US" altLang="ja-JP" sz="1800" b="1" dirty="0"/>
          </a:p>
          <a:p>
            <a:pPr marL="537750" indent="-285750">
              <a:lnSpc>
                <a:spcPts val="2800"/>
              </a:lnSpc>
              <a:spcBef>
                <a:spcPts val="0"/>
              </a:spcBef>
              <a:buFont typeface="Wingdings" panose="05000000000000000000" pitchFamily="2" charset="2"/>
              <a:buChar char="ü"/>
            </a:pPr>
            <a:r>
              <a:rPr lang="ja-JP" altLang="en-US" sz="1600" dirty="0"/>
              <a:t>モジュール単位で実装された機能が、詳細設計どおりに機能するかを確認する。</a:t>
            </a:r>
            <a:endParaRPr lang="en-US" altLang="ja-JP" sz="1600" dirty="0"/>
          </a:p>
          <a:p>
            <a:pPr marL="537750" indent="-285750">
              <a:lnSpc>
                <a:spcPts val="2800"/>
              </a:lnSpc>
              <a:spcBef>
                <a:spcPts val="0"/>
              </a:spcBef>
              <a:buFont typeface="Wingdings" panose="05000000000000000000" pitchFamily="2" charset="2"/>
              <a:buChar char="ü"/>
            </a:pPr>
            <a:r>
              <a:rPr lang="ja-JP" altLang="en-US" sz="1600" dirty="0"/>
              <a:t>モジュールの内部構造をホワイトボックスでテストすることを目的とする。</a:t>
            </a:r>
            <a:endParaRPr lang="en-US" altLang="ja-JP" sz="1600" dirty="0"/>
          </a:p>
          <a:p>
            <a:pPr marL="537750" indent="-285750">
              <a:lnSpc>
                <a:spcPts val="2800"/>
              </a:lnSpc>
              <a:spcBef>
                <a:spcPts val="0"/>
              </a:spcBef>
              <a:buFont typeface="Wingdings" panose="05000000000000000000" pitchFamily="2" charset="2"/>
              <a:buChar char="ü"/>
            </a:pPr>
            <a:r>
              <a:rPr lang="ja-JP" altLang="en-US" sz="1600" dirty="0"/>
              <a:t>条件によるテストは境界値テストを基本として、カバレッジは分岐網羅 </a:t>
            </a:r>
            <a:r>
              <a:rPr lang="en-US" altLang="ja-JP" sz="1600" dirty="0"/>
              <a:t>(branch coverage</a:t>
            </a:r>
            <a:r>
              <a:rPr lang="ja-JP" altLang="en-US" sz="1600" dirty="0"/>
              <a:t>、</a:t>
            </a:r>
            <a:r>
              <a:rPr lang="en-US" altLang="ja-JP" sz="1600" dirty="0"/>
              <a:t>C1)</a:t>
            </a:r>
            <a:r>
              <a:rPr lang="ja-JP" altLang="en-US" sz="1600" dirty="0"/>
              <a:t>を満たすことで品質を確認する。</a:t>
            </a:r>
            <a:endParaRPr lang="en-US" altLang="ja-JP" sz="1600" dirty="0"/>
          </a:p>
          <a:p>
            <a:pPr marL="0" indent="0">
              <a:lnSpc>
                <a:spcPts val="2800"/>
              </a:lnSpc>
              <a:buFont typeface="Arial" panose="020B0604020202020204" pitchFamily="34" charset="0"/>
              <a:buNone/>
            </a:pPr>
            <a:endParaRPr lang="en-US" altLang="ja-JP" sz="1800" dirty="0"/>
          </a:p>
          <a:p>
            <a:pPr marL="252000" indent="0">
              <a:lnSpc>
                <a:spcPts val="2800"/>
              </a:lnSpc>
              <a:spcBef>
                <a:spcPts val="0"/>
              </a:spcBef>
              <a:buFont typeface="Arial" panose="020B0604020202020204" pitchFamily="34" charset="0"/>
              <a:buNone/>
            </a:pPr>
            <a:endParaRPr lang="en-US" altLang="ja-JP" sz="1800" dirty="0"/>
          </a:p>
          <a:p>
            <a:pPr marL="360000" indent="0">
              <a:lnSpc>
                <a:spcPct val="100000"/>
              </a:lnSpc>
              <a:buFont typeface="Arial" panose="020B0604020202020204" pitchFamily="34" charset="0"/>
              <a:buNone/>
            </a:pPr>
            <a:endParaRPr lang="en-US" altLang="ja-JP" sz="2000" dirty="0"/>
          </a:p>
        </p:txBody>
      </p:sp>
    </p:spTree>
    <p:extLst>
      <p:ext uri="{BB962C8B-B14F-4D97-AF65-F5344CB8AC3E}">
        <p14:creationId xmlns:p14="http://schemas.microsoft.com/office/powerpoint/2010/main" val="379688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7D7BD5-7632-45AE-8790-741DE9BACF76}"/>
              </a:ext>
            </a:extLst>
          </p:cNvPr>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スケジュール</a:t>
            </a:r>
          </a:p>
        </p:txBody>
      </p:sp>
      <p:sp>
        <p:nvSpPr>
          <p:cNvPr id="3" name="フッター プレースホルダー 2">
            <a:extLst>
              <a:ext uri="{FF2B5EF4-FFF2-40B4-BE49-F238E27FC236}">
                <a16:creationId xmlns:a16="http://schemas.microsoft.com/office/drawing/2014/main" id="{FBD29884-963F-4D63-8E60-E865F801FA23}"/>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28150FBD-4CCE-487C-A8A1-C955DD44418B}"/>
              </a:ext>
            </a:extLst>
          </p:cNvPr>
          <p:cNvSpPr>
            <a:spLocks noGrp="1"/>
          </p:cNvSpPr>
          <p:nvPr>
            <p:ph type="sldNum" sz="quarter" idx="4"/>
          </p:nvPr>
        </p:nvSpPr>
        <p:spPr/>
        <p:txBody>
          <a:bodyPr/>
          <a:lstStyle/>
          <a:p>
            <a:fld id="{B7EE2C01-0D95-4F1C-BC05-82B5A245C68C}" type="slidenum">
              <a:rPr lang="ja-JP" altLang="en-US" smtClean="0"/>
              <a:pPr/>
              <a:t>3</a:t>
            </a:fld>
            <a:endParaRPr lang="ja-JP" altLang="en-US" dirty="0"/>
          </a:p>
        </p:txBody>
      </p:sp>
      <p:pic>
        <p:nvPicPr>
          <p:cNvPr id="6" name="図 5">
            <a:extLst>
              <a:ext uri="{FF2B5EF4-FFF2-40B4-BE49-F238E27FC236}">
                <a16:creationId xmlns:a16="http://schemas.microsoft.com/office/drawing/2014/main" id="{019547C8-0DF7-4A6E-AFBE-565AA791E8FA}"/>
              </a:ext>
            </a:extLst>
          </p:cNvPr>
          <p:cNvPicPr>
            <a:picLocks noChangeAspect="1"/>
          </p:cNvPicPr>
          <p:nvPr/>
        </p:nvPicPr>
        <p:blipFill>
          <a:blip r:embed="rId3"/>
          <a:stretch>
            <a:fillRect/>
          </a:stretch>
        </p:blipFill>
        <p:spPr>
          <a:xfrm>
            <a:off x="356225" y="849284"/>
            <a:ext cx="11512843" cy="5637392"/>
          </a:xfrm>
          <a:prstGeom prst="rect">
            <a:avLst/>
          </a:prstGeom>
        </p:spPr>
      </p:pic>
    </p:spTree>
    <p:extLst>
      <p:ext uri="{BB962C8B-B14F-4D97-AF65-F5344CB8AC3E}">
        <p14:creationId xmlns:p14="http://schemas.microsoft.com/office/powerpoint/2010/main" val="502136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３</a:t>
            </a:r>
            <a:r>
              <a:rPr lang="en-US" altLang="ja-JP" dirty="0"/>
              <a:t>.</a:t>
            </a:r>
            <a:r>
              <a:rPr lang="ja-JP" altLang="en-US" dirty="0"/>
              <a:t>テスト対象</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endParaRPr lang="en-US" altLang="ja-JP" sz="2000" dirty="0"/>
          </a:p>
        </p:txBody>
      </p:sp>
      <p:sp>
        <p:nvSpPr>
          <p:cNvPr id="15" name="コンテンツ プレースホルダー 4">
            <a:extLst>
              <a:ext uri="{FF2B5EF4-FFF2-40B4-BE49-F238E27FC236}">
                <a16:creationId xmlns:a16="http://schemas.microsoft.com/office/drawing/2014/main" id="{112E0FA6-40A8-48BF-BDE6-D3EF94A0E610}"/>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１</a:t>
            </a:r>
            <a:r>
              <a:rPr lang="en-US" altLang="ja-JP" sz="1800" b="1" dirty="0"/>
              <a:t>.</a:t>
            </a:r>
            <a:r>
              <a:rPr lang="ja-JP" altLang="en-US" sz="1800" b="1" dirty="0"/>
              <a:t>テスト対象範囲・機能</a:t>
            </a:r>
          </a:p>
          <a:p>
            <a:pPr marL="252000" indent="0">
              <a:lnSpc>
                <a:spcPts val="2800"/>
              </a:lnSpc>
              <a:spcBef>
                <a:spcPts val="0"/>
              </a:spcBef>
              <a:buNone/>
            </a:pPr>
            <a:endParaRPr lang="en-US" altLang="ja-JP" sz="2000"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a:p>
            <a:pPr marL="0" indent="0">
              <a:lnSpc>
                <a:spcPts val="2800"/>
              </a:lnSpc>
              <a:buFont typeface="Arial" panose="020B0604020202020204" pitchFamily="34" charset="0"/>
              <a:buNone/>
            </a:pPr>
            <a:endParaRPr lang="en-US" altLang="ja-JP" sz="2000" b="1" dirty="0"/>
          </a:p>
        </p:txBody>
      </p:sp>
      <p:sp>
        <p:nvSpPr>
          <p:cNvPr id="18" name="角丸四角形 472">
            <a:extLst>
              <a:ext uri="{FF2B5EF4-FFF2-40B4-BE49-F238E27FC236}">
                <a16:creationId xmlns:a16="http://schemas.microsoft.com/office/drawing/2014/main" id="{678A4A36-7DD5-4734-A543-51E53B588A5C}"/>
              </a:ext>
            </a:extLst>
          </p:cNvPr>
          <p:cNvSpPr/>
          <p:nvPr/>
        </p:nvSpPr>
        <p:spPr>
          <a:xfrm>
            <a:off x="9073047" y="4292130"/>
            <a:ext cx="1796267" cy="1293388"/>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sp>
        <p:nvSpPr>
          <p:cNvPr id="19" name="四角形: 角を丸くする 18">
            <a:extLst>
              <a:ext uri="{FF2B5EF4-FFF2-40B4-BE49-F238E27FC236}">
                <a16:creationId xmlns:a16="http://schemas.microsoft.com/office/drawing/2014/main" id="{14C61CA5-4100-49A6-86A0-2751C8127058}"/>
              </a:ext>
            </a:extLst>
          </p:cNvPr>
          <p:cNvSpPr/>
          <p:nvPr/>
        </p:nvSpPr>
        <p:spPr>
          <a:xfrm>
            <a:off x="508327" y="4014418"/>
            <a:ext cx="1169397" cy="1234700"/>
          </a:xfrm>
          <a:prstGeom prst="roundRect">
            <a:avLst/>
          </a:prstGeom>
          <a:solidFill>
            <a:schemeClr val="bg1"/>
          </a:solidFill>
          <a:ln w="19050" cap="rnd">
            <a:solidFill>
              <a:schemeClr val="tx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a:p>
        </p:txBody>
      </p:sp>
      <p:pic>
        <p:nvPicPr>
          <p:cNvPr id="20" name="図 19">
            <a:extLst>
              <a:ext uri="{FF2B5EF4-FFF2-40B4-BE49-F238E27FC236}">
                <a16:creationId xmlns:a16="http://schemas.microsoft.com/office/drawing/2014/main" id="{38B87613-FB39-4103-A088-BA9CF4B607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4898" y="4443601"/>
            <a:ext cx="372370" cy="341428"/>
          </a:xfrm>
          <a:prstGeom prst="rect">
            <a:avLst/>
          </a:prstGeom>
        </p:spPr>
      </p:pic>
      <p:pic>
        <p:nvPicPr>
          <p:cNvPr id="21" name="図 20">
            <a:extLst>
              <a:ext uri="{FF2B5EF4-FFF2-40B4-BE49-F238E27FC236}">
                <a16:creationId xmlns:a16="http://schemas.microsoft.com/office/drawing/2014/main" id="{B2B1EB52-2A54-429A-B6BC-791B7BE7DE5D}"/>
              </a:ext>
            </a:extLst>
          </p:cNvPr>
          <p:cNvPicPr>
            <a:picLocks noChangeAspect="1"/>
          </p:cNvPicPr>
          <p:nvPr/>
        </p:nvPicPr>
        <p:blipFill>
          <a:blip r:embed="rId4" cstate="print">
            <a:duotone>
              <a:schemeClr val="accent2">
                <a:shade val="45000"/>
                <a:satMod val="135000"/>
              </a:schemeClr>
              <a:prstClr val="white"/>
            </a:duotone>
          </a:blip>
          <a:stretch>
            <a:fillRect/>
          </a:stretch>
        </p:blipFill>
        <p:spPr>
          <a:xfrm>
            <a:off x="1096363" y="4458761"/>
            <a:ext cx="340788" cy="311122"/>
          </a:xfrm>
          <a:prstGeom prst="rect">
            <a:avLst/>
          </a:prstGeom>
        </p:spPr>
      </p:pic>
      <p:sp>
        <p:nvSpPr>
          <p:cNvPr id="22" name="テキスト ボックス 6">
            <a:extLst>
              <a:ext uri="{FF2B5EF4-FFF2-40B4-BE49-F238E27FC236}">
                <a16:creationId xmlns:a16="http://schemas.microsoft.com/office/drawing/2014/main" id="{B991F6B3-6829-4527-8EEF-104686401FCB}"/>
              </a:ext>
            </a:extLst>
          </p:cNvPr>
          <p:cNvSpPr txBox="1"/>
          <p:nvPr/>
        </p:nvSpPr>
        <p:spPr>
          <a:xfrm>
            <a:off x="526097" y="4172146"/>
            <a:ext cx="441146"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dirty="0">
                <a:solidFill>
                  <a:schemeClr val="tx2"/>
                </a:solidFill>
                <a:latin typeface="Arial" pitchFamily="34" charset="0"/>
                <a:ea typeface="メイリオ" pitchFamily="50" charset="-128"/>
                <a:cs typeface="Arial" pitchFamily="34" charset="0"/>
              </a:rPr>
              <a:t>顧客</a:t>
            </a:r>
          </a:p>
        </p:txBody>
      </p:sp>
      <p:sp>
        <p:nvSpPr>
          <p:cNvPr id="25" name="角丸四角形 469">
            <a:extLst>
              <a:ext uri="{FF2B5EF4-FFF2-40B4-BE49-F238E27FC236}">
                <a16:creationId xmlns:a16="http://schemas.microsoft.com/office/drawing/2014/main" id="{AA277F70-A51F-4A15-9E66-D8B4096A444A}"/>
              </a:ext>
            </a:extLst>
          </p:cNvPr>
          <p:cNvSpPr/>
          <p:nvPr/>
        </p:nvSpPr>
        <p:spPr>
          <a:xfrm>
            <a:off x="2143513" y="3254723"/>
            <a:ext cx="4484395" cy="2760198"/>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r>
              <a:rPr kumimoji="1" lang="en-US" altLang="ja-JP" sz="1000" dirty="0">
                <a:solidFill>
                  <a:schemeClr val="tx1"/>
                </a:solidFill>
                <a:latin typeface="メイリオ" panose="020B0604030504040204" pitchFamily="50" charset="-128"/>
                <a:ea typeface="メイリオ" panose="020B0604030504040204" pitchFamily="50" charset="-128"/>
              </a:rPr>
              <a:t>AWS </a:t>
            </a:r>
            <a:r>
              <a:rPr lang="ja-JP" altLang="en-US" sz="1000" dirty="0">
                <a:solidFill>
                  <a:schemeClr val="tx1"/>
                </a:solidFill>
                <a:latin typeface="メイリオ" panose="020B0604030504040204" pitchFamily="50" charset="-128"/>
                <a:ea typeface="メイリオ" panose="020B0604030504040204" pitchFamily="50" charset="-128"/>
              </a:rPr>
              <a:t>東京リージョン</a:t>
            </a:r>
            <a:endParaRPr lang="en-US" altLang="ja-JP" sz="1000" dirty="0">
              <a:solidFill>
                <a:schemeClr val="tx1"/>
              </a:solidFill>
              <a:latin typeface="メイリオ" panose="020B0604030504040204" pitchFamily="50" charset="-128"/>
              <a:ea typeface="メイリオ" panose="020B0604030504040204" pitchFamily="50" charset="-128"/>
            </a:endParaRPr>
          </a:p>
          <a:p>
            <a:pPr algn="ct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sp>
        <p:nvSpPr>
          <p:cNvPr id="27" name="角丸四角形 537">
            <a:extLst>
              <a:ext uri="{FF2B5EF4-FFF2-40B4-BE49-F238E27FC236}">
                <a16:creationId xmlns:a16="http://schemas.microsoft.com/office/drawing/2014/main" id="{1142DB35-21B5-4275-AF36-7EF2EDD5F3A7}"/>
              </a:ext>
            </a:extLst>
          </p:cNvPr>
          <p:cNvSpPr/>
          <p:nvPr/>
        </p:nvSpPr>
        <p:spPr>
          <a:xfrm>
            <a:off x="2494762" y="1681226"/>
            <a:ext cx="3759007" cy="939551"/>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en-US" altLang="ja-JP" sz="800" dirty="0">
              <a:solidFill>
                <a:schemeClr val="tx1"/>
              </a:solidFill>
              <a:latin typeface="メイリオ" panose="020B0604030504040204" pitchFamily="50" charset="-128"/>
              <a:ea typeface="メイリオ" panose="020B0604030504040204" pitchFamily="50" charset="-128"/>
            </a:endParaRPr>
          </a:p>
        </p:txBody>
      </p:sp>
      <p:pic>
        <p:nvPicPr>
          <p:cNvPr id="28" name="図 27">
            <a:extLst>
              <a:ext uri="{FF2B5EF4-FFF2-40B4-BE49-F238E27FC236}">
                <a16:creationId xmlns:a16="http://schemas.microsoft.com/office/drawing/2014/main" id="{E51F8949-D76D-4838-A34C-B9C82F55B67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12204" y="1996012"/>
            <a:ext cx="374075" cy="37880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29" name="図 28">
            <a:extLst>
              <a:ext uri="{FF2B5EF4-FFF2-40B4-BE49-F238E27FC236}">
                <a16:creationId xmlns:a16="http://schemas.microsoft.com/office/drawing/2014/main" id="{5744B9DE-DE55-4E9B-BD08-B271B2D808A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0423" y="2013596"/>
            <a:ext cx="545508" cy="3143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0" name="図 29">
            <a:extLst>
              <a:ext uri="{FF2B5EF4-FFF2-40B4-BE49-F238E27FC236}">
                <a16:creationId xmlns:a16="http://schemas.microsoft.com/office/drawing/2014/main" id="{15B66FD0-F2B6-4670-A37E-CE9EC46687D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6879" y="1993698"/>
            <a:ext cx="459518" cy="429701"/>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1" name="図 30">
            <a:extLst>
              <a:ext uri="{FF2B5EF4-FFF2-40B4-BE49-F238E27FC236}">
                <a16:creationId xmlns:a16="http://schemas.microsoft.com/office/drawing/2014/main" id="{AA307F29-1C7F-4D14-93C9-E8A8055B95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9214" y="1740889"/>
            <a:ext cx="629710" cy="330383"/>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2" name="図 31">
            <a:extLst>
              <a:ext uri="{FF2B5EF4-FFF2-40B4-BE49-F238E27FC236}">
                <a16:creationId xmlns:a16="http://schemas.microsoft.com/office/drawing/2014/main" id="{41209CB8-81D6-49F5-A9A1-081062C0AC3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039585" y="1746318"/>
            <a:ext cx="508326" cy="34436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33" name="図 32">
            <a:extLst>
              <a:ext uri="{FF2B5EF4-FFF2-40B4-BE49-F238E27FC236}">
                <a16:creationId xmlns:a16="http://schemas.microsoft.com/office/drawing/2014/main" id="{9D86653D-A4B0-40DF-83DB-508C29E4FB5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2660" y="2149921"/>
            <a:ext cx="1770368" cy="39220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34" name="角丸四角形 472">
            <a:extLst>
              <a:ext uri="{FF2B5EF4-FFF2-40B4-BE49-F238E27FC236}">
                <a16:creationId xmlns:a16="http://schemas.microsoft.com/office/drawing/2014/main" id="{9FC42FAC-308C-45F7-AD7F-0F343B1244E0}"/>
              </a:ext>
            </a:extLst>
          </p:cNvPr>
          <p:cNvSpPr/>
          <p:nvPr/>
        </p:nvSpPr>
        <p:spPr>
          <a:xfrm>
            <a:off x="7648668" y="4292130"/>
            <a:ext cx="792088" cy="1293388"/>
          </a:xfrm>
          <a:prstGeom prst="roundRect">
            <a:avLst>
              <a:gd name="adj" fmla="val 5272"/>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ja-JP"/>
            </a:defPPr>
            <a:lvl1pPr marL="0" algn="l" defTabSz="1072866" rtl="0" eaLnBrk="1" latinLnBrk="0" hangingPunct="1">
              <a:defRPr kumimoji="1" sz="2100" kern="1200">
                <a:solidFill>
                  <a:schemeClr val="lt1"/>
                </a:solidFill>
                <a:latin typeface="+mn-lt"/>
                <a:ea typeface="+mn-ea"/>
                <a:cs typeface="+mn-cs"/>
              </a:defRPr>
            </a:lvl1pPr>
            <a:lvl2pPr marL="536433" algn="l" defTabSz="1072866" rtl="0" eaLnBrk="1" latinLnBrk="0" hangingPunct="1">
              <a:defRPr kumimoji="1" sz="2100" kern="1200">
                <a:solidFill>
                  <a:schemeClr val="lt1"/>
                </a:solidFill>
                <a:latin typeface="+mn-lt"/>
                <a:ea typeface="+mn-ea"/>
                <a:cs typeface="+mn-cs"/>
              </a:defRPr>
            </a:lvl2pPr>
            <a:lvl3pPr marL="1072866" algn="l" defTabSz="1072866" rtl="0" eaLnBrk="1" latinLnBrk="0" hangingPunct="1">
              <a:defRPr kumimoji="1" sz="2100" kern="1200">
                <a:solidFill>
                  <a:schemeClr val="lt1"/>
                </a:solidFill>
                <a:latin typeface="+mn-lt"/>
                <a:ea typeface="+mn-ea"/>
                <a:cs typeface="+mn-cs"/>
              </a:defRPr>
            </a:lvl3pPr>
            <a:lvl4pPr marL="1609298" algn="l" defTabSz="1072866" rtl="0" eaLnBrk="1" latinLnBrk="0" hangingPunct="1">
              <a:defRPr kumimoji="1" sz="2100" kern="1200">
                <a:solidFill>
                  <a:schemeClr val="lt1"/>
                </a:solidFill>
                <a:latin typeface="+mn-lt"/>
                <a:ea typeface="+mn-ea"/>
                <a:cs typeface="+mn-cs"/>
              </a:defRPr>
            </a:lvl4pPr>
            <a:lvl5pPr marL="2145731" algn="l" defTabSz="1072866" rtl="0" eaLnBrk="1" latinLnBrk="0" hangingPunct="1">
              <a:defRPr kumimoji="1" sz="2100" kern="1200">
                <a:solidFill>
                  <a:schemeClr val="lt1"/>
                </a:solidFill>
                <a:latin typeface="+mn-lt"/>
                <a:ea typeface="+mn-ea"/>
                <a:cs typeface="+mn-cs"/>
              </a:defRPr>
            </a:lvl5pPr>
            <a:lvl6pPr marL="2682164" algn="l" defTabSz="1072866" rtl="0" eaLnBrk="1" latinLnBrk="0" hangingPunct="1">
              <a:defRPr kumimoji="1" sz="2100" kern="1200">
                <a:solidFill>
                  <a:schemeClr val="lt1"/>
                </a:solidFill>
                <a:latin typeface="+mn-lt"/>
                <a:ea typeface="+mn-ea"/>
                <a:cs typeface="+mn-cs"/>
              </a:defRPr>
            </a:lvl6pPr>
            <a:lvl7pPr marL="3218597" algn="l" defTabSz="1072866" rtl="0" eaLnBrk="1" latinLnBrk="0" hangingPunct="1">
              <a:defRPr kumimoji="1" sz="2100" kern="1200">
                <a:solidFill>
                  <a:schemeClr val="lt1"/>
                </a:solidFill>
                <a:latin typeface="+mn-lt"/>
                <a:ea typeface="+mn-ea"/>
                <a:cs typeface="+mn-cs"/>
              </a:defRPr>
            </a:lvl7pPr>
            <a:lvl8pPr marL="3755029" algn="l" defTabSz="1072866" rtl="0" eaLnBrk="1" latinLnBrk="0" hangingPunct="1">
              <a:defRPr kumimoji="1" sz="2100" kern="1200">
                <a:solidFill>
                  <a:schemeClr val="lt1"/>
                </a:solidFill>
                <a:latin typeface="+mn-lt"/>
                <a:ea typeface="+mn-ea"/>
                <a:cs typeface="+mn-cs"/>
              </a:defRPr>
            </a:lvl8pPr>
            <a:lvl9pPr marL="4291462" algn="l" defTabSz="1072866" rtl="0" eaLnBrk="1" latinLnBrk="0" hangingPunct="1">
              <a:defRPr kumimoji="1" sz="2100" kern="1200">
                <a:solidFill>
                  <a:schemeClr val="lt1"/>
                </a:solidFill>
                <a:latin typeface="+mn-lt"/>
                <a:ea typeface="+mn-ea"/>
                <a:cs typeface="+mn-cs"/>
              </a:defRPr>
            </a:lvl9pPr>
          </a:lstStyle>
          <a:p>
            <a:pPr algn="ctr"/>
            <a:endParaRPr kumimoji="1" lang="ja-JP" altLang="en-US" sz="1000" dirty="0">
              <a:solidFill>
                <a:schemeClr val="tx1"/>
              </a:solidFill>
              <a:latin typeface="メイリオ" panose="020B0604030504040204" pitchFamily="50" charset="-128"/>
              <a:ea typeface="メイリオ" panose="020B0604030504040204" pitchFamily="50" charset="-128"/>
            </a:endParaRPr>
          </a:p>
        </p:txBody>
      </p:sp>
      <p:pic>
        <p:nvPicPr>
          <p:cNvPr id="35" name="Picture 30">
            <a:extLst>
              <a:ext uri="{FF2B5EF4-FFF2-40B4-BE49-F238E27FC236}">
                <a16:creationId xmlns:a16="http://schemas.microsoft.com/office/drawing/2014/main" id="{713F3E88-1E4F-495C-A838-BF71EB0B67F4}"/>
              </a:ext>
            </a:extLst>
          </p:cNvPr>
          <p:cNvPicPr>
            <a:picLocks noChangeAspect="1" noChangeArrowheads="1"/>
          </p:cNvPicPr>
          <p:nvPr/>
        </p:nvPicPr>
        <p:blipFill>
          <a:blip r:embed="rId11" cstate="print"/>
          <a:srcRect/>
          <a:stretch>
            <a:fillRect/>
          </a:stretch>
        </p:blipFill>
        <p:spPr bwMode="auto">
          <a:xfrm>
            <a:off x="7831018" y="4614073"/>
            <a:ext cx="414469" cy="510957"/>
          </a:xfrm>
          <a:prstGeom prst="rect">
            <a:avLst/>
          </a:prstGeom>
          <a:noFill/>
          <a:ln w="9525" algn="ctr">
            <a:noFill/>
            <a:miter lim="800000"/>
            <a:headEnd/>
            <a:tailEnd/>
          </a:ln>
          <a:effectLst/>
        </p:spPr>
      </p:pic>
      <p:sp>
        <p:nvSpPr>
          <p:cNvPr id="36" name="テキスト ボックス 25">
            <a:extLst>
              <a:ext uri="{FF2B5EF4-FFF2-40B4-BE49-F238E27FC236}">
                <a16:creationId xmlns:a16="http://schemas.microsoft.com/office/drawing/2014/main" id="{0392BA6E-6DB8-4FBD-BAEC-FF2573738962}"/>
              </a:ext>
            </a:extLst>
          </p:cNvPr>
          <p:cNvSpPr txBox="1"/>
          <p:nvPr/>
        </p:nvSpPr>
        <p:spPr>
          <a:xfrm>
            <a:off x="7691507" y="5148588"/>
            <a:ext cx="816087"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API</a:t>
            </a:r>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基盤</a:t>
            </a:r>
            <a:endPar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r>
              <a:rPr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(SBI-FI)</a:t>
            </a:r>
            <a:endPar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37" name="Picture 17">
            <a:extLst>
              <a:ext uri="{FF2B5EF4-FFF2-40B4-BE49-F238E27FC236}">
                <a16:creationId xmlns:a16="http://schemas.microsoft.com/office/drawing/2014/main" id="{A5AED100-AE77-4DBF-8E5E-C5B76C008CE0}"/>
              </a:ext>
            </a:extLst>
          </p:cNvPr>
          <p:cNvPicPr>
            <a:picLocks noChangeArrowheads="1"/>
          </p:cNvPicPr>
          <p:nvPr/>
        </p:nvPicPr>
        <p:blipFill>
          <a:blip r:embed="rId12" cstate="print"/>
          <a:srcRect/>
          <a:stretch>
            <a:fillRect/>
          </a:stretch>
        </p:blipFill>
        <p:spPr bwMode="auto">
          <a:xfrm>
            <a:off x="8292976" y="4103491"/>
            <a:ext cx="308997" cy="418770"/>
          </a:xfrm>
          <a:prstGeom prst="rect">
            <a:avLst/>
          </a:prstGeom>
          <a:noFill/>
          <a:ln w="9525">
            <a:noFill/>
            <a:miter lim="800000"/>
            <a:headEnd/>
            <a:tailEnd/>
          </a:ln>
          <a:effectLst/>
        </p:spPr>
      </p:pic>
      <p:sp>
        <p:nvSpPr>
          <p:cNvPr id="38" name="テキスト ボックス 27">
            <a:extLst>
              <a:ext uri="{FF2B5EF4-FFF2-40B4-BE49-F238E27FC236}">
                <a16:creationId xmlns:a16="http://schemas.microsoft.com/office/drawing/2014/main" id="{684A04EC-70F2-416E-B73C-EBD93977BE77}"/>
              </a:ext>
            </a:extLst>
          </p:cNvPr>
          <p:cNvSpPr txBox="1"/>
          <p:nvPr/>
        </p:nvSpPr>
        <p:spPr>
          <a:xfrm>
            <a:off x="7732681" y="4336262"/>
            <a:ext cx="816087"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豊洲</a:t>
            </a:r>
            <a:r>
              <a:rPr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DC</a:t>
            </a:r>
            <a:endPar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39" name="Picture 30">
            <a:extLst>
              <a:ext uri="{FF2B5EF4-FFF2-40B4-BE49-F238E27FC236}">
                <a16:creationId xmlns:a16="http://schemas.microsoft.com/office/drawing/2014/main" id="{37CF0FEA-B65B-4782-A406-12448D83C5B7}"/>
              </a:ext>
            </a:extLst>
          </p:cNvPr>
          <p:cNvPicPr>
            <a:picLocks noChangeAspect="1" noChangeArrowheads="1"/>
          </p:cNvPicPr>
          <p:nvPr/>
        </p:nvPicPr>
        <p:blipFill>
          <a:blip r:embed="rId11" cstate="print"/>
          <a:srcRect/>
          <a:stretch>
            <a:fillRect/>
          </a:stretch>
        </p:blipFill>
        <p:spPr bwMode="auto">
          <a:xfrm>
            <a:off x="9744229" y="4614073"/>
            <a:ext cx="414469" cy="510957"/>
          </a:xfrm>
          <a:prstGeom prst="rect">
            <a:avLst/>
          </a:prstGeom>
          <a:noFill/>
          <a:ln w="9525" algn="ctr">
            <a:noFill/>
            <a:miter lim="800000"/>
            <a:headEnd/>
            <a:tailEnd/>
          </a:ln>
          <a:effectLst/>
        </p:spPr>
      </p:pic>
      <p:sp>
        <p:nvSpPr>
          <p:cNvPr id="40" name="テキスト ボックス 30">
            <a:extLst>
              <a:ext uri="{FF2B5EF4-FFF2-40B4-BE49-F238E27FC236}">
                <a16:creationId xmlns:a16="http://schemas.microsoft.com/office/drawing/2014/main" id="{16CA78D6-2448-4D89-9BC6-239CDC776BF4}"/>
              </a:ext>
            </a:extLst>
          </p:cNvPr>
          <p:cNvSpPr txBox="1"/>
          <p:nvPr/>
        </p:nvSpPr>
        <p:spPr>
          <a:xfrm>
            <a:off x="10109997" y="4591064"/>
            <a:ext cx="816087" cy="64633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基幹系</a:t>
            </a:r>
            <a:endParaRPr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・販売支援</a:t>
            </a:r>
            <a:endPar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r>
              <a:rPr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・契約管理</a:t>
            </a:r>
            <a:endParaRPr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r>
              <a:rPr lang="en-US" altLang="ja-JP" sz="900" dirty="0" err="1">
                <a:solidFill>
                  <a:schemeClr val="tx2"/>
                </a:solidFill>
                <a:latin typeface="メイリオ" panose="020B0604030504040204" pitchFamily="50" charset="-128"/>
                <a:ea typeface="メイリオ" panose="020B0604030504040204" pitchFamily="50" charset="-128"/>
                <a:cs typeface="Arial" pitchFamily="34" charset="0"/>
              </a:rPr>
              <a:t>etc</a:t>
            </a:r>
            <a:endPar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41" name="Picture 5">
            <a:extLst>
              <a:ext uri="{FF2B5EF4-FFF2-40B4-BE49-F238E27FC236}">
                <a16:creationId xmlns:a16="http://schemas.microsoft.com/office/drawing/2014/main" id="{8D79E735-7E28-464D-97AF-EF324EFE6273}"/>
              </a:ext>
            </a:extLst>
          </p:cNvPr>
          <p:cNvPicPr>
            <a:picLocks noChangeAspect="1" noChangeArrowheads="1"/>
          </p:cNvPicPr>
          <p:nvPr/>
        </p:nvPicPr>
        <p:blipFill>
          <a:blip r:embed="rId13" cstate="print"/>
          <a:srcRect/>
          <a:stretch>
            <a:fillRect/>
          </a:stretch>
        </p:blipFill>
        <p:spPr bwMode="auto">
          <a:xfrm>
            <a:off x="9166752" y="4746515"/>
            <a:ext cx="423089" cy="302318"/>
          </a:xfrm>
          <a:prstGeom prst="rect">
            <a:avLst/>
          </a:prstGeom>
          <a:noFill/>
          <a:ln w="9525">
            <a:noFill/>
            <a:miter lim="800000"/>
            <a:headEnd/>
            <a:tailEnd/>
          </a:ln>
        </p:spPr>
      </p:pic>
      <p:pic>
        <p:nvPicPr>
          <p:cNvPr id="42" name="Picture 17">
            <a:extLst>
              <a:ext uri="{FF2B5EF4-FFF2-40B4-BE49-F238E27FC236}">
                <a16:creationId xmlns:a16="http://schemas.microsoft.com/office/drawing/2014/main" id="{A80E4548-7EEB-4F2C-B9D8-290BEE6B8234}"/>
              </a:ext>
            </a:extLst>
          </p:cNvPr>
          <p:cNvPicPr>
            <a:picLocks noChangeArrowheads="1"/>
          </p:cNvPicPr>
          <p:nvPr/>
        </p:nvPicPr>
        <p:blipFill>
          <a:blip r:embed="rId12" cstate="print"/>
          <a:srcRect/>
          <a:stretch>
            <a:fillRect/>
          </a:stretch>
        </p:blipFill>
        <p:spPr bwMode="auto">
          <a:xfrm>
            <a:off x="10658460" y="4103491"/>
            <a:ext cx="308997" cy="418770"/>
          </a:xfrm>
          <a:prstGeom prst="rect">
            <a:avLst/>
          </a:prstGeom>
          <a:noFill/>
          <a:ln w="9525">
            <a:noFill/>
            <a:miter lim="800000"/>
            <a:headEnd/>
            <a:tailEnd/>
          </a:ln>
          <a:effectLst/>
        </p:spPr>
      </p:pic>
      <p:sp>
        <p:nvSpPr>
          <p:cNvPr id="43" name="テキスト ボックス 33">
            <a:extLst>
              <a:ext uri="{FF2B5EF4-FFF2-40B4-BE49-F238E27FC236}">
                <a16:creationId xmlns:a16="http://schemas.microsoft.com/office/drawing/2014/main" id="{AAE62316-1338-4794-9B09-9E8E99B73CDF}"/>
              </a:ext>
            </a:extLst>
          </p:cNvPr>
          <p:cNvSpPr txBox="1"/>
          <p:nvPr/>
        </p:nvSpPr>
        <p:spPr>
          <a:xfrm>
            <a:off x="2532134" y="1721327"/>
            <a:ext cx="976606"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dirty="0">
                <a:solidFill>
                  <a:schemeClr val="tx2"/>
                </a:solidFill>
                <a:latin typeface="Arial" pitchFamily="34" charset="0"/>
                <a:ea typeface="メイリオ" pitchFamily="50" charset="-128"/>
                <a:cs typeface="Arial" pitchFamily="34" charset="0"/>
              </a:rPr>
              <a:t>外部サービス</a:t>
            </a:r>
          </a:p>
        </p:txBody>
      </p:sp>
      <p:sp>
        <p:nvSpPr>
          <p:cNvPr id="44" name="テキスト ボックス 34">
            <a:extLst>
              <a:ext uri="{FF2B5EF4-FFF2-40B4-BE49-F238E27FC236}">
                <a16:creationId xmlns:a16="http://schemas.microsoft.com/office/drawing/2014/main" id="{117A5F0A-8DC9-439D-B04F-55AA2B5EA1E4}"/>
              </a:ext>
            </a:extLst>
          </p:cNvPr>
          <p:cNvSpPr txBox="1"/>
          <p:nvPr/>
        </p:nvSpPr>
        <p:spPr>
          <a:xfrm>
            <a:off x="9029802" y="4328567"/>
            <a:ext cx="627095" cy="246221"/>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000" i="1" dirty="0">
                <a:solidFill>
                  <a:schemeClr val="tx2"/>
                </a:solidFill>
                <a:latin typeface="Arial" pitchFamily="34" charset="0"/>
                <a:ea typeface="メイリオ" pitchFamily="50" charset="-128"/>
                <a:cs typeface="Arial" pitchFamily="34" charset="0"/>
              </a:rPr>
              <a:t>横浜</a:t>
            </a:r>
            <a:r>
              <a:rPr kumimoji="1" lang="en-US" altLang="ja-JP" sz="1000" i="1" dirty="0">
                <a:solidFill>
                  <a:schemeClr val="tx2"/>
                </a:solidFill>
                <a:latin typeface="Arial" pitchFamily="34" charset="0"/>
                <a:ea typeface="メイリオ" pitchFamily="50" charset="-128"/>
                <a:cs typeface="Arial" pitchFamily="34" charset="0"/>
              </a:rPr>
              <a:t>DC</a:t>
            </a:r>
            <a:endParaRPr kumimoji="1" lang="ja-JP" altLang="en-US" sz="1000" i="1" dirty="0">
              <a:solidFill>
                <a:schemeClr val="tx2"/>
              </a:solidFill>
              <a:latin typeface="Arial" pitchFamily="34" charset="0"/>
              <a:ea typeface="メイリオ" pitchFamily="50" charset="-128"/>
              <a:cs typeface="Arial" pitchFamily="34" charset="0"/>
            </a:endParaRPr>
          </a:p>
        </p:txBody>
      </p:sp>
      <p:cxnSp>
        <p:nvCxnSpPr>
          <p:cNvPr id="47" name="直線矢印コネクタ 46">
            <a:extLst>
              <a:ext uri="{FF2B5EF4-FFF2-40B4-BE49-F238E27FC236}">
                <a16:creationId xmlns:a16="http://schemas.microsoft.com/office/drawing/2014/main" id="{6E1F050D-08BF-4CE8-87BA-023378087AAF}"/>
              </a:ext>
            </a:extLst>
          </p:cNvPr>
          <p:cNvCxnSpPr>
            <a:cxnSpLocks/>
            <a:stCxn id="18" idx="1"/>
            <a:endCxn id="34" idx="3"/>
          </p:cNvCxnSpPr>
          <p:nvPr/>
        </p:nvCxnSpPr>
        <p:spPr>
          <a:xfrm flipH="1">
            <a:off x="8440756" y="4938824"/>
            <a:ext cx="632291" cy="0"/>
          </a:xfrm>
          <a:prstGeom prst="straightConnector1">
            <a:avLst/>
          </a:prstGeom>
          <a:ln w="63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DA13E73-20DF-4CB8-A969-DB3C1BC4E6E8}"/>
              </a:ext>
            </a:extLst>
          </p:cNvPr>
          <p:cNvCxnSpPr>
            <a:cxnSpLocks/>
            <a:stCxn id="19" idx="3"/>
            <a:endCxn id="25" idx="1"/>
          </p:cNvCxnSpPr>
          <p:nvPr/>
        </p:nvCxnSpPr>
        <p:spPr>
          <a:xfrm>
            <a:off x="1677724" y="4631768"/>
            <a:ext cx="465789" cy="3054"/>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E81EDF8A-7715-4B57-AA9E-3BCB97415DB6}"/>
              </a:ext>
            </a:extLst>
          </p:cNvPr>
          <p:cNvCxnSpPr>
            <a:cxnSpLocks/>
            <a:stCxn id="34" idx="1"/>
          </p:cNvCxnSpPr>
          <p:nvPr/>
        </p:nvCxnSpPr>
        <p:spPr>
          <a:xfrm flipH="1" flipV="1">
            <a:off x="6639980" y="4060988"/>
            <a:ext cx="1008688" cy="877836"/>
          </a:xfrm>
          <a:prstGeom prst="straightConnector1">
            <a:avLst/>
          </a:prstGeom>
          <a:ln w="158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テキスト ボックス 78">
            <a:extLst>
              <a:ext uri="{FF2B5EF4-FFF2-40B4-BE49-F238E27FC236}">
                <a16:creationId xmlns:a16="http://schemas.microsoft.com/office/drawing/2014/main" id="{8BCB89D8-E49D-47B6-A290-85EC4E63304E}"/>
              </a:ext>
            </a:extLst>
          </p:cNvPr>
          <p:cNvSpPr txBox="1"/>
          <p:nvPr/>
        </p:nvSpPr>
        <p:spPr>
          <a:xfrm>
            <a:off x="8170629" y="817498"/>
            <a:ext cx="3848169" cy="1015663"/>
          </a:xfrm>
          <a:prstGeom prst="rect">
            <a:avLst/>
          </a:prstGeom>
          <a:noFill/>
        </p:spPr>
        <p:txBody>
          <a:bodyPr wrap="non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200" dirty="0">
                <a:solidFill>
                  <a:schemeClr val="tx2"/>
                </a:solidFill>
                <a:latin typeface="メイリオ" pitchFamily="50" charset="-128"/>
                <a:ea typeface="メイリオ" pitchFamily="50" charset="-128"/>
                <a:cs typeface="メイリオ" pitchFamily="50" charset="-128"/>
              </a:rPr>
              <a:t>青枠はフロントエンドのテスト対象を示す。</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kumimoji="1" lang="ja-JP" altLang="en-US" sz="1200" dirty="0">
                <a:solidFill>
                  <a:schemeClr val="tx2"/>
                </a:solidFill>
                <a:latin typeface="メイリオ" pitchFamily="50" charset="-128"/>
                <a:ea typeface="メイリオ" pitchFamily="50" charset="-128"/>
                <a:cs typeface="メイリオ" pitchFamily="50" charset="-128"/>
              </a:rPr>
              <a:t>フロントエンドから呼び出す外部サービス及び、</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kumimoji="1" lang="ja-JP" altLang="en-US" sz="1200" dirty="0">
                <a:solidFill>
                  <a:schemeClr val="tx2"/>
                </a:solidFill>
                <a:latin typeface="メイリオ" pitchFamily="50" charset="-128"/>
                <a:ea typeface="メイリオ" pitchFamily="50" charset="-128"/>
                <a:cs typeface="メイリオ" pitchFamily="50" charset="-128"/>
              </a:rPr>
              <a:t>バックエンド</a:t>
            </a:r>
            <a:r>
              <a:rPr kumimoji="1" lang="en-US" altLang="ja-JP" sz="1200" dirty="0">
                <a:solidFill>
                  <a:schemeClr val="tx2"/>
                </a:solidFill>
                <a:latin typeface="メイリオ" pitchFamily="50" charset="-128"/>
                <a:ea typeface="メイリオ" pitchFamily="50" charset="-128"/>
                <a:cs typeface="メイリオ" pitchFamily="50" charset="-128"/>
              </a:rPr>
              <a:t>WebAPI</a:t>
            </a:r>
            <a:r>
              <a:rPr kumimoji="1" lang="ja-JP" altLang="en-US" sz="1200" dirty="0">
                <a:solidFill>
                  <a:schemeClr val="tx2"/>
                </a:solidFill>
                <a:latin typeface="メイリオ" pitchFamily="50" charset="-128"/>
                <a:ea typeface="メイリオ" pitchFamily="50" charset="-128"/>
                <a:cs typeface="メイリオ" pitchFamily="50" charset="-128"/>
              </a:rPr>
              <a:t>はモックでの折り返しとなる。</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lang="ja-JP" altLang="en-US" sz="1200" dirty="0">
                <a:solidFill>
                  <a:schemeClr val="tx2"/>
                </a:solidFill>
                <a:latin typeface="メイリオ" pitchFamily="50" charset="-128"/>
                <a:ea typeface="メイリオ" pitchFamily="50" charset="-128"/>
                <a:cs typeface="メイリオ" pitchFamily="50" charset="-128"/>
              </a:rPr>
              <a:t>＜テスト対象機能＞</a:t>
            </a:r>
            <a:endParaRPr lang="en-US" altLang="ja-JP" sz="1200" dirty="0">
              <a:solidFill>
                <a:schemeClr val="tx2"/>
              </a:solidFill>
              <a:latin typeface="メイリオ" pitchFamily="50" charset="-128"/>
              <a:ea typeface="メイリオ" pitchFamily="50" charset="-128"/>
              <a:cs typeface="メイリオ" pitchFamily="50" charset="-128"/>
            </a:endParaRPr>
          </a:p>
          <a:p>
            <a:pPr marL="171450" indent="-171450">
              <a:buFont typeface="Wingdings" panose="05000000000000000000" pitchFamily="2" charset="2"/>
              <a:buChar char="ü"/>
            </a:pPr>
            <a:r>
              <a:rPr kumimoji="1" lang="ja-JP" altLang="en-US" sz="1200" dirty="0">
                <a:solidFill>
                  <a:schemeClr val="tx2"/>
                </a:solidFill>
                <a:latin typeface="メイリオ" pitchFamily="50" charset="-128"/>
                <a:ea typeface="メイリオ" pitchFamily="50" charset="-128"/>
                <a:cs typeface="メイリオ" pitchFamily="50" charset="-128"/>
              </a:rPr>
              <a:t>画面</a:t>
            </a:r>
          </a:p>
        </p:txBody>
      </p:sp>
      <p:pic>
        <p:nvPicPr>
          <p:cNvPr id="55" name="Graphic 7">
            <a:extLst>
              <a:ext uri="{FF2B5EF4-FFF2-40B4-BE49-F238E27FC236}">
                <a16:creationId xmlns:a16="http://schemas.microsoft.com/office/drawing/2014/main" id="{F891F0B5-72B7-4A47-81BC-9E432FC9A2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936324" y="3810365"/>
            <a:ext cx="381001" cy="448236"/>
          </a:xfrm>
          <a:prstGeom prst="rect">
            <a:avLst/>
          </a:prstGeom>
        </p:spPr>
      </p:pic>
      <p:pic>
        <p:nvPicPr>
          <p:cNvPr id="56" name="Graphic 7">
            <a:extLst>
              <a:ext uri="{FF2B5EF4-FFF2-40B4-BE49-F238E27FC236}">
                <a16:creationId xmlns:a16="http://schemas.microsoft.com/office/drawing/2014/main" id="{A2E85F3C-2364-A24E-9446-A13B5B09DE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918564" y="4969067"/>
            <a:ext cx="381001" cy="448235"/>
          </a:xfrm>
          <a:prstGeom prst="rect">
            <a:avLst/>
          </a:prstGeom>
        </p:spPr>
      </p:pic>
      <p:sp>
        <p:nvSpPr>
          <p:cNvPr id="10" name="テキスト ボックス 25">
            <a:extLst>
              <a:ext uri="{FF2B5EF4-FFF2-40B4-BE49-F238E27FC236}">
                <a16:creationId xmlns:a16="http://schemas.microsoft.com/office/drawing/2014/main" id="{07E49CBF-16DD-449E-90E4-EBFCB77E1BFF}"/>
              </a:ext>
            </a:extLst>
          </p:cNvPr>
          <p:cNvSpPr txBox="1"/>
          <p:nvPr/>
        </p:nvSpPr>
        <p:spPr>
          <a:xfrm>
            <a:off x="2541273" y="4305283"/>
            <a:ext cx="1257705"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Web</a:t>
            </a:r>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申込／</a:t>
            </a:r>
            <a:endPar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pPr algn="ctr"/>
            <a:r>
              <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Web</a:t>
            </a:r>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申込専用ページ</a:t>
            </a:r>
          </a:p>
        </p:txBody>
      </p:sp>
      <p:sp>
        <p:nvSpPr>
          <p:cNvPr id="12" name="テキスト ボックス 25">
            <a:extLst>
              <a:ext uri="{FF2B5EF4-FFF2-40B4-BE49-F238E27FC236}">
                <a16:creationId xmlns:a16="http://schemas.microsoft.com/office/drawing/2014/main" id="{D75ACF07-333E-4266-8006-187BA9628BC2}"/>
              </a:ext>
            </a:extLst>
          </p:cNvPr>
          <p:cNvSpPr txBox="1"/>
          <p:nvPr/>
        </p:nvSpPr>
        <p:spPr>
          <a:xfrm>
            <a:off x="2766227" y="5447634"/>
            <a:ext cx="816087"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管理画面</a:t>
            </a:r>
          </a:p>
        </p:txBody>
      </p:sp>
      <p:pic>
        <p:nvPicPr>
          <p:cNvPr id="63" name="Graphic 7">
            <a:extLst>
              <a:ext uri="{FF2B5EF4-FFF2-40B4-BE49-F238E27FC236}">
                <a16:creationId xmlns:a16="http://schemas.microsoft.com/office/drawing/2014/main" id="{1E46A2BC-C140-41C5-AAB8-27EBEE84DBD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695478" y="3812238"/>
            <a:ext cx="381001" cy="448236"/>
          </a:xfrm>
          <a:prstGeom prst="rect">
            <a:avLst/>
          </a:prstGeom>
        </p:spPr>
      </p:pic>
      <p:sp>
        <p:nvSpPr>
          <p:cNvPr id="65" name="テキスト ボックス 25">
            <a:extLst>
              <a:ext uri="{FF2B5EF4-FFF2-40B4-BE49-F238E27FC236}">
                <a16:creationId xmlns:a16="http://schemas.microsoft.com/office/drawing/2014/main" id="{B74C89D1-06A6-4373-9302-EE3D01355091}"/>
              </a:ext>
            </a:extLst>
          </p:cNvPr>
          <p:cNvSpPr txBox="1"/>
          <p:nvPr/>
        </p:nvSpPr>
        <p:spPr>
          <a:xfrm>
            <a:off x="4251154" y="4298053"/>
            <a:ext cx="1257705" cy="3693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バックエンド</a:t>
            </a:r>
            <a:endParaRPr kumimoji="1"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a:p>
            <a:pPr algn="ctr"/>
            <a:r>
              <a:rPr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WebAPI</a:t>
            </a:r>
            <a:endParaRPr kumimoji="1" lang="ja-JP" altLang="en-US"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pic>
        <p:nvPicPr>
          <p:cNvPr id="66" name="Graphic 15">
            <a:extLst>
              <a:ext uri="{FF2B5EF4-FFF2-40B4-BE49-F238E27FC236}">
                <a16:creationId xmlns:a16="http://schemas.microsoft.com/office/drawing/2014/main" id="{C89928DC-43E3-F840-8C6F-8CDD47298B8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709503" y="4336262"/>
            <a:ext cx="395568" cy="476871"/>
          </a:xfrm>
          <a:prstGeom prst="rect">
            <a:avLst/>
          </a:prstGeom>
        </p:spPr>
      </p:pic>
      <p:sp>
        <p:nvSpPr>
          <p:cNvPr id="68" name="テキスト ボックス 25">
            <a:extLst>
              <a:ext uri="{FF2B5EF4-FFF2-40B4-BE49-F238E27FC236}">
                <a16:creationId xmlns:a16="http://schemas.microsoft.com/office/drawing/2014/main" id="{A9A9FE42-4069-4464-A06A-44058CD49076}"/>
              </a:ext>
            </a:extLst>
          </p:cNvPr>
          <p:cNvSpPr txBox="1"/>
          <p:nvPr/>
        </p:nvSpPr>
        <p:spPr>
          <a:xfrm>
            <a:off x="5273666" y="4841108"/>
            <a:ext cx="1257705"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lang="en-US" altLang="ja-JP" sz="900" dirty="0">
                <a:solidFill>
                  <a:schemeClr val="tx2"/>
                </a:solidFill>
                <a:latin typeface="メイリオ" panose="020B0604030504040204" pitchFamily="50" charset="-128"/>
                <a:ea typeface="メイリオ" panose="020B0604030504040204" pitchFamily="50" charset="-128"/>
                <a:cs typeface="Arial" pitchFamily="34" charset="0"/>
              </a:rPr>
              <a:t>RDS</a:t>
            </a:r>
          </a:p>
        </p:txBody>
      </p:sp>
      <p:cxnSp>
        <p:nvCxnSpPr>
          <p:cNvPr id="74" name="直線矢印コネクタ 73">
            <a:extLst>
              <a:ext uri="{FF2B5EF4-FFF2-40B4-BE49-F238E27FC236}">
                <a16:creationId xmlns:a16="http://schemas.microsoft.com/office/drawing/2014/main" id="{B288BADB-E70F-481E-82A4-E200A58F3CEC}"/>
              </a:ext>
            </a:extLst>
          </p:cNvPr>
          <p:cNvCxnSpPr>
            <a:cxnSpLocks/>
            <a:stCxn id="25" idx="1"/>
            <a:endCxn id="55" idx="1"/>
          </p:cNvCxnSpPr>
          <p:nvPr/>
        </p:nvCxnSpPr>
        <p:spPr>
          <a:xfrm flipV="1">
            <a:off x="2143513" y="4034483"/>
            <a:ext cx="792811" cy="600339"/>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220F11D-14E9-4C55-9D88-1E088BE6C02D}"/>
              </a:ext>
            </a:extLst>
          </p:cNvPr>
          <p:cNvCxnSpPr>
            <a:cxnSpLocks/>
            <a:stCxn id="25" idx="1"/>
            <a:endCxn id="56" idx="1"/>
          </p:cNvCxnSpPr>
          <p:nvPr/>
        </p:nvCxnSpPr>
        <p:spPr>
          <a:xfrm>
            <a:off x="2143513" y="4634822"/>
            <a:ext cx="775051" cy="558363"/>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4C7D468F-4F97-4430-BDE2-214304134D3A}"/>
              </a:ext>
            </a:extLst>
          </p:cNvPr>
          <p:cNvCxnSpPr>
            <a:cxnSpLocks/>
            <a:stCxn id="55" idx="3"/>
            <a:endCxn id="63" idx="1"/>
          </p:cNvCxnSpPr>
          <p:nvPr/>
        </p:nvCxnSpPr>
        <p:spPr>
          <a:xfrm>
            <a:off x="3317325" y="4034483"/>
            <a:ext cx="1378153" cy="1873"/>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97" name="直線矢印コネクタ 96">
            <a:extLst>
              <a:ext uri="{FF2B5EF4-FFF2-40B4-BE49-F238E27FC236}">
                <a16:creationId xmlns:a16="http://schemas.microsoft.com/office/drawing/2014/main" id="{3DEF27A6-37BE-4CC1-AE1C-0D02C8D80E5A}"/>
              </a:ext>
            </a:extLst>
          </p:cNvPr>
          <p:cNvCxnSpPr>
            <a:cxnSpLocks/>
            <a:stCxn id="122" idx="3"/>
            <a:endCxn id="66" idx="1"/>
          </p:cNvCxnSpPr>
          <p:nvPr/>
        </p:nvCxnSpPr>
        <p:spPr>
          <a:xfrm flipV="1">
            <a:off x="5064407" y="4574698"/>
            <a:ext cx="645096" cy="631113"/>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直線矢印コネクタ 103">
            <a:extLst>
              <a:ext uri="{FF2B5EF4-FFF2-40B4-BE49-F238E27FC236}">
                <a16:creationId xmlns:a16="http://schemas.microsoft.com/office/drawing/2014/main" id="{CA88C7D3-D139-4F6B-AE2E-15A146177A0D}"/>
              </a:ext>
            </a:extLst>
          </p:cNvPr>
          <p:cNvCxnSpPr>
            <a:cxnSpLocks/>
            <a:stCxn id="63" idx="3"/>
            <a:endCxn id="66" idx="1"/>
          </p:cNvCxnSpPr>
          <p:nvPr/>
        </p:nvCxnSpPr>
        <p:spPr>
          <a:xfrm>
            <a:off x="5076479" y="4036356"/>
            <a:ext cx="633024" cy="538342"/>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4" name="正方形/長方形 113">
            <a:extLst>
              <a:ext uri="{FF2B5EF4-FFF2-40B4-BE49-F238E27FC236}">
                <a16:creationId xmlns:a16="http://schemas.microsoft.com/office/drawing/2014/main" id="{4F181EDD-C8FF-455C-840E-8BDB83B5AADF}"/>
              </a:ext>
            </a:extLst>
          </p:cNvPr>
          <p:cNvSpPr/>
          <p:nvPr/>
        </p:nvSpPr>
        <p:spPr>
          <a:xfrm>
            <a:off x="356652" y="3710315"/>
            <a:ext cx="3616138" cy="2087736"/>
          </a:xfrm>
          <a:prstGeom prst="rect">
            <a:avLst/>
          </a:prstGeom>
          <a:solidFill>
            <a:schemeClr val="tx2">
              <a:lumMod val="20000"/>
              <a:lumOff val="80000"/>
              <a:alpha val="40000"/>
            </a:schemeClr>
          </a:solidFill>
          <a:ln w="38100">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61DE77A9-C325-4B09-8F77-976CF68E8710}"/>
              </a:ext>
            </a:extLst>
          </p:cNvPr>
          <p:cNvSpPr/>
          <p:nvPr/>
        </p:nvSpPr>
        <p:spPr>
          <a:xfrm>
            <a:off x="4309751" y="3710315"/>
            <a:ext cx="1981711" cy="2087736"/>
          </a:xfrm>
          <a:prstGeom prst="rect">
            <a:avLst/>
          </a:prstGeom>
          <a:solidFill>
            <a:schemeClr val="accent3">
              <a:lumMod val="40000"/>
              <a:lumOff val="60000"/>
              <a:alpha val="40000"/>
            </a:schemeClr>
          </a:solidFill>
          <a:ln w="38100">
            <a:solidFill>
              <a:schemeClr val="accent3">
                <a:lumMod val="75000"/>
              </a:schemeClr>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pic>
        <p:nvPicPr>
          <p:cNvPr id="122" name="Graphic 6">
            <a:extLst>
              <a:ext uri="{FF2B5EF4-FFF2-40B4-BE49-F238E27FC236}">
                <a16:creationId xmlns:a16="http://schemas.microsoft.com/office/drawing/2014/main" id="{C912484A-E8C6-E744-90F6-3707D93C0E12}"/>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83406" y="4981693"/>
            <a:ext cx="381001" cy="448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8" name="テキスト ボックス 25">
            <a:extLst>
              <a:ext uri="{FF2B5EF4-FFF2-40B4-BE49-F238E27FC236}">
                <a16:creationId xmlns:a16="http://schemas.microsoft.com/office/drawing/2014/main" id="{1B8472E4-96D1-4169-A51A-EAEDC53804AE}"/>
              </a:ext>
            </a:extLst>
          </p:cNvPr>
          <p:cNvSpPr txBox="1"/>
          <p:nvPr/>
        </p:nvSpPr>
        <p:spPr>
          <a:xfrm>
            <a:off x="4257125" y="5456708"/>
            <a:ext cx="1257705" cy="230832"/>
          </a:xfrm>
          <a:prstGeom prst="rect">
            <a:avLst/>
          </a:prstGeom>
          <a:noFill/>
        </p:spPr>
        <p:txBody>
          <a:bodyPr wrap="squar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pPr algn="ctr"/>
            <a:r>
              <a:rPr lang="ja-JP" altLang="en-US" sz="900" dirty="0">
                <a:solidFill>
                  <a:schemeClr val="tx2"/>
                </a:solidFill>
                <a:latin typeface="メイリオ" panose="020B0604030504040204" pitchFamily="50" charset="-128"/>
                <a:ea typeface="メイリオ" panose="020B0604030504040204" pitchFamily="50" charset="-128"/>
                <a:cs typeface="Arial" pitchFamily="34" charset="0"/>
              </a:rPr>
              <a:t>バッチ</a:t>
            </a:r>
            <a:endParaRPr lang="en-US" altLang="ja-JP" sz="900" dirty="0">
              <a:solidFill>
                <a:schemeClr val="tx2"/>
              </a:solidFill>
              <a:latin typeface="メイリオ" panose="020B0604030504040204" pitchFamily="50" charset="-128"/>
              <a:ea typeface="メイリオ" panose="020B0604030504040204" pitchFamily="50" charset="-128"/>
              <a:cs typeface="Arial" pitchFamily="34" charset="0"/>
            </a:endParaRPr>
          </a:p>
        </p:txBody>
      </p:sp>
      <p:cxnSp>
        <p:nvCxnSpPr>
          <p:cNvPr id="138" name="直線矢印コネクタ 137">
            <a:extLst>
              <a:ext uri="{FF2B5EF4-FFF2-40B4-BE49-F238E27FC236}">
                <a16:creationId xmlns:a16="http://schemas.microsoft.com/office/drawing/2014/main" id="{1B5AD24F-EE6A-4C22-A11F-C6F317D68F8A}"/>
              </a:ext>
            </a:extLst>
          </p:cNvPr>
          <p:cNvCxnSpPr>
            <a:cxnSpLocks/>
            <a:stCxn id="63" idx="3"/>
          </p:cNvCxnSpPr>
          <p:nvPr/>
        </p:nvCxnSpPr>
        <p:spPr>
          <a:xfrm>
            <a:off x="5076479" y="4036356"/>
            <a:ext cx="1579566" cy="736"/>
          </a:xfrm>
          <a:prstGeom prst="straightConnector1">
            <a:avLst/>
          </a:prstGeom>
          <a:ln w="63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6" name="正方形/長方形 145">
            <a:extLst>
              <a:ext uri="{FF2B5EF4-FFF2-40B4-BE49-F238E27FC236}">
                <a16:creationId xmlns:a16="http://schemas.microsoft.com/office/drawing/2014/main" id="{E1D09FC1-D273-453A-92E9-0C44E7037EB4}"/>
              </a:ext>
            </a:extLst>
          </p:cNvPr>
          <p:cNvSpPr/>
          <p:nvPr/>
        </p:nvSpPr>
        <p:spPr>
          <a:xfrm>
            <a:off x="7735059" y="1094227"/>
            <a:ext cx="382962" cy="372463"/>
          </a:xfrm>
          <a:prstGeom prst="rect">
            <a:avLst/>
          </a:prstGeom>
          <a:solidFill>
            <a:schemeClr val="tx2">
              <a:lumMod val="20000"/>
              <a:lumOff val="80000"/>
              <a:alpha val="40000"/>
            </a:schemeClr>
          </a:solidFill>
          <a:ln w="38100">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48" name="正方形/長方形 147">
            <a:extLst>
              <a:ext uri="{FF2B5EF4-FFF2-40B4-BE49-F238E27FC236}">
                <a16:creationId xmlns:a16="http://schemas.microsoft.com/office/drawing/2014/main" id="{0ABFC413-EB7C-497C-B1FF-258D1094FF5C}"/>
              </a:ext>
            </a:extLst>
          </p:cNvPr>
          <p:cNvSpPr/>
          <p:nvPr/>
        </p:nvSpPr>
        <p:spPr>
          <a:xfrm>
            <a:off x="7729747" y="2380960"/>
            <a:ext cx="387764" cy="375082"/>
          </a:xfrm>
          <a:prstGeom prst="rect">
            <a:avLst/>
          </a:prstGeom>
          <a:solidFill>
            <a:schemeClr val="accent3">
              <a:lumMod val="40000"/>
              <a:lumOff val="60000"/>
              <a:alpha val="40000"/>
            </a:schemeClr>
          </a:solidFill>
          <a:ln w="38100">
            <a:solidFill>
              <a:schemeClr val="accent3">
                <a:lumMod val="75000"/>
              </a:schemeClr>
            </a:solidFill>
            <a:prstDash val="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152" name="テキスト ボックス 78">
            <a:extLst>
              <a:ext uri="{FF2B5EF4-FFF2-40B4-BE49-F238E27FC236}">
                <a16:creationId xmlns:a16="http://schemas.microsoft.com/office/drawing/2014/main" id="{DB652101-6873-4532-B606-C477C0C49239}"/>
              </a:ext>
            </a:extLst>
          </p:cNvPr>
          <p:cNvSpPr txBox="1"/>
          <p:nvPr/>
        </p:nvSpPr>
        <p:spPr>
          <a:xfrm>
            <a:off x="8200122" y="1940135"/>
            <a:ext cx="3570208" cy="1384995"/>
          </a:xfrm>
          <a:prstGeom prst="rect">
            <a:avLst/>
          </a:prstGeom>
          <a:noFill/>
        </p:spPr>
        <p:txBody>
          <a:bodyPr wrap="non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200" dirty="0">
                <a:solidFill>
                  <a:schemeClr val="tx2"/>
                </a:solidFill>
                <a:latin typeface="メイリオ" pitchFamily="50" charset="-128"/>
                <a:ea typeface="メイリオ" pitchFamily="50" charset="-128"/>
                <a:cs typeface="メイリオ" pitchFamily="50" charset="-128"/>
              </a:rPr>
              <a:t>緑枠はバックエンドのテスト対象を示す。</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kumimoji="1" lang="ja-JP" altLang="en-US" sz="1200" dirty="0">
                <a:solidFill>
                  <a:schemeClr val="tx2"/>
                </a:solidFill>
                <a:latin typeface="メイリオ" pitchFamily="50" charset="-128"/>
                <a:ea typeface="メイリオ" pitchFamily="50" charset="-128"/>
                <a:cs typeface="メイリオ" pitchFamily="50" charset="-128"/>
              </a:rPr>
              <a:t>バック江エンドから呼び出す外部サービス及び、</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kumimoji="1" lang="ja-JP" altLang="en-US" sz="1200" dirty="0">
                <a:solidFill>
                  <a:schemeClr val="tx2"/>
                </a:solidFill>
                <a:latin typeface="メイリオ" pitchFamily="50" charset="-128"/>
                <a:ea typeface="メイリオ" pitchFamily="50" charset="-128"/>
                <a:cs typeface="メイリオ" pitchFamily="50" charset="-128"/>
              </a:rPr>
              <a:t>基幹システムはモックでの折り返しとなる。</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lang="ja-JP" altLang="en-US" sz="1200" dirty="0">
                <a:solidFill>
                  <a:schemeClr val="tx2"/>
                </a:solidFill>
                <a:latin typeface="メイリオ" pitchFamily="50" charset="-128"/>
                <a:ea typeface="メイリオ" pitchFamily="50" charset="-128"/>
                <a:cs typeface="メイリオ" pitchFamily="50" charset="-128"/>
              </a:rPr>
              <a:t>＜テスト対象機能＞</a:t>
            </a:r>
            <a:endParaRPr lang="en-US" altLang="ja-JP" sz="1200" dirty="0">
              <a:solidFill>
                <a:schemeClr val="tx2"/>
              </a:solidFill>
              <a:latin typeface="メイリオ" pitchFamily="50" charset="-128"/>
              <a:ea typeface="メイリオ" pitchFamily="50" charset="-128"/>
              <a:cs typeface="メイリオ" pitchFamily="50" charset="-128"/>
            </a:endParaRPr>
          </a:p>
          <a:p>
            <a:pPr marL="171450" indent="-171450">
              <a:buFont typeface="Wingdings" panose="05000000000000000000" pitchFamily="2" charset="2"/>
              <a:buChar char="ü"/>
            </a:pPr>
            <a:r>
              <a:rPr kumimoji="1" lang="en-US" altLang="ja-JP" sz="1200" dirty="0">
                <a:solidFill>
                  <a:schemeClr val="tx2"/>
                </a:solidFill>
                <a:latin typeface="メイリオ" pitchFamily="50" charset="-128"/>
                <a:ea typeface="メイリオ" pitchFamily="50" charset="-128"/>
                <a:cs typeface="メイリオ" pitchFamily="50" charset="-128"/>
              </a:rPr>
              <a:t>WebAPI</a:t>
            </a:r>
          </a:p>
          <a:p>
            <a:pPr marL="171450" indent="-171450">
              <a:buFont typeface="Wingdings" panose="05000000000000000000" pitchFamily="2" charset="2"/>
              <a:buChar char="ü"/>
            </a:pPr>
            <a:r>
              <a:rPr kumimoji="1" lang="ja-JP" altLang="en-US" sz="1200" dirty="0">
                <a:solidFill>
                  <a:schemeClr val="tx2"/>
                </a:solidFill>
                <a:latin typeface="メイリオ" pitchFamily="50" charset="-128"/>
                <a:ea typeface="メイリオ" pitchFamily="50" charset="-128"/>
                <a:cs typeface="メイリオ" pitchFamily="50" charset="-128"/>
              </a:rPr>
              <a:t>バッチ</a:t>
            </a:r>
            <a:endParaRPr kumimoji="1" lang="en-US" altLang="ja-JP" sz="1200" dirty="0">
              <a:solidFill>
                <a:schemeClr val="tx2"/>
              </a:solidFill>
              <a:latin typeface="メイリオ" pitchFamily="50" charset="-128"/>
              <a:ea typeface="メイリオ" pitchFamily="50" charset="-128"/>
              <a:cs typeface="メイリオ" pitchFamily="50" charset="-128"/>
            </a:endParaRPr>
          </a:p>
          <a:p>
            <a:pPr marL="171450" indent="-171450">
              <a:buFont typeface="Wingdings" panose="05000000000000000000" pitchFamily="2" charset="2"/>
              <a:buChar char="ü"/>
            </a:pPr>
            <a:r>
              <a:rPr lang="ja-JP" altLang="en-US" sz="1200" dirty="0">
                <a:solidFill>
                  <a:schemeClr val="tx2"/>
                </a:solidFill>
                <a:latin typeface="メイリオ" pitchFamily="50" charset="-128"/>
                <a:ea typeface="メイリオ" pitchFamily="50" charset="-128"/>
                <a:cs typeface="メイリオ" pitchFamily="50" charset="-128"/>
              </a:rPr>
              <a:t>帳票</a:t>
            </a:r>
            <a:endParaRPr kumimoji="1" lang="ja-JP" altLang="en-US" sz="1200" dirty="0">
              <a:solidFill>
                <a:schemeClr val="tx2"/>
              </a:solidFill>
              <a:latin typeface="メイリオ" pitchFamily="50" charset="-128"/>
              <a:ea typeface="メイリオ" pitchFamily="50" charset="-128"/>
              <a:cs typeface="メイリオ" pitchFamily="50" charset="-128"/>
            </a:endParaRPr>
          </a:p>
        </p:txBody>
      </p:sp>
      <p:cxnSp>
        <p:nvCxnSpPr>
          <p:cNvPr id="162" name="直線矢印コネクタ 161">
            <a:extLst>
              <a:ext uri="{FF2B5EF4-FFF2-40B4-BE49-F238E27FC236}">
                <a16:creationId xmlns:a16="http://schemas.microsoft.com/office/drawing/2014/main" id="{C26C3B71-BFA1-4170-98C6-285BD5271371}"/>
              </a:ext>
            </a:extLst>
          </p:cNvPr>
          <p:cNvCxnSpPr>
            <a:cxnSpLocks/>
            <a:stCxn id="27" idx="2"/>
            <a:endCxn id="25" idx="0"/>
          </p:cNvCxnSpPr>
          <p:nvPr/>
        </p:nvCxnSpPr>
        <p:spPr>
          <a:xfrm>
            <a:off x="4374266" y="2620777"/>
            <a:ext cx="11445" cy="633946"/>
          </a:xfrm>
          <a:prstGeom prst="straightConnector1">
            <a:avLst/>
          </a:prstGeom>
          <a:ln w="158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5" name="直線矢印コネクタ 164">
            <a:extLst>
              <a:ext uri="{FF2B5EF4-FFF2-40B4-BE49-F238E27FC236}">
                <a16:creationId xmlns:a16="http://schemas.microsoft.com/office/drawing/2014/main" id="{8AD08A50-A641-4626-97CE-58FC874402EE}"/>
              </a:ext>
            </a:extLst>
          </p:cNvPr>
          <p:cNvCxnSpPr>
            <a:cxnSpLocks/>
          </p:cNvCxnSpPr>
          <p:nvPr/>
        </p:nvCxnSpPr>
        <p:spPr>
          <a:xfrm flipH="1">
            <a:off x="7703910" y="3451945"/>
            <a:ext cx="439437" cy="0"/>
          </a:xfrm>
          <a:prstGeom prst="straightConnector1">
            <a:avLst/>
          </a:prstGeom>
          <a:ln w="15875">
            <a:solidFill>
              <a:srgbClr val="FF000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69" name="テキスト ボックス 78">
            <a:extLst>
              <a:ext uri="{FF2B5EF4-FFF2-40B4-BE49-F238E27FC236}">
                <a16:creationId xmlns:a16="http://schemas.microsoft.com/office/drawing/2014/main" id="{57E023CC-F011-4D2E-A990-F9733FCA5079}"/>
              </a:ext>
            </a:extLst>
          </p:cNvPr>
          <p:cNvSpPr txBox="1"/>
          <p:nvPr/>
        </p:nvSpPr>
        <p:spPr>
          <a:xfrm>
            <a:off x="8200122" y="3332378"/>
            <a:ext cx="2646878" cy="276999"/>
          </a:xfrm>
          <a:prstGeom prst="rect">
            <a:avLst/>
          </a:prstGeom>
          <a:noFill/>
        </p:spPr>
        <p:txBody>
          <a:bodyPr wrap="non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ja-JP" altLang="en-US" sz="1200" dirty="0">
                <a:solidFill>
                  <a:schemeClr val="tx2"/>
                </a:solidFill>
                <a:latin typeface="メイリオ" pitchFamily="50" charset="-128"/>
                <a:ea typeface="メイリオ" pitchFamily="50" charset="-128"/>
                <a:cs typeface="メイリオ" pitchFamily="50" charset="-128"/>
              </a:rPr>
              <a:t>赤線はモック化される部分を示す。</a:t>
            </a:r>
          </a:p>
        </p:txBody>
      </p:sp>
      <p:cxnSp>
        <p:nvCxnSpPr>
          <p:cNvPr id="60" name="直線矢印コネクタ 59">
            <a:extLst>
              <a:ext uri="{FF2B5EF4-FFF2-40B4-BE49-F238E27FC236}">
                <a16:creationId xmlns:a16="http://schemas.microsoft.com/office/drawing/2014/main" id="{246040BC-244E-401C-894B-949C7335C997}"/>
              </a:ext>
            </a:extLst>
          </p:cNvPr>
          <p:cNvCxnSpPr>
            <a:cxnSpLocks/>
          </p:cNvCxnSpPr>
          <p:nvPr/>
        </p:nvCxnSpPr>
        <p:spPr>
          <a:xfrm flipV="1">
            <a:off x="3299565" y="4034483"/>
            <a:ext cx="1383841" cy="1158703"/>
          </a:xfrm>
          <a:prstGeom prst="straightConnector1">
            <a:avLst/>
          </a:prstGeom>
          <a:ln w="15875">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78">
            <a:extLst>
              <a:ext uri="{FF2B5EF4-FFF2-40B4-BE49-F238E27FC236}">
                <a16:creationId xmlns:a16="http://schemas.microsoft.com/office/drawing/2014/main" id="{5099D54F-0B1D-4C95-9E90-397030CB5E9A}"/>
              </a:ext>
            </a:extLst>
          </p:cNvPr>
          <p:cNvSpPr txBox="1"/>
          <p:nvPr/>
        </p:nvSpPr>
        <p:spPr>
          <a:xfrm>
            <a:off x="2080193" y="6042896"/>
            <a:ext cx="5206425" cy="461665"/>
          </a:xfrm>
          <a:prstGeom prst="rect">
            <a:avLst/>
          </a:prstGeom>
          <a:noFill/>
        </p:spPr>
        <p:txBody>
          <a:bodyPr wrap="none" rtlCol="0">
            <a:spAutoFit/>
          </a:bodyPr>
          <a:ls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a:lstStyle>
          <a:p>
            <a:r>
              <a:rPr kumimoji="1" lang="en-US" altLang="ja-JP" sz="1200" dirty="0">
                <a:solidFill>
                  <a:schemeClr val="tx2"/>
                </a:solidFill>
                <a:latin typeface="メイリオ" pitchFamily="50" charset="-128"/>
                <a:ea typeface="メイリオ" pitchFamily="50" charset="-128"/>
                <a:cs typeface="メイリオ" pitchFamily="50" charset="-128"/>
              </a:rPr>
              <a:t>※</a:t>
            </a:r>
            <a:r>
              <a:rPr kumimoji="1" lang="ja-JP" altLang="en-US" sz="1200" dirty="0">
                <a:solidFill>
                  <a:schemeClr val="tx2"/>
                </a:solidFill>
                <a:latin typeface="メイリオ" pitchFamily="50" charset="-128"/>
                <a:ea typeface="メイリオ" pitchFamily="50" charset="-128"/>
                <a:cs typeface="メイリオ" pitchFamily="50" charset="-128"/>
              </a:rPr>
              <a:t>単体テストではローカル環境を使用するため、</a:t>
            </a:r>
            <a:r>
              <a:rPr lang="en-US" altLang="ja-JP" sz="1200" dirty="0">
                <a:solidFill>
                  <a:schemeClr val="tx2"/>
                </a:solidFill>
                <a:latin typeface="メイリオ" pitchFamily="50" charset="-128"/>
                <a:ea typeface="メイリオ" pitchFamily="50" charset="-128"/>
                <a:cs typeface="メイリオ" pitchFamily="50" charset="-128"/>
              </a:rPr>
              <a:t> AWS</a:t>
            </a:r>
            <a:r>
              <a:rPr lang="ja-JP" altLang="en-US" sz="1200" dirty="0">
                <a:solidFill>
                  <a:schemeClr val="tx2"/>
                </a:solidFill>
                <a:latin typeface="メイリオ" pitchFamily="50" charset="-128"/>
                <a:ea typeface="メイリオ" pitchFamily="50" charset="-128"/>
                <a:cs typeface="メイリオ" pitchFamily="50" charset="-128"/>
              </a:rPr>
              <a:t>内のシステムは</a:t>
            </a:r>
            <a:endParaRPr kumimoji="1" lang="en-US" altLang="ja-JP" sz="1200" dirty="0">
              <a:solidFill>
                <a:schemeClr val="tx2"/>
              </a:solidFill>
              <a:latin typeface="メイリオ" pitchFamily="50" charset="-128"/>
              <a:ea typeface="メイリオ" pitchFamily="50" charset="-128"/>
              <a:cs typeface="メイリオ" pitchFamily="50" charset="-128"/>
            </a:endParaRPr>
          </a:p>
          <a:p>
            <a:r>
              <a:rPr lang="ja-JP" altLang="en-US" sz="1200" dirty="0">
                <a:solidFill>
                  <a:schemeClr val="tx2"/>
                </a:solidFill>
                <a:latin typeface="メイリオ" pitchFamily="50" charset="-128"/>
                <a:ea typeface="メイリオ" pitchFamily="50" charset="-128"/>
                <a:cs typeface="メイリオ" pitchFamily="50" charset="-128"/>
              </a:rPr>
              <a:t>　</a:t>
            </a:r>
            <a:r>
              <a:rPr lang="en-US" altLang="ja-JP" sz="1200" dirty="0">
                <a:solidFill>
                  <a:schemeClr val="tx2"/>
                </a:solidFill>
                <a:latin typeface="メイリオ" pitchFamily="50" charset="-128"/>
                <a:ea typeface="メイリオ" pitchFamily="50" charset="-128"/>
                <a:cs typeface="メイリオ" pitchFamily="50" charset="-128"/>
              </a:rPr>
              <a:t>Docker</a:t>
            </a:r>
            <a:r>
              <a:rPr lang="ja-JP" altLang="en-US" sz="1200" dirty="0">
                <a:solidFill>
                  <a:schemeClr val="tx2"/>
                </a:solidFill>
                <a:latin typeface="メイリオ" pitchFamily="50" charset="-128"/>
                <a:ea typeface="メイリオ" pitchFamily="50" charset="-128"/>
                <a:cs typeface="メイリオ" pitchFamily="50" charset="-128"/>
              </a:rPr>
              <a:t>イメージをローカルで実行する。</a:t>
            </a:r>
            <a:endParaRPr kumimoji="1" lang="ja-JP" altLang="en-US" sz="1200" dirty="0">
              <a:solidFill>
                <a:schemeClr val="tx2"/>
              </a:solidFill>
              <a:latin typeface="メイリオ" pitchFamily="50" charset="-128"/>
              <a:ea typeface="メイリオ" pitchFamily="50" charset="-128"/>
              <a:cs typeface="メイリオ" pitchFamily="50" charset="-128"/>
            </a:endParaRPr>
          </a:p>
        </p:txBody>
      </p:sp>
    </p:spTree>
    <p:extLst>
      <p:ext uri="{BB962C8B-B14F-4D97-AF65-F5344CB8AC3E}">
        <p14:creationId xmlns:p14="http://schemas.microsoft.com/office/powerpoint/2010/main" val="3413533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３</a:t>
            </a:r>
            <a:r>
              <a:rPr lang="en-US" altLang="ja-JP" dirty="0"/>
              <a:t>.</a:t>
            </a:r>
            <a:r>
              <a:rPr lang="ja-JP" altLang="en-US" dirty="0"/>
              <a:t>テスト対象・環境</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5</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3511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２．フロントエンドのテスト実施環境</a:t>
            </a:r>
            <a:endParaRPr lang="en-US" altLang="ja-JP" sz="18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None/>
            </a:pPr>
            <a:endParaRPr lang="en-US" altLang="ja-JP" sz="2000" b="1" dirty="0"/>
          </a:p>
          <a:p>
            <a:pPr marL="0" indent="0">
              <a:lnSpc>
                <a:spcPts val="2800"/>
              </a:lnSpc>
              <a:buFont typeface="Arial" panose="020B0604020202020204" pitchFamily="34" charset="0"/>
              <a:buNone/>
            </a:pPr>
            <a:endParaRPr lang="en-US" altLang="ja-JP" sz="2000" b="1" dirty="0"/>
          </a:p>
        </p:txBody>
      </p:sp>
      <p:graphicFrame>
        <p:nvGraphicFramePr>
          <p:cNvPr id="7" name="表 6">
            <a:extLst>
              <a:ext uri="{FF2B5EF4-FFF2-40B4-BE49-F238E27FC236}">
                <a16:creationId xmlns:a16="http://schemas.microsoft.com/office/drawing/2014/main" id="{A09DE536-CC37-499B-98AA-77560ABB6EAF}"/>
              </a:ext>
            </a:extLst>
          </p:cNvPr>
          <p:cNvGraphicFramePr>
            <a:graphicFrameLocks noGrp="1"/>
          </p:cNvGraphicFramePr>
          <p:nvPr>
            <p:extLst>
              <p:ext uri="{D42A27DB-BD31-4B8C-83A1-F6EECF244321}">
                <p14:modId xmlns:p14="http://schemas.microsoft.com/office/powerpoint/2010/main" val="1746213987"/>
              </p:ext>
            </p:extLst>
          </p:nvPr>
        </p:nvGraphicFramePr>
        <p:xfrm>
          <a:off x="579246" y="1319125"/>
          <a:ext cx="11078483" cy="2959856"/>
        </p:xfrm>
        <a:graphic>
          <a:graphicData uri="http://schemas.openxmlformats.org/drawingml/2006/table">
            <a:tbl>
              <a:tblPr firstRow="1" bandRow="1">
                <a:tableStyleId>{5C22544A-7EE6-4342-B048-85BDC9FD1C3A}</a:tableStyleId>
              </a:tblPr>
              <a:tblGrid>
                <a:gridCol w="1744076">
                  <a:extLst>
                    <a:ext uri="{9D8B030D-6E8A-4147-A177-3AD203B41FA5}">
                      <a16:colId xmlns:a16="http://schemas.microsoft.com/office/drawing/2014/main" val="720633367"/>
                    </a:ext>
                  </a:extLst>
                </a:gridCol>
                <a:gridCol w="9334407">
                  <a:extLst>
                    <a:ext uri="{9D8B030D-6E8A-4147-A177-3AD203B41FA5}">
                      <a16:colId xmlns:a16="http://schemas.microsoft.com/office/drawing/2014/main" val="1610136181"/>
                    </a:ext>
                  </a:extLst>
                </a:gridCol>
              </a:tblGrid>
              <a:tr h="460496">
                <a:tc>
                  <a:txBody>
                    <a:bodyPr/>
                    <a:lstStyle/>
                    <a:p>
                      <a:r>
                        <a:rPr kumimoji="1" lang="ja-JP" altLang="en-US" sz="1400" dirty="0">
                          <a:latin typeface="+mn-lt"/>
                          <a:ea typeface="+mn-ea"/>
                        </a:rPr>
                        <a:t>対象サブシステム</a:t>
                      </a:r>
                    </a:p>
                  </a:txBody>
                  <a:tcPr anchor="ctr"/>
                </a:tc>
                <a:tc>
                  <a:txBody>
                    <a:bodyPr/>
                    <a:lstStyle/>
                    <a:p>
                      <a:r>
                        <a:rPr kumimoji="1" lang="ja-JP" altLang="en-US" sz="1400" dirty="0">
                          <a:latin typeface="+mn-lt"/>
                          <a:ea typeface="+mn-ea"/>
                        </a:rPr>
                        <a:t>テスト実施環境</a:t>
                      </a:r>
                    </a:p>
                  </a:txBody>
                  <a:tcPr anchor="ctr"/>
                </a:tc>
                <a:extLst>
                  <a:ext uri="{0D108BD9-81ED-4DB2-BD59-A6C34878D82A}">
                    <a16:rowId xmlns:a16="http://schemas.microsoft.com/office/drawing/2014/main" val="175336662"/>
                  </a:ext>
                </a:extLst>
              </a:tr>
              <a:tr h="370840">
                <a:tc>
                  <a:txBody>
                    <a:bodyPr/>
                    <a:lstStyle/>
                    <a:p>
                      <a:r>
                        <a:rPr kumimoji="1" lang="en-US" altLang="ja-JP" sz="1400" dirty="0">
                          <a:latin typeface="+mn-lt"/>
                          <a:ea typeface="+mn-ea"/>
                        </a:rPr>
                        <a:t>PC</a:t>
                      </a:r>
                      <a:r>
                        <a:rPr kumimoji="1" lang="ja-JP" altLang="en-US" sz="1400" dirty="0">
                          <a:latin typeface="+mn-lt"/>
                          <a:ea typeface="+mn-ea"/>
                        </a:rPr>
                        <a:t>端末</a:t>
                      </a:r>
                    </a:p>
                  </a:txBody>
                  <a:tcPr/>
                </a:tc>
                <a:tc>
                  <a:txBody>
                    <a:bodyPr/>
                    <a:lstStyle/>
                    <a:p>
                      <a:r>
                        <a:rPr kumimoji="1" lang="en-US" altLang="ja-JP" sz="1400" dirty="0">
                          <a:latin typeface="+mn-lt"/>
                          <a:ea typeface="+mn-ea"/>
                        </a:rPr>
                        <a:t>OS</a:t>
                      </a:r>
                      <a:r>
                        <a:rPr kumimoji="1" lang="ja-JP" altLang="en-US" sz="1400" dirty="0">
                          <a:latin typeface="+mn-lt"/>
                          <a:ea typeface="+mn-ea"/>
                        </a:rPr>
                        <a:t>：</a:t>
                      </a:r>
                      <a:r>
                        <a:rPr kumimoji="1" lang="en-US" altLang="ja-JP" sz="1400" dirty="0">
                          <a:latin typeface="+mn-lt"/>
                          <a:ea typeface="+mn-ea"/>
                        </a:rPr>
                        <a:t>Windows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lt"/>
                          <a:ea typeface="Yu Gothic" panose="020B0400000000000000" pitchFamily="50" charset="-128"/>
                        </a:rPr>
                        <a:t>ブラウザ：</a:t>
                      </a:r>
                      <a:r>
                        <a:rPr kumimoji="1" lang="en-US" altLang="ja-JP" sz="1400" dirty="0">
                          <a:solidFill>
                            <a:schemeClr val="tx1"/>
                          </a:solidFill>
                          <a:latin typeface="+mn-lt"/>
                          <a:ea typeface="Yu Gothic" panose="020B0400000000000000" pitchFamily="50" charset="-128"/>
                        </a:rPr>
                        <a:t>Edge</a:t>
                      </a:r>
                      <a:r>
                        <a:rPr kumimoji="1" lang="ja-JP" altLang="en-US" sz="1400" dirty="0">
                          <a:solidFill>
                            <a:schemeClr val="tx1"/>
                          </a:solidFill>
                          <a:latin typeface="+mn-lt"/>
                          <a:ea typeface="Yu Gothic" panose="020B0400000000000000" pitchFamily="50" charset="-128"/>
                        </a:rPr>
                        <a:t>、</a:t>
                      </a:r>
                      <a:r>
                        <a:rPr kumimoji="1" lang="en-US" altLang="ja-JP" sz="1400" dirty="0">
                          <a:solidFill>
                            <a:schemeClr val="tx1"/>
                          </a:solidFill>
                          <a:latin typeface="+mn-lt"/>
                          <a:ea typeface="Yu Gothic" panose="020B0400000000000000" pitchFamily="50" charset="-128"/>
                        </a:rPr>
                        <a:t>InternetExplorer11</a:t>
                      </a:r>
                      <a:endParaRPr kumimoji="1" lang="ja-JP" altLang="en-US" sz="1400" dirty="0">
                        <a:solidFill>
                          <a:schemeClr val="tx1"/>
                        </a:solidFill>
                        <a:latin typeface="+mn-lt"/>
                        <a:ea typeface="+mn-ea"/>
                      </a:endParaRPr>
                    </a:p>
                  </a:txBody>
                  <a:tcPr/>
                </a:tc>
                <a:extLst>
                  <a:ext uri="{0D108BD9-81ED-4DB2-BD59-A6C34878D82A}">
                    <a16:rowId xmlns:a16="http://schemas.microsoft.com/office/drawing/2014/main" val="2971770266"/>
                  </a:ext>
                </a:extLst>
              </a:tr>
              <a:tr h="370840">
                <a:tc>
                  <a:txBody>
                    <a:bodyPr/>
                    <a:lstStyle/>
                    <a:p>
                      <a:r>
                        <a:rPr kumimoji="1" lang="ja-JP" altLang="en-US" sz="1400" dirty="0">
                          <a:latin typeface="+mn-lt"/>
                          <a:ea typeface="+mn-ea"/>
                        </a:rPr>
                        <a:t>スマホ端末</a:t>
                      </a:r>
                      <a:endParaRPr kumimoji="1" lang="en-US" altLang="ja-JP" sz="1400" dirty="0">
                        <a:latin typeface="+mn-lt"/>
                        <a:ea typeface="+mn-ea"/>
                      </a:endParaRPr>
                    </a:p>
                    <a:p>
                      <a:r>
                        <a:rPr kumimoji="1" lang="en-US" altLang="ja-JP" sz="1400" dirty="0">
                          <a:latin typeface="+mn-lt"/>
                          <a:ea typeface="+mn-ea"/>
                        </a:rPr>
                        <a:t>(Android)</a:t>
                      </a:r>
                    </a:p>
                  </a:txBody>
                  <a:tcPr/>
                </a:tc>
                <a:tc>
                  <a:txBody>
                    <a:bodyPr/>
                    <a:lstStyle/>
                    <a:p>
                      <a:r>
                        <a:rPr kumimoji="1" lang="en-US" altLang="ja-JP" sz="1400" dirty="0">
                          <a:solidFill>
                            <a:schemeClr val="tx1"/>
                          </a:solidFill>
                          <a:latin typeface="+mn-lt"/>
                          <a:ea typeface="+mn-ea"/>
                        </a:rPr>
                        <a:t>OS</a:t>
                      </a:r>
                      <a:r>
                        <a:rPr kumimoji="1" lang="ja-JP" altLang="en-US" sz="1400" dirty="0">
                          <a:solidFill>
                            <a:schemeClr val="tx1"/>
                          </a:solidFill>
                          <a:latin typeface="+mn-lt"/>
                          <a:ea typeface="+mn-ea"/>
                        </a:rPr>
                        <a:t>：</a:t>
                      </a:r>
                      <a:r>
                        <a:rPr kumimoji="1" lang="en-US" altLang="ja-JP" sz="1400" dirty="0">
                          <a:solidFill>
                            <a:schemeClr val="tx1"/>
                          </a:solidFill>
                          <a:latin typeface="+mn-lt"/>
                          <a:ea typeface="+mn-ea"/>
                        </a:rPr>
                        <a:t>Android 11.x.x </a:t>
                      </a:r>
                      <a:r>
                        <a:rPr kumimoji="1" lang="ja-JP" altLang="en-US" sz="1400" dirty="0">
                          <a:solidFill>
                            <a:schemeClr val="tx1"/>
                          </a:solidFill>
                          <a:latin typeface="+mn-lt"/>
                          <a:ea typeface="+mn-ea"/>
                        </a:rPr>
                        <a:t>（</a:t>
                      </a:r>
                      <a:r>
                        <a:rPr kumimoji="1" lang="en-US" altLang="ja-JP" sz="1400" dirty="0">
                          <a:solidFill>
                            <a:schemeClr val="tx1"/>
                          </a:solidFill>
                          <a:latin typeface="+mn-lt"/>
                          <a:ea typeface="+mn-ea"/>
                        </a:rPr>
                        <a:t>11</a:t>
                      </a:r>
                      <a:r>
                        <a:rPr kumimoji="1" lang="ja-JP" altLang="en-US" sz="1400" dirty="0">
                          <a:solidFill>
                            <a:schemeClr val="tx1"/>
                          </a:solidFill>
                          <a:latin typeface="+mn-lt"/>
                          <a:ea typeface="+mn-ea"/>
                        </a:rPr>
                        <a:t>系の最新を使用します）</a:t>
                      </a:r>
                      <a:endParaRPr kumimoji="1" lang="en-US" altLang="ja-JP" sz="1400"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lt"/>
                          <a:ea typeface="+mn-ea"/>
                        </a:rPr>
                        <a:t>ブラウザ：</a:t>
                      </a:r>
                      <a:r>
                        <a:rPr kumimoji="1" lang="en-US" altLang="ja-JP" sz="1400" dirty="0">
                          <a:solidFill>
                            <a:schemeClr val="tx1"/>
                          </a:solidFill>
                          <a:latin typeface="+mn-lt"/>
                          <a:ea typeface="Yu Gothic" panose="020B0400000000000000" pitchFamily="50" charset="-128"/>
                        </a:rPr>
                        <a:t>Google Chrome</a:t>
                      </a:r>
                      <a:endParaRPr kumimoji="1" lang="en-US" altLang="ja-JP" sz="1400" dirty="0">
                        <a:solidFill>
                          <a:schemeClr val="tx1"/>
                        </a:solidFill>
                        <a:latin typeface="+mn-lt"/>
                        <a:ea typeface="+mn-ea"/>
                      </a:endParaRPr>
                    </a:p>
                    <a:p>
                      <a:r>
                        <a:rPr kumimoji="1" lang="ja-JP" altLang="en-US" sz="1400" dirty="0">
                          <a:solidFill>
                            <a:schemeClr val="tx1"/>
                          </a:solidFill>
                          <a:latin typeface="+mn-lt"/>
                          <a:ea typeface="+mn-ea"/>
                        </a:rPr>
                        <a:t>機種：</a:t>
                      </a:r>
                      <a:r>
                        <a:rPr kumimoji="1" lang="en-US" altLang="ja-JP" sz="1400" dirty="0">
                          <a:solidFill>
                            <a:schemeClr val="tx1"/>
                          </a:solidFill>
                          <a:latin typeface="+mn-lt"/>
                          <a:ea typeface="+mn-ea"/>
                        </a:rPr>
                        <a:t>Galaxy note8</a:t>
                      </a:r>
                      <a:r>
                        <a:rPr kumimoji="1" lang="en-US" altLang="ja-JP" sz="1400" dirty="0">
                          <a:solidFill>
                            <a:schemeClr val="tx1"/>
                          </a:solidFill>
                          <a:latin typeface="+mn-lt"/>
                          <a:ea typeface="Yu Gothic" panose="020B0400000000000000" pitchFamily="50" charset="-128"/>
                        </a:rPr>
                        <a:t>(</a:t>
                      </a:r>
                      <a:r>
                        <a:rPr kumimoji="1" lang="ja-JP" altLang="en-US" sz="1400" dirty="0">
                          <a:solidFill>
                            <a:schemeClr val="tx1"/>
                          </a:solidFill>
                          <a:latin typeface="+mn-lt"/>
                          <a:ea typeface="Yu Gothic" panose="020B0400000000000000" pitchFamily="50" charset="-128"/>
                        </a:rPr>
                        <a:t>横</a:t>
                      </a:r>
                      <a:r>
                        <a:rPr kumimoji="1" lang="en-US" altLang="ja-JP" sz="1400" dirty="0">
                          <a:solidFill>
                            <a:schemeClr val="tx1"/>
                          </a:solidFill>
                          <a:latin typeface="+mn-lt"/>
                          <a:ea typeface="Yu Gothic" panose="020B0400000000000000" pitchFamily="50" charset="-128"/>
                        </a:rPr>
                        <a:t>:411px)</a:t>
                      </a:r>
                      <a:endParaRPr kumimoji="1" lang="en-US" altLang="ja-JP" sz="1400" dirty="0">
                        <a:solidFill>
                          <a:schemeClr val="tx1"/>
                        </a:solidFill>
                        <a:latin typeface="+mn-lt"/>
                        <a:ea typeface="+mn-ea"/>
                      </a:endParaRPr>
                    </a:p>
                  </a:txBody>
                  <a:tcPr/>
                </a:tc>
                <a:extLst>
                  <a:ext uri="{0D108BD9-81ED-4DB2-BD59-A6C34878D82A}">
                    <a16:rowId xmlns:a16="http://schemas.microsoft.com/office/drawing/2014/main" val="127905027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n-lt"/>
                          <a:ea typeface="+mn-ea"/>
                        </a:rPr>
                        <a:t>スマホ端末</a:t>
                      </a:r>
                      <a:endParaRPr kumimoji="1" lang="en-US" altLang="ja-JP" sz="1400" dirty="0">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n-lt"/>
                          <a:ea typeface="+mn-ea"/>
                        </a:rPr>
                        <a:t>(iOS)</a:t>
                      </a:r>
                      <a:endParaRPr kumimoji="1" lang="ja-JP" altLang="en-US" sz="1400" dirty="0">
                        <a:latin typeface="+mn-lt"/>
                        <a:ea typeface="+mn-ea"/>
                      </a:endParaRPr>
                    </a:p>
                    <a:p>
                      <a:endParaRPr kumimoji="1" lang="ja-JP" altLang="en-US" sz="1400" dirty="0">
                        <a:latin typeface="+mn-lt"/>
                        <a:ea typeface="+mn-ea"/>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mn-lt"/>
                          <a:ea typeface="+mn-ea"/>
                        </a:rPr>
                        <a:t>OS</a:t>
                      </a:r>
                      <a:r>
                        <a:rPr kumimoji="1" lang="ja-JP" altLang="en-US" sz="1400" dirty="0">
                          <a:solidFill>
                            <a:schemeClr val="tx1"/>
                          </a:solidFill>
                          <a:latin typeface="+mn-lt"/>
                          <a:ea typeface="+mn-ea"/>
                        </a:rPr>
                        <a:t>：</a:t>
                      </a:r>
                      <a:r>
                        <a:rPr kumimoji="1" lang="en-US" altLang="ja-JP" sz="1400" dirty="0">
                          <a:solidFill>
                            <a:schemeClr val="tx1"/>
                          </a:solidFill>
                          <a:latin typeface="+mn-lt"/>
                          <a:ea typeface="+mn-ea"/>
                        </a:rPr>
                        <a:t>iOS 14.x.x </a:t>
                      </a:r>
                      <a:r>
                        <a:rPr kumimoji="1" lang="ja-JP" altLang="en-US" sz="1400" dirty="0">
                          <a:solidFill>
                            <a:schemeClr val="tx1"/>
                          </a:solidFill>
                          <a:latin typeface="+mn-lt"/>
                          <a:ea typeface="+mn-ea"/>
                        </a:rPr>
                        <a:t>（</a:t>
                      </a:r>
                      <a:r>
                        <a:rPr kumimoji="1" lang="en-US" altLang="ja-JP" sz="1400" dirty="0">
                          <a:solidFill>
                            <a:schemeClr val="tx1"/>
                          </a:solidFill>
                          <a:latin typeface="+mn-lt"/>
                          <a:ea typeface="+mn-ea"/>
                        </a:rPr>
                        <a:t>14</a:t>
                      </a:r>
                      <a:r>
                        <a:rPr kumimoji="1" lang="ja-JP" altLang="en-US" sz="1400" dirty="0">
                          <a:solidFill>
                            <a:schemeClr val="tx1"/>
                          </a:solidFill>
                          <a:latin typeface="+mn-lt"/>
                          <a:ea typeface="+mn-ea"/>
                        </a:rPr>
                        <a:t>系の最新を使用します）</a:t>
                      </a:r>
                      <a:endParaRPr kumimoji="1" lang="en-US" altLang="ja-JP" sz="1400"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lt"/>
                          <a:ea typeface="Yu Gothic" panose="020B0400000000000000" pitchFamily="50" charset="-128"/>
                        </a:rPr>
                        <a:t>ブラウザ：</a:t>
                      </a:r>
                      <a:r>
                        <a:rPr kumimoji="1" lang="en-US" altLang="ja-JP" sz="1400" dirty="0">
                          <a:solidFill>
                            <a:schemeClr val="tx1"/>
                          </a:solidFill>
                          <a:latin typeface="+mn-lt"/>
                          <a:ea typeface="Yu Gothic" panose="020B0400000000000000" pitchFamily="50" charset="-128"/>
                        </a:rPr>
                        <a:t>Safari</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lt"/>
                          <a:ea typeface="Yu Gothic" panose="020B0400000000000000" pitchFamily="50" charset="-128"/>
                        </a:rPr>
                        <a:t>機種：</a:t>
                      </a:r>
                      <a:r>
                        <a:rPr kumimoji="1" lang="en-US" altLang="ja-JP" sz="1400" dirty="0">
                          <a:solidFill>
                            <a:schemeClr val="tx1"/>
                          </a:solidFill>
                          <a:latin typeface="+mn-lt"/>
                          <a:ea typeface="Yu Gothic" panose="020B0400000000000000" pitchFamily="50" charset="-128"/>
                        </a:rPr>
                        <a:t>iPhone 7 Plus(</a:t>
                      </a:r>
                      <a:r>
                        <a:rPr kumimoji="1" lang="ja-JP" altLang="en-US" sz="1400" dirty="0">
                          <a:solidFill>
                            <a:schemeClr val="tx1"/>
                          </a:solidFill>
                          <a:latin typeface="+mn-lt"/>
                          <a:ea typeface="Yu Gothic" panose="020B0400000000000000" pitchFamily="50" charset="-128"/>
                        </a:rPr>
                        <a:t>横</a:t>
                      </a:r>
                      <a:r>
                        <a:rPr kumimoji="1" lang="en-US" altLang="ja-JP" sz="1400" dirty="0">
                          <a:solidFill>
                            <a:schemeClr val="tx1"/>
                          </a:solidFill>
                          <a:latin typeface="+mn-lt"/>
                          <a:ea typeface="Yu Gothic" panose="020B0400000000000000" pitchFamily="50" charset="-128"/>
                        </a:rPr>
                        <a:t>:414px)</a:t>
                      </a:r>
                      <a:endParaRPr kumimoji="1" lang="en-US" altLang="ja-JP" sz="1400" dirty="0">
                        <a:solidFill>
                          <a:schemeClr val="tx1"/>
                        </a:solidFill>
                        <a:latin typeface="+mn-lt"/>
                        <a:ea typeface="+mn-ea"/>
                      </a:endParaRPr>
                    </a:p>
                  </a:txBody>
                  <a:tcPr/>
                </a:tc>
                <a:extLst>
                  <a:ext uri="{0D108BD9-81ED-4DB2-BD59-A6C34878D82A}">
                    <a16:rowId xmlns:a16="http://schemas.microsoft.com/office/drawing/2014/main" val="2477724117"/>
                  </a:ext>
                </a:extLst>
              </a:tr>
              <a:tr h="370840">
                <a:tc>
                  <a:txBody>
                    <a:bodyPr/>
                    <a:lstStyle/>
                    <a:p>
                      <a:r>
                        <a:rPr kumimoji="1" lang="ja-JP" altLang="en-US" sz="1400" dirty="0">
                          <a:latin typeface="+mn-lt"/>
                          <a:ea typeface="+mn-ea"/>
                        </a:rPr>
                        <a:t>サーバ</a:t>
                      </a:r>
                    </a:p>
                  </a:txBody>
                  <a:tcPr/>
                </a:tc>
                <a:tc>
                  <a:txBody>
                    <a:bodyPr/>
                    <a:lstStyle/>
                    <a:p>
                      <a:r>
                        <a:rPr kumimoji="1" lang="en-US" altLang="ja-JP" sz="1400" dirty="0">
                          <a:latin typeface="+mn-lt"/>
                          <a:ea typeface="+mn-ea"/>
                        </a:rPr>
                        <a:t>Laravel</a:t>
                      </a:r>
                      <a:r>
                        <a:rPr kumimoji="1" lang="ja-JP" altLang="en-US" sz="1400" dirty="0">
                          <a:latin typeface="+mn-lt"/>
                          <a:ea typeface="+mn-ea"/>
                        </a:rPr>
                        <a:t>、</a:t>
                      </a:r>
                      <a:r>
                        <a:rPr kumimoji="1" lang="en-US" altLang="ja-JP" sz="1400" dirty="0">
                          <a:latin typeface="+mn-lt"/>
                          <a:ea typeface="+mn-ea"/>
                        </a:rPr>
                        <a:t>Redis</a:t>
                      </a:r>
                      <a:r>
                        <a:rPr kumimoji="1" lang="ja-JP" altLang="en-US" sz="1400" dirty="0">
                          <a:latin typeface="+mn-lt"/>
                          <a:ea typeface="+mn-ea"/>
                        </a:rPr>
                        <a:t>、</a:t>
                      </a:r>
                      <a:r>
                        <a:rPr kumimoji="1" lang="en-US" altLang="ja-JP" sz="1400" dirty="0">
                          <a:latin typeface="+mn-lt"/>
                          <a:ea typeface="+mn-ea"/>
                        </a:rPr>
                        <a:t>Nginx</a:t>
                      </a:r>
                      <a:r>
                        <a:rPr kumimoji="1" lang="ja-JP" altLang="en-US" sz="1400" dirty="0">
                          <a:latin typeface="+mn-lt"/>
                          <a:ea typeface="+mn-ea"/>
                        </a:rPr>
                        <a:t>を</a:t>
                      </a:r>
                      <a:r>
                        <a:rPr kumimoji="1" lang="en-US" altLang="ja-JP" sz="1400" dirty="0">
                          <a:latin typeface="+mn-lt"/>
                          <a:ea typeface="+mn-ea"/>
                        </a:rPr>
                        <a:t>Docker</a:t>
                      </a:r>
                      <a:r>
                        <a:rPr kumimoji="1" lang="ja-JP" altLang="en-US" sz="1400" dirty="0">
                          <a:latin typeface="+mn-lt"/>
                          <a:ea typeface="+mn-ea"/>
                        </a:rPr>
                        <a:t>コンテナ上に配置し、ローカル環境にて実行する。</a:t>
                      </a:r>
                      <a:endParaRPr kumimoji="1" lang="en-US" altLang="ja-JP" sz="1400" dirty="0">
                        <a:latin typeface="+mn-lt"/>
                        <a:ea typeface="+mn-ea"/>
                      </a:endParaRPr>
                    </a:p>
                    <a:p>
                      <a:r>
                        <a:rPr kumimoji="1" lang="ja-JP" altLang="en-US" sz="1400" dirty="0">
                          <a:latin typeface="+mn-lt"/>
                          <a:ea typeface="+mn-ea"/>
                        </a:rPr>
                        <a:t>モックによる入力値、出力値にはダミーデータを用いる。</a:t>
                      </a:r>
                      <a:endParaRPr kumimoji="1" lang="en-US" altLang="ja-JP" sz="1400" dirty="0">
                        <a:latin typeface="+mn-lt"/>
                        <a:ea typeface="+mn-ea"/>
                      </a:endParaRPr>
                    </a:p>
                  </a:txBody>
                  <a:tcPr/>
                </a:tc>
                <a:extLst>
                  <a:ext uri="{0D108BD9-81ED-4DB2-BD59-A6C34878D82A}">
                    <a16:rowId xmlns:a16="http://schemas.microsoft.com/office/drawing/2014/main" val="3625129021"/>
                  </a:ext>
                </a:extLst>
              </a:tr>
            </a:tbl>
          </a:graphicData>
        </a:graphic>
      </p:graphicFrame>
      <p:graphicFrame>
        <p:nvGraphicFramePr>
          <p:cNvPr id="11" name="表 10">
            <a:extLst>
              <a:ext uri="{FF2B5EF4-FFF2-40B4-BE49-F238E27FC236}">
                <a16:creationId xmlns:a16="http://schemas.microsoft.com/office/drawing/2014/main" id="{A7FF393A-D86D-4A29-B1D6-D7B4835E9D1C}"/>
              </a:ext>
            </a:extLst>
          </p:cNvPr>
          <p:cNvGraphicFramePr>
            <a:graphicFrameLocks noGrp="1"/>
          </p:cNvGraphicFramePr>
          <p:nvPr>
            <p:extLst>
              <p:ext uri="{D42A27DB-BD31-4B8C-83A1-F6EECF244321}">
                <p14:modId xmlns:p14="http://schemas.microsoft.com/office/powerpoint/2010/main" val="4133316847"/>
              </p:ext>
            </p:extLst>
          </p:nvPr>
        </p:nvGraphicFramePr>
        <p:xfrm>
          <a:off x="579246" y="4980147"/>
          <a:ext cx="11267531" cy="1230582"/>
        </p:xfrm>
        <a:graphic>
          <a:graphicData uri="http://schemas.openxmlformats.org/drawingml/2006/table">
            <a:tbl>
              <a:tblPr firstRow="1" bandRow="1">
                <a:tableStyleId>{5C22544A-7EE6-4342-B048-85BDC9FD1C3A}</a:tableStyleId>
              </a:tblPr>
              <a:tblGrid>
                <a:gridCol w="1871655">
                  <a:extLst>
                    <a:ext uri="{9D8B030D-6E8A-4147-A177-3AD203B41FA5}">
                      <a16:colId xmlns:a16="http://schemas.microsoft.com/office/drawing/2014/main" val="720633367"/>
                    </a:ext>
                  </a:extLst>
                </a:gridCol>
                <a:gridCol w="9395876">
                  <a:extLst>
                    <a:ext uri="{9D8B030D-6E8A-4147-A177-3AD203B41FA5}">
                      <a16:colId xmlns:a16="http://schemas.microsoft.com/office/drawing/2014/main" val="1610136181"/>
                    </a:ext>
                  </a:extLst>
                </a:gridCol>
              </a:tblGrid>
              <a:tr h="499062">
                <a:tc>
                  <a:txBody>
                    <a:bodyPr/>
                    <a:lstStyle/>
                    <a:p>
                      <a:r>
                        <a:rPr kumimoji="1" lang="ja-JP" altLang="en-US" sz="1400" dirty="0">
                          <a:latin typeface="+mn-lt"/>
                          <a:ea typeface="+mn-ea"/>
                        </a:rPr>
                        <a:t>対象サブシステム</a:t>
                      </a:r>
                    </a:p>
                  </a:txBody>
                  <a:tcPr anchor="ctr"/>
                </a:tc>
                <a:tc>
                  <a:txBody>
                    <a:bodyPr/>
                    <a:lstStyle/>
                    <a:p>
                      <a:r>
                        <a:rPr kumimoji="1" lang="ja-JP" altLang="en-US" sz="1400" dirty="0">
                          <a:latin typeface="+mn-lt"/>
                          <a:ea typeface="+mn-ea"/>
                        </a:rPr>
                        <a:t>テスト実施環境</a:t>
                      </a:r>
                    </a:p>
                  </a:txBody>
                  <a:tcPr anchor="ctr"/>
                </a:tc>
                <a:extLst>
                  <a:ext uri="{0D108BD9-81ED-4DB2-BD59-A6C34878D82A}">
                    <a16:rowId xmlns:a16="http://schemas.microsoft.com/office/drawing/2014/main" val="175336662"/>
                  </a:ext>
                </a:extLst>
              </a:tr>
              <a:tr h="0">
                <a:tc>
                  <a:txBody>
                    <a:bodyPr/>
                    <a:lstStyle/>
                    <a:p>
                      <a:r>
                        <a:rPr kumimoji="1" lang="ja-JP" altLang="en-US" sz="1400" dirty="0">
                          <a:latin typeface="+mn-lt"/>
                          <a:ea typeface="+mn-ea"/>
                        </a:rPr>
                        <a:t>サーバ</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latin typeface="+mn-lt"/>
                          <a:ea typeface="+mn-ea"/>
                        </a:rPr>
                        <a:t>Node.js</a:t>
                      </a:r>
                      <a:r>
                        <a:rPr kumimoji="1" lang="ja-JP" altLang="en-US" sz="1400" dirty="0">
                          <a:solidFill>
                            <a:schemeClr val="tx1"/>
                          </a:solidFill>
                          <a:latin typeface="+mn-lt"/>
                          <a:ea typeface="+mn-ea"/>
                        </a:rPr>
                        <a:t>、</a:t>
                      </a:r>
                      <a:r>
                        <a:rPr kumimoji="1" lang="en-US" altLang="ja-JP" sz="1400" dirty="0">
                          <a:solidFill>
                            <a:schemeClr val="tx1"/>
                          </a:solidFill>
                          <a:latin typeface="+mn-lt"/>
                          <a:ea typeface="+mn-ea"/>
                        </a:rPr>
                        <a:t>Redis</a:t>
                      </a:r>
                      <a:r>
                        <a:rPr kumimoji="1" lang="ja-JP" altLang="en-US" sz="1400" dirty="0">
                          <a:solidFill>
                            <a:schemeClr val="tx1"/>
                          </a:solidFill>
                          <a:latin typeface="+mn-lt"/>
                          <a:ea typeface="+mn-ea"/>
                        </a:rPr>
                        <a:t>を</a:t>
                      </a:r>
                      <a:r>
                        <a:rPr kumimoji="1" lang="en-US" altLang="ja-JP" sz="1400" dirty="0">
                          <a:solidFill>
                            <a:schemeClr val="tx1"/>
                          </a:solidFill>
                          <a:latin typeface="+mn-lt"/>
                          <a:ea typeface="+mn-ea"/>
                        </a:rPr>
                        <a:t>Docker</a:t>
                      </a:r>
                      <a:r>
                        <a:rPr kumimoji="1" lang="ja-JP" altLang="en-US" sz="1400" dirty="0">
                          <a:solidFill>
                            <a:schemeClr val="tx1"/>
                          </a:solidFill>
                          <a:latin typeface="+mn-lt"/>
                          <a:ea typeface="+mn-ea"/>
                        </a:rPr>
                        <a:t>コンテナ上に配置、ローカル環境にて実行する。</a:t>
                      </a:r>
                      <a:endParaRPr kumimoji="1" lang="en-US" altLang="ja-JP" sz="1400" dirty="0">
                        <a:solidFill>
                          <a:schemeClr val="tx1"/>
                        </a:solidFill>
                        <a:latin typeface="+mn-lt"/>
                        <a:ea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latin typeface="+mn-lt"/>
                          <a:ea typeface="+mn-ea"/>
                        </a:rPr>
                        <a:t>モックによる入力値、出力値にはダミーデータを用いる。</a:t>
                      </a:r>
                      <a:endParaRPr kumimoji="1" lang="en-US" altLang="ja-JP" sz="1400" dirty="0">
                        <a:solidFill>
                          <a:schemeClr val="tx1"/>
                        </a:solidFill>
                        <a:latin typeface="+mn-lt"/>
                        <a:ea typeface="+mn-ea"/>
                      </a:endParaRPr>
                    </a:p>
                    <a:p>
                      <a:r>
                        <a:rPr kumimoji="1" lang="en-US" altLang="ja-JP" sz="1400" dirty="0">
                          <a:solidFill>
                            <a:schemeClr val="tx1"/>
                          </a:solidFill>
                          <a:latin typeface="+mn-lt"/>
                          <a:ea typeface="+mn-ea"/>
                        </a:rPr>
                        <a:t>RDS</a:t>
                      </a:r>
                      <a:r>
                        <a:rPr kumimoji="1" lang="ja-JP" altLang="en-US" sz="1400" dirty="0">
                          <a:solidFill>
                            <a:schemeClr val="tx1"/>
                          </a:solidFill>
                          <a:latin typeface="+mn-lt"/>
                          <a:ea typeface="+mn-ea"/>
                        </a:rPr>
                        <a:t>互換の</a:t>
                      </a:r>
                      <a:r>
                        <a:rPr kumimoji="1" lang="en-US" altLang="ja-JP" sz="1400" dirty="0">
                          <a:solidFill>
                            <a:schemeClr val="tx1"/>
                          </a:solidFill>
                          <a:latin typeface="+mn-lt"/>
                          <a:ea typeface="+mn-ea"/>
                        </a:rPr>
                        <a:t>MySQL</a:t>
                      </a:r>
                      <a:r>
                        <a:rPr kumimoji="1" lang="ja-JP" altLang="en-US" sz="1400" dirty="0">
                          <a:solidFill>
                            <a:schemeClr val="tx1"/>
                          </a:solidFill>
                          <a:latin typeface="+mn-lt"/>
                          <a:ea typeface="+mn-ea"/>
                        </a:rPr>
                        <a:t>をローカルにインストールし、その</a:t>
                      </a:r>
                      <a:r>
                        <a:rPr kumimoji="1" lang="en-US" altLang="ja-JP" sz="1400" dirty="0">
                          <a:solidFill>
                            <a:schemeClr val="tx1"/>
                          </a:solidFill>
                          <a:latin typeface="+mn-lt"/>
                          <a:ea typeface="+mn-ea"/>
                        </a:rPr>
                        <a:t>DB</a:t>
                      </a:r>
                      <a:r>
                        <a:rPr kumimoji="1" lang="ja-JP" altLang="en-US" sz="1400" dirty="0">
                          <a:solidFill>
                            <a:schemeClr val="tx1"/>
                          </a:solidFill>
                          <a:latin typeface="+mn-lt"/>
                          <a:ea typeface="+mn-ea"/>
                        </a:rPr>
                        <a:t>に分岐網羅に必要となるダミーデータを登録する。</a:t>
                      </a:r>
                      <a:endParaRPr kumimoji="1" lang="en-US" altLang="ja-JP" sz="1400" dirty="0">
                        <a:solidFill>
                          <a:schemeClr val="tx1"/>
                        </a:solidFill>
                        <a:latin typeface="+mn-lt"/>
                        <a:ea typeface="+mn-ea"/>
                      </a:endParaRPr>
                    </a:p>
                  </a:txBody>
                  <a:tcPr anchor="ctr"/>
                </a:tc>
                <a:extLst>
                  <a:ext uri="{0D108BD9-81ED-4DB2-BD59-A6C34878D82A}">
                    <a16:rowId xmlns:a16="http://schemas.microsoft.com/office/drawing/2014/main" val="2971770266"/>
                  </a:ext>
                </a:extLst>
              </a:tr>
            </a:tbl>
          </a:graphicData>
        </a:graphic>
      </p:graphicFrame>
      <p:sp>
        <p:nvSpPr>
          <p:cNvPr id="13" name="コンテンツ プレースホルダー 4">
            <a:extLst>
              <a:ext uri="{FF2B5EF4-FFF2-40B4-BE49-F238E27FC236}">
                <a16:creationId xmlns:a16="http://schemas.microsoft.com/office/drawing/2014/main" id="{0A38A3B1-B91B-4428-9D62-54E9189C54AA}"/>
              </a:ext>
            </a:extLst>
          </p:cNvPr>
          <p:cNvSpPr txBox="1">
            <a:spLocks/>
          </p:cNvSpPr>
          <p:nvPr/>
        </p:nvSpPr>
        <p:spPr>
          <a:xfrm>
            <a:off x="334077" y="4500578"/>
            <a:ext cx="11523846" cy="19279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None/>
            </a:pPr>
            <a:r>
              <a:rPr lang="ja-JP" altLang="en-US" sz="1800" b="1" dirty="0"/>
              <a:t>２．バックエンドのテスト実施環境</a:t>
            </a:r>
          </a:p>
          <a:p>
            <a:pPr marL="0" indent="0">
              <a:lnSpc>
                <a:spcPts val="2800"/>
              </a:lnSpc>
              <a:buFont typeface="Arial" panose="020B0604020202020204" pitchFamily="34" charset="0"/>
              <a:buNone/>
            </a:pPr>
            <a:endParaRPr lang="en-US" altLang="ja-JP" sz="2000" b="1" dirty="0"/>
          </a:p>
        </p:txBody>
      </p:sp>
    </p:spTree>
    <p:extLst>
      <p:ext uri="{BB962C8B-B14F-4D97-AF65-F5344CB8AC3E}">
        <p14:creationId xmlns:p14="http://schemas.microsoft.com/office/powerpoint/2010/main" val="22685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４</a:t>
            </a:r>
            <a:r>
              <a:rPr lang="en-US" altLang="ja-JP" dirty="0"/>
              <a:t>.</a:t>
            </a:r>
            <a:r>
              <a:rPr lang="ja-JP" altLang="en-US" dirty="0"/>
              <a:t>テスト実施</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8327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１．フロントエンドのテスト観点</a:t>
            </a:r>
            <a:endParaRPr lang="ja-JP" altLang="en-US" sz="2400" b="1" dirty="0"/>
          </a:p>
          <a:p>
            <a:pPr marL="594900" indent="-342900">
              <a:lnSpc>
                <a:spcPts val="2800"/>
              </a:lnSpc>
              <a:spcBef>
                <a:spcPts val="0"/>
              </a:spcBef>
              <a:buFont typeface="Wingdings" panose="05000000000000000000" pitchFamily="2" charset="2"/>
              <a:buChar char="ü"/>
            </a:pPr>
            <a:r>
              <a:rPr lang="ja-JP" altLang="en-US" sz="1600" dirty="0"/>
              <a:t>各モジュールの処理結果（レスポンス、アウトプットデータ、ログなど）でテスト観点的に異なる意味を持つ値の全ての組合せが得られるように、リクエストとインプットデータを用意し実施すること。（ホワイトボックス）</a:t>
            </a:r>
            <a:br>
              <a:rPr lang="en-US" altLang="ja-JP" sz="1600" dirty="0"/>
            </a:br>
            <a:r>
              <a:rPr lang="ja-JP" altLang="en-US" sz="1600" dirty="0"/>
              <a:t>同一の処理結果の場合でも、リクエストとインプットデータについては全て実施すること。</a:t>
            </a:r>
          </a:p>
          <a:p>
            <a:pPr marL="594900" indent="-342900">
              <a:lnSpc>
                <a:spcPts val="2800"/>
              </a:lnSpc>
              <a:spcBef>
                <a:spcPts val="0"/>
              </a:spcBef>
              <a:buFont typeface="Wingdings" panose="05000000000000000000" pitchFamily="2" charset="2"/>
              <a:buChar char="ü"/>
            </a:pPr>
            <a:r>
              <a:rPr lang="ja-JP" altLang="en-US" sz="1600" dirty="0"/>
              <a:t>処理条件が、ある数値範囲の場合は、その境界値で処理されることと、処理されないことを確認すること。</a:t>
            </a:r>
          </a:p>
          <a:p>
            <a:pPr marL="594900" indent="-342900">
              <a:lnSpc>
                <a:spcPts val="2800"/>
              </a:lnSpc>
              <a:spcBef>
                <a:spcPts val="0"/>
              </a:spcBef>
              <a:buFont typeface="Wingdings" panose="05000000000000000000" pitchFamily="2" charset="2"/>
              <a:buChar char="ü"/>
            </a:pPr>
            <a:r>
              <a:rPr lang="ja-JP" altLang="en-US" sz="1600" dirty="0"/>
              <a:t>ボタン・リンクからの遷移だけでなく、ブラウザバック・バックからのフォワードや、画面リフレッシュ等、利用者が操作できる画面遷移も確認すること。</a:t>
            </a:r>
          </a:p>
          <a:p>
            <a:pPr marL="594900" indent="-342900">
              <a:lnSpc>
                <a:spcPts val="2800"/>
              </a:lnSpc>
              <a:spcBef>
                <a:spcPts val="0"/>
              </a:spcBef>
              <a:buFont typeface="Wingdings" panose="05000000000000000000" pitchFamily="2" charset="2"/>
              <a:buChar char="ü"/>
            </a:pPr>
            <a:r>
              <a:rPr lang="ja-JP" altLang="en-US" sz="1600" dirty="0"/>
              <a:t>内部処理による異常系の確認は、正しく検知可能され、画面表示にて想定しているエラー文言が表示されること。</a:t>
            </a:r>
          </a:p>
          <a:p>
            <a:pPr marL="594900" indent="-342900">
              <a:lnSpc>
                <a:spcPts val="2800"/>
              </a:lnSpc>
              <a:spcBef>
                <a:spcPts val="0"/>
              </a:spcBef>
              <a:buFont typeface="Wingdings" panose="05000000000000000000" pitchFamily="2" charset="2"/>
              <a:buChar char="ü"/>
            </a:pPr>
            <a:r>
              <a:rPr lang="ja-JP" altLang="en-US" sz="1600" dirty="0"/>
              <a:t>バックエンド</a:t>
            </a:r>
            <a:r>
              <a:rPr lang="en-US" altLang="ja-JP" sz="1600" dirty="0"/>
              <a:t>API</a:t>
            </a:r>
            <a:r>
              <a:rPr lang="ja-JP" altLang="en-US" sz="1600" dirty="0"/>
              <a:t>や外部サービスのエラーレスポンスについても網羅すること。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テストの実施端末・ブラウザについては、</a:t>
            </a:r>
            <a:r>
              <a:rPr lang="en-US" altLang="ja-JP" sz="1600" dirty="0"/>
              <a:t>Windows 10</a:t>
            </a:r>
            <a:r>
              <a:rPr lang="ja-JP" altLang="en-US" sz="1600" dirty="0"/>
              <a:t>の</a:t>
            </a:r>
            <a:r>
              <a:rPr lang="en-US" altLang="ja-JP" sz="1600" dirty="0"/>
              <a:t>Edge</a:t>
            </a:r>
            <a:r>
              <a:rPr lang="ja-JP" altLang="en-US" sz="1600" dirty="0"/>
              <a:t>（スマホ表示モード）をターゲットとしてすべてのテストケースを実施します。</a:t>
            </a:r>
            <a:br>
              <a:rPr lang="en-US" altLang="ja-JP" sz="1600" dirty="0"/>
            </a:br>
            <a:r>
              <a:rPr lang="ja-JP" altLang="en-US" sz="1600" dirty="0"/>
              <a:t>また、他の端末・ブラウザについては、デザイン観点として全画面のデザイン崩れが無いかの観点で実施します。</a:t>
            </a:r>
            <a:endParaRPr lang="en-US" altLang="ja-JP" sz="1600" dirty="0"/>
          </a:p>
        </p:txBody>
      </p:sp>
    </p:spTree>
    <p:extLst>
      <p:ext uri="{BB962C8B-B14F-4D97-AF65-F5344CB8AC3E}">
        <p14:creationId xmlns:p14="http://schemas.microsoft.com/office/powerpoint/2010/main" val="228729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４</a:t>
            </a:r>
            <a:r>
              <a:rPr lang="en-US" altLang="ja-JP" dirty="0"/>
              <a:t>.</a:t>
            </a:r>
            <a:r>
              <a:rPr lang="ja-JP" altLang="en-US" dirty="0"/>
              <a:t>テスト実施</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7</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83270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２．バックエンドのテスト観点</a:t>
            </a:r>
            <a:endParaRPr lang="ja-JP" altLang="en-US" sz="2400" b="1" dirty="0"/>
          </a:p>
          <a:p>
            <a:pPr marL="594900" indent="-342900">
              <a:lnSpc>
                <a:spcPts val="2800"/>
              </a:lnSpc>
              <a:spcBef>
                <a:spcPts val="0"/>
              </a:spcBef>
              <a:buFont typeface="Wingdings" panose="05000000000000000000" pitchFamily="2" charset="2"/>
              <a:buChar char="ü"/>
            </a:pPr>
            <a:r>
              <a:rPr lang="ja-JP" altLang="en-US" sz="1600" dirty="0"/>
              <a:t>各モジュールの内部構造に着目し、命令、分岐を網羅した上で、モジュールで想定される処理パターンについてホワイトボックステストを行うことを目的とする。</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各モジュールのアウトプット（レスポンス、データなど）でテスト観点的に異なる意味を持つ値の全ての組合せが得られるように、インプット（リクエスト、引数、データなど）を用意し実施すること。（例外処理も含めて）</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他モジュールに依存する処理に関しては、スタブ、モック化を行い、対象モジュールの処理を適切にテストすること。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外部通信処理（</a:t>
            </a:r>
            <a:r>
              <a:rPr lang="en-US" altLang="ja-JP" sz="1600" dirty="0"/>
              <a:t>API</a:t>
            </a:r>
            <a:r>
              <a:rPr lang="ja-JP" altLang="en-US" sz="1600" dirty="0"/>
              <a:t>基盤アクセス、メール送信処理など）についてはモック化を行うとともに、アウトプットに関わる処理については、モック内で適切な擬似通信が行われていることを確認すること。</a:t>
            </a:r>
            <a:endParaRPr lang="en-US" altLang="ja-JP" sz="1600" dirty="0"/>
          </a:p>
          <a:p>
            <a:pPr marL="594900" indent="-342900">
              <a:lnSpc>
                <a:spcPts val="2800"/>
              </a:lnSpc>
              <a:spcBef>
                <a:spcPts val="0"/>
              </a:spcBef>
              <a:buFont typeface="Wingdings" panose="05000000000000000000" pitchFamily="2" charset="2"/>
              <a:buChar char="ü"/>
            </a:pPr>
            <a:r>
              <a:rPr lang="en-US" altLang="ja-JP" sz="1600" dirty="0"/>
              <a:t>WebAPI</a:t>
            </a:r>
            <a:r>
              <a:rPr lang="ja-JP" altLang="en-US" sz="1600" dirty="0"/>
              <a:t>処理に関しては、正常系・異常系含め、想定されるパターンについて、適切な</a:t>
            </a:r>
            <a:r>
              <a:rPr lang="en-US" altLang="ja-JP" sz="1600" dirty="0"/>
              <a:t>HTTP</a:t>
            </a:r>
            <a:r>
              <a:rPr lang="ja-JP" altLang="en-US" sz="1600" dirty="0"/>
              <a:t>ステータスコード、レスポンスボディの形式で返却されているかのテストを行うこと。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バッチ処理に関しては、エラー時のリカバリのケースについても考慮すること。</a:t>
            </a:r>
            <a:endParaRPr lang="en-US" altLang="ja-JP" sz="1600" dirty="0"/>
          </a:p>
          <a:p>
            <a:pPr marL="594900" indent="-342900">
              <a:lnSpc>
                <a:spcPts val="2800"/>
              </a:lnSpc>
              <a:spcBef>
                <a:spcPts val="0"/>
              </a:spcBef>
              <a:buFont typeface="Wingdings" panose="05000000000000000000" pitchFamily="2" charset="2"/>
              <a:buChar char="ü"/>
            </a:pPr>
            <a:r>
              <a:rPr lang="ja-JP" altLang="en-US" sz="1600" dirty="0"/>
              <a:t>帳票処理に関しては、帳票項目と出力項目のマッピング、および、文字列の形式（ </a:t>
            </a:r>
            <a:r>
              <a:rPr lang="en-US" altLang="ja-JP" sz="1600" dirty="0"/>
              <a:t>“{</a:t>
            </a:r>
            <a:r>
              <a:rPr lang="ja-JP" altLang="en-US" sz="1600" dirty="0"/>
              <a:t>セイ</a:t>
            </a:r>
            <a:r>
              <a:rPr lang="en-US" altLang="ja-JP" sz="1600" dirty="0"/>
              <a:t>}△{</a:t>
            </a:r>
            <a:r>
              <a:rPr lang="ja-JP" altLang="en-US" sz="1600" dirty="0"/>
              <a:t>メイ</a:t>
            </a:r>
            <a:r>
              <a:rPr lang="en-US" altLang="ja-JP" sz="1600" dirty="0"/>
              <a:t>}”</a:t>
            </a:r>
            <a:r>
              <a:rPr lang="ja-JP" altLang="en-US" sz="1600" dirty="0"/>
              <a:t>など）の一致を確認することを本テストの主眼とする。</a:t>
            </a:r>
            <a:endParaRPr lang="en-US" altLang="ja-JP" sz="1600" dirty="0"/>
          </a:p>
          <a:p>
            <a:pPr marL="594900" indent="-342900">
              <a:lnSpc>
                <a:spcPts val="2800"/>
              </a:lnSpc>
              <a:spcBef>
                <a:spcPts val="0"/>
              </a:spcBef>
              <a:buFont typeface="Wingdings" panose="05000000000000000000" pitchFamily="2" charset="2"/>
              <a:buChar char="ü"/>
            </a:pPr>
            <a:endParaRPr lang="ja-JP" altLang="en-US" sz="1600" dirty="0">
              <a:solidFill>
                <a:srgbClr val="FF0000"/>
              </a:solidFill>
            </a:endParaRPr>
          </a:p>
        </p:txBody>
      </p:sp>
    </p:spTree>
    <p:extLst>
      <p:ext uri="{BB962C8B-B14F-4D97-AF65-F5344CB8AC3E}">
        <p14:creationId xmlns:p14="http://schemas.microsoft.com/office/powerpoint/2010/main" val="1333777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４</a:t>
            </a:r>
            <a:r>
              <a:rPr lang="en-US" altLang="ja-JP" dirty="0"/>
              <a:t>.</a:t>
            </a:r>
            <a:r>
              <a:rPr lang="ja-JP" altLang="en-US" dirty="0"/>
              <a:t>テスト実施</a:t>
            </a:r>
            <a:endParaRPr kumimoji="1" lang="ja-JP" altLang="en-US" dirty="0"/>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8</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351175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buFont typeface="Arial" panose="020B0604020202020204" pitchFamily="34" charset="0"/>
              <a:buNone/>
            </a:pPr>
            <a:r>
              <a:rPr lang="ja-JP" altLang="en-US" sz="1800" b="1" dirty="0"/>
              <a:t>３．フロントエンドのテスト実施方法</a:t>
            </a:r>
            <a:endParaRPr lang="en-US" altLang="ja-JP" sz="1800" b="1" dirty="0"/>
          </a:p>
          <a:p>
            <a:pPr marL="252000" indent="0">
              <a:lnSpc>
                <a:spcPts val="2800"/>
              </a:lnSpc>
              <a:spcBef>
                <a:spcPts val="0"/>
              </a:spcBef>
              <a:buFont typeface="Arial" panose="020B0604020202020204" pitchFamily="34" charset="0"/>
              <a:buNone/>
            </a:pPr>
            <a:r>
              <a:rPr lang="en-US" altLang="ja-JP" sz="1600" dirty="0"/>
              <a:t>Excel</a:t>
            </a:r>
            <a:r>
              <a:rPr lang="ja-JP" altLang="en-US" sz="1600" dirty="0"/>
              <a:t>ベースのテスト仕様書を作成し、ブラウザの手動操作による</a:t>
            </a:r>
            <a:r>
              <a:rPr lang="en-US" altLang="ja-JP" sz="1600" dirty="0"/>
              <a:t>End to End</a:t>
            </a:r>
            <a:r>
              <a:rPr lang="ja-JP" altLang="en-US" sz="1600" dirty="0"/>
              <a:t>のテストを実施する。</a:t>
            </a:r>
            <a:endParaRPr lang="en-US" altLang="ja-JP" sz="1600" dirty="0"/>
          </a:p>
          <a:p>
            <a:pPr marL="252000" indent="0">
              <a:lnSpc>
                <a:spcPts val="2800"/>
              </a:lnSpc>
              <a:spcBef>
                <a:spcPts val="0"/>
              </a:spcBef>
              <a:buFont typeface="Arial" panose="020B0604020202020204" pitchFamily="34" charset="0"/>
              <a:buNone/>
            </a:pPr>
            <a:endParaRPr lang="en-US" altLang="ja-JP" sz="1800" dirty="0"/>
          </a:p>
          <a:p>
            <a:pPr marL="0" indent="0">
              <a:lnSpc>
                <a:spcPts val="2800"/>
              </a:lnSpc>
              <a:buFont typeface="Arial" panose="020B0604020202020204" pitchFamily="34" charset="0"/>
              <a:buNone/>
            </a:pPr>
            <a:r>
              <a:rPr lang="ja-JP" altLang="en-US" sz="1800" b="1" dirty="0"/>
              <a:t>４．バックエンドのテスト実施方法</a:t>
            </a:r>
            <a:endParaRPr lang="en-US" altLang="ja-JP" sz="1800" b="1" dirty="0"/>
          </a:p>
          <a:p>
            <a:pPr marL="252000" indent="0">
              <a:lnSpc>
                <a:spcPts val="2800"/>
              </a:lnSpc>
              <a:spcBef>
                <a:spcPts val="0"/>
              </a:spcBef>
              <a:buFont typeface="Arial" panose="020B0604020202020204" pitchFamily="34" charset="0"/>
              <a:buNone/>
            </a:pPr>
            <a:r>
              <a:rPr lang="ja-JP" altLang="en-US" sz="1600" dirty="0"/>
              <a:t>ユニットテストによる自動テストを実施する。</a:t>
            </a:r>
            <a:endParaRPr lang="en-US" altLang="ja-JP" sz="1600" dirty="0"/>
          </a:p>
          <a:p>
            <a:pPr marL="252000" indent="0">
              <a:lnSpc>
                <a:spcPts val="2800"/>
              </a:lnSpc>
              <a:spcBef>
                <a:spcPts val="0"/>
              </a:spcBef>
              <a:buFont typeface="Arial" panose="020B0604020202020204" pitchFamily="34" charset="0"/>
              <a:buNone/>
            </a:pPr>
            <a:r>
              <a:rPr lang="ja-JP" altLang="en-US" sz="1600" dirty="0"/>
              <a:t>テストツールとしては</a:t>
            </a:r>
            <a:r>
              <a:rPr lang="en-US" altLang="ja-JP" sz="1600" dirty="0"/>
              <a:t>Jest (26.6.0)</a:t>
            </a:r>
            <a:r>
              <a:rPr lang="ja-JP" altLang="en-US" sz="1600" dirty="0"/>
              <a:t>を使用し、ローカル環境からモジュール毎のテストを実施する</a:t>
            </a:r>
            <a:r>
              <a:rPr lang="ja-JP" altLang="en-US" sz="1600" dirty="0">
                <a:solidFill>
                  <a:srgbClr val="FF0000"/>
                </a:solidFill>
              </a:rPr>
              <a:t>。</a:t>
            </a:r>
            <a:endParaRPr lang="en-US" altLang="ja-JP" sz="1600" dirty="0">
              <a:solidFill>
                <a:srgbClr val="FF0000"/>
              </a:solidFill>
            </a:endParaRPr>
          </a:p>
          <a:p>
            <a:pPr marL="0" indent="0">
              <a:lnSpc>
                <a:spcPts val="2800"/>
              </a:lnSpc>
              <a:buFont typeface="Arial" panose="020B0604020202020204" pitchFamily="34" charset="0"/>
              <a:buNone/>
            </a:pPr>
            <a:endParaRPr lang="en-US" altLang="ja-JP" sz="2000" b="1" dirty="0"/>
          </a:p>
        </p:txBody>
      </p:sp>
    </p:spTree>
    <p:extLst>
      <p:ext uri="{BB962C8B-B14F-4D97-AF65-F5344CB8AC3E}">
        <p14:creationId xmlns:p14="http://schemas.microsoft.com/office/powerpoint/2010/main" val="4067963527"/>
      </p:ext>
    </p:extLst>
  </p:cSld>
  <p:clrMapOvr>
    <a:masterClrMapping/>
  </p:clrMapOvr>
</p:sld>
</file>

<file path=ppt/theme/theme1.xml><?xml version="1.0" encoding="utf-8"?>
<a:theme xmlns:a="http://schemas.openxmlformats.org/drawingml/2006/main" name="表紙標準">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1392</TotalTime>
  <Words>1636</Words>
  <Application>Microsoft Office PowerPoint</Application>
  <PresentationFormat>ワイド画面</PresentationFormat>
  <Paragraphs>216</Paragraphs>
  <Slides>12</Slides>
  <Notes>11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メイリオ</vt:lpstr>
      <vt:lpstr>游ゴシック</vt:lpstr>
      <vt:lpstr>Arial</vt:lpstr>
      <vt:lpstr>Wingdings</vt:lpstr>
      <vt:lpstr>表紙標準</vt:lpstr>
      <vt:lpstr>単体テスト計画書</vt:lpstr>
      <vt:lpstr>更新履歴</vt:lpstr>
      <vt:lpstr>１.はじめに</vt:lpstr>
      <vt:lpstr>２.スケジュール</vt:lpstr>
      <vt:lpstr>３.テスト対象</vt:lpstr>
      <vt:lpstr>３.テスト対象・環境</vt:lpstr>
      <vt:lpstr>４.テスト実施</vt:lpstr>
      <vt:lpstr>４.テスト実施</vt:lpstr>
      <vt:lpstr>４.テスト実施</vt:lpstr>
      <vt:lpstr>５.テスト管理</vt:lpstr>
      <vt:lpstr>５.テスト管理</vt:lpstr>
      <vt:lpstr>５.テスト管理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lastModifiedBy>i.shiraishi</cp:lastModifiedBy>
  <cp:revision>292</cp:revision>
  <dcterms:created xsi:type="dcterms:W3CDTF">2020-09-22T09:24:18Z</dcterms:created>
  <dcterms:modified xsi:type="dcterms:W3CDTF">2020-10-21T12:18:04Z</dcterms:modified>
</cp:coreProperties>
</file>