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4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s://youtube.com/shorts/HeN0cBdKB0Y?si=md5uRvO4SxMQwRF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Imagem 101"/>
          <p:cNvPicPr/>
          <p:nvPr/>
        </p:nvPicPr>
        <p:blipFill>
          <a:blip r:embed="rId1"/>
          <a:stretch>
            <a:fillRect/>
          </a:stretch>
        </p:blipFill>
        <p:spPr>
          <a:xfrm>
            <a:off x="635" y="0"/>
            <a:ext cx="12191365" cy="6858000"/>
          </a:xfrm>
          <a:prstGeom prst="rect">
            <a:avLst/>
          </a:prstGeom>
          <a:noFill/>
          <a:ln w="9525">
            <a:noFill/>
          </a:ln>
        </p:spPr>
      </p:pic>
      <p:pic>
        <p:nvPicPr>
          <p:cNvPr id="100" name="Imagem 99"/>
          <p:cNvPicPr/>
          <p:nvPr/>
        </p:nvPicPr>
        <p:blipFill>
          <a:blip r:embed="rId2"/>
          <a:stretch>
            <a:fillRect/>
          </a:stretch>
        </p:blipFill>
        <p:spPr>
          <a:xfrm>
            <a:off x="1274445" y="2364740"/>
            <a:ext cx="4357370" cy="3950970"/>
          </a:xfrm>
          <a:prstGeom prst="rect">
            <a:avLst/>
          </a:prstGeom>
          <a:noFill/>
          <a:ln w="9525">
            <a:noFill/>
          </a:ln>
        </p:spPr>
      </p:pic>
      <p:sp>
        <p:nvSpPr>
          <p:cNvPr id="2" name="Título 1"/>
          <p:cNvSpPr>
            <a:spLocks noGrp="1"/>
          </p:cNvSpPr>
          <p:nvPr>
            <p:ph type="ctrTitle"/>
          </p:nvPr>
        </p:nvSpPr>
        <p:spPr>
          <a:xfrm>
            <a:off x="1524000" y="720347"/>
            <a:ext cx="9144000" cy="2187001"/>
          </a:xfrm>
        </p:spPr>
        <p:txBody>
          <a:bodyPr>
            <a:normAutofit fontScale="90000"/>
          </a:bodyPr>
          <a:p>
            <a:r>
              <a:rPr lang="pt-BR" altLang="en-US" sz="7200">
                <a:ln w="12700">
                  <a:solidFill>
                    <a:schemeClr val="tx1"/>
                  </a:solidFill>
                </a:ln>
                <a:solidFill>
                  <a:schemeClr val="bg1"/>
                </a:solidFill>
                <a:latin typeface="Arial Black" panose="020B0A04020102020204" charset="0"/>
                <a:cs typeface="Arial Black" panose="020B0A04020102020204" charset="0"/>
              </a:rPr>
              <a:t>Corin</a:t>
            </a:r>
            <a:r>
              <a:rPr lang="pt-BR" altLang="en-US" sz="7200">
                <a:ln w="19050">
                  <a:solidFill>
                    <a:schemeClr val="bg2"/>
                  </a:solidFill>
                </a:ln>
                <a:solidFill>
                  <a:schemeClr val="tx1"/>
                </a:solidFill>
                <a:latin typeface="Arial Black" panose="020B0A04020102020204" charset="0"/>
                <a:cs typeface="Arial Black" panose="020B0A04020102020204" charset="0"/>
              </a:rPr>
              <a:t>thias</a:t>
            </a:r>
            <a:r>
              <a:rPr lang="pt-BR" altLang="en-US" sz="7200">
                <a:latin typeface="Arial Black" panose="020B0A04020102020204" charset="0"/>
                <a:cs typeface="Arial Black" panose="020B0A04020102020204" charset="0"/>
              </a:rPr>
              <a:t> </a:t>
            </a:r>
            <a:r>
              <a:rPr lang="pt-BR" altLang="en-US" sz="7200">
                <a:ln>
                  <a:solidFill>
                    <a:srgbClr val="FF0000"/>
                  </a:solidFill>
                </a:ln>
                <a:gradFill>
                  <a:gsLst>
                    <a:gs pos="0">
                      <a:srgbClr val="E30000"/>
                    </a:gs>
                    <a:gs pos="100000">
                      <a:srgbClr val="760303"/>
                    </a:gs>
                  </a:gsLst>
                  <a:lin scaled="0"/>
                </a:gradFill>
                <a:latin typeface="Arial Black" panose="020B0A04020102020204" charset="0"/>
                <a:cs typeface="Arial Black" panose="020B0A04020102020204" charset="0"/>
              </a:rPr>
              <a:t>vs</a:t>
            </a:r>
            <a:r>
              <a:rPr lang="pt-BR" altLang="en-US" sz="7200">
                <a:latin typeface="Arial Black" panose="020B0A04020102020204" charset="0"/>
                <a:cs typeface="Arial Black" panose="020B0A04020102020204" charset="0"/>
              </a:rPr>
              <a:t> </a:t>
            </a:r>
            <a:r>
              <a:rPr lang="pt-BR" altLang="en-US" sz="7200">
                <a:solidFill>
                  <a:srgbClr val="FF0000"/>
                </a:solidFill>
                <a:latin typeface="Arial Black" panose="020B0A04020102020204" charset="0"/>
                <a:cs typeface="Arial Black" panose="020B0A04020102020204" charset="0"/>
              </a:rPr>
              <a:t>Flam</a:t>
            </a:r>
            <a:r>
              <a:rPr lang="pt-BR" altLang="en-US" sz="7200">
                <a:latin typeface="Arial Black" panose="020B0A04020102020204" charset="0"/>
                <a:cs typeface="Arial Black" panose="020B0A04020102020204" charset="0"/>
              </a:rPr>
              <a:t>engo</a:t>
            </a:r>
            <a:endParaRPr lang="pt-BR" altLang="en-US" sz="7200">
              <a:latin typeface="Arial Black" panose="020B0A04020102020204" charset="0"/>
              <a:cs typeface="Arial Black" panose="020B0A04020102020204" charset="0"/>
            </a:endParaRPr>
          </a:p>
        </p:txBody>
      </p:sp>
      <p:sp>
        <p:nvSpPr>
          <p:cNvPr id="3" name="Subtítulo 2"/>
          <p:cNvSpPr>
            <a:spLocks noGrp="1"/>
          </p:cNvSpPr>
          <p:nvPr>
            <p:ph type="subTitle" idx="1"/>
          </p:nvPr>
        </p:nvSpPr>
        <p:spPr>
          <a:xfrm>
            <a:off x="6678930" y="6043930"/>
            <a:ext cx="5908040" cy="1492250"/>
          </a:xfrm>
        </p:spPr>
        <p:txBody>
          <a:bodyPr/>
          <a:p>
            <a:r>
              <a:rPr lang="pt-BR" altLang="en-US" sz="3200">
                <a:ln w="12700">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Kaiky Alves Domiense</a:t>
            </a:r>
            <a:endParaRPr lang="pt-BR" altLang="en-US" sz="3200">
              <a:ln w="12700">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pic>
        <p:nvPicPr>
          <p:cNvPr id="101" name="Imagem 100"/>
          <p:cNvPicPr/>
          <p:nvPr/>
        </p:nvPicPr>
        <p:blipFill>
          <a:blip r:embed="rId3"/>
          <a:stretch>
            <a:fillRect/>
          </a:stretch>
        </p:blipFill>
        <p:spPr>
          <a:xfrm>
            <a:off x="6426200" y="2703195"/>
            <a:ext cx="3747770" cy="32746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nodeType="clickEffect">
                                  <p:stCondLst>
                                    <p:cond delay="0"/>
                                  </p:stCondLst>
                                  <p:iterate type="lt">
                                    <p:tmPct val="50000"/>
                                  </p:iterate>
                                  <p:childTnLst>
                                    <p:set>
                                      <p:cBhvr>
                                        <p:cTn id="15" dur="1" fill="hold">
                                          <p:stCondLst>
                                            <p:cond delay="0"/>
                                          </p:stCondLst>
                                        </p:cTn>
                                        <p:tgtEl>
                                          <p:spTgt spid="3">
                                            <p:txEl>
                                              <p:pRg st="0" end="0"/>
                                            </p:txEl>
                                          </p:spTgt>
                                        </p:tgtEl>
                                        <p:attrNameLst>
                                          <p:attrName>style.visibility</p:attrName>
                                        </p:attrNameLst>
                                      </p:cBhvr>
                                      <p:to>
                                        <p:strVal val="visible"/>
                                      </p:to>
                                    </p:set>
                                    <p:set>
                                      <p:cBhvr>
                                        <p:cTn id="16" dur="455" fill="hold">
                                          <p:stCondLst>
                                            <p:cond delay="0"/>
                                          </p:stCondLst>
                                        </p:cTn>
                                        <p:tgtEl>
                                          <p:spTgt spid="3">
                                            <p:txEl>
                                              <p:pRg st="0" end="0"/>
                                            </p:txEl>
                                          </p:spTgt>
                                        </p:tgtEl>
                                        <p:attrNameLst>
                                          <p:attrName>style.rotation</p:attrName>
                                        </p:attrNameLst>
                                      </p:cBhvr>
                                      <p:to>
                                        <p:strVal val="-45.0"/>
                                      </p:to>
                                    </p:set>
                                    <p:anim calcmode="lin" valueType="num">
                                      <p:cBhvr>
                                        <p:cTn id="17"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8"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9"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20"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circle(in)">
                                      <p:cBhvr>
                                        <p:cTn id="25" dur="20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diamond(in)">
                                      <p:cBhvr>
                                        <p:cTn id="30"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ítulo 3"/>
          <p:cNvSpPr>
            <a:spLocks noGrp="1"/>
          </p:cNvSpPr>
          <p:nvPr>
            <p:ph type="title"/>
          </p:nvPr>
        </p:nvSpPr>
        <p:spPr/>
        <p:txBody>
          <a:bodyPr>
            <a:normAutofit/>
          </a:bodyPr>
          <a:p>
            <a:r>
              <a:rPr lang="pt-BR" altLang="en-US">
                <a:ln w="12700">
                  <a:solidFill>
                    <a:schemeClr val="tx1"/>
                  </a:solidFill>
                </a:ln>
                <a:solidFill>
                  <a:schemeClr val="bg1"/>
                </a:solidFill>
                <a:latin typeface="Arial Black" panose="020B0A04020102020204" charset="0"/>
                <a:cs typeface="Arial Black" panose="020B0A04020102020204" charset="0"/>
                <a:sym typeface="+mn-ea"/>
              </a:rPr>
              <a:t>Corin</a:t>
            </a:r>
            <a:r>
              <a:rPr lang="pt-BR" altLang="en-US">
                <a:ln w="19050">
                  <a:solidFill>
                    <a:schemeClr val="bg2"/>
                  </a:solidFill>
                </a:ln>
                <a:latin typeface="Arial Black" panose="020B0A04020102020204" charset="0"/>
                <a:cs typeface="Arial Black" panose="020B0A04020102020204" charset="0"/>
                <a:sym typeface="+mn-ea"/>
              </a:rPr>
              <a:t>thias</a:t>
            </a:r>
            <a:r>
              <a:rPr lang="pt-BR" altLang="en-US">
                <a:latin typeface="Arial Black" panose="020B0A04020102020204" charset="0"/>
                <a:cs typeface="Arial Black" panose="020B0A04020102020204" charset="0"/>
                <a:sym typeface="+mn-ea"/>
              </a:rPr>
              <a:t> </a:t>
            </a:r>
            <a:endParaRPr lang="pt-BR" altLang="en-US"/>
          </a:p>
        </p:txBody>
      </p:sp>
      <p:pic>
        <p:nvPicPr>
          <p:cNvPr id="7" name="Espaço Reservado para Imagem 6" descr="corinthians-logo-0-2048x2048"/>
          <p:cNvPicPr>
            <a:picLocks noChangeAspect="1"/>
          </p:cNvPicPr>
          <p:nvPr>
            <p:ph type="pic" idx="1"/>
          </p:nvPr>
        </p:nvPicPr>
        <p:blipFill>
          <a:blip r:embed="rId1"/>
          <a:stretch>
            <a:fillRect/>
          </a:stretch>
        </p:blipFill>
        <p:spPr>
          <a:xfrm>
            <a:off x="5545455" y="766445"/>
            <a:ext cx="5094605" cy="5094605"/>
          </a:xfrm>
          <a:prstGeom prst="rect">
            <a:avLst/>
          </a:prstGeom>
          <a:effectLst>
            <a:outerShdw blurRad="50800" dist="38100" dir="18900000" algn="bl" rotWithShape="0">
              <a:prstClr val="black">
                <a:alpha val="40000"/>
              </a:prstClr>
            </a:outerShdw>
          </a:effectLst>
        </p:spPr>
      </p:pic>
      <p:sp>
        <p:nvSpPr>
          <p:cNvPr id="6" name="Espaço Reservado para Texto 5"/>
          <p:cNvSpPr>
            <a:spLocks noGrp="1"/>
          </p:cNvSpPr>
          <p:nvPr>
            <p:ph type="body" sz="half" idx="2"/>
          </p:nvPr>
        </p:nvSpPr>
        <p:spPr/>
        <p:txBody>
          <a:bodyPr>
            <a:noAutofit/>
          </a:bodyPr>
          <a:p>
            <a:r>
              <a:rPr lang="pt-BR" altLang="en-US" sz="1000">
                <a:ln w="3175">
                  <a:solidFill>
                    <a:srgbClr val="FF0000"/>
                  </a:solidFill>
                </a:ln>
                <a:solidFill>
                  <a:schemeClr val="tx1"/>
                </a:solidFill>
                <a:latin typeface="Arial Rounded MT Bold" panose="020F0704030504030204" charset="0"/>
                <a:cs typeface="Arial Rounded MT Bold" panose="020F0704030504030204" charset="0"/>
              </a:rPr>
              <a:t>1910 A fundação</a:t>
            </a:r>
            <a:endParaRPr lang="pt-BR" altLang="en-US" sz="1000">
              <a:ln w="3175">
                <a:solidFill>
                  <a:srgbClr val="FF0000"/>
                </a:solidFill>
              </a:ln>
              <a:solidFill>
                <a:schemeClr val="tx1"/>
              </a:solidFill>
              <a:latin typeface="Arial Rounded MT Bold" panose="020F0704030504030204" charset="0"/>
              <a:cs typeface="Arial Rounded MT Bold" panose="020F0704030504030204" charset="0"/>
            </a:endParaRPr>
          </a:p>
          <a:p>
            <a:r>
              <a:rPr lang="pt-BR" altLang="en-US" sz="1000">
                <a:ln w="3175">
                  <a:solidFill>
                    <a:srgbClr val="FF0000"/>
                  </a:solidFill>
                </a:ln>
                <a:solidFill>
                  <a:schemeClr val="tx1"/>
                </a:solidFill>
                <a:latin typeface="Arial Rounded MT Bold" panose="020F0704030504030204" charset="0"/>
                <a:cs typeface="Arial Rounded MT Bold" panose="020F0704030504030204" charset="0"/>
              </a:rPr>
              <a:t>Às 20h30 do dia 1º de setembro, à luz de um lampião, na esquina das ruas José Paulino e Cônego Martins, no bairro do Bom Retiro, o grupo de operários formado por Anselmo Corrêa, Antônio Pereira, Carlos Silva, Joaquim Ambrósio e Raphael Perrone fundaram o Sport Club Corinthians Paulista. Com mais oito rapazes, foi formada a reunião dos primeiros integrantes e sócio-fundadores do Timão, que teve seu nome inspirado na equipe inglesa Corinthian-Casuals Football Club, que fazia excursão pelo Brasil. O presidente escolhido por eles foi o alfaiate Miguel Battaglia, que, já no primeiro momento, afirmou: “O Corinthians vai ser o time do povo e o povo é quem vai fazer o time”. Um terreno alugado na Rua José Paulino foi aplainado, virou campo e foi lá que, já no dia 14 de setembro, o primeiro treino foi realizado diante de uma plateia entusiasmada, que garantiu: “Este veio para ficar!”.</a:t>
            </a:r>
            <a:endParaRPr lang="pt-BR" altLang="en-US" sz="1000">
              <a:ln w="3175">
                <a:solidFill>
                  <a:srgbClr val="FF0000"/>
                </a:solidFill>
              </a:ln>
              <a:solidFill>
                <a:schemeClr val="tx1"/>
              </a:solidFill>
              <a:latin typeface="Arial Rounded MT Bold" panose="020F0704030504030204" charset="0"/>
              <a:cs typeface="Arial Rounded MT Bold" panose="020F0704030504030204" charset="0"/>
            </a:endParaRPr>
          </a:p>
          <a:p>
            <a:endParaRPr lang="pt-BR" altLang="en-US" sz="1000">
              <a:ln w="3175">
                <a:solidFill>
                  <a:srgbClr val="FF0000"/>
                </a:solidFill>
              </a:ln>
              <a:solidFill>
                <a:schemeClr val="tx1"/>
              </a:solidFill>
              <a:latin typeface="Arial Rounded MT Bold" panose="020F0704030504030204" charset="0"/>
              <a:cs typeface="Arial Rounded MT Bold" panose="020F07040305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to="" calcmode="lin" valueType="num">
                                      <p:cBhvr>
                                        <p:cTn id="16" dur="1" fill="hold"/>
                                        <p:tgtEl>
                                          <p:spTgt spid="6">
                                            <p:txEl>
                                              <p:pRg st="0" end="0"/>
                                            </p:txEl>
                                          </p:spTgt>
                                        </p:tgtEl>
                                      </p:cBhvr>
                                    </p:anim>
                                  </p:childTnLst>
                                </p:cTn>
                              </p:par>
                              <p:par>
                                <p:cTn id="17" presetID="24"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to="" calcmode="lin" valueType="num">
                                      <p:cBhvr>
                                        <p:cTn id="19" dur="1" fill="hold"/>
                                        <p:tgtEl>
                                          <p:spTgt spid="6">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4" grpId="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ítulo 3"/>
          <p:cNvSpPr>
            <a:spLocks noGrp="1"/>
          </p:cNvSpPr>
          <p:nvPr>
            <p:ph type="title"/>
          </p:nvPr>
        </p:nvSpPr>
        <p:spPr/>
        <p:txBody>
          <a:bodyPr>
            <a:normAutofit/>
          </a:bodyPr>
          <a:p>
            <a:r>
              <a:rPr lang="pt-BR" altLang="en-US">
                <a:solidFill>
                  <a:srgbClr val="FF0000"/>
                </a:solidFill>
                <a:latin typeface="Arial Black" panose="020B0A04020102020204" charset="0"/>
                <a:cs typeface="Arial Black" panose="020B0A04020102020204" charset="0"/>
                <a:sym typeface="+mn-ea"/>
              </a:rPr>
              <a:t>Flam</a:t>
            </a:r>
            <a:r>
              <a:rPr lang="pt-BR" altLang="en-US">
                <a:latin typeface="Arial Black" panose="020B0A04020102020204" charset="0"/>
                <a:cs typeface="Arial Black" panose="020B0A04020102020204" charset="0"/>
                <a:sym typeface="+mn-ea"/>
              </a:rPr>
              <a:t>engo</a:t>
            </a:r>
            <a:endParaRPr lang="pt-BR" altLang="en-US"/>
          </a:p>
        </p:txBody>
      </p:sp>
      <p:pic>
        <p:nvPicPr>
          <p:cNvPr id="7" name="Espaço Reservado para Imagem 6" descr="flamengo-logo-0 (1)"/>
          <p:cNvPicPr>
            <a:picLocks noChangeAspect="1"/>
          </p:cNvPicPr>
          <p:nvPr>
            <p:ph type="pic" idx="1"/>
          </p:nvPr>
        </p:nvPicPr>
        <p:blipFill>
          <a:blip r:embed="rId1"/>
          <a:stretch>
            <a:fillRect/>
          </a:stretch>
        </p:blipFill>
        <p:spPr>
          <a:xfrm>
            <a:off x="5545455" y="774700"/>
            <a:ext cx="5094605" cy="5094605"/>
          </a:xfrm>
          <a:prstGeom prst="rect">
            <a:avLst/>
          </a:prstGeom>
          <a:effectLst>
            <a:outerShdw blurRad="50800" dist="38100" dir="18900000" algn="bl" rotWithShape="0">
              <a:prstClr val="black">
                <a:alpha val="40000"/>
              </a:prstClr>
            </a:outerShdw>
          </a:effectLst>
        </p:spPr>
      </p:pic>
      <p:sp>
        <p:nvSpPr>
          <p:cNvPr id="6" name="Espaço Reservado para Texto 5"/>
          <p:cNvSpPr>
            <a:spLocks noGrp="1"/>
          </p:cNvSpPr>
          <p:nvPr>
            <p:ph type="body" sz="half" idx="2"/>
          </p:nvPr>
        </p:nvSpPr>
        <p:spPr/>
        <p:txBody>
          <a:bodyPr>
            <a:noAutofit/>
          </a:bodyPr>
          <a:p>
            <a:r>
              <a:rPr lang="pt-BR" altLang="en-US" sz="700">
                <a:latin typeface="Arial Black" panose="020B0A04020102020204" charset="0"/>
                <a:cs typeface="Arial Black" panose="020B0A04020102020204" charset="0"/>
              </a:rPr>
              <a:t>Se na época da fundação do Flamengo o remo reinava absoluto como esporte favorito dos cariocas, em pouco tempo outra modalidade começou a rivalizar pela preferência do público: o futebol. E o Flamengo estava predestinado a ter papel de protagonista nesta nova paixão nacional.</a:t>
            </a:r>
            <a:endParaRPr lang="pt-BR" altLang="en-US" sz="700">
              <a:latin typeface="Arial Black" panose="020B0A04020102020204" charset="0"/>
              <a:cs typeface="Arial Black" panose="020B0A04020102020204" charset="0"/>
            </a:endParaRPr>
          </a:p>
          <a:p>
            <a:r>
              <a:rPr lang="pt-BR" altLang="en-US" sz="700">
                <a:latin typeface="Arial Black" panose="020B0A04020102020204" charset="0"/>
                <a:cs typeface="Arial Black" panose="020B0A04020102020204" charset="0"/>
              </a:rPr>
              <a:t>Em 1911, houve um desentendimento interno no Fluminense. Alguns jogadores falavam trocar de clube, enquanto outros até mesmo pensavam em abandonar o futebol. Foi quando Alberto Borgerth, um dos jogadores do Fluminense, fez a proposta de criar uma seção de futebol no Flamengo, onde já era remador. A ideia foi aprovada e, no dia 8 de novembro daquele ano, foi criado o Departamento de Esportes Terrestres rubro-negro.</a:t>
            </a:r>
            <a:endParaRPr lang="pt-BR" altLang="en-US" sz="700">
              <a:latin typeface="Arial Black" panose="020B0A04020102020204" charset="0"/>
              <a:cs typeface="Arial Black" panose="020B0A04020102020204" charset="0"/>
            </a:endParaRPr>
          </a:p>
          <a:p>
            <a:endParaRPr lang="pt-BR" altLang="en-US" sz="700">
              <a:latin typeface="Arial Black" panose="020B0A04020102020204" charset="0"/>
              <a:cs typeface="Arial Black" panose="020B0A04020102020204" charset="0"/>
            </a:endParaRPr>
          </a:p>
          <a:p>
            <a:r>
              <a:rPr lang="pt-BR" altLang="en-US" sz="700">
                <a:latin typeface="Arial Black" panose="020B0A04020102020204" charset="0"/>
                <a:cs typeface="Arial Black" panose="020B0A04020102020204" charset="0"/>
              </a:rPr>
              <a:t>A nova equipe chamava a atenção e dava os primeiros passos para ganhar enorme popularidade treinando na Praia do Russel. Em 3 de maio de 1912 acontece a primeira partida do Flamengo: uma grande vitória de 15 x 2 sobre o Mangueira, no campo da América. A escalação rubro-negra naquele jogo foi Baena, Píndaro e Nery; Coriol, Gilberto e Galo; Bahiano, Arnaldo, Amarante, Gustavo e Borgerth.</a:t>
            </a:r>
            <a:endParaRPr lang="pt-BR" altLang="en-US" sz="700">
              <a:latin typeface="Arial Black" panose="020B0A04020102020204" charset="0"/>
              <a:cs typeface="Arial Black" panose="020B0A04020102020204" charset="0"/>
            </a:endParaRPr>
          </a:p>
          <a:p>
            <a:endParaRPr lang="pt-BR" altLang="en-US" sz="700">
              <a:latin typeface="Arial Black" panose="020B0A04020102020204" charset="0"/>
              <a:cs typeface="Arial Black" panose="020B0A04020102020204" charset="0"/>
            </a:endParaRPr>
          </a:p>
          <a:p>
            <a:endParaRPr lang="pt-BR" altLang="en-US" sz="700">
              <a:latin typeface="Arial Black" panose="020B0A04020102020204" charset="0"/>
              <a:cs typeface="Arial Black" panose="020B0A04020102020204" charset="0"/>
            </a:endParaRPr>
          </a:p>
          <a:p>
            <a:r>
              <a:rPr lang="pt-BR" altLang="en-US" sz="700">
                <a:latin typeface="Arial Black" panose="020B0A04020102020204" charset="0"/>
                <a:cs typeface="Arial Black" panose="020B0A04020102020204" charset="0"/>
              </a:rPr>
              <a:t>Não demorou muito para vir o primeiro título: em 1912 o Flamengo ganhou seu primeiro Campeonato Carioca.  A conquista veio com uma rodada de antecedência, após a vitória de 2x1 sobre o Fluminense. Riemer fez o gol do título.</a:t>
            </a:r>
            <a:endParaRPr lang="pt-BR" altLang="en-US" sz="700">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ppt_x</p:attrName>
                                        </p:attrNameLst>
                                      </p:cBhvr>
                                      <p:tavLst>
                                        <p:tav tm="0">
                                          <p:val>
                                            <p:strVal val="#ppt_x-.2"/>
                                          </p:val>
                                        </p:tav>
                                        <p:tav tm="100000">
                                          <p:val>
                                            <p:strVal val="#ppt_x"/>
                                          </p:val>
                                        </p:tav>
                                      </p:tavLst>
                                    </p:anim>
                                    <p:anim calcmode="lin" valueType="num">
                                      <p:cBhvr>
                                        <p:cTn id="1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2"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ppt_x</p:attrName>
                                        </p:attrNameLst>
                                      </p:cBhvr>
                                      <p:tavLst>
                                        <p:tav tm="0">
                                          <p:val>
                                            <p:strVal val="#ppt_x-.2"/>
                                          </p:val>
                                        </p:tav>
                                        <p:tav tm="100000">
                                          <p:val>
                                            <p:strVal val="#ppt_x"/>
                                          </p:val>
                                        </p:tav>
                                      </p:tavLst>
                                    </p:anim>
                                    <p:anim calcmode="lin" valueType="num">
                                      <p:cBhvr>
                                        <p:cTn id="22"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p:cTn id="28"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0" end="0"/>
                                            </p:txEl>
                                          </p:spTgt>
                                        </p:tgtEl>
                                        <p:attrNameLst>
                                          <p:attrName>ppt_h</p:attrName>
                                        </p:attrNameLst>
                                      </p:cBhvr>
                                      <p:tavLst>
                                        <p:tav tm="0">
                                          <p:val>
                                            <p:strVal val="#ppt_h"/>
                                          </p:val>
                                        </p:tav>
                                        <p:tav tm="100000">
                                          <p:val>
                                            <p:strVal val="#ppt_h"/>
                                          </p:val>
                                        </p:tav>
                                      </p:tavLst>
                                    </p:anim>
                                  </p:childTnLst>
                                </p:cTn>
                              </p:par>
                              <p:par>
                                <p:cTn id="30" presetID="17" presetClass="entr" presetSubtype="10"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 calcmode="lin" valueType="num">
                                      <p:cBhvr>
                                        <p:cTn id="3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6">
                                            <p:txEl>
                                              <p:pRg st="1" end="1"/>
                                            </p:txEl>
                                          </p:spTgt>
                                        </p:tgtEl>
                                        <p:attrNameLst>
                                          <p:attrName>ppt_h</p:attrName>
                                        </p:attrNameLst>
                                      </p:cBhvr>
                                      <p:tavLst>
                                        <p:tav tm="0">
                                          <p:val>
                                            <p:strVal val="#ppt_h"/>
                                          </p:val>
                                        </p:tav>
                                        <p:tav tm="100000">
                                          <p:val>
                                            <p:strVal val="#ppt_h"/>
                                          </p:val>
                                        </p:tav>
                                      </p:tavLst>
                                    </p:anim>
                                  </p:childTnLst>
                                </p:cTn>
                              </p:par>
                              <p:par>
                                <p:cTn id="34" presetID="17" presetClass="entr" presetSubtype="10"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p:cTn id="36"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3" end="3"/>
                                            </p:txEl>
                                          </p:spTgt>
                                        </p:tgtEl>
                                        <p:attrNameLst>
                                          <p:attrName>ppt_h</p:attrName>
                                        </p:attrNameLst>
                                      </p:cBhvr>
                                      <p:tavLst>
                                        <p:tav tm="0">
                                          <p:val>
                                            <p:strVal val="#ppt_h"/>
                                          </p:val>
                                        </p:tav>
                                        <p:tav tm="100000">
                                          <p:val>
                                            <p:strVal val="#ppt_h"/>
                                          </p:val>
                                        </p:tav>
                                      </p:tavLst>
                                    </p:anim>
                                  </p:childTnLst>
                                </p:cTn>
                              </p:par>
                              <p:par>
                                <p:cTn id="38" presetID="17" presetClass="entr" presetSubtype="10" fill="hold" nodeType="with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 calcmode="lin" valueType="num">
                                      <p:cBhvr>
                                        <p:cTn id="40"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6">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ítulo 3"/>
          <p:cNvSpPr>
            <a:spLocks noGrp="1"/>
          </p:cNvSpPr>
          <p:nvPr>
            <p:ph type="title"/>
          </p:nvPr>
        </p:nvSpPr>
        <p:spPr/>
        <p:txBody>
          <a:bodyPr/>
          <a:p>
            <a:r>
              <a:rPr lang="pt-BR" altLang="en-US">
                <a:ln>
                  <a:solidFill>
                    <a:schemeClr val="tx1"/>
                  </a:solidFill>
                </a:ln>
                <a:solidFill>
                  <a:schemeClr val="bg1"/>
                </a:solidFill>
                <a:latin typeface="Franklin Gothic Medium" panose="020B0603020102020204" charset="0"/>
                <a:cs typeface="Franklin Gothic Medium" panose="020B0603020102020204" charset="0"/>
              </a:rPr>
              <a:t>Compa</a:t>
            </a:r>
            <a:r>
              <a:rPr lang="pt-BR" altLang="en-US">
                <a:ln>
                  <a:solidFill>
                    <a:schemeClr val="tx1"/>
                  </a:solidFill>
                </a:ln>
                <a:gradFill>
                  <a:gsLst>
                    <a:gs pos="0">
                      <a:srgbClr val="FE4444"/>
                    </a:gs>
                    <a:gs pos="100000">
                      <a:srgbClr val="832B2B"/>
                    </a:gs>
                  </a:gsLst>
                  <a:lin scaled="0"/>
                </a:gradFill>
                <a:latin typeface="Franklin Gothic Medium" panose="020B0603020102020204" charset="0"/>
                <a:cs typeface="Franklin Gothic Medium" panose="020B0603020102020204" charset="0"/>
              </a:rPr>
              <a:t>ração</a:t>
            </a:r>
            <a:endParaRPr lang="pt-BR" altLang="en-US">
              <a:ln>
                <a:solidFill>
                  <a:schemeClr val="tx1"/>
                </a:solidFill>
              </a:ln>
              <a:gradFill>
                <a:gsLst>
                  <a:gs pos="0">
                    <a:srgbClr val="FE4444"/>
                  </a:gs>
                  <a:gs pos="100000">
                    <a:srgbClr val="832B2B"/>
                  </a:gs>
                </a:gsLst>
                <a:lin scaled="0"/>
              </a:gradFill>
              <a:latin typeface="Franklin Gothic Medium" panose="020B0603020102020204" charset="0"/>
              <a:cs typeface="Franklin Gothic Medium" panose="020B0603020102020204" charset="0"/>
            </a:endParaRPr>
          </a:p>
        </p:txBody>
      </p:sp>
      <p:sp>
        <p:nvSpPr>
          <p:cNvPr id="5" name="Espaço Reservado para Texto 4"/>
          <p:cNvSpPr>
            <a:spLocks noGrp="1"/>
          </p:cNvSpPr>
          <p:nvPr>
            <p:ph type="body" idx="1"/>
          </p:nvPr>
        </p:nvSpPr>
        <p:spPr/>
        <p:txBody>
          <a:bodyPr>
            <a:normAutofit/>
          </a:bodyPr>
          <a:p>
            <a:r>
              <a:rPr lang="pt-BR" altLang="en-US">
                <a:ln w="12700">
                  <a:solidFill>
                    <a:schemeClr val="tx1"/>
                  </a:solidFill>
                </a:ln>
                <a:solidFill>
                  <a:schemeClr val="bg1"/>
                </a:solidFill>
                <a:latin typeface="Arial Black" panose="020B0A04020102020204" charset="0"/>
                <a:cs typeface="Arial Black" panose="020B0A04020102020204" charset="0"/>
                <a:sym typeface="+mn-ea"/>
              </a:rPr>
              <a:t>Corin</a:t>
            </a:r>
            <a:r>
              <a:rPr lang="pt-BR" altLang="en-US">
                <a:ln w="19050">
                  <a:solidFill>
                    <a:schemeClr val="bg2"/>
                  </a:solidFill>
                </a:ln>
                <a:latin typeface="Arial Black" panose="020B0A04020102020204" charset="0"/>
                <a:cs typeface="Arial Black" panose="020B0A04020102020204" charset="0"/>
                <a:sym typeface="+mn-ea"/>
              </a:rPr>
              <a:t>thias</a:t>
            </a:r>
            <a:endParaRPr lang="pt-BR" altLang="en-US"/>
          </a:p>
          <a:p>
            <a:endParaRPr lang="pt-BR" altLang="en-US"/>
          </a:p>
        </p:txBody>
      </p:sp>
      <p:sp>
        <p:nvSpPr>
          <p:cNvPr id="6" name="Espaço Reservado para Conteúdo 5"/>
          <p:cNvSpPr>
            <a:spLocks noGrp="1"/>
          </p:cNvSpPr>
          <p:nvPr>
            <p:ph sz="half" idx="2"/>
          </p:nvPr>
        </p:nvSpPr>
        <p:spPr/>
        <p:txBody>
          <a:bodyPr>
            <a:normAutofit fontScale="30000"/>
            <a:scene3d>
              <a:camera prst="orthographicFront"/>
              <a:lightRig rig="threePt" dir="t"/>
            </a:scene3d>
          </a:bodyPr>
          <a:p>
            <a:r>
              <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rPr>
              <a:t>Decisões entre Flamengo x Corinthians</a:t>
            </a:r>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r>
              <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rPr>
              <a:t>Em 1991, a Supercopa do Brasil reuniu Corinthians e Flamengo na disputa do título do torneio. Em decisão única, o Corinthians foi quem levou a melhor por 1 a 0, com gol de Neto.</a:t>
            </a:r>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r>
              <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rPr>
              <a:t>O Timão se classificou a decisão da Supercopa depois de vencer o Campeonato Brasileiro na edição anterior. Já o Flamengo, por outro lado, havia sido campeão da Copa do Brasil.</a:t>
            </a:r>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r>
              <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rPr>
              <a:t>No ano de 2022, novamente o Clássico do Povo reúne Flamengo e Corinthians para uma super disputa dentro de campo. Isso porque os dois vão brigar pelo título da Copa do Brasil na final. Os dois buscam o tetracampeonato da competição.</a:t>
            </a:r>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r>
              <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rPr>
              <a:t>Por toda a história de confrontos, eles se enfrentaram sete vezes em mata-mata. Foram cinco no cenário nacional, em Copa do Brasil, Brasileirão e Torneio Rio-São Paulo, enquanto duas na Libertadores em 2010 e 2022. Entre elas, o Flamengo contabiliza cinco vitórias e apenas duas do Corinthians. Os dados são do portal Meu Timão.</a:t>
            </a:r>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endParaRPr lang="pt-BR" altLang="en-US" sz="3300" b="1">
              <a:ln w="6350">
                <a:solidFill>
                  <a:schemeClr val="tx1"/>
                </a:solidFill>
                <a:prstDash val="solid"/>
              </a:ln>
              <a:solidFill>
                <a:schemeClr val="bg1"/>
              </a:solidFill>
              <a:effectLst>
                <a:outerShdw blurRad="12700" dist="38100" dir="2700000" algn="tl" rotWithShape="0">
                  <a:schemeClr val="bg1">
                    <a:lumMod val="50000"/>
                  </a:schemeClr>
                </a:outerShdw>
              </a:effectLst>
            </a:endParaRPr>
          </a:p>
          <a:p>
            <a:r>
              <a:rPr lang="pt-BR" altLang="en-US" b="1">
                <a:ln w="12700">
                  <a:solidFill>
                    <a:schemeClr val="tx1"/>
                  </a:solidFill>
                  <a:prstDash val="solid"/>
                </a:ln>
                <a:solidFill>
                  <a:schemeClr val="bg1"/>
                </a:solidFill>
                <a:effectLst>
                  <a:outerShdw blurRad="12700" dist="38100" dir="2700000" algn="tl" rotWithShape="0">
                    <a:schemeClr val="bg1">
                      <a:lumMod val="50000"/>
                    </a:schemeClr>
                  </a:outerShdw>
                </a:effectLst>
              </a:rPr>
              <a:t> </a:t>
            </a:r>
            <a:endParaRPr lang="pt-BR" altLang="en-US" b="1">
              <a:ln w="12700">
                <a:solidFill>
                  <a:schemeClr val="tx1"/>
                </a:solidFill>
                <a:prstDash val="solid"/>
              </a:ln>
              <a:solidFill>
                <a:schemeClr val="bg1"/>
              </a:solidFill>
              <a:effectLst>
                <a:outerShdw blurRad="12700" dist="38100" dir="2700000" algn="tl" rotWithShape="0">
                  <a:schemeClr val="bg1">
                    <a:lumMod val="50000"/>
                  </a:schemeClr>
                </a:outerShdw>
              </a:effectLst>
            </a:endParaRPr>
          </a:p>
        </p:txBody>
      </p:sp>
      <p:sp>
        <p:nvSpPr>
          <p:cNvPr id="7" name="Espaço Reservado para Texto 6"/>
          <p:cNvSpPr>
            <a:spLocks noGrp="1"/>
          </p:cNvSpPr>
          <p:nvPr>
            <p:ph type="body" sz="quarter" idx="3"/>
          </p:nvPr>
        </p:nvSpPr>
        <p:spPr/>
        <p:txBody>
          <a:bodyPr/>
          <a:p>
            <a:r>
              <a:rPr lang="pt-BR" altLang="en-US">
                <a:solidFill>
                  <a:srgbClr val="FF0000"/>
                </a:solidFill>
                <a:latin typeface="Arial Black" panose="020B0A04020102020204" charset="0"/>
                <a:cs typeface="Arial Black" panose="020B0A04020102020204" charset="0"/>
                <a:sym typeface="+mn-ea"/>
              </a:rPr>
              <a:t>Flam</a:t>
            </a:r>
            <a:r>
              <a:rPr lang="pt-BR" altLang="en-US">
                <a:latin typeface="Arial Black" panose="020B0A04020102020204" charset="0"/>
                <a:cs typeface="Arial Black" panose="020B0A04020102020204" charset="0"/>
                <a:sym typeface="+mn-ea"/>
              </a:rPr>
              <a:t>engo</a:t>
            </a:r>
            <a:endParaRPr lang="pt-BR" altLang="en-US"/>
          </a:p>
          <a:p>
            <a:endParaRPr lang="pt-BR" altLang="en-US"/>
          </a:p>
        </p:txBody>
      </p:sp>
      <p:sp>
        <p:nvSpPr>
          <p:cNvPr id="8" name="Espaço Reservado para Conteúdo 7"/>
          <p:cNvSpPr>
            <a:spLocks noGrp="1"/>
          </p:cNvSpPr>
          <p:nvPr>
            <p:ph sz="quarter" idx="4"/>
          </p:nvPr>
        </p:nvSpPr>
        <p:spPr/>
        <p:txBody>
          <a:bodyPr>
            <a:normAutofit lnSpcReduction="20000"/>
          </a:bodyPr>
          <a:p>
            <a:r>
              <a:rPr lang="pt-BR" altLang="en-US" sz="2000" b="1">
                <a:ln w="9525">
                  <a:solidFill>
                    <a:schemeClr val="bg1"/>
                  </a:solidFill>
                  <a:prstDash val="solid"/>
                </a:ln>
                <a:effectLst>
                  <a:outerShdw blurRad="12700" dist="38100" dir="2700000" algn="tl" rotWithShape="0">
                    <a:schemeClr val="bg1">
                      <a:lumMod val="50000"/>
                    </a:schemeClr>
                  </a:outerShdw>
                </a:effectLst>
                <a:sym typeface="+mn-ea"/>
              </a:rPr>
              <a:t>Clássico do Povo: quem venceu mais na história?</a:t>
            </a:r>
            <a:endParaRPr lang="pt-BR" altLang="en-US" sz="2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pt-BR" altLang="en-US" sz="2000" b="1">
                <a:ln w="9525">
                  <a:solidFill>
                    <a:schemeClr val="bg1"/>
                  </a:solidFill>
                  <a:prstDash val="solid"/>
                </a:ln>
                <a:effectLst>
                  <a:outerShdw blurRad="12700" dist="38100" dir="2700000" algn="tl" rotWithShape="0">
                    <a:schemeClr val="bg1">
                      <a:lumMod val="50000"/>
                    </a:schemeClr>
                  </a:outerShdw>
                </a:effectLst>
                <a:sym typeface="+mn-ea"/>
              </a:rPr>
              <a:t>Até hoje, Corinthians e Flamengo já se enfrentaram 150 vezes, com 55 vitórias do Timão contra 62 do Fla, além de 33 empates. O Corinthians já balançou as redes 216 vezes contra 231 dos cariocas.</a:t>
            </a:r>
            <a:endParaRPr lang="pt-BR" altLang="en-US" sz="2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pt-BR" altLang="en-US" sz="2000" b="1">
                <a:ln w="9525">
                  <a:solidFill>
                    <a:schemeClr val="bg1"/>
                  </a:solidFill>
                  <a:prstDash val="solid"/>
                </a:ln>
                <a:solidFill>
                  <a:schemeClr val="tx1"/>
                </a:solidFill>
                <a:effectLst>
                  <a:outerShdw blurRad="12700" dist="38100" dir="2700000" algn="tl" rotWithShape="0">
                    <a:schemeClr val="bg1">
                      <a:lumMod val="50000"/>
                    </a:schemeClr>
                  </a:outerShdw>
                </a:effectLst>
              </a:rPr>
              <a:t>Clássico do Povo: quem ganhou mais pelo Brasileirão?</a:t>
            </a:r>
            <a:endParaRPr lang="pt-BR" altLang="en-US" sz="2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pt-BR" altLang="en-US" sz="2000" b="1">
                <a:ln w="9525">
                  <a:solidFill>
                    <a:schemeClr val="bg1"/>
                  </a:solidFill>
                  <a:prstDash val="solid"/>
                </a:ln>
                <a:solidFill>
                  <a:schemeClr val="tx1"/>
                </a:solidFill>
                <a:effectLst>
                  <a:outerShdw blurRad="12700" dist="38100" dir="2700000" algn="tl" rotWithShape="0">
                    <a:schemeClr val="bg1">
                      <a:lumMod val="50000"/>
                    </a:schemeClr>
                  </a:outerShdw>
                </a:effectLst>
              </a:rPr>
              <a:t>Levando em conta apenas os duelos pelo Campeonato Brasileiro, o Flamengo leva a melhor: 30 vitórias rubro-negras, 26 vitórias alvinegras e 19 empates. Já em número de gols marcados, o Fla também está na frente do Corinthians: 107 a 93.</a:t>
            </a:r>
            <a:endParaRPr lang="pt-BR" altLang="en-US" sz="20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0" presetClass="entr" presetSubtype="0" fill="hold" nodeType="clickEffect">
                                  <p:stCondLst>
                                    <p:cond delay="0"/>
                                  </p:stCondLst>
                                  <p:iterate type="lt">
                                    <p:tmPct val="10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1"/>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barn(inVertical)">
                                      <p:cBhvr>
                                        <p:cTn id="25" dur="500"/>
                                        <p:tgtEl>
                                          <p:spTgt spid="8">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barn(inVertical)">
                                      <p:cBhvr>
                                        <p:cTn id="28" dur="500"/>
                                        <p:tgtEl>
                                          <p:spTgt spid="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xit" presetSubtype="21" fill="hold" grpId="0" nodeType="clickEffect">
                                  <p:stCondLst>
                                    <p:cond delay="0"/>
                                  </p:stCondLst>
                                  <p:childTnLst>
                                    <p:animEffect transition="out" filter="barn(inVertical)">
                                      <p:cBhvr>
                                        <p:cTn id="32" dur="500"/>
                                        <p:tgtEl>
                                          <p:spTgt spid="8">
                                            <p:txEl>
                                              <p:pRg st="0" end="0"/>
                                            </p:txEl>
                                          </p:spTgt>
                                        </p:tgtEl>
                                      </p:cBhvr>
                                    </p:animEffect>
                                    <p:set>
                                      <p:cBhvr>
                                        <p:cTn id="33"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6" presetClass="exit" presetSubtype="21" fill="hold" grpId="0" nodeType="clickEffect">
                                  <p:stCondLst>
                                    <p:cond delay="0"/>
                                  </p:stCondLst>
                                  <p:childTnLst>
                                    <p:animEffect transition="out" filter="barn(inVertical)">
                                      <p:cBhvr>
                                        <p:cTn id="37" dur="500"/>
                                        <p:tgtEl>
                                          <p:spTgt spid="8">
                                            <p:txEl>
                                              <p:pRg st="1" end="1"/>
                                            </p:txEl>
                                          </p:spTgt>
                                        </p:tgtEl>
                                      </p:cBhvr>
                                    </p:animEffect>
                                    <p:set>
                                      <p:cBhvr>
                                        <p:cTn id="38"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Effect transition="in" filter="barn(inVertical)">
                                      <p:cBhvr>
                                        <p:cTn id="43" dur="500"/>
                                        <p:tgtEl>
                                          <p:spTgt spid="8">
                                            <p:txEl>
                                              <p:pRg st="2" end="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8">
                                            <p:txEl>
                                              <p:pRg st="3" end="3"/>
                                            </p:txEl>
                                          </p:spTgt>
                                        </p:tgtEl>
                                        <p:attrNameLst>
                                          <p:attrName>style.visibility</p:attrName>
                                        </p:attrNameLst>
                                      </p:cBhvr>
                                      <p:to>
                                        <p:strVal val="visible"/>
                                      </p:to>
                                    </p:set>
                                    <p:animEffect transition="in" filter="barn(inVertical)">
                                      <p:cBhvr>
                                        <p:cTn id="46" dur="500"/>
                                        <p:tgtEl>
                                          <p:spTgt spid="8">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xit" presetSubtype="21" fill="hold" nodeType="clickEffect">
                                  <p:stCondLst>
                                    <p:cond delay="0"/>
                                  </p:stCondLst>
                                  <p:childTnLst>
                                    <p:animEffect transition="out" filter="barn(inVertical)">
                                      <p:cBhvr>
                                        <p:cTn id="50" dur="500"/>
                                        <p:tgtEl>
                                          <p:spTgt spid="8">
                                            <p:txEl>
                                              <p:pRg st="2" end="2"/>
                                            </p:txEl>
                                          </p:spTgt>
                                        </p:tgtEl>
                                      </p:cBhvr>
                                    </p:animEffect>
                                    <p:set>
                                      <p:cBhvr>
                                        <p:cTn id="51" dur="1" fill="hold">
                                          <p:stCondLst>
                                            <p:cond delay="499"/>
                                          </p:stCondLst>
                                        </p:cTn>
                                        <p:tgtEl>
                                          <p:spTgt spid="8">
                                            <p:txEl>
                                              <p:pRg st="2" end="2"/>
                                            </p:txEl>
                                          </p:spTgt>
                                        </p:tgtEl>
                                        <p:attrNameLst>
                                          <p:attrName>style.visibility</p:attrName>
                                        </p:attrNameLst>
                                      </p:cBhvr>
                                      <p:to>
                                        <p:strVal val="hidden"/>
                                      </p:to>
                                    </p:set>
                                  </p:childTnLst>
                                </p:cTn>
                              </p:par>
                              <p:par>
                                <p:cTn id="52" presetID="16" presetClass="exit" presetSubtype="21" fill="hold" nodeType="withEffect">
                                  <p:stCondLst>
                                    <p:cond delay="0"/>
                                  </p:stCondLst>
                                  <p:childTnLst>
                                    <p:animEffect transition="out" filter="barn(inVertical)">
                                      <p:cBhvr>
                                        <p:cTn id="53" dur="500"/>
                                        <p:tgtEl>
                                          <p:spTgt spid="8">
                                            <p:txEl>
                                              <p:pRg st="3" end="3"/>
                                            </p:txEl>
                                          </p:spTgt>
                                        </p:tgtEl>
                                      </p:cBhvr>
                                    </p:animEffect>
                                    <p:set>
                                      <p:cBhvr>
                                        <p:cTn id="54" dur="1" fill="hold">
                                          <p:stCondLst>
                                            <p:cond delay="499"/>
                                          </p:stCondLst>
                                        </p:cTn>
                                        <p:tgtEl>
                                          <p:spTgt spid="8">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3"/>
      <p:bldP spid="4" grpId="5"/>
      <p:bldP spid="4" grpId="7"/>
      <p:bldP spid="4" grpId="9"/>
      <p:bldP spid="4" grpId="10"/>
      <p:bldP spid="4" grpId="11"/>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ítulo 3"/>
          <p:cNvSpPr>
            <a:spLocks noGrp="1"/>
          </p:cNvSpPr>
          <p:nvPr>
            <p:ph type="title"/>
          </p:nvPr>
        </p:nvSpPr>
        <p:spPr/>
        <p:txBody>
          <a:bodyPr/>
          <a:p>
            <a:r>
              <a:rPr lang="pt-BR" altLang="en-US">
                <a:ln w="22225">
                  <a:solidFill>
                    <a:sysClr val="windowText" lastClr="000000"/>
                  </a:solidFill>
                  <a:prstDash val="solid"/>
                </a:ln>
                <a:solidFill>
                  <a:schemeClr val="bg1"/>
                </a:solidFill>
                <a:effectLst/>
                <a:latin typeface="Arial Black" panose="020B0A04020102020204" charset="0"/>
                <a:cs typeface="Arial Black" panose="020B0A04020102020204" charset="0"/>
              </a:rPr>
              <a:t>Qual estru</a:t>
            </a:r>
            <a:r>
              <a:rPr lang="pt-BR" altLang="en-US">
                <a:ln w="22225">
                  <a:solidFill>
                    <a:sysClr val="windowText" lastClr="000000"/>
                  </a:solidFill>
                  <a:prstDash val="solid"/>
                </a:ln>
                <a:solidFill>
                  <a:srgbClr val="FF0000"/>
                </a:solidFill>
                <a:effectLst/>
                <a:latin typeface="Arial Black" panose="020B0A04020102020204" charset="0"/>
                <a:cs typeface="Arial Black" panose="020B0A04020102020204" charset="0"/>
              </a:rPr>
              <a:t>tura e melhor?</a:t>
            </a:r>
            <a:endParaRPr lang="pt-BR" altLang="en-US">
              <a:ln w="22225">
                <a:solidFill>
                  <a:sysClr val="windowText" lastClr="000000"/>
                </a:solidFill>
                <a:prstDash val="solid"/>
              </a:ln>
              <a:solidFill>
                <a:srgbClr val="FF0000"/>
              </a:solidFill>
              <a:effectLst/>
              <a:latin typeface="Arial Black" panose="020B0A04020102020204" charset="0"/>
              <a:cs typeface="Arial Black" panose="020B0A04020102020204" charset="0"/>
            </a:endParaRPr>
          </a:p>
        </p:txBody>
      </p:sp>
      <p:sp>
        <p:nvSpPr>
          <p:cNvPr id="5" name="Espaço Reservado para Texto 4"/>
          <p:cNvSpPr>
            <a:spLocks noGrp="1"/>
          </p:cNvSpPr>
          <p:nvPr>
            <p:ph type="body" idx="1"/>
          </p:nvPr>
        </p:nvSpPr>
        <p:spPr/>
        <p:txBody>
          <a:bodyPr/>
          <a:p>
            <a:r>
              <a:rPr lang="pt-BR" altLang="en-US">
                <a:ln w="12700">
                  <a:solidFill>
                    <a:schemeClr val="tx1"/>
                  </a:solidFill>
                </a:ln>
                <a:solidFill>
                  <a:schemeClr val="bg1"/>
                </a:solidFill>
                <a:latin typeface="Arial Black" panose="020B0A04020102020204" charset="0"/>
                <a:cs typeface="Arial Black" panose="020B0A04020102020204" charset="0"/>
                <a:sym typeface="+mn-ea"/>
              </a:rPr>
              <a:t>Corin</a:t>
            </a:r>
            <a:r>
              <a:rPr lang="pt-BR" altLang="en-US">
                <a:ln w="19050">
                  <a:solidFill>
                    <a:schemeClr val="bg2"/>
                  </a:solidFill>
                </a:ln>
                <a:latin typeface="Arial Black" panose="020B0A04020102020204" charset="0"/>
                <a:cs typeface="Arial Black" panose="020B0A04020102020204" charset="0"/>
                <a:sym typeface="+mn-ea"/>
              </a:rPr>
              <a:t>thias</a:t>
            </a:r>
            <a:endParaRPr lang="pt-BR" altLang="en-US"/>
          </a:p>
          <a:p>
            <a:endParaRPr lang="pt-BR" altLang="en-US"/>
          </a:p>
        </p:txBody>
      </p:sp>
      <p:sp>
        <p:nvSpPr>
          <p:cNvPr id="6" name="Espaço Reservado para Conteúdo 5"/>
          <p:cNvSpPr>
            <a:spLocks noGrp="1"/>
          </p:cNvSpPr>
          <p:nvPr>
            <p:ph sz="half" idx="2"/>
          </p:nvPr>
        </p:nvSpPr>
        <p:spPr/>
        <p:txBody>
          <a:bodyPr>
            <a:normAutofit/>
          </a:bodyPr>
          <a:p>
            <a:r>
              <a:rPr lang="pt-BR" altLang="en-US"/>
              <a:t> </a:t>
            </a:r>
            <a:r>
              <a:rPr lang="pt-BR" altLang="en-US" sz="1200"/>
              <a:t>primeira impressão, segundo Vera, foi bastante positiva:</a:t>
            </a:r>
            <a:endParaRPr lang="pt-BR" altLang="en-US" sz="1200"/>
          </a:p>
          <a:p>
            <a:endParaRPr lang="pt-BR" altLang="en-US" sz="1200"/>
          </a:p>
          <a:p>
            <a:r>
              <a:rPr lang="pt-BR" altLang="en-US" sz="1200"/>
              <a:t>– É um clube muito grande, uma estrutura muito completa, academia, centro de reabilitação, os campos de treinamento também são muito lindos. Conheci o corpo técnico, estou muito grato a eles, por teres me dado boas-vindas. Agora é tentar bom rendimento para devolver tudo isso à torcida, à comissão e aos meus companheiros.As questões de qualidade de treino e físicas entram na conta do clube para a defesa da concentração nesta primeira semana da nova "pré-temporada".</a:t>
            </a:r>
            <a:endParaRPr lang="pt-BR" altLang="en-US" sz="1200"/>
          </a:p>
          <a:p>
            <a:endParaRPr lang="pt-BR" altLang="en-US" sz="1200"/>
          </a:p>
          <a:p>
            <a:r>
              <a:rPr lang="pt-BR" altLang="en-US" sz="1200"/>
              <a:t>O processo de recuperação física, com monitoramento completo do clube, e de alimentação também são acompanhados com atenção diante dessa rotina.</a:t>
            </a:r>
            <a:endParaRPr lang="pt-BR" altLang="en-US" sz="1200"/>
          </a:p>
          <a:p>
            <a:endParaRPr lang="pt-BR" altLang="en-US" sz="1200"/>
          </a:p>
        </p:txBody>
      </p:sp>
      <p:sp>
        <p:nvSpPr>
          <p:cNvPr id="7" name="Espaço Reservado para Texto 6"/>
          <p:cNvSpPr>
            <a:spLocks noGrp="1"/>
          </p:cNvSpPr>
          <p:nvPr>
            <p:ph type="body" sz="quarter" idx="3"/>
          </p:nvPr>
        </p:nvSpPr>
        <p:spPr/>
        <p:txBody>
          <a:bodyPr/>
          <a:p>
            <a:r>
              <a:rPr lang="pt-BR" altLang="en-US">
                <a:solidFill>
                  <a:srgbClr val="FF0000"/>
                </a:solidFill>
                <a:latin typeface="Arial Black" panose="020B0A04020102020204" charset="0"/>
                <a:cs typeface="Arial Black" panose="020B0A04020102020204" charset="0"/>
                <a:sym typeface="+mn-ea"/>
              </a:rPr>
              <a:t>Flam</a:t>
            </a:r>
            <a:r>
              <a:rPr lang="pt-BR" altLang="en-US">
                <a:latin typeface="Arial Black" panose="020B0A04020102020204" charset="0"/>
                <a:cs typeface="Arial Black" panose="020B0A04020102020204" charset="0"/>
                <a:sym typeface="+mn-ea"/>
              </a:rPr>
              <a:t>engo</a:t>
            </a:r>
            <a:endParaRPr lang="pt-BR" altLang="en-US"/>
          </a:p>
          <a:p>
            <a:endParaRPr lang="pt-BR" altLang="en-US"/>
          </a:p>
        </p:txBody>
      </p:sp>
      <p:sp>
        <p:nvSpPr>
          <p:cNvPr id="8" name="Espaço Reservado para Conteúdo 7"/>
          <p:cNvSpPr>
            <a:spLocks noGrp="1"/>
          </p:cNvSpPr>
          <p:nvPr>
            <p:ph sz="quarter" idx="4"/>
          </p:nvPr>
        </p:nvSpPr>
        <p:spPr/>
        <p:txBody>
          <a:bodyPr>
            <a:noAutofit/>
          </a:bodyPr>
          <a:p>
            <a:r>
              <a:rPr lang="pt-BR" altLang="en-US" sz="800" b="1">
                <a:latin typeface="Arial Black" panose="020B0A04020102020204" charset="0"/>
                <a:cs typeface="Arial Black" panose="020B0A04020102020204" charset="0"/>
              </a:rPr>
              <a:t>O que mudou no CT</a:t>
            </a:r>
            <a:endParaRPr lang="pt-BR" altLang="en-US" sz="800" b="1">
              <a:latin typeface="Arial Black" panose="020B0A04020102020204" charset="0"/>
              <a:cs typeface="Arial Black" panose="020B0A04020102020204" charset="0"/>
            </a:endParaRPr>
          </a:p>
          <a:p>
            <a:r>
              <a:rPr lang="pt-BR" altLang="en-US" sz="800" b="1">
                <a:latin typeface="Arial Black" panose="020B0A04020102020204" charset="0"/>
                <a:cs typeface="Arial Black" panose="020B0A04020102020204" charset="0"/>
              </a:rPr>
              <a:t>Os garotos da base não dormem mais no Ninho do Urubu. Atualmente os jovens só usam os quartos do módulo da base em situações de treino integral ou concentração antes das viagens, por exemplo.</a:t>
            </a:r>
            <a:endParaRPr lang="pt-BR" altLang="en-US" sz="800" b="1">
              <a:latin typeface="Arial Black" panose="020B0A04020102020204" charset="0"/>
              <a:cs typeface="Arial Black" panose="020B0A04020102020204" charset="0"/>
            </a:endParaRPr>
          </a:p>
          <a:p>
            <a:endParaRPr lang="pt-BR" altLang="en-US" sz="800" b="1">
              <a:latin typeface="Arial Black" panose="020B0A04020102020204" charset="0"/>
              <a:cs typeface="Arial Black" panose="020B0A04020102020204" charset="0"/>
            </a:endParaRPr>
          </a:p>
          <a:p>
            <a:r>
              <a:rPr lang="pt-BR" altLang="en-US" sz="800" b="1">
                <a:latin typeface="Arial Black" panose="020B0A04020102020204" charset="0"/>
                <a:cs typeface="Arial Black" panose="020B0A04020102020204" charset="0"/>
              </a:rPr>
              <a:t>A estadia durante a noite acontece apenas em situações específicas. Na Adidas Cup, torneio sub-16 disputado no CT, a delegação do Colo-Colo, do Chile, ficou no Ninho na semana da competiçãoMódulo profissional</a:t>
            </a:r>
            <a:endParaRPr lang="pt-BR" altLang="en-US" sz="800" b="1">
              <a:latin typeface="Arial Black" panose="020B0A04020102020204" charset="0"/>
              <a:cs typeface="Arial Black" panose="020B0A04020102020204" charset="0"/>
            </a:endParaRPr>
          </a:p>
          <a:p>
            <a:r>
              <a:rPr lang="pt-BR" altLang="en-US" sz="800" b="1">
                <a:latin typeface="Arial Black" panose="020B0A04020102020204" charset="0"/>
                <a:cs typeface="Arial Black" panose="020B0A04020102020204" charset="0"/>
              </a:rPr>
              <a:t>Primeiro andar: Recepção, sala de fisioterapia, 21 quartos, academia, sauna, piscina, sala de preparação/massagem, vestiário, sala da rouparia, restaurante e cozinha.</a:t>
            </a:r>
            <a:endParaRPr lang="pt-BR" altLang="en-US" sz="800" b="1">
              <a:latin typeface="Arial Black" panose="020B0A04020102020204" charset="0"/>
              <a:cs typeface="Arial Black" panose="020B0A04020102020204" charset="0"/>
            </a:endParaRPr>
          </a:p>
          <a:p>
            <a:endParaRPr lang="pt-BR" altLang="en-US" sz="800" b="1">
              <a:latin typeface="Arial Black" panose="020B0A04020102020204" charset="0"/>
              <a:cs typeface="Arial Black" panose="020B0A04020102020204" charset="0"/>
            </a:endParaRPr>
          </a:p>
          <a:p>
            <a:r>
              <a:rPr lang="pt-BR" altLang="en-US" sz="800" b="1">
                <a:latin typeface="Arial Black" panose="020B0A04020102020204" charset="0"/>
                <a:cs typeface="Arial Black" panose="020B0A04020102020204" charset="0"/>
              </a:rPr>
              <a:t>Segundo andar: Quartos, auditório para preleção, sala de recreação (sinuca, barbearia, videogame comprado pelos jogadores, espaço com mesa para computador), copa, sala do treinador, sala do presidente, sala do scout, sala do gerente, sala do vice-presidente e estúdio da FlaTV.</a:t>
            </a:r>
            <a:endParaRPr lang="pt-BR" altLang="en-US" sz="800" b="1">
              <a:latin typeface="Arial Black" panose="020B0A04020102020204" charset="0"/>
              <a:cs typeface="Arial Black" panose="020B0A04020102020204" charset="0"/>
            </a:endParaRPr>
          </a:p>
          <a:p>
            <a:endParaRPr lang="pt-BR" altLang="en-US" sz="800" b="1">
              <a:latin typeface="Arial Black" panose="020B0A04020102020204" charset="0"/>
              <a:cs typeface="Arial Black" panose="020B0A04020102020204" charset="0"/>
            </a:endParaRPr>
          </a:p>
          <a:p>
            <a:r>
              <a:rPr lang="pt-BR" altLang="en-US" sz="800" b="1">
                <a:latin typeface="Arial Black" panose="020B0A04020102020204" charset="0"/>
                <a:cs typeface="Arial Black" panose="020B0A04020102020204" charset="0"/>
              </a:rPr>
              <a:t>Área de lazer entre os dois prédios. O local tem churrasqueira e espaço para confraternização.</a:t>
            </a:r>
            <a:endParaRPr lang="pt-BR" altLang="en-US" sz="800" b="1">
              <a:latin typeface="Arial Black" panose="020B0A04020102020204" charset="0"/>
              <a:cs typeface="Arial Black" panose="020B0A04020102020204" charset="0"/>
            </a:endParaRPr>
          </a:p>
        </p:txBody>
      </p:sp>
      <p:pic>
        <p:nvPicPr>
          <p:cNvPr id="2" name="Imagem 1" descr="cesar-destaca-mudancas-na-estrutura-do-flamengo-1"/>
          <p:cNvPicPr>
            <a:picLocks noChangeAspect="1"/>
          </p:cNvPicPr>
          <p:nvPr/>
        </p:nvPicPr>
        <p:blipFill>
          <a:blip r:embed="rId1"/>
          <a:stretch>
            <a:fillRect/>
          </a:stretch>
        </p:blipFill>
        <p:spPr>
          <a:xfrm>
            <a:off x="9718040" y="5478145"/>
            <a:ext cx="2473960" cy="1379855"/>
          </a:xfrm>
          <a:prstGeom prst="rect">
            <a:avLst/>
          </a:prstGeom>
        </p:spPr>
      </p:pic>
      <p:pic>
        <p:nvPicPr>
          <p:cNvPr id="3" name="Imagem 2" descr="R"/>
          <p:cNvPicPr>
            <a:picLocks noChangeAspect="1"/>
          </p:cNvPicPr>
          <p:nvPr/>
        </p:nvPicPr>
        <p:blipFill>
          <a:blip r:embed="rId2"/>
          <a:stretch>
            <a:fillRect/>
          </a:stretch>
        </p:blipFill>
        <p:spPr>
          <a:xfrm>
            <a:off x="0" y="5361305"/>
            <a:ext cx="2296795" cy="1496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2"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set>
                                      <p:cBhvr>
                                        <p:cTn id="7" dur="455" fill="hold">
                                          <p:stCondLst>
                                            <p:cond delay="0"/>
                                          </p:stCondLst>
                                        </p:cTn>
                                        <p:tgtEl>
                                          <p:spTgt spid="4"/>
                                        </p:tgtEl>
                                        <p:attrNameLst>
                                          <p:attrName>style.rotation</p:attrName>
                                        </p:attrNameLst>
                                      </p:cBhvr>
                                      <p:to>
                                        <p:strVal val="-45.0"/>
                                      </p:to>
                                    </p:set>
                                    <p:anim calcmode="lin" valueType="num">
                                      <p:cBhvr>
                                        <p:cTn id="8" dur="455" fill="hold">
                                          <p:stCondLst>
                                            <p:cond delay="455"/>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barn(inVertical)">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barn(inVertical)">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2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circle(in)">
                                      <p:cBhvr>
                                        <p:cTn id="31" dur="2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down)">
                                      <p:cBhvr>
                                        <p:cTn id="36" dur="500"/>
                                        <p:tgtEl>
                                          <p:spTgt spid="8">
                                            <p:txEl>
                                              <p:pRg st="0" end="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wipe(down)">
                                      <p:cBhvr>
                                        <p:cTn id="39" dur="500"/>
                                        <p:tgtEl>
                                          <p:spTgt spid="8">
                                            <p:txEl>
                                              <p:pRg st="1" end="1"/>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wipe(down)">
                                      <p:cBhvr>
                                        <p:cTn id="42" dur="500"/>
                                        <p:tgtEl>
                                          <p:spTgt spid="8">
                                            <p:txEl>
                                              <p:pRg st="3" end="3"/>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Effect transition="in" filter="wipe(down)">
                                      <p:cBhvr>
                                        <p:cTn id="45" dur="500"/>
                                        <p:tgtEl>
                                          <p:spTgt spid="8">
                                            <p:txEl>
                                              <p:pRg st="4" end="4"/>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wipe(down)">
                                      <p:cBhvr>
                                        <p:cTn id="48" dur="500"/>
                                        <p:tgtEl>
                                          <p:spTgt spid="8">
                                            <p:txEl>
                                              <p:pRg st="6" end="6"/>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animEffect transition="in" filter="wipe(down)">
                                      <p:cBhvr>
                                        <p:cTn id="51" dur="500"/>
                                        <p:tgtEl>
                                          <p:spTgt spid="8">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4" presetClass="entr" presetSubtype="0" fill="hold" nodeType="clickEffect">
                                  <p:stCondLst>
                                    <p:cond delay="0"/>
                                  </p:stCondLst>
                                  <p:childTnLst>
                                    <p:set>
                                      <p:cBhvr>
                                        <p:cTn id="55" dur="1" fill="hold">
                                          <p:stCondLst>
                                            <p:cond delay="0"/>
                                          </p:stCondLst>
                                        </p:cTn>
                                        <p:tgtEl>
                                          <p:spTgt spid="6">
                                            <p:txEl>
                                              <p:pRg st="0" end="0"/>
                                            </p:txEl>
                                          </p:spTgt>
                                        </p:tgtEl>
                                        <p:attrNameLst>
                                          <p:attrName>style.visibility</p:attrName>
                                        </p:attrNameLst>
                                      </p:cBhvr>
                                      <p:to>
                                        <p:strVal val="visible"/>
                                      </p:to>
                                    </p:set>
                                    <p:anim to="" calcmode="lin" valueType="num">
                                      <p:cBhvr>
                                        <p:cTn id="56" dur="1" fill="hold"/>
                                        <p:tgtEl>
                                          <p:spTgt spid="6">
                                            <p:txEl>
                                              <p:pRg st="0" end="0"/>
                                            </p:txEl>
                                          </p:spTgt>
                                        </p:tgtEl>
                                      </p:cBhvr>
                                    </p:anim>
                                  </p:childTnLst>
                                </p:cTn>
                              </p:par>
                              <p:par>
                                <p:cTn id="57" presetID="8" presetClass="entr" presetSubtype="16" fill="hold" nodeType="with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animEffect transition="in" filter="diamond(in)">
                                      <p:cBhvr>
                                        <p:cTn id="59" dur="2000"/>
                                        <p:tgtEl>
                                          <p:spTgt spid="6">
                                            <p:txEl>
                                              <p:pRg st="2" end="2"/>
                                            </p:txEl>
                                          </p:spTgt>
                                        </p:tgtEl>
                                      </p:cBhvr>
                                    </p:animEffect>
                                  </p:childTnLst>
                                </p:cTn>
                              </p:par>
                              <p:par>
                                <p:cTn id="60" presetID="24"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 to="" calcmode="lin" valueType="num">
                                      <p:cBhvr>
                                        <p:cTn id="62" dur="1" fill="hold"/>
                                        <p:tgtEl>
                                          <p:spTgt spid="6">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4" grpId="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sz="6000">
                <a:ln w="15875"/>
                <a:gradFill>
                  <a:gsLst>
                    <a:gs pos="0">
                      <a:srgbClr val="FE4444"/>
                    </a:gs>
                    <a:gs pos="58000">
                      <a:srgbClr val="832B2B">
                        <a:alpha val="100000"/>
                      </a:srgbClr>
                    </a:gs>
                    <a:gs pos="80000">
                      <a:srgbClr val="202020"/>
                    </a:gs>
                  </a:gsLst>
                  <a:lin ang="0" scaled="0"/>
                </a:gradFill>
                <a:effectLst/>
                <a:latin typeface="Arial Black" panose="020B0A04020102020204" charset="0"/>
                <a:cs typeface="Arial Black" panose="020B0A04020102020204" charset="0"/>
              </a:rPr>
              <a:t>GANHADOR</a:t>
            </a:r>
            <a:endParaRPr lang="pt-BR" altLang="en-US" sz="6000">
              <a:ln w="15875"/>
              <a:gradFill>
                <a:gsLst>
                  <a:gs pos="0">
                    <a:srgbClr val="FE4444"/>
                  </a:gs>
                  <a:gs pos="58000">
                    <a:srgbClr val="832B2B">
                      <a:alpha val="100000"/>
                    </a:srgbClr>
                  </a:gs>
                  <a:gs pos="80000">
                    <a:srgbClr val="202020"/>
                  </a:gs>
                </a:gsLst>
                <a:lin ang="0" scaled="0"/>
              </a:gradFill>
              <a:effectLst/>
              <a:latin typeface="Arial Black" panose="020B0A04020102020204" charset="0"/>
              <a:cs typeface="Arial Black" panose="020B0A04020102020204" charset="0"/>
            </a:endParaRPr>
          </a:p>
        </p:txBody>
      </p:sp>
      <p:pic>
        <p:nvPicPr>
          <p:cNvPr id="6" name="Espaço Reservado para Conteúdo 5" descr="flamengo-logo-0 (1)">
            <a:hlinkClick r:id="rId1" tooltip="" action="ppaction://hlinkfile"/>
          </p:cNvPr>
          <p:cNvPicPr>
            <a:picLocks noChangeAspect="1"/>
          </p:cNvPicPr>
          <p:nvPr>
            <p:ph idx="1"/>
          </p:nvPr>
        </p:nvPicPr>
        <p:blipFill>
          <a:blip r:embed="rId2"/>
          <a:stretch>
            <a:fillRect/>
          </a:stretch>
        </p:blipFill>
        <p:spPr>
          <a:xfrm>
            <a:off x="3556000" y="1584325"/>
            <a:ext cx="4351655" cy="4351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5448</Words>
  <Application>WPS Presentation</Application>
  <PresentationFormat>宽屏</PresentationFormat>
  <Paragraphs>71</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Calibri Light</vt:lpstr>
      <vt:lpstr>Arial Black</vt:lpstr>
      <vt:lpstr>Arial Rounded MT Bold</vt:lpstr>
      <vt:lpstr>Franklin Gothic Medium</vt:lpstr>
      <vt:lpstr>Microsoft YaHei</vt:lpstr>
      <vt:lpstr>Arial Unicode MS</vt:lpstr>
      <vt:lpstr>Calibri</vt:lpstr>
      <vt:lpstr>Office Theme</vt:lpstr>
      <vt:lpstr>Corinthias vs Flamengo</vt:lpstr>
      <vt:lpstr>Corinthias </vt:lpstr>
      <vt:lpstr>Flamengo</vt:lpstr>
      <vt:lpstr>Comparação</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 17</dc:creator>
  <cp:lastModifiedBy>PC 30</cp:lastModifiedBy>
  <cp:revision>5</cp:revision>
  <dcterms:created xsi:type="dcterms:W3CDTF">2024-04-09T17:39:00Z</dcterms:created>
  <dcterms:modified xsi:type="dcterms:W3CDTF">2024-04-10T14:41:32Z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1046-12.2.0.16731</vt:lpwstr>
  </property>
  <property fmtid="{D5CDD505-2E9C-101B-9397-08002B2CF9AE}" pid="3" name="ICV">
    <vt:lpwstr>7A725E3C41AA4CDB8EDB5002F9AE89B2_13</vt:lpwstr>
  </property>
</Properties>
</file>